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CCFFFF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87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46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6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2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4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46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12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2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6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8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4E22-ADA0-4208-BC8F-912B2057A946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4BFF-FDE9-4638-A9DE-C64A393E6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3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図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04" y="4649478"/>
            <a:ext cx="3476818" cy="2200613"/>
          </a:xfrm>
          <a:prstGeom prst="rect">
            <a:avLst/>
          </a:prstGeom>
        </p:spPr>
      </p:pic>
      <p:sp>
        <p:nvSpPr>
          <p:cNvPr id="73" name="正方形/長方形 72"/>
          <p:cNvSpPr/>
          <p:nvPr/>
        </p:nvSpPr>
        <p:spPr>
          <a:xfrm>
            <a:off x="76200" y="1663163"/>
            <a:ext cx="8953542" cy="294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88" y="1676813"/>
            <a:ext cx="3348837" cy="3017441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/>
          <a:srcRect b="27494"/>
          <a:stretch/>
        </p:blipFill>
        <p:spPr>
          <a:xfrm>
            <a:off x="26827" y="5012547"/>
            <a:ext cx="2117875" cy="1854978"/>
          </a:xfrm>
          <a:prstGeom prst="rect">
            <a:avLst/>
          </a:prstGeom>
          <a:ln>
            <a:noFill/>
          </a:ln>
        </p:spPr>
      </p:pic>
      <p:sp>
        <p:nvSpPr>
          <p:cNvPr id="83" name="正方形/長方形 82"/>
          <p:cNvSpPr/>
          <p:nvPr/>
        </p:nvSpPr>
        <p:spPr>
          <a:xfrm>
            <a:off x="74429" y="4684388"/>
            <a:ext cx="8948430" cy="21579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t="29468" r="7100" b="20925"/>
          <a:stretch/>
        </p:blipFill>
        <p:spPr>
          <a:xfrm>
            <a:off x="5405928" y="4747006"/>
            <a:ext cx="3566622" cy="2042313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1594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令和５年台風７号における安威川ダムの洪水調節 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速報：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8/16 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正午時点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29" y="464751"/>
            <a:ext cx="8955313" cy="10797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◆安威川ダム上流域では、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令和５年８月</a:t>
            </a:r>
            <a:r>
              <a:rPr kumimoji="1" lang="en-US" altLang="ja-JP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時から</a:t>
            </a:r>
            <a:r>
              <a:rPr kumimoji="1" lang="en-US" altLang="ja-JP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時にかけて、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累積雨量</a:t>
            </a:r>
            <a:r>
              <a:rPr kumimoji="1" lang="en-US" altLang="ja-JP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252mm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時間）の降雨を観測</a:t>
            </a:r>
            <a:r>
              <a:rPr kumimoji="1" lang="en-US" altLang="ja-JP" sz="10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見山</a:t>
            </a:r>
            <a:r>
              <a:rPr kumimoji="1" lang="en-US" altLang="ja-JP" sz="10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endParaRPr kumimoji="1" lang="en-US" altLang="ja-JP" sz="1200" u="wavyHeavy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１）８月上旬の渇水に対し、安威川ダムは利水容量を用いて下流河川の維持流量確保。そのため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EL.94.1</a:t>
            </a:r>
            <a:r>
              <a:rPr kumimoji="1" lang="ja-JP" altLang="en-US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から洪水の貯留を開始した。　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２）常時満水位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(EL.99.4m)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以下では、最大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65.2m</a:t>
            </a:r>
            <a:r>
              <a:rPr kumimoji="1" lang="en-US" altLang="ja-JP" sz="10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/s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の流入量があったが、ダム下流への放流量を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0.6m</a:t>
            </a:r>
            <a:r>
              <a:rPr kumimoji="1" lang="en-US" altLang="ja-JP" sz="10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/s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に抑制（最大約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99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％低減）。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18:55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常時満水位到達。その後、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最大</a:t>
            </a:r>
            <a:r>
              <a:rPr kumimoji="1" lang="en-US" altLang="ja-JP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72.2m</a:t>
            </a:r>
            <a:r>
              <a:rPr kumimoji="1" lang="en-US" altLang="ja-JP" sz="1200" u="wavyHeavy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en-US" altLang="ja-JP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/s</a:t>
            </a:r>
            <a:r>
              <a:rPr kumimoji="1" lang="ja-JP" altLang="en-US" sz="1200" u="wavyHeavy" dirty="0">
                <a:latin typeface="Meiryo UI" panose="020B0604030504040204" pitchFamily="50" charset="-128"/>
                <a:ea typeface="Meiryo UI" panose="020B0604030504040204" pitchFamily="50" charset="-128"/>
              </a:rPr>
              <a:t>の流入量があったが、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ダム下流への放流量を</a:t>
            </a:r>
            <a:r>
              <a:rPr kumimoji="1" lang="en-US" altLang="ja-JP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44.2m</a:t>
            </a:r>
            <a:r>
              <a:rPr kumimoji="1" lang="en-US" altLang="ja-JP" sz="1200" u="wavyHeavy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en-US" altLang="ja-JP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/s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に調節（最大約</a:t>
            </a:r>
            <a:r>
              <a:rPr kumimoji="1" lang="en-US" altLang="ja-JP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％低減）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下流太田橋地点（茨木川合流前）で約</a:t>
            </a:r>
            <a:r>
              <a:rPr kumimoji="1" lang="en-US" altLang="ja-JP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50cm</a:t>
            </a:r>
            <a:r>
              <a:rPr kumimoji="1" lang="ja-JP" altLang="en-US" sz="1200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水位を下げる効果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があったと推定される。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118" y="1708425"/>
            <a:ext cx="304757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安威川ダムの洪水調節の状況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428480" y="153303"/>
            <a:ext cx="17518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安威川ダム建設事務所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2"/>
          <a:stretch/>
        </p:blipFill>
        <p:spPr>
          <a:xfrm>
            <a:off x="9376191" y="4845659"/>
            <a:ext cx="3540953" cy="1653833"/>
          </a:xfrm>
          <a:prstGeom prst="rect">
            <a:avLst/>
          </a:prstGeom>
        </p:spPr>
      </p:pic>
      <p:sp>
        <p:nvSpPr>
          <p:cNvPr id="85" name="台形 84"/>
          <p:cNvSpPr/>
          <p:nvPr/>
        </p:nvSpPr>
        <p:spPr>
          <a:xfrm flipV="1">
            <a:off x="10271260" y="5433664"/>
            <a:ext cx="2343838" cy="676145"/>
          </a:xfrm>
          <a:prstGeom prst="trapezoid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>
            <a:off x="9347562" y="5352264"/>
            <a:ext cx="3217701" cy="1027103"/>
          </a:xfrm>
          <a:custGeom>
            <a:avLst/>
            <a:gdLst>
              <a:gd name="connsiteX0" fmla="*/ 0 w 3781425"/>
              <a:gd name="connsiteY0" fmla="*/ 1162050 h 1247775"/>
              <a:gd name="connsiteX1" fmla="*/ 352425 w 3781425"/>
              <a:gd name="connsiteY1" fmla="*/ 38100 h 1247775"/>
              <a:gd name="connsiteX2" fmla="*/ 590550 w 3781425"/>
              <a:gd name="connsiteY2" fmla="*/ 38100 h 1247775"/>
              <a:gd name="connsiteX3" fmla="*/ 752475 w 3781425"/>
              <a:gd name="connsiteY3" fmla="*/ 714375 h 1247775"/>
              <a:gd name="connsiteX4" fmla="*/ 1219200 w 3781425"/>
              <a:gd name="connsiteY4" fmla="*/ 695325 h 1247775"/>
              <a:gd name="connsiteX5" fmla="*/ 1352550 w 3781425"/>
              <a:gd name="connsiteY5" fmla="*/ 1009650 h 1247775"/>
              <a:gd name="connsiteX6" fmla="*/ 2400300 w 3781425"/>
              <a:gd name="connsiteY6" fmla="*/ 1009650 h 1247775"/>
              <a:gd name="connsiteX7" fmla="*/ 2514600 w 3781425"/>
              <a:gd name="connsiteY7" fmla="*/ 638175 h 1247775"/>
              <a:gd name="connsiteX8" fmla="*/ 2914650 w 3781425"/>
              <a:gd name="connsiteY8" fmla="*/ 619125 h 1247775"/>
              <a:gd name="connsiteX9" fmla="*/ 3057525 w 3781425"/>
              <a:gd name="connsiteY9" fmla="*/ 9525 h 1247775"/>
              <a:gd name="connsiteX10" fmla="*/ 3295650 w 3781425"/>
              <a:gd name="connsiteY10" fmla="*/ 0 h 1247775"/>
              <a:gd name="connsiteX11" fmla="*/ 3781425 w 3781425"/>
              <a:gd name="connsiteY11" fmla="*/ 1200150 h 1247775"/>
              <a:gd name="connsiteX12" fmla="*/ 9525 w 3781425"/>
              <a:gd name="connsiteY12" fmla="*/ 1247775 h 1247775"/>
              <a:gd name="connsiteX0" fmla="*/ 0 w 3781425"/>
              <a:gd name="connsiteY0" fmla="*/ 1162050 h 1228725"/>
              <a:gd name="connsiteX1" fmla="*/ 352425 w 3781425"/>
              <a:gd name="connsiteY1" fmla="*/ 38100 h 1228725"/>
              <a:gd name="connsiteX2" fmla="*/ 590550 w 3781425"/>
              <a:gd name="connsiteY2" fmla="*/ 38100 h 1228725"/>
              <a:gd name="connsiteX3" fmla="*/ 752475 w 3781425"/>
              <a:gd name="connsiteY3" fmla="*/ 714375 h 1228725"/>
              <a:gd name="connsiteX4" fmla="*/ 1219200 w 3781425"/>
              <a:gd name="connsiteY4" fmla="*/ 695325 h 1228725"/>
              <a:gd name="connsiteX5" fmla="*/ 1352550 w 3781425"/>
              <a:gd name="connsiteY5" fmla="*/ 1009650 h 1228725"/>
              <a:gd name="connsiteX6" fmla="*/ 2400300 w 3781425"/>
              <a:gd name="connsiteY6" fmla="*/ 1009650 h 1228725"/>
              <a:gd name="connsiteX7" fmla="*/ 2514600 w 3781425"/>
              <a:gd name="connsiteY7" fmla="*/ 638175 h 1228725"/>
              <a:gd name="connsiteX8" fmla="*/ 2914650 w 3781425"/>
              <a:gd name="connsiteY8" fmla="*/ 619125 h 1228725"/>
              <a:gd name="connsiteX9" fmla="*/ 3057525 w 3781425"/>
              <a:gd name="connsiteY9" fmla="*/ 9525 h 1228725"/>
              <a:gd name="connsiteX10" fmla="*/ 3295650 w 3781425"/>
              <a:gd name="connsiteY10" fmla="*/ 0 h 1228725"/>
              <a:gd name="connsiteX11" fmla="*/ 3781425 w 3781425"/>
              <a:gd name="connsiteY11" fmla="*/ 1200150 h 1228725"/>
              <a:gd name="connsiteX12" fmla="*/ 9525 w 3781425"/>
              <a:gd name="connsiteY12" fmla="*/ 1228725 h 1228725"/>
              <a:gd name="connsiteX0" fmla="*/ 28575 w 3810000"/>
              <a:gd name="connsiteY0" fmla="*/ 1162050 h 1228725"/>
              <a:gd name="connsiteX1" fmla="*/ 381000 w 3810000"/>
              <a:gd name="connsiteY1" fmla="*/ 38100 h 1228725"/>
              <a:gd name="connsiteX2" fmla="*/ 619125 w 3810000"/>
              <a:gd name="connsiteY2" fmla="*/ 38100 h 1228725"/>
              <a:gd name="connsiteX3" fmla="*/ 781050 w 3810000"/>
              <a:gd name="connsiteY3" fmla="*/ 714375 h 1228725"/>
              <a:gd name="connsiteX4" fmla="*/ 1247775 w 3810000"/>
              <a:gd name="connsiteY4" fmla="*/ 695325 h 1228725"/>
              <a:gd name="connsiteX5" fmla="*/ 1381125 w 3810000"/>
              <a:gd name="connsiteY5" fmla="*/ 1009650 h 1228725"/>
              <a:gd name="connsiteX6" fmla="*/ 2428875 w 3810000"/>
              <a:gd name="connsiteY6" fmla="*/ 1009650 h 1228725"/>
              <a:gd name="connsiteX7" fmla="*/ 2543175 w 3810000"/>
              <a:gd name="connsiteY7" fmla="*/ 638175 h 1228725"/>
              <a:gd name="connsiteX8" fmla="*/ 2943225 w 3810000"/>
              <a:gd name="connsiteY8" fmla="*/ 619125 h 1228725"/>
              <a:gd name="connsiteX9" fmla="*/ 3086100 w 3810000"/>
              <a:gd name="connsiteY9" fmla="*/ 9525 h 1228725"/>
              <a:gd name="connsiteX10" fmla="*/ 3324225 w 3810000"/>
              <a:gd name="connsiteY10" fmla="*/ 0 h 1228725"/>
              <a:gd name="connsiteX11" fmla="*/ 3810000 w 3810000"/>
              <a:gd name="connsiteY11" fmla="*/ 1200150 h 1228725"/>
              <a:gd name="connsiteX12" fmla="*/ 0 w 3810000"/>
              <a:gd name="connsiteY12" fmla="*/ 1228725 h 1228725"/>
              <a:gd name="connsiteX0" fmla="*/ 28575 w 3810000"/>
              <a:gd name="connsiteY0" fmla="*/ 1162050 h 1228725"/>
              <a:gd name="connsiteX1" fmla="*/ 381000 w 3810000"/>
              <a:gd name="connsiteY1" fmla="*/ 38100 h 1228725"/>
              <a:gd name="connsiteX2" fmla="*/ 619125 w 3810000"/>
              <a:gd name="connsiteY2" fmla="*/ 38100 h 1228725"/>
              <a:gd name="connsiteX3" fmla="*/ 781050 w 3810000"/>
              <a:gd name="connsiteY3" fmla="*/ 714375 h 1228725"/>
              <a:gd name="connsiteX4" fmla="*/ 1247775 w 3810000"/>
              <a:gd name="connsiteY4" fmla="*/ 695325 h 1228725"/>
              <a:gd name="connsiteX5" fmla="*/ 1381125 w 3810000"/>
              <a:gd name="connsiteY5" fmla="*/ 1009650 h 1228725"/>
              <a:gd name="connsiteX6" fmla="*/ 2428875 w 3810000"/>
              <a:gd name="connsiteY6" fmla="*/ 1009650 h 1228725"/>
              <a:gd name="connsiteX7" fmla="*/ 2543175 w 3810000"/>
              <a:gd name="connsiteY7" fmla="*/ 638175 h 1228725"/>
              <a:gd name="connsiteX8" fmla="*/ 2943225 w 3810000"/>
              <a:gd name="connsiteY8" fmla="*/ 619125 h 1228725"/>
              <a:gd name="connsiteX9" fmla="*/ 3086100 w 3810000"/>
              <a:gd name="connsiteY9" fmla="*/ 9525 h 1228725"/>
              <a:gd name="connsiteX10" fmla="*/ 3324225 w 3810000"/>
              <a:gd name="connsiteY10" fmla="*/ 0 h 1228725"/>
              <a:gd name="connsiteX11" fmla="*/ 3810000 w 3810000"/>
              <a:gd name="connsiteY11" fmla="*/ 1200150 h 1228725"/>
              <a:gd name="connsiteX12" fmla="*/ 0 w 3810000"/>
              <a:gd name="connsiteY12" fmla="*/ 1228725 h 1228725"/>
              <a:gd name="connsiteX13" fmla="*/ 28575 w 3810000"/>
              <a:gd name="connsiteY13" fmla="*/ 1162050 h 1228725"/>
              <a:gd name="connsiteX0" fmla="*/ 0 w 3810000"/>
              <a:gd name="connsiteY0" fmla="*/ 1228725 h 1228725"/>
              <a:gd name="connsiteX1" fmla="*/ 381000 w 3810000"/>
              <a:gd name="connsiteY1" fmla="*/ 38100 h 1228725"/>
              <a:gd name="connsiteX2" fmla="*/ 619125 w 3810000"/>
              <a:gd name="connsiteY2" fmla="*/ 38100 h 1228725"/>
              <a:gd name="connsiteX3" fmla="*/ 781050 w 3810000"/>
              <a:gd name="connsiteY3" fmla="*/ 714375 h 1228725"/>
              <a:gd name="connsiteX4" fmla="*/ 1247775 w 3810000"/>
              <a:gd name="connsiteY4" fmla="*/ 695325 h 1228725"/>
              <a:gd name="connsiteX5" fmla="*/ 1381125 w 3810000"/>
              <a:gd name="connsiteY5" fmla="*/ 1009650 h 1228725"/>
              <a:gd name="connsiteX6" fmla="*/ 2428875 w 3810000"/>
              <a:gd name="connsiteY6" fmla="*/ 1009650 h 1228725"/>
              <a:gd name="connsiteX7" fmla="*/ 2543175 w 3810000"/>
              <a:gd name="connsiteY7" fmla="*/ 638175 h 1228725"/>
              <a:gd name="connsiteX8" fmla="*/ 2943225 w 3810000"/>
              <a:gd name="connsiteY8" fmla="*/ 619125 h 1228725"/>
              <a:gd name="connsiteX9" fmla="*/ 3086100 w 3810000"/>
              <a:gd name="connsiteY9" fmla="*/ 9525 h 1228725"/>
              <a:gd name="connsiteX10" fmla="*/ 3324225 w 3810000"/>
              <a:gd name="connsiteY10" fmla="*/ 0 h 1228725"/>
              <a:gd name="connsiteX11" fmla="*/ 3810000 w 3810000"/>
              <a:gd name="connsiteY11" fmla="*/ 1200150 h 1228725"/>
              <a:gd name="connsiteX12" fmla="*/ 0 w 3810000"/>
              <a:gd name="connsiteY12" fmla="*/ 1228725 h 1228725"/>
              <a:gd name="connsiteX0" fmla="*/ 0 w 3829050"/>
              <a:gd name="connsiteY0" fmla="*/ 1228725 h 1228725"/>
              <a:gd name="connsiteX1" fmla="*/ 381000 w 3829050"/>
              <a:gd name="connsiteY1" fmla="*/ 38100 h 1228725"/>
              <a:gd name="connsiteX2" fmla="*/ 619125 w 3829050"/>
              <a:gd name="connsiteY2" fmla="*/ 38100 h 1228725"/>
              <a:gd name="connsiteX3" fmla="*/ 781050 w 3829050"/>
              <a:gd name="connsiteY3" fmla="*/ 714375 h 1228725"/>
              <a:gd name="connsiteX4" fmla="*/ 1247775 w 3829050"/>
              <a:gd name="connsiteY4" fmla="*/ 695325 h 1228725"/>
              <a:gd name="connsiteX5" fmla="*/ 1381125 w 3829050"/>
              <a:gd name="connsiteY5" fmla="*/ 1009650 h 1228725"/>
              <a:gd name="connsiteX6" fmla="*/ 2428875 w 3829050"/>
              <a:gd name="connsiteY6" fmla="*/ 1009650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0150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381000 w 3829050"/>
              <a:gd name="connsiteY1" fmla="*/ 38100 h 1228725"/>
              <a:gd name="connsiteX2" fmla="*/ 619125 w 3829050"/>
              <a:gd name="connsiteY2" fmla="*/ 38100 h 1228725"/>
              <a:gd name="connsiteX3" fmla="*/ 781050 w 3829050"/>
              <a:gd name="connsiteY3" fmla="*/ 714375 h 1228725"/>
              <a:gd name="connsiteX4" fmla="*/ 1247775 w 3829050"/>
              <a:gd name="connsiteY4" fmla="*/ 695325 h 1228725"/>
              <a:gd name="connsiteX5" fmla="*/ 1381125 w 3829050"/>
              <a:gd name="connsiteY5" fmla="*/ 1009650 h 1228725"/>
              <a:gd name="connsiteX6" fmla="*/ 2428875 w 3829050"/>
              <a:gd name="connsiteY6" fmla="*/ 1009650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619125 w 3829050"/>
              <a:gd name="connsiteY2" fmla="*/ 38100 h 1228725"/>
              <a:gd name="connsiteX3" fmla="*/ 781050 w 3829050"/>
              <a:gd name="connsiteY3" fmla="*/ 714375 h 1228725"/>
              <a:gd name="connsiteX4" fmla="*/ 1247775 w 3829050"/>
              <a:gd name="connsiteY4" fmla="*/ 695325 h 1228725"/>
              <a:gd name="connsiteX5" fmla="*/ 1381125 w 3829050"/>
              <a:gd name="connsiteY5" fmla="*/ 1009650 h 1228725"/>
              <a:gd name="connsiteX6" fmla="*/ 2428875 w 3829050"/>
              <a:gd name="connsiteY6" fmla="*/ 1009650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781050 w 3829050"/>
              <a:gd name="connsiteY3" fmla="*/ 714375 h 1228725"/>
              <a:gd name="connsiteX4" fmla="*/ 1247775 w 3829050"/>
              <a:gd name="connsiteY4" fmla="*/ 695325 h 1228725"/>
              <a:gd name="connsiteX5" fmla="*/ 1381125 w 3829050"/>
              <a:gd name="connsiteY5" fmla="*/ 1009650 h 1228725"/>
              <a:gd name="connsiteX6" fmla="*/ 2428875 w 3829050"/>
              <a:gd name="connsiteY6" fmla="*/ 1009650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247775 w 3829050"/>
              <a:gd name="connsiteY4" fmla="*/ 695325 h 1228725"/>
              <a:gd name="connsiteX5" fmla="*/ 1381125 w 3829050"/>
              <a:gd name="connsiteY5" fmla="*/ 1009650 h 1228725"/>
              <a:gd name="connsiteX6" fmla="*/ 2428875 w 3829050"/>
              <a:gd name="connsiteY6" fmla="*/ 1009650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051844 w 3829050"/>
              <a:gd name="connsiteY4" fmla="*/ 930126 h 1228725"/>
              <a:gd name="connsiteX5" fmla="*/ 1381125 w 3829050"/>
              <a:gd name="connsiteY5" fmla="*/ 1009650 h 1228725"/>
              <a:gd name="connsiteX6" fmla="*/ 2428875 w 3829050"/>
              <a:gd name="connsiteY6" fmla="*/ 1009650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051844 w 3829050"/>
              <a:gd name="connsiteY4" fmla="*/ 930126 h 1228725"/>
              <a:gd name="connsiteX5" fmla="*/ 1381125 w 3829050"/>
              <a:gd name="connsiteY5" fmla="*/ 1009650 h 1228725"/>
              <a:gd name="connsiteX6" fmla="*/ 1566780 w 3829050"/>
              <a:gd name="connsiteY6" fmla="*/ 1036952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051844 w 3829050"/>
              <a:gd name="connsiteY4" fmla="*/ 930126 h 1228725"/>
              <a:gd name="connsiteX5" fmla="*/ 1130334 w 3829050"/>
              <a:gd name="connsiteY5" fmla="*/ 998729 h 1228725"/>
              <a:gd name="connsiteX6" fmla="*/ 1566780 w 3829050"/>
              <a:gd name="connsiteY6" fmla="*/ 1036952 h 1228725"/>
              <a:gd name="connsiteX7" fmla="*/ 2543175 w 3829050"/>
              <a:gd name="connsiteY7" fmla="*/ 638175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051844 w 3829050"/>
              <a:gd name="connsiteY4" fmla="*/ 930126 h 1228725"/>
              <a:gd name="connsiteX5" fmla="*/ 1130334 w 3829050"/>
              <a:gd name="connsiteY5" fmla="*/ 998729 h 1228725"/>
              <a:gd name="connsiteX6" fmla="*/ 1566780 w 3829050"/>
              <a:gd name="connsiteY6" fmla="*/ 1036952 h 1228725"/>
              <a:gd name="connsiteX7" fmla="*/ 1798638 w 3829050"/>
              <a:gd name="connsiteY7" fmla="*/ 943962 h 1228725"/>
              <a:gd name="connsiteX8" fmla="*/ 2943225 w 3829050"/>
              <a:gd name="connsiteY8" fmla="*/ 619125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051844 w 3829050"/>
              <a:gd name="connsiteY4" fmla="*/ 930126 h 1228725"/>
              <a:gd name="connsiteX5" fmla="*/ 1130334 w 3829050"/>
              <a:gd name="connsiteY5" fmla="*/ 998729 h 1228725"/>
              <a:gd name="connsiteX6" fmla="*/ 1566780 w 3829050"/>
              <a:gd name="connsiteY6" fmla="*/ 1036952 h 1228725"/>
              <a:gd name="connsiteX7" fmla="*/ 1798638 w 3829050"/>
              <a:gd name="connsiteY7" fmla="*/ 943962 h 1228725"/>
              <a:gd name="connsiteX8" fmla="*/ 2104642 w 3829050"/>
              <a:gd name="connsiteY8" fmla="*/ 919451 h 1228725"/>
              <a:gd name="connsiteX9" fmla="*/ 3086100 w 3829050"/>
              <a:gd name="connsiteY9" fmla="*/ 952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1228725 h 1228725"/>
              <a:gd name="connsiteX1" fmla="*/ 98860 w 3829050"/>
              <a:gd name="connsiteY1" fmla="*/ 562306 h 1228725"/>
              <a:gd name="connsiteX2" fmla="*/ 384008 w 3829050"/>
              <a:gd name="connsiteY2" fmla="*/ 578687 h 1228725"/>
              <a:gd name="connsiteX3" fmla="*/ 694840 w 3829050"/>
              <a:gd name="connsiteY3" fmla="*/ 894571 h 1228725"/>
              <a:gd name="connsiteX4" fmla="*/ 1051844 w 3829050"/>
              <a:gd name="connsiteY4" fmla="*/ 930126 h 1228725"/>
              <a:gd name="connsiteX5" fmla="*/ 1130334 w 3829050"/>
              <a:gd name="connsiteY5" fmla="*/ 998729 h 1228725"/>
              <a:gd name="connsiteX6" fmla="*/ 1566780 w 3829050"/>
              <a:gd name="connsiteY6" fmla="*/ 1036952 h 1228725"/>
              <a:gd name="connsiteX7" fmla="*/ 1798638 w 3829050"/>
              <a:gd name="connsiteY7" fmla="*/ 943962 h 1228725"/>
              <a:gd name="connsiteX8" fmla="*/ 2104642 w 3829050"/>
              <a:gd name="connsiteY8" fmla="*/ 919451 h 1228725"/>
              <a:gd name="connsiteX9" fmla="*/ 2419936 w 3829050"/>
              <a:gd name="connsiteY9" fmla="*/ 582875 h 1228725"/>
              <a:gd name="connsiteX10" fmla="*/ 3324225 w 3829050"/>
              <a:gd name="connsiteY10" fmla="*/ 0 h 1228725"/>
              <a:gd name="connsiteX11" fmla="*/ 3829050 w 3829050"/>
              <a:gd name="connsiteY11" fmla="*/ 1209675 h 1228725"/>
              <a:gd name="connsiteX12" fmla="*/ 0 w 3829050"/>
              <a:gd name="connsiteY12" fmla="*/ 1228725 h 1228725"/>
              <a:gd name="connsiteX0" fmla="*/ 0 w 3829050"/>
              <a:gd name="connsiteY0" fmla="*/ 666419 h 666419"/>
              <a:gd name="connsiteX1" fmla="*/ 98860 w 3829050"/>
              <a:gd name="connsiteY1" fmla="*/ 0 h 666419"/>
              <a:gd name="connsiteX2" fmla="*/ 384008 w 3829050"/>
              <a:gd name="connsiteY2" fmla="*/ 16381 h 666419"/>
              <a:gd name="connsiteX3" fmla="*/ 694840 w 3829050"/>
              <a:gd name="connsiteY3" fmla="*/ 332265 h 666419"/>
              <a:gd name="connsiteX4" fmla="*/ 1051844 w 3829050"/>
              <a:gd name="connsiteY4" fmla="*/ 367820 h 666419"/>
              <a:gd name="connsiteX5" fmla="*/ 1130334 w 3829050"/>
              <a:gd name="connsiteY5" fmla="*/ 436423 h 666419"/>
              <a:gd name="connsiteX6" fmla="*/ 1566780 w 3829050"/>
              <a:gd name="connsiteY6" fmla="*/ 474646 h 666419"/>
              <a:gd name="connsiteX7" fmla="*/ 1798638 w 3829050"/>
              <a:gd name="connsiteY7" fmla="*/ 381656 h 666419"/>
              <a:gd name="connsiteX8" fmla="*/ 2104642 w 3829050"/>
              <a:gd name="connsiteY8" fmla="*/ 357145 h 666419"/>
              <a:gd name="connsiteX9" fmla="*/ 2419936 w 3829050"/>
              <a:gd name="connsiteY9" fmla="*/ 20569 h 666419"/>
              <a:gd name="connsiteX10" fmla="*/ 2532665 w 3829050"/>
              <a:gd name="connsiteY10" fmla="*/ 16504 h 666419"/>
              <a:gd name="connsiteX11" fmla="*/ 3829050 w 3829050"/>
              <a:gd name="connsiteY11" fmla="*/ 647369 h 666419"/>
              <a:gd name="connsiteX12" fmla="*/ 0 w 3829050"/>
              <a:gd name="connsiteY12" fmla="*/ 666419 h 666419"/>
              <a:gd name="connsiteX0" fmla="*/ 0 w 2990466"/>
              <a:gd name="connsiteY0" fmla="*/ 666419 h 666419"/>
              <a:gd name="connsiteX1" fmla="*/ 98860 w 2990466"/>
              <a:gd name="connsiteY1" fmla="*/ 0 h 666419"/>
              <a:gd name="connsiteX2" fmla="*/ 384008 w 2990466"/>
              <a:gd name="connsiteY2" fmla="*/ 16381 h 666419"/>
              <a:gd name="connsiteX3" fmla="*/ 694840 w 2990466"/>
              <a:gd name="connsiteY3" fmla="*/ 332265 h 666419"/>
              <a:gd name="connsiteX4" fmla="*/ 1051844 w 2990466"/>
              <a:gd name="connsiteY4" fmla="*/ 367820 h 666419"/>
              <a:gd name="connsiteX5" fmla="*/ 1130334 w 2990466"/>
              <a:gd name="connsiteY5" fmla="*/ 436423 h 666419"/>
              <a:gd name="connsiteX6" fmla="*/ 1566780 w 2990466"/>
              <a:gd name="connsiteY6" fmla="*/ 474646 h 666419"/>
              <a:gd name="connsiteX7" fmla="*/ 1798638 w 2990466"/>
              <a:gd name="connsiteY7" fmla="*/ 381656 h 666419"/>
              <a:gd name="connsiteX8" fmla="*/ 2104642 w 2990466"/>
              <a:gd name="connsiteY8" fmla="*/ 357145 h 666419"/>
              <a:gd name="connsiteX9" fmla="*/ 2419936 w 2990466"/>
              <a:gd name="connsiteY9" fmla="*/ 20569 h 666419"/>
              <a:gd name="connsiteX10" fmla="*/ 2532665 w 2990466"/>
              <a:gd name="connsiteY10" fmla="*/ 16504 h 666419"/>
              <a:gd name="connsiteX11" fmla="*/ 2990466 w 2990466"/>
              <a:gd name="connsiteY11" fmla="*/ 641909 h 666419"/>
              <a:gd name="connsiteX12" fmla="*/ 0 w 2990466"/>
              <a:gd name="connsiteY12" fmla="*/ 666419 h 666419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67920 w 2891606"/>
              <a:gd name="connsiteY6" fmla="*/ 474646 h 644577"/>
              <a:gd name="connsiteX7" fmla="*/ 1699778 w 2891606"/>
              <a:gd name="connsiteY7" fmla="*/ 381656 h 644577"/>
              <a:gd name="connsiteX8" fmla="*/ 2005782 w 2891606"/>
              <a:gd name="connsiteY8" fmla="*/ 357145 h 644577"/>
              <a:gd name="connsiteX9" fmla="*/ 2321076 w 2891606"/>
              <a:gd name="connsiteY9" fmla="*/ 20569 h 644577"/>
              <a:gd name="connsiteX10" fmla="*/ 2433805 w 2891606"/>
              <a:gd name="connsiteY10" fmla="*/ 16504 h 644577"/>
              <a:gd name="connsiteX11" fmla="*/ 2891606 w 2891606"/>
              <a:gd name="connsiteY11" fmla="*/ 641909 h 644577"/>
              <a:gd name="connsiteX12" fmla="*/ 10861 w 2891606"/>
              <a:gd name="connsiteY12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67920 w 2891606"/>
              <a:gd name="connsiteY6" fmla="*/ 474646 h 644577"/>
              <a:gd name="connsiteX7" fmla="*/ 1609819 w 2891606"/>
              <a:gd name="connsiteY7" fmla="*/ 551062 h 644577"/>
              <a:gd name="connsiteX8" fmla="*/ 1699778 w 2891606"/>
              <a:gd name="connsiteY8" fmla="*/ 381656 h 644577"/>
              <a:gd name="connsiteX9" fmla="*/ 2005782 w 2891606"/>
              <a:gd name="connsiteY9" fmla="*/ 357145 h 644577"/>
              <a:gd name="connsiteX10" fmla="*/ 2321076 w 2891606"/>
              <a:gd name="connsiteY10" fmla="*/ 20569 h 644577"/>
              <a:gd name="connsiteX11" fmla="*/ 2433805 w 2891606"/>
              <a:gd name="connsiteY11" fmla="*/ 16504 h 644577"/>
              <a:gd name="connsiteX12" fmla="*/ 2891606 w 2891606"/>
              <a:gd name="connsiteY12" fmla="*/ 641909 h 644577"/>
              <a:gd name="connsiteX13" fmla="*/ 10861 w 2891606"/>
              <a:gd name="connsiteY13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67920 w 2891606"/>
              <a:gd name="connsiteY6" fmla="*/ 474646 h 644577"/>
              <a:gd name="connsiteX7" fmla="*/ 1460912 w 2891606"/>
              <a:gd name="connsiteY7" fmla="*/ 523760 h 644577"/>
              <a:gd name="connsiteX8" fmla="*/ 1609819 w 2891606"/>
              <a:gd name="connsiteY8" fmla="*/ 551062 h 644577"/>
              <a:gd name="connsiteX9" fmla="*/ 1699778 w 2891606"/>
              <a:gd name="connsiteY9" fmla="*/ 381656 h 644577"/>
              <a:gd name="connsiteX10" fmla="*/ 2005782 w 2891606"/>
              <a:gd name="connsiteY10" fmla="*/ 357145 h 644577"/>
              <a:gd name="connsiteX11" fmla="*/ 2321076 w 2891606"/>
              <a:gd name="connsiteY11" fmla="*/ 20569 h 644577"/>
              <a:gd name="connsiteX12" fmla="*/ 2433805 w 2891606"/>
              <a:gd name="connsiteY12" fmla="*/ 16504 h 644577"/>
              <a:gd name="connsiteX13" fmla="*/ 2891606 w 2891606"/>
              <a:gd name="connsiteY13" fmla="*/ 641909 h 644577"/>
              <a:gd name="connsiteX14" fmla="*/ 10861 w 2891606"/>
              <a:gd name="connsiteY14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67920 w 2891606"/>
              <a:gd name="connsiteY6" fmla="*/ 474646 h 644577"/>
              <a:gd name="connsiteX7" fmla="*/ 1460912 w 2891606"/>
              <a:gd name="connsiteY7" fmla="*/ 523760 h 644577"/>
              <a:gd name="connsiteX8" fmla="*/ 1609819 w 2891606"/>
              <a:gd name="connsiteY8" fmla="*/ 551062 h 644577"/>
              <a:gd name="connsiteX9" fmla="*/ 1699778 w 2891606"/>
              <a:gd name="connsiteY9" fmla="*/ 381656 h 644577"/>
              <a:gd name="connsiteX10" fmla="*/ 2005782 w 2891606"/>
              <a:gd name="connsiteY10" fmla="*/ 357145 h 644577"/>
              <a:gd name="connsiteX11" fmla="*/ 2321076 w 2891606"/>
              <a:gd name="connsiteY11" fmla="*/ 20569 h 644577"/>
              <a:gd name="connsiteX12" fmla="*/ 2433805 w 2891606"/>
              <a:gd name="connsiteY12" fmla="*/ 16504 h 644577"/>
              <a:gd name="connsiteX13" fmla="*/ 2891606 w 2891606"/>
              <a:gd name="connsiteY13" fmla="*/ 641909 h 644577"/>
              <a:gd name="connsiteX14" fmla="*/ 10861 w 2891606"/>
              <a:gd name="connsiteY14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12081 w 2891606"/>
              <a:gd name="connsiteY6" fmla="*/ 462360 h 644577"/>
              <a:gd name="connsiteX7" fmla="*/ 1460912 w 2891606"/>
              <a:gd name="connsiteY7" fmla="*/ 523760 h 644577"/>
              <a:gd name="connsiteX8" fmla="*/ 1609819 w 2891606"/>
              <a:gd name="connsiteY8" fmla="*/ 551062 h 644577"/>
              <a:gd name="connsiteX9" fmla="*/ 1699778 w 2891606"/>
              <a:gd name="connsiteY9" fmla="*/ 381656 h 644577"/>
              <a:gd name="connsiteX10" fmla="*/ 2005782 w 2891606"/>
              <a:gd name="connsiteY10" fmla="*/ 357145 h 644577"/>
              <a:gd name="connsiteX11" fmla="*/ 2321076 w 2891606"/>
              <a:gd name="connsiteY11" fmla="*/ 20569 h 644577"/>
              <a:gd name="connsiteX12" fmla="*/ 2433805 w 2891606"/>
              <a:gd name="connsiteY12" fmla="*/ 16504 h 644577"/>
              <a:gd name="connsiteX13" fmla="*/ 2891606 w 2891606"/>
              <a:gd name="connsiteY13" fmla="*/ 641909 h 644577"/>
              <a:gd name="connsiteX14" fmla="*/ 10861 w 2891606"/>
              <a:gd name="connsiteY14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12081 w 2891606"/>
              <a:gd name="connsiteY6" fmla="*/ 462360 h 644577"/>
              <a:gd name="connsiteX7" fmla="*/ 1437400 w 2891606"/>
              <a:gd name="connsiteY7" fmla="*/ 521712 h 644577"/>
              <a:gd name="connsiteX8" fmla="*/ 1609819 w 2891606"/>
              <a:gd name="connsiteY8" fmla="*/ 551062 h 644577"/>
              <a:gd name="connsiteX9" fmla="*/ 1699778 w 2891606"/>
              <a:gd name="connsiteY9" fmla="*/ 381656 h 644577"/>
              <a:gd name="connsiteX10" fmla="*/ 2005782 w 2891606"/>
              <a:gd name="connsiteY10" fmla="*/ 357145 h 644577"/>
              <a:gd name="connsiteX11" fmla="*/ 2321076 w 2891606"/>
              <a:gd name="connsiteY11" fmla="*/ 20569 h 644577"/>
              <a:gd name="connsiteX12" fmla="*/ 2433805 w 2891606"/>
              <a:gd name="connsiteY12" fmla="*/ 16504 h 644577"/>
              <a:gd name="connsiteX13" fmla="*/ 2891606 w 2891606"/>
              <a:gd name="connsiteY13" fmla="*/ 641909 h 644577"/>
              <a:gd name="connsiteX14" fmla="*/ 10861 w 2891606"/>
              <a:gd name="connsiteY14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12081 w 2891606"/>
              <a:gd name="connsiteY6" fmla="*/ 462360 h 644577"/>
              <a:gd name="connsiteX7" fmla="*/ 1437400 w 2891606"/>
              <a:gd name="connsiteY7" fmla="*/ 521712 h 644577"/>
              <a:gd name="connsiteX8" fmla="*/ 1609819 w 2891606"/>
              <a:gd name="connsiteY8" fmla="*/ 551062 h 644577"/>
              <a:gd name="connsiteX9" fmla="*/ 1699778 w 2891606"/>
              <a:gd name="connsiteY9" fmla="*/ 381656 h 644577"/>
              <a:gd name="connsiteX10" fmla="*/ 2005782 w 2891606"/>
              <a:gd name="connsiteY10" fmla="*/ 357145 h 644577"/>
              <a:gd name="connsiteX11" fmla="*/ 2321076 w 2891606"/>
              <a:gd name="connsiteY11" fmla="*/ 20569 h 644577"/>
              <a:gd name="connsiteX12" fmla="*/ 2433805 w 2891606"/>
              <a:gd name="connsiteY12" fmla="*/ 16504 h 644577"/>
              <a:gd name="connsiteX13" fmla="*/ 2891606 w 2891606"/>
              <a:gd name="connsiteY13" fmla="*/ 641909 h 644577"/>
              <a:gd name="connsiteX14" fmla="*/ 10861 w 2891606"/>
              <a:gd name="connsiteY14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12081 w 2891606"/>
              <a:gd name="connsiteY6" fmla="*/ 462360 h 644577"/>
              <a:gd name="connsiteX7" fmla="*/ 1437400 w 2891606"/>
              <a:gd name="connsiteY7" fmla="*/ 521712 h 644577"/>
              <a:gd name="connsiteX8" fmla="*/ 1529487 w 2891606"/>
              <a:gd name="connsiteY8" fmla="*/ 552427 h 644577"/>
              <a:gd name="connsiteX9" fmla="*/ 1609819 w 2891606"/>
              <a:gd name="connsiteY9" fmla="*/ 551062 h 644577"/>
              <a:gd name="connsiteX10" fmla="*/ 1699778 w 2891606"/>
              <a:gd name="connsiteY10" fmla="*/ 381656 h 644577"/>
              <a:gd name="connsiteX11" fmla="*/ 2005782 w 2891606"/>
              <a:gd name="connsiteY11" fmla="*/ 357145 h 644577"/>
              <a:gd name="connsiteX12" fmla="*/ 2321076 w 2891606"/>
              <a:gd name="connsiteY12" fmla="*/ 20569 h 644577"/>
              <a:gd name="connsiteX13" fmla="*/ 2433805 w 2891606"/>
              <a:gd name="connsiteY13" fmla="*/ 16504 h 644577"/>
              <a:gd name="connsiteX14" fmla="*/ 2891606 w 2891606"/>
              <a:gd name="connsiteY14" fmla="*/ 641909 h 644577"/>
              <a:gd name="connsiteX15" fmla="*/ 10861 w 2891606"/>
              <a:gd name="connsiteY15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12081 w 2891606"/>
              <a:gd name="connsiteY6" fmla="*/ 462360 h 644577"/>
              <a:gd name="connsiteX7" fmla="*/ 1437400 w 2891606"/>
              <a:gd name="connsiteY7" fmla="*/ 521712 h 644577"/>
              <a:gd name="connsiteX8" fmla="*/ 1529487 w 2891606"/>
              <a:gd name="connsiteY8" fmla="*/ 552427 h 644577"/>
              <a:gd name="connsiteX9" fmla="*/ 1609819 w 2891606"/>
              <a:gd name="connsiteY9" fmla="*/ 551062 h 644577"/>
              <a:gd name="connsiteX10" fmla="*/ 1699778 w 2891606"/>
              <a:gd name="connsiteY10" fmla="*/ 381656 h 644577"/>
              <a:gd name="connsiteX11" fmla="*/ 2005782 w 2891606"/>
              <a:gd name="connsiteY11" fmla="*/ 357145 h 644577"/>
              <a:gd name="connsiteX12" fmla="*/ 2321076 w 2891606"/>
              <a:gd name="connsiteY12" fmla="*/ 20569 h 644577"/>
              <a:gd name="connsiteX13" fmla="*/ 2433805 w 2891606"/>
              <a:gd name="connsiteY13" fmla="*/ 16504 h 644577"/>
              <a:gd name="connsiteX14" fmla="*/ 2572818 w 2891606"/>
              <a:gd name="connsiteY14" fmla="*/ 202275 h 644577"/>
              <a:gd name="connsiteX15" fmla="*/ 2891606 w 2891606"/>
              <a:gd name="connsiteY15" fmla="*/ 641909 h 644577"/>
              <a:gd name="connsiteX16" fmla="*/ 10861 w 2891606"/>
              <a:gd name="connsiteY16" fmla="*/ 644577 h 644577"/>
              <a:gd name="connsiteX0" fmla="*/ 10861 w 2891606"/>
              <a:gd name="connsiteY0" fmla="*/ 644577 h 644577"/>
              <a:gd name="connsiteX1" fmla="*/ 0 w 2891606"/>
              <a:gd name="connsiteY1" fmla="*/ 0 h 644577"/>
              <a:gd name="connsiteX2" fmla="*/ 285148 w 2891606"/>
              <a:gd name="connsiteY2" fmla="*/ 16381 h 644577"/>
              <a:gd name="connsiteX3" fmla="*/ 595980 w 2891606"/>
              <a:gd name="connsiteY3" fmla="*/ 332265 h 644577"/>
              <a:gd name="connsiteX4" fmla="*/ 952984 w 2891606"/>
              <a:gd name="connsiteY4" fmla="*/ 367820 h 644577"/>
              <a:gd name="connsiteX5" fmla="*/ 1031474 w 2891606"/>
              <a:gd name="connsiteY5" fmla="*/ 436423 h 644577"/>
              <a:gd name="connsiteX6" fmla="*/ 1412081 w 2891606"/>
              <a:gd name="connsiteY6" fmla="*/ 462360 h 644577"/>
              <a:gd name="connsiteX7" fmla="*/ 1437400 w 2891606"/>
              <a:gd name="connsiteY7" fmla="*/ 521712 h 644577"/>
              <a:gd name="connsiteX8" fmla="*/ 1529487 w 2891606"/>
              <a:gd name="connsiteY8" fmla="*/ 552427 h 644577"/>
              <a:gd name="connsiteX9" fmla="*/ 1609819 w 2891606"/>
              <a:gd name="connsiteY9" fmla="*/ 551062 h 644577"/>
              <a:gd name="connsiteX10" fmla="*/ 1699778 w 2891606"/>
              <a:gd name="connsiteY10" fmla="*/ 381656 h 644577"/>
              <a:gd name="connsiteX11" fmla="*/ 2005782 w 2891606"/>
              <a:gd name="connsiteY11" fmla="*/ 357145 h 644577"/>
              <a:gd name="connsiteX12" fmla="*/ 2321076 w 2891606"/>
              <a:gd name="connsiteY12" fmla="*/ 20569 h 644577"/>
              <a:gd name="connsiteX13" fmla="*/ 2433805 w 2891606"/>
              <a:gd name="connsiteY13" fmla="*/ 16504 h 644577"/>
              <a:gd name="connsiteX14" fmla="*/ 2572818 w 2891606"/>
              <a:gd name="connsiteY14" fmla="*/ 202275 h 644577"/>
              <a:gd name="connsiteX15" fmla="*/ 2872593 w 2891606"/>
              <a:gd name="connsiteY15" fmla="*/ 218656 h 644577"/>
              <a:gd name="connsiteX16" fmla="*/ 2891606 w 2891606"/>
              <a:gd name="connsiteY16" fmla="*/ 641909 h 644577"/>
              <a:gd name="connsiteX17" fmla="*/ 10861 w 2891606"/>
              <a:gd name="connsiteY17" fmla="*/ 644577 h 644577"/>
              <a:gd name="connsiteX0" fmla="*/ 10861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952984 w 2873973"/>
              <a:gd name="connsiteY4" fmla="*/ 367820 h 644577"/>
              <a:gd name="connsiteX5" fmla="*/ 1031474 w 2873973"/>
              <a:gd name="connsiteY5" fmla="*/ 436423 h 644577"/>
              <a:gd name="connsiteX6" fmla="*/ 1412081 w 2873973"/>
              <a:gd name="connsiteY6" fmla="*/ 462360 h 644577"/>
              <a:gd name="connsiteX7" fmla="*/ 1437400 w 2873973"/>
              <a:gd name="connsiteY7" fmla="*/ 521712 h 644577"/>
              <a:gd name="connsiteX8" fmla="*/ 1529487 w 2873973"/>
              <a:gd name="connsiteY8" fmla="*/ 552427 h 644577"/>
              <a:gd name="connsiteX9" fmla="*/ 1609819 w 2873973"/>
              <a:gd name="connsiteY9" fmla="*/ 551062 h 644577"/>
              <a:gd name="connsiteX10" fmla="*/ 1699778 w 2873973"/>
              <a:gd name="connsiteY10" fmla="*/ 381656 h 644577"/>
              <a:gd name="connsiteX11" fmla="*/ 2005782 w 2873973"/>
              <a:gd name="connsiteY11" fmla="*/ 357145 h 644577"/>
              <a:gd name="connsiteX12" fmla="*/ 2321076 w 2873973"/>
              <a:gd name="connsiteY12" fmla="*/ 20569 h 644577"/>
              <a:gd name="connsiteX13" fmla="*/ 2433805 w 2873973"/>
              <a:gd name="connsiteY13" fmla="*/ 16504 h 644577"/>
              <a:gd name="connsiteX14" fmla="*/ 2572818 w 2873973"/>
              <a:gd name="connsiteY14" fmla="*/ 202275 h 644577"/>
              <a:gd name="connsiteX15" fmla="*/ 2872593 w 2873973"/>
              <a:gd name="connsiteY15" fmla="*/ 218656 h 644577"/>
              <a:gd name="connsiteX16" fmla="*/ 2873973 w 2873973"/>
              <a:gd name="connsiteY16" fmla="*/ 641909 h 644577"/>
              <a:gd name="connsiteX17" fmla="*/ 10861 w 2873973"/>
              <a:gd name="connsiteY17" fmla="*/ 644577 h 644577"/>
              <a:gd name="connsiteX0" fmla="*/ 10861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952984 w 2873973"/>
              <a:gd name="connsiteY4" fmla="*/ 367820 h 644577"/>
              <a:gd name="connsiteX5" fmla="*/ 1031474 w 2873973"/>
              <a:gd name="connsiteY5" fmla="*/ 436423 h 644577"/>
              <a:gd name="connsiteX6" fmla="*/ 1412081 w 2873973"/>
              <a:gd name="connsiteY6" fmla="*/ 462360 h 644577"/>
              <a:gd name="connsiteX7" fmla="*/ 1437400 w 2873973"/>
              <a:gd name="connsiteY7" fmla="*/ 521712 h 644577"/>
              <a:gd name="connsiteX8" fmla="*/ 1529487 w 2873973"/>
              <a:gd name="connsiteY8" fmla="*/ 552427 h 644577"/>
              <a:gd name="connsiteX9" fmla="*/ 1609819 w 2873973"/>
              <a:gd name="connsiteY9" fmla="*/ 551062 h 644577"/>
              <a:gd name="connsiteX10" fmla="*/ 1699778 w 2873973"/>
              <a:gd name="connsiteY10" fmla="*/ 381656 h 644577"/>
              <a:gd name="connsiteX11" fmla="*/ 2005782 w 2873973"/>
              <a:gd name="connsiteY11" fmla="*/ 357145 h 644577"/>
              <a:gd name="connsiteX12" fmla="*/ 2321076 w 2873973"/>
              <a:gd name="connsiteY12" fmla="*/ 20569 h 644577"/>
              <a:gd name="connsiteX13" fmla="*/ 2433805 w 2873973"/>
              <a:gd name="connsiteY13" fmla="*/ 16504 h 644577"/>
              <a:gd name="connsiteX14" fmla="*/ 2572818 w 2873973"/>
              <a:gd name="connsiteY14" fmla="*/ 202275 h 644577"/>
              <a:gd name="connsiteX15" fmla="*/ 2872593 w 2873973"/>
              <a:gd name="connsiteY15" fmla="*/ 218656 h 644577"/>
              <a:gd name="connsiteX16" fmla="*/ 2873973 w 2873973"/>
              <a:gd name="connsiteY16" fmla="*/ 641909 h 644577"/>
              <a:gd name="connsiteX17" fmla="*/ 10861 w 2873973"/>
              <a:gd name="connsiteY17" fmla="*/ 644577 h 644577"/>
              <a:gd name="connsiteX0" fmla="*/ 10861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903022 w 2873973"/>
              <a:gd name="connsiteY4" fmla="*/ 367820 h 644577"/>
              <a:gd name="connsiteX5" fmla="*/ 1031474 w 2873973"/>
              <a:gd name="connsiteY5" fmla="*/ 436423 h 644577"/>
              <a:gd name="connsiteX6" fmla="*/ 1412081 w 2873973"/>
              <a:gd name="connsiteY6" fmla="*/ 462360 h 644577"/>
              <a:gd name="connsiteX7" fmla="*/ 1437400 w 2873973"/>
              <a:gd name="connsiteY7" fmla="*/ 521712 h 644577"/>
              <a:gd name="connsiteX8" fmla="*/ 1529487 w 2873973"/>
              <a:gd name="connsiteY8" fmla="*/ 552427 h 644577"/>
              <a:gd name="connsiteX9" fmla="*/ 1609819 w 2873973"/>
              <a:gd name="connsiteY9" fmla="*/ 551062 h 644577"/>
              <a:gd name="connsiteX10" fmla="*/ 1699778 w 2873973"/>
              <a:gd name="connsiteY10" fmla="*/ 381656 h 644577"/>
              <a:gd name="connsiteX11" fmla="*/ 2005782 w 2873973"/>
              <a:gd name="connsiteY11" fmla="*/ 357145 h 644577"/>
              <a:gd name="connsiteX12" fmla="*/ 2321076 w 2873973"/>
              <a:gd name="connsiteY12" fmla="*/ 20569 h 644577"/>
              <a:gd name="connsiteX13" fmla="*/ 2433805 w 2873973"/>
              <a:gd name="connsiteY13" fmla="*/ 16504 h 644577"/>
              <a:gd name="connsiteX14" fmla="*/ 2572818 w 2873973"/>
              <a:gd name="connsiteY14" fmla="*/ 202275 h 644577"/>
              <a:gd name="connsiteX15" fmla="*/ 2872593 w 2873973"/>
              <a:gd name="connsiteY15" fmla="*/ 218656 h 644577"/>
              <a:gd name="connsiteX16" fmla="*/ 2873973 w 2873973"/>
              <a:gd name="connsiteY16" fmla="*/ 641909 h 644577"/>
              <a:gd name="connsiteX17" fmla="*/ 10861 w 2873973"/>
              <a:gd name="connsiteY17" fmla="*/ 644577 h 644577"/>
              <a:gd name="connsiteX0" fmla="*/ 10861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903022 w 2873973"/>
              <a:gd name="connsiteY4" fmla="*/ 367820 h 644577"/>
              <a:gd name="connsiteX5" fmla="*/ 969757 w 2873973"/>
              <a:gd name="connsiteY5" fmla="*/ 422090 h 644577"/>
              <a:gd name="connsiteX6" fmla="*/ 1412081 w 2873973"/>
              <a:gd name="connsiteY6" fmla="*/ 462360 h 644577"/>
              <a:gd name="connsiteX7" fmla="*/ 1437400 w 2873973"/>
              <a:gd name="connsiteY7" fmla="*/ 521712 h 644577"/>
              <a:gd name="connsiteX8" fmla="*/ 1529487 w 2873973"/>
              <a:gd name="connsiteY8" fmla="*/ 552427 h 644577"/>
              <a:gd name="connsiteX9" fmla="*/ 1609819 w 2873973"/>
              <a:gd name="connsiteY9" fmla="*/ 551062 h 644577"/>
              <a:gd name="connsiteX10" fmla="*/ 1699778 w 2873973"/>
              <a:gd name="connsiteY10" fmla="*/ 381656 h 644577"/>
              <a:gd name="connsiteX11" fmla="*/ 2005782 w 2873973"/>
              <a:gd name="connsiteY11" fmla="*/ 357145 h 644577"/>
              <a:gd name="connsiteX12" fmla="*/ 2321076 w 2873973"/>
              <a:gd name="connsiteY12" fmla="*/ 20569 h 644577"/>
              <a:gd name="connsiteX13" fmla="*/ 2433805 w 2873973"/>
              <a:gd name="connsiteY13" fmla="*/ 16504 h 644577"/>
              <a:gd name="connsiteX14" fmla="*/ 2572818 w 2873973"/>
              <a:gd name="connsiteY14" fmla="*/ 202275 h 644577"/>
              <a:gd name="connsiteX15" fmla="*/ 2872593 w 2873973"/>
              <a:gd name="connsiteY15" fmla="*/ 218656 h 644577"/>
              <a:gd name="connsiteX16" fmla="*/ 2873973 w 2873973"/>
              <a:gd name="connsiteY16" fmla="*/ 641909 h 644577"/>
              <a:gd name="connsiteX17" fmla="*/ 10861 w 2873973"/>
              <a:gd name="connsiteY17" fmla="*/ 644577 h 644577"/>
              <a:gd name="connsiteX0" fmla="*/ 10861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735968 w 2873973"/>
              <a:gd name="connsiteY4" fmla="*/ 361993 h 644577"/>
              <a:gd name="connsiteX5" fmla="*/ 903022 w 2873973"/>
              <a:gd name="connsiteY5" fmla="*/ 367820 h 644577"/>
              <a:gd name="connsiteX6" fmla="*/ 969757 w 2873973"/>
              <a:gd name="connsiteY6" fmla="*/ 422090 h 644577"/>
              <a:gd name="connsiteX7" fmla="*/ 1412081 w 2873973"/>
              <a:gd name="connsiteY7" fmla="*/ 462360 h 644577"/>
              <a:gd name="connsiteX8" fmla="*/ 1437400 w 2873973"/>
              <a:gd name="connsiteY8" fmla="*/ 521712 h 644577"/>
              <a:gd name="connsiteX9" fmla="*/ 1529487 w 2873973"/>
              <a:gd name="connsiteY9" fmla="*/ 552427 h 644577"/>
              <a:gd name="connsiteX10" fmla="*/ 1609819 w 2873973"/>
              <a:gd name="connsiteY10" fmla="*/ 551062 h 644577"/>
              <a:gd name="connsiteX11" fmla="*/ 1699778 w 2873973"/>
              <a:gd name="connsiteY11" fmla="*/ 381656 h 644577"/>
              <a:gd name="connsiteX12" fmla="*/ 2005782 w 2873973"/>
              <a:gd name="connsiteY12" fmla="*/ 357145 h 644577"/>
              <a:gd name="connsiteX13" fmla="*/ 2321076 w 2873973"/>
              <a:gd name="connsiteY13" fmla="*/ 20569 h 644577"/>
              <a:gd name="connsiteX14" fmla="*/ 2433805 w 2873973"/>
              <a:gd name="connsiteY14" fmla="*/ 16504 h 644577"/>
              <a:gd name="connsiteX15" fmla="*/ 2572818 w 2873973"/>
              <a:gd name="connsiteY15" fmla="*/ 202275 h 644577"/>
              <a:gd name="connsiteX16" fmla="*/ 2872593 w 2873973"/>
              <a:gd name="connsiteY16" fmla="*/ 218656 h 644577"/>
              <a:gd name="connsiteX17" fmla="*/ 2873973 w 2873973"/>
              <a:gd name="connsiteY17" fmla="*/ 641909 h 644577"/>
              <a:gd name="connsiteX18" fmla="*/ 10861 w 2873973"/>
              <a:gd name="connsiteY18" fmla="*/ 644577 h 644577"/>
              <a:gd name="connsiteX0" fmla="*/ 10861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735968 w 2873973"/>
              <a:gd name="connsiteY4" fmla="*/ 361993 h 644577"/>
              <a:gd name="connsiteX5" fmla="*/ 903022 w 2873973"/>
              <a:gd name="connsiteY5" fmla="*/ 367820 h 644577"/>
              <a:gd name="connsiteX6" fmla="*/ 969757 w 2873973"/>
              <a:gd name="connsiteY6" fmla="*/ 422090 h 644577"/>
              <a:gd name="connsiteX7" fmla="*/ 1412081 w 2873973"/>
              <a:gd name="connsiteY7" fmla="*/ 462360 h 644577"/>
              <a:gd name="connsiteX8" fmla="*/ 1437400 w 2873973"/>
              <a:gd name="connsiteY8" fmla="*/ 521712 h 644577"/>
              <a:gd name="connsiteX9" fmla="*/ 1529487 w 2873973"/>
              <a:gd name="connsiteY9" fmla="*/ 552427 h 644577"/>
              <a:gd name="connsiteX10" fmla="*/ 1609819 w 2873973"/>
              <a:gd name="connsiteY10" fmla="*/ 551062 h 644577"/>
              <a:gd name="connsiteX11" fmla="*/ 1699778 w 2873973"/>
              <a:gd name="connsiteY11" fmla="*/ 381656 h 644577"/>
              <a:gd name="connsiteX12" fmla="*/ 2005782 w 2873973"/>
              <a:gd name="connsiteY12" fmla="*/ 357145 h 644577"/>
              <a:gd name="connsiteX13" fmla="*/ 2321076 w 2873973"/>
              <a:gd name="connsiteY13" fmla="*/ 20569 h 644577"/>
              <a:gd name="connsiteX14" fmla="*/ 2433805 w 2873973"/>
              <a:gd name="connsiteY14" fmla="*/ 16504 h 644577"/>
              <a:gd name="connsiteX15" fmla="*/ 2572818 w 2873973"/>
              <a:gd name="connsiteY15" fmla="*/ 202275 h 644577"/>
              <a:gd name="connsiteX16" fmla="*/ 2872593 w 2873973"/>
              <a:gd name="connsiteY16" fmla="*/ 218656 h 644577"/>
              <a:gd name="connsiteX17" fmla="*/ 2873973 w 2873973"/>
              <a:gd name="connsiteY17" fmla="*/ 641909 h 644577"/>
              <a:gd name="connsiteX18" fmla="*/ 10861 w 2873973"/>
              <a:gd name="connsiteY18" fmla="*/ 644577 h 644577"/>
              <a:gd name="connsiteX0" fmla="*/ 4983 w 2873973"/>
              <a:gd name="connsiteY0" fmla="*/ 644577 h 644577"/>
              <a:gd name="connsiteX1" fmla="*/ 0 w 2873973"/>
              <a:gd name="connsiteY1" fmla="*/ 0 h 644577"/>
              <a:gd name="connsiteX2" fmla="*/ 285148 w 2873973"/>
              <a:gd name="connsiteY2" fmla="*/ 16381 h 644577"/>
              <a:gd name="connsiteX3" fmla="*/ 595980 w 2873973"/>
              <a:gd name="connsiteY3" fmla="*/ 332265 h 644577"/>
              <a:gd name="connsiteX4" fmla="*/ 735968 w 2873973"/>
              <a:gd name="connsiteY4" fmla="*/ 361993 h 644577"/>
              <a:gd name="connsiteX5" fmla="*/ 903022 w 2873973"/>
              <a:gd name="connsiteY5" fmla="*/ 367820 h 644577"/>
              <a:gd name="connsiteX6" fmla="*/ 969757 w 2873973"/>
              <a:gd name="connsiteY6" fmla="*/ 422090 h 644577"/>
              <a:gd name="connsiteX7" fmla="*/ 1412081 w 2873973"/>
              <a:gd name="connsiteY7" fmla="*/ 462360 h 644577"/>
              <a:gd name="connsiteX8" fmla="*/ 1437400 w 2873973"/>
              <a:gd name="connsiteY8" fmla="*/ 521712 h 644577"/>
              <a:gd name="connsiteX9" fmla="*/ 1529487 w 2873973"/>
              <a:gd name="connsiteY9" fmla="*/ 552427 h 644577"/>
              <a:gd name="connsiteX10" fmla="*/ 1609819 w 2873973"/>
              <a:gd name="connsiteY10" fmla="*/ 551062 h 644577"/>
              <a:gd name="connsiteX11" fmla="*/ 1699778 w 2873973"/>
              <a:gd name="connsiteY11" fmla="*/ 381656 h 644577"/>
              <a:gd name="connsiteX12" fmla="*/ 2005782 w 2873973"/>
              <a:gd name="connsiteY12" fmla="*/ 357145 h 644577"/>
              <a:gd name="connsiteX13" fmla="*/ 2321076 w 2873973"/>
              <a:gd name="connsiteY13" fmla="*/ 20569 h 644577"/>
              <a:gd name="connsiteX14" fmla="*/ 2433805 w 2873973"/>
              <a:gd name="connsiteY14" fmla="*/ 16504 h 644577"/>
              <a:gd name="connsiteX15" fmla="*/ 2572818 w 2873973"/>
              <a:gd name="connsiteY15" fmla="*/ 202275 h 644577"/>
              <a:gd name="connsiteX16" fmla="*/ 2872593 w 2873973"/>
              <a:gd name="connsiteY16" fmla="*/ 218656 h 644577"/>
              <a:gd name="connsiteX17" fmla="*/ 2873973 w 2873973"/>
              <a:gd name="connsiteY17" fmla="*/ 641909 h 644577"/>
              <a:gd name="connsiteX18" fmla="*/ 4983 w 2873973"/>
              <a:gd name="connsiteY18" fmla="*/ 644577 h 644577"/>
              <a:gd name="connsiteX0" fmla="*/ 8902 w 2877892"/>
              <a:gd name="connsiteY0" fmla="*/ 644577 h 644577"/>
              <a:gd name="connsiteX1" fmla="*/ 0 w 2877892"/>
              <a:gd name="connsiteY1" fmla="*/ 0 h 644577"/>
              <a:gd name="connsiteX2" fmla="*/ 289067 w 2877892"/>
              <a:gd name="connsiteY2" fmla="*/ 16381 h 644577"/>
              <a:gd name="connsiteX3" fmla="*/ 599899 w 2877892"/>
              <a:gd name="connsiteY3" fmla="*/ 332265 h 644577"/>
              <a:gd name="connsiteX4" fmla="*/ 739887 w 2877892"/>
              <a:gd name="connsiteY4" fmla="*/ 361993 h 644577"/>
              <a:gd name="connsiteX5" fmla="*/ 906941 w 2877892"/>
              <a:gd name="connsiteY5" fmla="*/ 367820 h 644577"/>
              <a:gd name="connsiteX6" fmla="*/ 973676 w 2877892"/>
              <a:gd name="connsiteY6" fmla="*/ 422090 h 644577"/>
              <a:gd name="connsiteX7" fmla="*/ 1416000 w 2877892"/>
              <a:gd name="connsiteY7" fmla="*/ 462360 h 644577"/>
              <a:gd name="connsiteX8" fmla="*/ 1441319 w 2877892"/>
              <a:gd name="connsiteY8" fmla="*/ 521712 h 644577"/>
              <a:gd name="connsiteX9" fmla="*/ 1533406 w 2877892"/>
              <a:gd name="connsiteY9" fmla="*/ 552427 h 644577"/>
              <a:gd name="connsiteX10" fmla="*/ 1613738 w 2877892"/>
              <a:gd name="connsiteY10" fmla="*/ 551062 h 644577"/>
              <a:gd name="connsiteX11" fmla="*/ 1703697 w 2877892"/>
              <a:gd name="connsiteY11" fmla="*/ 381656 h 644577"/>
              <a:gd name="connsiteX12" fmla="*/ 2009701 w 2877892"/>
              <a:gd name="connsiteY12" fmla="*/ 357145 h 644577"/>
              <a:gd name="connsiteX13" fmla="*/ 2324995 w 2877892"/>
              <a:gd name="connsiteY13" fmla="*/ 20569 h 644577"/>
              <a:gd name="connsiteX14" fmla="*/ 2437724 w 2877892"/>
              <a:gd name="connsiteY14" fmla="*/ 16504 h 644577"/>
              <a:gd name="connsiteX15" fmla="*/ 2576737 w 2877892"/>
              <a:gd name="connsiteY15" fmla="*/ 202275 h 644577"/>
              <a:gd name="connsiteX16" fmla="*/ 2876512 w 2877892"/>
              <a:gd name="connsiteY16" fmla="*/ 218656 h 644577"/>
              <a:gd name="connsiteX17" fmla="*/ 2877892 w 2877892"/>
              <a:gd name="connsiteY17" fmla="*/ 641909 h 644577"/>
              <a:gd name="connsiteX18" fmla="*/ 8902 w 2877892"/>
              <a:gd name="connsiteY18" fmla="*/ 644577 h 644577"/>
              <a:gd name="connsiteX0" fmla="*/ 0 w 2868990"/>
              <a:gd name="connsiteY0" fmla="*/ 644577 h 644577"/>
              <a:gd name="connsiteX1" fmla="*/ 2854 w 2868990"/>
              <a:gd name="connsiteY1" fmla="*/ 0 h 644577"/>
              <a:gd name="connsiteX2" fmla="*/ 280165 w 2868990"/>
              <a:gd name="connsiteY2" fmla="*/ 16381 h 644577"/>
              <a:gd name="connsiteX3" fmla="*/ 590997 w 2868990"/>
              <a:gd name="connsiteY3" fmla="*/ 332265 h 644577"/>
              <a:gd name="connsiteX4" fmla="*/ 730985 w 2868990"/>
              <a:gd name="connsiteY4" fmla="*/ 361993 h 644577"/>
              <a:gd name="connsiteX5" fmla="*/ 898039 w 2868990"/>
              <a:gd name="connsiteY5" fmla="*/ 367820 h 644577"/>
              <a:gd name="connsiteX6" fmla="*/ 964774 w 2868990"/>
              <a:gd name="connsiteY6" fmla="*/ 422090 h 644577"/>
              <a:gd name="connsiteX7" fmla="*/ 1407098 w 2868990"/>
              <a:gd name="connsiteY7" fmla="*/ 462360 h 644577"/>
              <a:gd name="connsiteX8" fmla="*/ 1432417 w 2868990"/>
              <a:gd name="connsiteY8" fmla="*/ 521712 h 644577"/>
              <a:gd name="connsiteX9" fmla="*/ 1524504 w 2868990"/>
              <a:gd name="connsiteY9" fmla="*/ 552427 h 644577"/>
              <a:gd name="connsiteX10" fmla="*/ 1604836 w 2868990"/>
              <a:gd name="connsiteY10" fmla="*/ 551062 h 644577"/>
              <a:gd name="connsiteX11" fmla="*/ 1694795 w 2868990"/>
              <a:gd name="connsiteY11" fmla="*/ 381656 h 644577"/>
              <a:gd name="connsiteX12" fmla="*/ 2000799 w 2868990"/>
              <a:gd name="connsiteY12" fmla="*/ 357145 h 644577"/>
              <a:gd name="connsiteX13" fmla="*/ 2316093 w 2868990"/>
              <a:gd name="connsiteY13" fmla="*/ 20569 h 644577"/>
              <a:gd name="connsiteX14" fmla="*/ 2428822 w 2868990"/>
              <a:gd name="connsiteY14" fmla="*/ 16504 h 644577"/>
              <a:gd name="connsiteX15" fmla="*/ 2567835 w 2868990"/>
              <a:gd name="connsiteY15" fmla="*/ 202275 h 644577"/>
              <a:gd name="connsiteX16" fmla="*/ 2867610 w 2868990"/>
              <a:gd name="connsiteY16" fmla="*/ 218656 h 644577"/>
              <a:gd name="connsiteX17" fmla="*/ 2868990 w 2868990"/>
              <a:gd name="connsiteY17" fmla="*/ 641909 h 644577"/>
              <a:gd name="connsiteX18" fmla="*/ 0 w 2868990"/>
              <a:gd name="connsiteY18" fmla="*/ 644577 h 644577"/>
              <a:gd name="connsiteX0" fmla="*/ 0 w 2868990"/>
              <a:gd name="connsiteY0" fmla="*/ 644577 h 644577"/>
              <a:gd name="connsiteX1" fmla="*/ 2854 w 2868990"/>
              <a:gd name="connsiteY1" fmla="*/ 0 h 644577"/>
              <a:gd name="connsiteX2" fmla="*/ 280165 w 2868990"/>
              <a:gd name="connsiteY2" fmla="*/ 16381 h 644577"/>
              <a:gd name="connsiteX3" fmla="*/ 590997 w 2868990"/>
              <a:gd name="connsiteY3" fmla="*/ 332265 h 644577"/>
              <a:gd name="connsiteX4" fmla="*/ 730985 w 2868990"/>
              <a:gd name="connsiteY4" fmla="*/ 361993 h 644577"/>
              <a:gd name="connsiteX5" fmla="*/ 898039 w 2868990"/>
              <a:gd name="connsiteY5" fmla="*/ 367820 h 644577"/>
              <a:gd name="connsiteX6" fmla="*/ 964774 w 2868990"/>
              <a:gd name="connsiteY6" fmla="*/ 422090 h 644577"/>
              <a:gd name="connsiteX7" fmla="*/ 1407098 w 2868990"/>
              <a:gd name="connsiteY7" fmla="*/ 462360 h 644577"/>
              <a:gd name="connsiteX8" fmla="*/ 1432417 w 2868990"/>
              <a:gd name="connsiteY8" fmla="*/ 521712 h 644577"/>
              <a:gd name="connsiteX9" fmla="*/ 1524504 w 2868990"/>
              <a:gd name="connsiteY9" fmla="*/ 552427 h 644577"/>
              <a:gd name="connsiteX10" fmla="*/ 1604836 w 2868990"/>
              <a:gd name="connsiteY10" fmla="*/ 551062 h 644577"/>
              <a:gd name="connsiteX11" fmla="*/ 1694795 w 2868990"/>
              <a:gd name="connsiteY11" fmla="*/ 381656 h 644577"/>
              <a:gd name="connsiteX12" fmla="*/ 2000799 w 2868990"/>
              <a:gd name="connsiteY12" fmla="*/ 357145 h 644577"/>
              <a:gd name="connsiteX13" fmla="*/ 2287784 w 2868990"/>
              <a:gd name="connsiteY13" fmla="*/ 24554 h 644577"/>
              <a:gd name="connsiteX14" fmla="*/ 2428822 w 2868990"/>
              <a:gd name="connsiteY14" fmla="*/ 16504 h 644577"/>
              <a:gd name="connsiteX15" fmla="*/ 2567835 w 2868990"/>
              <a:gd name="connsiteY15" fmla="*/ 202275 h 644577"/>
              <a:gd name="connsiteX16" fmla="*/ 2867610 w 2868990"/>
              <a:gd name="connsiteY16" fmla="*/ 218656 h 644577"/>
              <a:gd name="connsiteX17" fmla="*/ 2868990 w 2868990"/>
              <a:gd name="connsiteY17" fmla="*/ 641909 h 644577"/>
              <a:gd name="connsiteX18" fmla="*/ 0 w 2868990"/>
              <a:gd name="connsiteY18" fmla="*/ 644577 h 64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990" h="644577">
                <a:moveTo>
                  <a:pt x="0" y="644577"/>
                </a:moveTo>
                <a:cubicBezTo>
                  <a:pt x="951" y="429718"/>
                  <a:pt x="1903" y="214859"/>
                  <a:pt x="2854" y="0"/>
                </a:cubicBezTo>
                <a:lnTo>
                  <a:pt x="280165" y="16381"/>
                </a:lnTo>
                <a:lnTo>
                  <a:pt x="590997" y="332265"/>
                </a:lnTo>
                <a:lnTo>
                  <a:pt x="730985" y="361993"/>
                </a:lnTo>
                <a:lnTo>
                  <a:pt x="898039" y="367820"/>
                </a:lnTo>
                <a:lnTo>
                  <a:pt x="964774" y="422090"/>
                </a:lnTo>
                <a:lnTo>
                  <a:pt x="1407098" y="462360"/>
                </a:lnTo>
                <a:lnTo>
                  <a:pt x="1432417" y="521712"/>
                </a:lnTo>
                <a:cubicBezTo>
                  <a:pt x="1467031" y="527855"/>
                  <a:pt x="1489890" y="546284"/>
                  <a:pt x="1524504" y="552427"/>
                </a:cubicBezTo>
                <a:lnTo>
                  <a:pt x="1604836" y="551062"/>
                </a:lnTo>
                <a:lnTo>
                  <a:pt x="1694795" y="381656"/>
                </a:lnTo>
                <a:lnTo>
                  <a:pt x="2000799" y="357145"/>
                </a:lnTo>
                <a:lnTo>
                  <a:pt x="2287784" y="24554"/>
                </a:lnTo>
                <a:cubicBezTo>
                  <a:pt x="2325360" y="23199"/>
                  <a:pt x="2391246" y="17859"/>
                  <a:pt x="2428822" y="16504"/>
                </a:cubicBezTo>
                <a:cubicBezTo>
                  <a:pt x="2482997" y="91396"/>
                  <a:pt x="2513660" y="127383"/>
                  <a:pt x="2567835" y="202275"/>
                </a:cubicBezTo>
                <a:lnTo>
                  <a:pt x="2867610" y="218656"/>
                </a:lnTo>
                <a:lnTo>
                  <a:pt x="2868990" y="641909"/>
                </a:lnTo>
                <a:lnTo>
                  <a:pt x="0" y="64457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フリーフォーム 96"/>
          <p:cNvSpPr/>
          <p:nvPr/>
        </p:nvSpPr>
        <p:spPr>
          <a:xfrm>
            <a:off x="10976832" y="5787791"/>
            <a:ext cx="838200" cy="238125"/>
          </a:xfrm>
          <a:custGeom>
            <a:avLst/>
            <a:gdLst>
              <a:gd name="connsiteX0" fmla="*/ 838200 w 838200"/>
              <a:gd name="connsiteY0" fmla="*/ 0 h 238125"/>
              <a:gd name="connsiteX1" fmla="*/ 747712 w 838200"/>
              <a:gd name="connsiteY1" fmla="*/ 238125 h 238125"/>
              <a:gd name="connsiteX2" fmla="*/ 661987 w 838200"/>
              <a:gd name="connsiteY2" fmla="*/ 238125 h 238125"/>
              <a:gd name="connsiteX3" fmla="*/ 557212 w 838200"/>
              <a:gd name="connsiteY3" fmla="*/ 195263 h 238125"/>
              <a:gd name="connsiteX4" fmla="*/ 523875 w 838200"/>
              <a:gd name="connsiteY4" fmla="*/ 104775 h 238125"/>
              <a:gd name="connsiteX5" fmla="*/ 28575 w 838200"/>
              <a:gd name="connsiteY5" fmla="*/ 28575 h 238125"/>
              <a:gd name="connsiteX6" fmla="*/ 0 w 838200"/>
              <a:gd name="connsiteY6" fmla="*/ 0 h 238125"/>
              <a:gd name="connsiteX7" fmla="*/ 838200 w 838200"/>
              <a:gd name="connsiteY7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200" h="238125">
                <a:moveTo>
                  <a:pt x="838200" y="0"/>
                </a:moveTo>
                <a:lnTo>
                  <a:pt x="747712" y="238125"/>
                </a:lnTo>
                <a:lnTo>
                  <a:pt x="661987" y="238125"/>
                </a:lnTo>
                <a:lnTo>
                  <a:pt x="557212" y="195263"/>
                </a:lnTo>
                <a:lnTo>
                  <a:pt x="523875" y="104775"/>
                </a:lnTo>
                <a:lnTo>
                  <a:pt x="28575" y="28575"/>
                </a:lnTo>
                <a:lnTo>
                  <a:pt x="0" y="0"/>
                </a:lnTo>
                <a:lnTo>
                  <a:pt x="838200" y="0"/>
                </a:ln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>
            <a:off x="10519631" y="5592290"/>
            <a:ext cx="1733550" cy="200025"/>
          </a:xfrm>
          <a:custGeom>
            <a:avLst/>
            <a:gdLst>
              <a:gd name="connsiteX0" fmla="*/ 0 w 1733550"/>
              <a:gd name="connsiteY0" fmla="*/ 0 h 200025"/>
              <a:gd name="connsiteX1" fmla="*/ 1733550 w 1733550"/>
              <a:gd name="connsiteY1" fmla="*/ 0 h 200025"/>
              <a:gd name="connsiteX2" fmla="*/ 1647825 w 1733550"/>
              <a:gd name="connsiteY2" fmla="*/ 128587 h 200025"/>
              <a:gd name="connsiteX3" fmla="*/ 1304925 w 1733550"/>
              <a:gd name="connsiteY3" fmla="*/ 166687 h 200025"/>
              <a:gd name="connsiteX4" fmla="*/ 1290637 w 1733550"/>
              <a:gd name="connsiteY4" fmla="*/ 200025 h 200025"/>
              <a:gd name="connsiteX5" fmla="*/ 457200 w 1733550"/>
              <a:gd name="connsiteY5" fmla="*/ 195262 h 200025"/>
              <a:gd name="connsiteX6" fmla="*/ 452437 w 1733550"/>
              <a:gd name="connsiteY6" fmla="*/ 152400 h 200025"/>
              <a:gd name="connsiteX7" fmla="*/ 71437 w 1733550"/>
              <a:gd name="connsiteY7" fmla="*/ 85725 h 200025"/>
              <a:gd name="connsiteX8" fmla="*/ 0 w 1733550"/>
              <a:gd name="connsiteY8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550" h="200025">
                <a:moveTo>
                  <a:pt x="0" y="0"/>
                </a:moveTo>
                <a:lnTo>
                  <a:pt x="1733550" y="0"/>
                </a:lnTo>
                <a:lnTo>
                  <a:pt x="1647825" y="128587"/>
                </a:lnTo>
                <a:lnTo>
                  <a:pt x="1304925" y="166687"/>
                </a:lnTo>
                <a:lnTo>
                  <a:pt x="1290637" y="200025"/>
                </a:lnTo>
                <a:lnTo>
                  <a:pt x="457200" y="195262"/>
                </a:lnTo>
                <a:lnTo>
                  <a:pt x="452437" y="152400"/>
                </a:lnTo>
                <a:lnTo>
                  <a:pt x="71437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9881378" y="5629387"/>
            <a:ext cx="19495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dirty="0"/>
              <a:t>【</a:t>
            </a:r>
            <a:r>
              <a:rPr kumimoji="1" lang="ja-JP" altLang="en-US" sz="800" b="1" dirty="0"/>
              <a:t>ダムあり</a:t>
            </a:r>
            <a:r>
              <a:rPr kumimoji="1" lang="en-US" altLang="ja-JP" sz="800" b="1" dirty="0"/>
              <a:t>】</a:t>
            </a:r>
            <a:r>
              <a:rPr kumimoji="1" lang="ja-JP" altLang="en-US" sz="800" b="1" dirty="0"/>
              <a:t>　　　　水位１．２７ｍ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 rot="1245810">
            <a:off x="5711967" y="6086898"/>
            <a:ext cx="338154" cy="123111"/>
          </a:xfrm>
          <a:prstGeom prst="rect">
            <a:avLst/>
          </a:prstGeom>
          <a:solidFill>
            <a:srgbClr val="FFF2CC">
              <a:alpha val="69804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遊歩道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6" name="直線矢印コネクタ 115"/>
          <p:cNvCxnSpPr/>
          <p:nvPr/>
        </p:nvCxnSpPr>
        <p:spPr>
          <a:xfrm>
            <a:off x="6790470" y="5801143"/>
            <a:ext cx="364496" cy="1090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 rot="187505">
            <a:off x="7091853" y="5489904"/>
            <a:ext cx="368755" cy="124989"/>
          </a:xfrm>
          <a:prstGeom prst="rect">
            <a:avLst/>
          </a:prstGeom>
          <a:solidFill>
            <a:srgbClr val="FFF2CC">
              <a:alpha val="69804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遊歩道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198221" y="5154490"/>
            <a:ext cx="368755" cy="12311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太田橋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9" name="直線コネクタ 118"/>
          <p:cNvCxnSpPr/>
          <p:nvPr/>
        </p:nvCxnSpPr>
        <p:spPr>
          <a:xfrm flipH="1">
            <a:off x="7214118" y="5862253"/>
            <a:ext cx="1262871" cy="36500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H="1">
            <a:off x="5405928" y="5677604"/>
            <a:ext cx="3235930" cy="93226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 rot="20709751">
            <a:off x="5689743" y="6145698"/>
            <a:ext cx="15080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ダムなし</a:t>
            </a:r>
            <a:r>
              <a:rPr kumimoji="1" lang="en-US" altLang="ja-JP" sz="8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　水位</a:t>
            </a:r>
            <a:r>
              <a:rPr kumimoji="1" lang="en-US" altLang="ja-JP" sz="800" b="1" dirty="0">
                <a:solidFill>
                  <a:schemeClr val="bg1"/>
                </a:solidFill>
              </a:rPr>
              <a:t>1.8</a:t>
            </a:r>
            <a:r>
              <a:rPr kumimoji="1" lang="ja-JP" altLang="en-US" sz="800" b="1" dirty="0">
                <a:solidFill>
                  <a:schemeClr val="bg1"/>
                </a:solidFill>
              </a:rPr>
              <a:t>ｍ　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 rot="20600549">
            <a:off x="6962248" y="5885068"/>
            <a:ext cx="168565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ダムあり</a:t>
            </a:r>
            <a:r>
              <a:rPr kumimoji="1" lang="en-US" altLang="ja-JP" sz="800" b="1" dirty="0">
                <a:solidFill>
                  <a:schemeClr val="bg1"/>
                </a:solidFill>
              </a:rPr>
              <a:t>】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　最大水位</a:t>
            </a:r>
            <a:r>
              <a:rPr kumimoji="1" lang="en-US" altLang="ja-JP" sz="800" b="1" dirty="0">
                <a:solidFill>
                  <a:schemeClr val="bg1"/>
                </a:solidFill>
              </a:rPr>
              <a:t>1.3</a:t>
            </a:r>
            <a:r>
              <a:rPr kumimoji="1" lang="ja-JP" altLang="en-US" sz="800" b="1" dirty="0">
                <a:solidFill>
                  <a:schemeClr val="bg1"/>
                </a:solidFill>
              </a:rPr>
              <a:t>ｍ</a:t>
            </a: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5355619" y="4731567"/>
            <a:ext cx="158046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kumimoji="1"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kumimoji="1"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kumimoji="1"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kumimoji="1"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時現況写真</a:t>
            </a:r>
          </a:p>
        </p:txBody>
      </p:sp>
      <p:sp>
        <p:nvSpPr>
          <p:cNvPr id="126" name="角丸四角形 125"/>
          <p:cNvSpPr/>
          <p:nvPr/>
        </p:nvSpPr>
        <p:spPr>
          <a:xfrm>
            <a:off x="6923844" y="6339927"/>
            <a:ext cx="2052147" cy="296439"/>
          </a:xfrm>
          <a:prstGeom prst="roundRect">
            <a:avLst>
              <a:gd name="adj" fmla="val 11075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約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50cm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の水位低減効果</a:t>
            </a:r>
          </a:p>
        </p:txBody>
      </p:sp>
      <p:cxnSp>
        <p:nvCxnSpPr>
          <p:cNvPr id="127" name="直線矢印コネクタ 126"/>
          <p:cNvCxnSpPr/>
          <p:nvPr/>
        </p:nvCxnSpPr>
        <p:spPr>
          <a:xfrm>
            <a:off x="3260860" y="5752686"/>
            <a:ext cx="0" cy="22890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/>
          <p:cNvSpPr txBox="1"/>
          <p:nvPr/>
        </p:nvSpPr>
        <p:spPr>
          <a:xfrm>
            <a:off x="2270123" y="6656841"/>
            <a:ext cx="280570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ダム流入量＋現地流量を太田橋</a:t>
            </a:r>
            <a:r>
              <a:rPr kumimoji="1" lang="en-US" altLang="ja-JP" sz="800" dirty="0"/>
              <a:t>H-Q</a:t>
            </a:r>
            <a:r>
              <a:rPr kumimoji="1" lang="ja-JP" altLang="en-US" sz="800" dirty="0"/>
              <a:t>式により換算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9178880" y="2334793"/>
            <a:ext cx="1566886" cy="1748865"/>
            <a:chOff x="3606942" y="2546756"/>
            <a:chExt cx="1566886" cy="174886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637237" y="2817204"/>
              <a:ext cx="9028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/>
                <a:t>維持容量に貯留</a:t>
              </a:r>
              <a:endParaRPr kumimoji="1" lang="en-US" altLang="ja-JP" sz="800" dirty="0"/>
            </a:p>
          </p:txBody>
        </p:sp>
        <p:cxnSp>
          <p:nvCxnSpPr>
            <p:cNvPr id="96" name="直線コネクタ 95"/>
            <p:cNvCxnSpPr/>
            <p:nvPr/>
          </p:nvCxnSpPr>
          <p:spPr>
            <a:xfrm>
              <a:off x="4533279" y="2685779"/>
              <a:ext cx="0" cy="16098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540667" y="2985308"/>
              <a:ext cx="59053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3606942" y="2985308"/>
              <a:ext cx="93035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/>
            <p:cNvSpPr txBox="1"/>
            <p:nvPr/>
          </p:nvSpPr>
          <p:spPr>
            <a:xfrm>
              <a:off x="4578793" y="2798640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/>
                <a:t>洪水調節</a:t>
              </a:r>
              <a:endParaRPr kumimoji="1" lang="en-US" altLang="ja-JP" sz="800" dirty="0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4072638" y="2546756"/>
              <a:ext cx="90281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/>
                <a:t>常時満水位到達</a:t>
              </a:r>
              <a:endParaRPr kumimoji="1" lang="en-US" altLang="ja-JP" sz="800" dirty="0"/>
            </a:p>
          </p:txBody>
        </p:sp>
      </p:grpSp>
      <p:pic>
        <p:nvPicPr>
          <p:cNvPr id="51" name="図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88" y="2149747"/>
            <a:ext cx="5138657" cy="2449036"/>
          </a:xfrm>
          <a:prstGeom prst="rect">
            <a:avLst/>
          </a:prstGeom>
        </p:spPr>
      </p:pic>
      <p:sp>
        <p:nvSpPr>
          <p:cNvPr id="132" name="角丸四角形 131"/>
          <p:cNvSpPr/>
          <p:nvPr/>
        </p:nvSpPr>
        <p:spPr>
          <a:xfrm>
            <a:off x="3171528" y="1730621"/>
            <a:ext cx="2584824" cy="296439"/>
          </a:xfrm>
          <a:prstGeom prst="roundRect">
            <a:avLst>
              <a:gd name="adj" fmla="val 11075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28.0m3/s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の洪水調節効果発現</a:t>
            </a:r>
          </a:p>
        </p:txBody>
      </p:sp>
      <p:cxnSp>
        <p:nvCxnSpPr>
          <p:cNvPr id="60" name="直線コネクタ 59"/>
          <p:cNvCxnSpPr/>
          <p:nvPr/>
        </p:nvCxnSpPr>
        <p:spPr>
          <a:xfrm>
            <a:off x="3146419" y="5763351"/>
            <a:ext cx="946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3146419" y="5962666"/>
            <a:ext cx="1317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角丸四角形 133"/>
          <p:cNvSpPr/>
          <p:nvPr/>
        </p:nvSpPr>
        <p:spPr>
          <a:xfrm>
            <a:off x="2755209" y="5526364"/>
            <a:ext cx="1196981" cy="196975"/>
          </a:xfrm>
          <a:prstGeom prst="roundRect">
            <a:avLst>
              <a:gd name="adj" fmla="val 11075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約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50cm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の水位差</a:t>
            </a: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8067675" y="1736116"/>
            <a:ext cx="8924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見山観測局</a:t>
            </a:r>
            <a:endParaRPr kumimoji="1" lang="en-US" altLang="ja-JP" sz="800" dirty="0"/>
          </a:p>
          <a:p>
            <a:r>
              <a:rPr kumimoji="1" lang="ja-JP" altLang="en-US" sz="800" dirty="0"/>
              <a:t>累計雨量</a:t>
            </a:r>
            <a:r>
              <a:rPr kumimoji="1" lang="en-US" altLang="ja-JP" sz="800" dirty="0"/>
              <a:t>252</a:t>
            </a:r>
            <a:r>
              <a:rPr kumimoji="1" lang="ja-JP" altLang="en-US" sz="800" dirty="0"/>
              <a:t>ﾐﾘ</a:t>
            </a:r>
            <a:endParaRPr kumimoji="1" lang="en-US" altLang="ja-JP" sz="800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48" y="2773345"/>
            <a:ext cx="1443645" cy="10827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6" name="直線矢印コネクタ 135"/>
          <p:cNvCxnSpPr/>
          <p:nvPr/>
        </p:nvCxnSpPr>
        <p:spPr>
          <a:xfrm flipH="1" flipV="1">
            <a:off x="4714079" y="3278737"/>
            <a:ext cx="45414" cy="25354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83118" y="4690989"/>
            <a:ext cx="321877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ダム下流の水位低減効果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太田橋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7" name="直線コネクタ 136"/>
          <p:cNvCxnSpPr/>
          <p:nvPr/>
        </p:nvCxnSpPr>
        <p:spPr>
          <a:xfrm>
            <a:off x="7442066" y="3278737"/>
            <a:ext cx="946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845553" y="3732309"/>
            <a:ext cx="487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>
            <a:off x="8295074" y="3258236"/>
            <a:ext cx="0" cy="48359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角丸四角形 139"/>
          <p:cNvSpPr/>
          <p:nvPr/>
        </p:nvSpPr>
        <p:spPr>
          <a:xfrm>
            <a:off x="8149349" y="3804452"/>
            <a:ext cx="744958" cy="338417"/>
          </a:xfrm>
          <a:prstGeom prst="roundRect">
            <a:avLst>
              <a:gd name="adj" fmla="val 11075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28m3/s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の</a:t>
            </a:r>
            <a:endParaRPr kumimoji="1" lang="en-US" altLang="ja-JP" sz="1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洪水調節</a:t>
            </a:r>
          </a:p>
        </p:txBody>
      </p:sp>
      <p:sp>
        <p:nvSpPr>
          <p:cNvPr id="94" name="大かっこ 93"/>
          <p:cNvSpPr/>
          <p:nvPr/>
        </p:nvSpPr>
        <p:spPr>
          <a:xfrm>
            <a:off x="437577" y="741342"/>
            <a:ext cx="7407976" cy="323850"/>
          </a:xfrm>
          <a:prstGeom prst="bracketPair">
            <a:avLst>
              <a:gd name="adj" fmla="val 196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344085" y="6598667"/>
            <a:ext cx="168565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</a:rPr>
              <a:t>※</a:t>
            </a:r>
            <a:r>
              <a:rPr kumimoji="1" lang="ja-JP" altLang="en-US" sz="800" b="1" dirty="0">
                <a:solidFill>
                  <a:schemeClr val="bg1"/>
                </a:solidFill>
              </a:rPr>
              <a:t>水位</a:t>
            </a:r>
            <a:r>
              <a:rPr kumimoji="1" lang="en-US" altLang="ja-JP" sz="800" b="1" dirty="0">
                <a:solidFill>
                  <a:schemeClr val="bg1"/>
                </a:solidFill>
              </a:rPr>
              <a:t>1.4</a:t>
            </a:r>
            <a:r>
              <a:rPr kumimoji="1" lang="ja-JP" altLang="en-US" sz="800" b="1" dirty="0" err="1">
                <a:solidFill>
                  <a:schemeClr val="bg1"/>
                </a:solidFill>
              </a:rPr>
              <a:t>ｍ</a:t>
            </a:r>
            <a:r>
              <a:rPr kumimoji="1" lang="ja-JP" altLang="en-US" sz="800" b="1" dirty="0">
                <a:solidFill>
                  <a:schemeClr val="bg1"/>
                </a:solidFill>
              </a:rPr>
              <a:t>程度で遊歩道が浸水</a:t>
            </a:r>
          </a:p>
        </p:txBody>
      </p:sp>
    </p:spTree>
    <p:extLst>
      <p:ext uri="{BB962C8B-B14F-4D97-AF65-F5344CB8AC3E}">
        <p14:creationId xmlns:p14="http://schemas.microsoft.com/office/powerpoint/2010/main" val="124128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332</Words>
  <Application>Microsoft Office PowerPoint</Application>
  <PresentationFormat>画面に合わせる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令和５年台風７号における安威川ダムの洪水調節 【速報：8/16 正午時点】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●年●月洪水における安威川ダムの効果</dc:title>
  <dc:creator>関本　武史</dc:creator>
  <cp:lastModifiedBy>中村　友哉</cp:lastModifiedBy>
  <cp:revision>115</cp:revision>
  <cp:lastPrinted>2022-09-19T23:05:53Z</cp:lastPrinted>
  <dcterms:created xsi:type="dcterms:W3CDTF">2022-07-04T01:45:18Z</dcterms:created>
  <dcterms:modified xsi:type="dcterms:W3CDTF">2024-02-19T11:40:38Z</dcterms:modified>
</cp:coreProperties>
</file>