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FFFF"/>
    <a:srgbClr val="002060"/>
    <a:srgbClr val="DEEBF7"/>
    <a:srgbClr val="CCFFFF"/>
    <a:srgbClr val="FFF2CC"/>
    <a:srgbClr val="00B0F0"/>
    <a:srgbClr val="7566E8"/>
    <a:srgbClr val="FF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4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7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46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69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55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84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12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82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63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84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04E22-ADA0-4208-BC8F-912B2057A94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A4BFF-FDE9-4638-A9DE-C64A393E6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4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74419" y="4807984"/>
            <a:ext cx="8995144" cy="198470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観測値</a:t>
            </a:r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45" y="5137947"/>
            <a:ext cx="2688744" cy="1537117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2521692" y="1777362"/>
            <a:ext cx="6555455" cy="2937695"/>
            <a:chOff x="30102" y="2216506"/>
            <a:chExt cx="9001699" cy="2937695"/>
          </a:xfrm>
        </p:grpSpPr>
        <p:sp>
          <p:nvSpPr>
            <p:cNvPr id="73" name="正方形/長方形 72"/>
            <p:cNvSpPr/>
            <p:nvPr/>
          </p:nvSpPr>
          <p:spPr>
            <a:xfrm>
              <a:off x="36657" y="2216506"/>
              <a:ext cx="8995144" cy="293769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0102" y="2221138"/>
              <a:ext cx="4025230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kumimoji="1"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安威川ダムの洪水調節の状況</a:t>
              </a:r>
            </a:p>
          </p:txBody>
        </p:sp>
      </p:grpSp>
      <p:sp>
        <p:nvSpPr>
          <p:cNvPr id="31" name="フリーフォーム 30"/>
          <p:cNvSpPr/>
          <p:nvPr/>
        </p:nvSpPr>
        <p:spPr>
          <a:xfrm>
            <a:off x="6814540" y="3136079"/>
            <a:ext cx="1331617" cy="1404630"/>
          </a:xfrm>
          <a:custGeom>
            <a:avLst/>
            <a:gdLst>
              <a:gd name="connsiteX0" fmla="*/ 0 w 1331617"/>
              <a:gd name="connsiteY0" fmla="*/ 1404630 h 1404630"/>
              <a:gd name="connsiteX1" fmla="*/ 52152 w 1331617"/>
              <a:gd name="connsiteY1" fmla="*/ 1362908 h 1404630"/>
              <a:gd name="connsiteX2" fmla="*/ 107781 w 1331617"/>
              <a:gd name="connsiteY2" fmla="*/ 1390723 h 1404630"/>
              <a:gd name="connsiteX3" fmla="*/ 177317 w 1331617"/>
              <a:gd name="connsiteY3" fmla="*/ 1390723 h 1404630"/>
              <a:gd name="connsiteX4" fmla="*/ 219039 w 1331617"/>
              <a:gd name="connsiteY4" fmla="*/ 1362908 h 1404630"/>
              <a:gd name="connsiteX5" fmla="*/ 260760 w 1331617"/>
              <a:gd name="connsiteY5" fmla="*/ 1376815 h 1404630"/>
              <a:gd name="connsiteX6" fmla="*/ 292052 w 1331617"/>
              <a:gd name="connsiteY6" fmla="*/ 1310756 h 1404630"/>
              <a:gd name="connsiteX7" fmla="*/ 351157 w 1331617"/>
              <a:gd name="connsiteY7" fmla="*/ 1324663 h 1404630"/>
              <a:gd name="connsiteX8" fmla="*/ 451985 w 1331617"/>
              <a:gd name="connsiteY8" fmla="*/ 1349001 h 1404630"/>
              <a:gd name="connsiteX9" fmla="*/ 563243 w 1331617"/>
              <a:gd name="connsiteY9" fmla="*/ 1314233 h 1404630"/>
              <a:gd name="connsiteX10" fmla="*/ 618871 w 1331617"/>
              <a:gd name="connsiteY10" fmla="*/ 1310756 h 1404630"/>
              <a:gd name="connsiteX11" fmla="*/ 660593 w 1331617"/>
              <a:gd name="connsiteY11" fmla="*/ 1209929 h 1404630"/>
              <a:gd name="connsiteX12" fmla="*/ 698838 w 1331617"/>
              <a:gd name="connsiteY12" fmla="*/ 1303802 h 1404630"/>
              <a:gd name="connsiteX13" fmla="*/ 737083 w 1331617"/>
              <a:gd name="connsiteY13" fmla="*/ 1223836 h 1404630"/>
              <a:gd name="connsiteX14" fmla="*/ 813573 w 1331617"/>
              <a:gd name="connsiteY14" fmla="*/ 771851 h 1404630"/>
              <a:gd name="connsiteX15" fmla="*/ 869201 w 1331617"/>
              <a:gd name="connsiteY15" fmla="*/ 671024 h 1404630"/>
              <a:gd name="connsiteX16" fmla="*/ 893539 w 1331617"/>
              <a:gd name="connsiteY16" fmla="*/ 559766 h 1404630"/>
              <a:gd name="connsiteX17" fmla="*/ 938738 w 1331617"/>
              <a:gd name="connsiteY17" fmla="*/ 632779 h 1404630"/>
              <a:gd name="connsiteX18" fmla="*/ 980459 w 1331617"/>
              <a:gd name="connsiteY18" fmla="*/ 0 h 1404630"/>
              <a:gd name="connsiteX19" fmla="*/ 1129962 w 1331617"/>
              <a:gd name="connsiteY19" fmla="*/ 782281 h 1404630"/>
              <a:gd name="connsiteX20" fmla="*/ 1164730 w 1331617"/>
              <a:gd name="connsiteY20" fmla="*/ 834434 h 1404630"/>
              <a:gd name="connsiteX21" fmla="*/ 1331617 w 1331617"/>
              <a:gd name="connsiteY21" fmla="*/ 1175161 h 1404630"/>
              <a:gd name="connsiteX22" fmla="*/ 1171684 w 1331617"/>
              <a:gd name="connsiteY22" fmla="*/ 1307279 h 1404630"/>
              <a:gd name="connsiteX23" fmla="*/ 1084763 w 1331617"/>
              <a:gd name="connsiteY23" fmla="*/ 1401153 h 1404630"/>
              <a:gd name="connsiteX24" fmla="*/ 0 w 1331617"/>
              <a:gd name="connsiteY24" fmla="*/ 1404630 h 1404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31617" h="1404630">
                <a:moveTo>
                  <a:pt x="0" y="1404630"/>
                </a:moveTo>
                <a:lnTo>
                  <a:pt x="52152" y="1362908"/>
                </a:lnTo>
                <a:lnTo>
                  <a:pt x="107781" y="1390723"/>
                </a:lnTo>
                <a:lnTo>
                  <a:pt x="177317" y="1390723"/>
                </a:lnTo>
                <a:lnTo>
                  <a:pt x="219039" y="1362908"/>
                </a:lnTo>
                <a:lnTo>
                  <a:pt x="260760" y="1376815"/>
                </a:lnTo>
                <a:lnTo>
                  <a:pt x="292052" y="1310756"/>
                </a:lnTo>
                <a:lnTo>
                  <a:pt x="351157" y="1324663"/>
                </a:lnTo>
                <a:lnTo>
                  <a:pt x="451985" y="1349001"/>
                </a:lnTo>
                <a:lnTo>
                  <a:pt x="563243" y="1314233"/>
                </a:lnTo>
                <a:lnTo>
                  <a:pt x="618871" y="1310756"/>
                </a:lnTo>
                <a:lnTo>
                  <a:pt x="660593" y="1209929"/>
                </a:lnTo>
                <a:lnTo>
                  <a:pt x="698838" y="1303802"/>
                </a:lnTo>
                <a:lnTo>
                  <a:pt x="737083" y="1223836"/>
                </a:lnTo>
                <a:lnTo>
                  <a:pt x="813573" y="771851"/>
                </a:lnTo>
                <a:lnTo>
                  <a:pt x="869201" y="671024"/>
                </a:lnTo>
                <a:lnTo>
                  <a:pt x="893539" y="559766"/>
                </a:lnTo>
                <a:lnTo>
                  <a:pt x="938738" y="632779"/>
                </a:lnTo>
                <a:lnTo>
                  <a:pt x="980459" y="0"/>
                </a:lnTo>
                <a:lnTo>
                  <a:pt x="1129962" y="782281"/>
                </a:lnTo>
                <a:lnTo>
                  <a:pt x="1164730" y="834434"/>
                </a:lnTo>
                <a:lnTo>
                  <a:pt x="1331617" y="1175161"/>
                </a:lnTo>
                <a:lnTo>
                  <a:pt x="1171684" y="1307279"/>
                </a:lnTo>
                <a:lnTo>
                  <a:pt x="1084763" y="1401153"/>
                </a:lnTo>
                <a:lnTo>
                  <a:pt x="0" y="1404630"/>
                </a:lnTo>
                <a:close/>
              </a:path>
            </a:pathLst>
          </a:cu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9909" y="3902269"/>
            <a:ext cx="3196442" cy="2704156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-1322965" y="2102618"/>
            <a:ext cx="1153995" cy="4765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-1349319" y="1851647"/>
            <a:ext cx="603352" cy="513289"/>
          </a:xfrm>
          <a:prstGeom prst="straightConnector1">
            <a:avLst/>
          </a:prstGeom>
          <a:ln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V="1">
            <a:off x="-459473" y="2112850"/>
            <a:ext cx="0" cy="481651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-1117160" y="2614338"/>
            <a:ext cx="105305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-1261397" y="2108291"/>
            <a:ext cx="115399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-1211043" y="1885083"/>
            <a:ext cx="99060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洪水後の水位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-1207789" y="2373230"/>
            <a:ext cx="99060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洪水前の水位</a:t>
            </a:r>
          </a:p>
        </p:txBody>
      </p:sp>
      <p:sp>
        <p:nvSpPr>
          <p:cNvPr id="84" name="右矢印 83"/>
          <p:cNvSpPr/>
          <p:nvPr/>
        </p:nvSpPr>
        <p:spPr>
          <a:xfrm>
            <a:off x="-1569450" y="2099338"/>
            <a:ext cx="404153" cy="51048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" name="図 10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0375" y="3292590"/>
            <a:ext cx="2393470" cy="14024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4" name="コンテンツ プレースホルダー 4" descr="家の中の川&#10;&#10;中程度の精度で自動的に生成された説明">
            <a:extLst>
              <a:ext uri="{FF2B5EF4-FFF2-40B4-BE49-F238E27FC236}">
                <a16:creationId xmlns:a16="http://schemas.microsoft.com/office/drawing/2014/main" id="{5AB58E81-83F6-4388-B9CE-DC12C047801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44025" y="1853985"/>
            <a:ext cx="2407404" cy="1395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図 7" descr="草, 屋外, 建物, 橋 が含まれている画像&#10;&#10;自動的に生成された説明">
            <a:extLst>
              <a:ext uri="{FF2B5EF4-FFF2-40B4-BE49-F238E27FC236}">
                <a16:creationId xmlns:a16="http://schemas.microsoft.com/office/drawing/2014/main" id="{6BCF6319-19CC-43B3-82E0-D7D1755CDF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723" y="5092760"/>
            <a:ext cx="2415506" cy="181162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02"/>
          <a:stretch/>
        </p:blipFill>
        <p:spPr>
          <a:xfrm>
            <a:off x="2596730" y="4979084"/>
            <a:ext cx="3540953" cy="1653833"/>
          </a:xfrm>
          <a:prstGeom prst="rect">
            <a:avLst/>
          </a:prstGeom>
        </p:spPr>
      </p:pic>
      <p:sp>
        <p:nvSpPr>
          <p:cNvPr id="40" name="台形 39"/>
          <p:cNvSpPr/>
          <p:nvPr/>
        </p:nvSpPr>
        <p:spPr>
          <a:xfrm flipV="1">
            <a:off x="3280641" y="5960948"/>
            <a:ext cx="2343838" cy="676145"/>
          </a:xfrm>
          <a:prstGeom prst="trapezoid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15945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-8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日降雨における安威川ダムの洪水調節効果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429" y="464751"/>
            <a:ext cx="8995144" cy="124649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〇安威川ダム上流域では、令和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時から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時にかけて、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累積雨量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213mm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車作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時間）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の降雨を観測。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〇安威川ダムは令和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月から試験湛水中であり、洪水調節容量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1,400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m3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975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m3</a:t>
            </a:r>
            <a:r>
              <a:rPr kumimoji="1"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を湛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水した状態で洪水を受けることとなった。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〇ピーク時には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161m</a:t>
            </a:r>
            <a:r>
              <a:rPr kumimoji="1" lang="en-US" altLang="ja-JP" sz="1200" b="1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/s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の流入量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があったが、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ダム下流への流下量を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0.8m</a:t>
            </a:r>
            <a:r>
              <a:rPr kumimoji="1" lang="en-US" altLang="ja-JP" sz="1200" b="1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/s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に抑制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最大約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99.5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％低減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〇ダムに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kumimoji="1" lang="en-US" altLang="ja-JP" sz="1200" b="1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（京セラドーム大阪約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3.5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杯分）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の洪水を貯留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し、洪水調節を行った。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〇下流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太田橋地点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（茨木川合流前）で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1.5m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水位を下げる効果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があったと推定される。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○貯水位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SWL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到達後は、非常用洪水吐きより自然越流することとなったが、概ね下流河川の低水断面で流下させることができた。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19432" y="1168951"/>
            <a:ext cx="4449054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京セラドーム大阪一杯分の容量は、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m3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として計算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515802" y="6882133"/>
            <a:ext cx="1506032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洪水時（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時）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フリーフォーム 52"/>
          <p:cNvSpPr/>
          <p:nvPr/>
        </p:nvSpPr>
        <p:spPr>
          <a:xfrm>
            <a:off x="2933827" y="5674982"/>
            <a:ext cx="3217701" cy="1027103"/>
          </a:xfrm>
          <a:custGeom>
            <a:avLst/>
            <a:gdLst>
              <a:gd name="connsiteX0" fmla="*/ 0 w 3781425"/>
              <a:gd name="connsiteY0" fmla="*/ 1162050 h 1247775"/>
              <a:gd name="connsiteX1" fmla="*/ 352425 w 3781425"/>
              <a:gd name="connsiteY1" fmla="*/ 38100 h 1247775"/>
              <a:gd name="connsiteX2" fmla="*/ 590550 w 3781425"/>
              <a:gd name="connsiteY2" fmla="*/ 38100 h 1247775"/>
              <a:gd name="connsiteX3" fmla="*/ 752475 w 3781425"/>
              <a:gd name="connsiteY3" fmla="*/ 714375 h 1247775"/>
              <a:gd name="connsiteX4" fmla="*/ 1219200 w 3781425"/>
              <a:gd name="connsiteY4" fmla="*/ 695325 h 1247775"/>
              <a:gd name="connsiteX5" fmla="*/ 1352550 w 3781425"/>
              <a:gd name="connsiteY5" fmla="*/ 1009650 h 1247775"/>
              <a:gd name="connsiteX6" fmla="*/ 2400300 w 3781425"/>
              <a:gd name="connsiteY6" fmla="*/ 1009650 h 1247775"/>
              <a:gd name="connsiteX7" fmla="*/ 2514600 w 3781425"/>
              <a:gd name="connsiteY7" fmla="*/ 638175 h 1247775"/>
              <a:gd name="connsiteX8" fmla="*/ 2914650 w 3781425"/>
              <a:gd name="connsiteY8" fmla="*/ 619125 h 1247775"/>
              <a:gd name="connsiteX9" fmla="*/ 3057525 w 3781425"/>
              <a:gd name="connsiteY9" fmla="*/ 9525 h 1247775"/>
              <a:gd name="connsiteX10" fmla="*/ 3295650 w 3781425"/>
              <a:gd name="connsiteY10" fmla="*/ 0 h 1247775"/>
              <a:gd name="connsiteX11" fmla="*/ 3781425 w 3781425"/>
              <a:gd name="connsiteY11" fmla="*/ 1200150 h 1247775"/>
              <a:gd name="connsiteX12" fmla="*/ 9525 w 3781425"/>
              <a:gd name="connsiteY12" fmla="*/ 1247775 h 1247775"/>
              <a:gd name="connsiteX0" fmla="*/ 0 w 3781425"/>
              <a:gd name="connsiteY0" fmla="*/ 1162050 h 1228725"/>
              <a:gd name="connsiteX1" fmla="*/ 352425 w 3781425"/>
              <a:gd name="connsiteY1" fmla="*/ 38100 h 1228725"/>
              <a:gd name="connsiteX2" fmla="*/ 590550 w 3781425"/>
              <a:gd name="connsiteY2" fmla="*/ 38100 h 1228725"/>
              <a:gd name="connsiteX3" fmla="*/ 752475 w 3781425"/>
              <a:gd name="connsiteY3" fmla="*/ 714375 h 1228725"/>
              <a:gd name="connsiteX4" fmla="*/ 1219200 w 3781425"/>
              <a:gd name="connsiteY4" fmla="*/ 695325 h 1228725"/>
              <a:gd name="connsiteX5" fmla="*/ 1352550 w 3781425"/>
              <a:gd name="connsiteY5" fmla="*/ 1009650 h 1228725"/>
              <a:gd name="connsiteX6" fmla="*/ 2400300 w 3781425"/>
              <a:gd name="connsiteY6" fmla="*/ 1009650 h 1228725"/>
              <a:gd name="connsiteX7" fmla="*/ 2514600 w 3781425"/>
              <a:gd name="connsiteY7" fmla="*/ 638175 h 1228725"/>
              <a:gd name="connsiteX8" fmla="*/ 2914650 w 3781425"/>
              <a:gd name="connsiteY8" fmla="*/ 619125 h 1228725"/>
              <a:gd name="connsiteX9" fmla="*/ 3057525 w 3781425"/>
              <a:gd name="connsiteY9" fmla="*/ 9525 h 1228725"/>
              <a:gd name="connsiteX10" fmla="*/ 3295650 w 3781425"/>
              <a:gd name="connsiteY10" fmla="*/ 0 h 1228725"/>
              <a:gd name="connsiteX11" fmla="*/ 3781425 w 3781425"/>
              <a:gd name="connsiteY11" fmla="*/ 1200150 h 1228725"/>
              <a:gd name="connsiteX12" fmla="*/ 9525 w 3781425"/>
              <a:gd name="connsiteY12" fmla="*/ 1228725 h 1228725"/>
              <a:gd name="connsiteX0" fmla="*/ 28575 w 3810000"/>
              <a:gd name="connsiteY0" fmla="*/ 1162050 h 1228725"/>
              <a:gd name="connsiteX1" fmla="*/ 381000 w 3810000"/>
              <a:gd name="connsiteY1" fmla="*/ 38100 h 1228725"/>
              <a:gd name="connsiteX2" fmla="*/ 619125 w 3810000"/>
              <a:gd name="connsiteY2" fmla="*/ 38100 h 1228725"/>
              <a:gd name="connsiteX3" fmla="*/ 781050 w 3810000"/>
              <a:gd name="connsiteY3" fmla="*/ 714375 h 1228725"/>
              <a:gd name="connsiteX4" fmla="*/ 1247775 w 3810000"/>
              <a:gd name="connsiteY4" fmla="*/ 695325 h 1228725"/>
              <a:gd name="connsiteX5" fmla="*/ 1381125 w 3810000"/>
              <a:gd name="connsiteY5" fmla="*/ 1009650 h 1228725"/>
              <a:gd name="connsiteX6" fmla="*/ 2428875 w 3810000"/>
              <a:gd name="connsiteY6" fmla="*/ 1009650 h 1228725"/>
              <a:gd name="connsiteX7" fmla="*/ 2543175 w 3810000"/>
              <a:gd name="connsiteY7" fmla="*/ 638175 h 1228725"/>
              <a:gd name="connsiteX8" fmla="*/ 2943225 w 3810000"/>
              <a:gd name="connsiteY8" fmla="*/ 619125 h 1228725"/>
              <a:gd name="connsiteX9" fmla="*/ 3086100 w 3810000"/>
              <a:gd name="connsiteY9" fmla="*/ 9525 h 1228725"/>
              <a:gd name="connsiteX10" fmla="*/ 3324225 w 3810000"/>
              <a:gd name="connsiteY10" fmla="*/ 0 h 1228725"/>
              <a:gd name="connsiteX11" fmla="*/ 3810000 w 3810000"/>
              <a:gd name="connsiteY11" fmla="*/ 1200150 h 1228725"/>
              <a:gd name="connsiteX12" fmla="*/ 0 w 3810000"/>
              <a:gd name="connsiteY12" fmla="*/ 1228725 h 1228725"/>
              <a:gd name="connsiteX0" fmla="*/ 28575 w 3810000"/>
              <a:gd name="connsiteY0" fmla="*/ 1162050 h 1228725"/>
              <a:gd name="connsiteX1" fmla="*/ 381000 w 3810000"/>
              <a:gd name="connsiteY1" fmla="*/ 38100 h 1228725"/>
              <a:gd name="connsiteX2" fmla="*/ 619125 w 3810000"/>
              <a:gd name="connsiteY2" fmla="*/ 38100 h 1228725"/>
              <a:gd name="connsiteX3" fmla="*/ 781050 w 3810000"/>
              <a:gd name="connsiteY3" fmla="*/ 714375 h 1228725"/>
              <a:gd name="connsiteX4" fmla="*/ 1247775 w 3810000"/>
              <a:gd name="connsiteY4" fmla="*/ 695325 h 1228725"/>
              <a:gd name="connsiteX5" fmla="*/ 1381125 w 3810000"/>
              <a:gd name="connsiteY5" fmla="*/ 1009650 h 1228725"/>
              <a:gd name="connsiteX6" fmla="*/ 2428875 w 3810000"/>
              <a:gd name="connsiteY6" fmla="*/ 1009650 h 1228725"/>
              <a:gd name="connsiteX7" fmla="*/ 2543175 w 3810000"/>
              <a:gd name="connsiteY7" fmla="*/ 638175 h 1228725"/>
              <a:gd name="connsiteX8" fmla="*/ 2943225 w 3810000"/>
              <a:gd name="connsiteY8" fmla="*/ 619125 h 1228725"/>
              <a:gd name="connsiteX9" fmla="*/ 3086100 w 3810000"/>
              <a:gd name="connsiteY9" fmla="*/ 9525 h 1228725"/>
              <a:gd name="connsiteX10" fmla="*/ 3324225 w 3810000"/>
              <a:gd name="connsiteY10" fmla="*/ 0 h 1228725"/>
              <a:gd name="connsiteX11" fmla="*/ 3810000 w 3810000"/>
              <a:gd name="connsiteY11" fmla="*/ 1200150 h 1228725"/>
              <a:gd name="connsiteX12" fmla="*/ 0 w 3810000"/>
              <a:gd name="connsiteY12" fmla="*/ 1228725 h 1228725"/>
              <a:gd name="connsiteX13" fmla="*/ 28575 w 3810000"/>
              <a:gd name="connsiteY13" fmla="*/ 1162050 h 1228725"/>
              <a:gd name="connsiteX0" fmla="*/ 0 w 3810000"/>
              <a:gd name="connsiteY0" fmla="*/ 1228725 h 1228725"/>
              <a:gd name="connsiteX1" fmla="*/ 381000 w 3810000"/>
              <a:gd name="connsiteY1" fmla="*/ 38100 h 1228725"/>
              <a:gd name="connsiteX2" fmla="*/ 619125 w 3810000"/>
              <a:gd name="connsiteY2" fmla="*/ 38100 h 1228725"/>
              <a:gd name="connsiteX3" fmla="*/ 781050 w 3810000"/>
              <a:gd name="connsiteY3" fmla="*/ 714375 h 1228725"/>
              <a:gd name="connsiteX4" fmla="*/ 1247775 w 3810000"/>
              <a:gd name="connsiteY4" fmla="*/ 695325 h 1228725"/>
              <a:gd name="connsiteX5" fmla="*/ 1381125 w 3810000"/>
              <a:gd name="connsiteY5" fmla="*/ 1009650 h 1228725"/>
              <a:gd name="connsiteX6" fmla="*/ 2428875 w 3810000"/>
              <a:gd name="connsiteY6" fmla="*/ 1009650 h 1228725"/>
              <a:gd name="connsiteX7" fmla="*/ 2543175 w 3810000"/>
              <a:gd name="connsiteY7" fmla="*/ 638175 h 1228725"/>
              <a:gd name="connsiteX8" fmla="*/ 2943225 w 3810000"/>
              <a:gd name="connsiteY8" fmla="*/ 619125 h 1228725"/>
              <a:gd name="connsiteX9" fmla="*/ 3086100 w 3810000"/>
              <a:gd name="connsiteY9" fmla="*/ 9525 h 1228725"/>
              <a:gd name="connsiteX10" fmla="*/ 3324225 w 3810000"/>
              <a:gd name="connsiteY10" fmla="*/ 0 h 1228725"/>
              <a:gd name="connsiteX11" fmla="*/ 3810000 w 3810000"/>
              <a:gd name="connsiteY11" fmla="*/ 1200150 h 1228725"/>
              <a:gd name="connsiteX12" fmla="*/ 0 w 3810000"/>
              <a:gd name="connsiteY12" fmla="*/ 1228725 h 1228725"/>
              <a:gd name="connsiteX0" fmla="*/ 0 w 3829050"/>
              <a:gd name="connsiteY0" fmla="*/ 1228725 h 1228725"/>
              <a:gd name="connsiteX1" fmla="*/ 381000 w 3829050"/>
              <a:gd name="connsiteY1" fmla="*/ 38100 h 1228725"/>
              <a:gd name="connsiteX2" fmla="*/ 619125 w 3829050"/>
              <a:gd name="connsiteY2" fmla="*/ 38100 h 1228725"/>
              <a:gd name="connsiteX3" fmla="*/ 781050 w 3829050"/>
              <a:gd name="connsiteY3" fmla="*/ 714375 h 1228725"/>
              <a:gd name="connsiteX4" fmla="*/ 1247775 w 3829050"/>
              <a:gd name="connsiteY4" fmla="*/ 695325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0150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381000 w 3829050"/>
              <a:gd name="connsiteY1" fmla="*/ 38100 h 1228725"/>
              <a:gd name="connsiteX2" fmla="*/ 619125 w 3829050"/>
              <a:gd name="connsiteY2" fmla="*/ 38100 h 1228725"/>
              <a:gd name="connsiteX3" fmla="*/ 781050 w 3829050"/>
              <a:gd name="connsiteY3" fmla="*/ 714375 h 1228725"/>
              <a:gd name="connsiteX4" fmla="*/ 1247775 w 3829050"/>
              <a:gd name="connsiteY4" fmla="*/ 695325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619125 w 3829050"/>
              <a:gd name="connsiteY2" fmla="*/ 38100 h 1228725"/>
              <a:gd name="connsiteX3" fmla="*/ 781050 w 3829050"/>
              <a:gd name="connsiteY3" fmla="*/ 714375 h 1228725"/>
              <a:gd name="connsiteX4" fmla="*/ 1247775 w 3829050"/>
              <a:gd name="connsiteY4" fmla="*/ 695325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781050 w 3829050"/>
              <a:gd name="connsiteY3" fmla="*/ 714375 h 1228725"/>
              <a:gd name="connsiteX4" fmla="*/ 1247775 w 3829050"/>
              <a:gd name="connsiteY4" fmla="*/ 695325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247775 w 3829050"/>
              <a:gd name="connsiteY4" fmla="*/ 695325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381125 w 3829050"/>
              <a:gd name="connsiteY5" fmla="*/ 1009650 h 1228725"/>
              <a:gd name="connsiteX6" fmla="*/ 2428875 w 3829050"/>
              <a:gd name="connsiteY6" fmla="*/ 1009650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381125 w 3829050"/>
              <a:gd name="connsiteY5" fmla="*/ 1009650 h 1228725"/>
              <a:gd name="connsiteX6" fmla="*/ 1566780 w 3829050"/>
              <a:gd name="connsiteY6" fmla="*/ 1036952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130334 w 3829050"/>
              <a:gd name="connsiteY5" fmla="*/ 998729 h 1228725"/>
              <a:gd name="connsiteX6" fmla="*/ 1566780 w 3829050"/>
              <a:gd name="connsiteY6" fmla="*/ 1036952 h 1228725"/>
              <a:gd name="connsiteX7" fmla="*/ 2543175 w 3829050"/>
              <a:gd name="connsiteY7" fmla="*/ 638175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130334 w 3829050"/>
              <a:gd name="connsiteY5" fmla="*/ 998729 h 1228725"/>
              <a:gd name="connsiteX6" fmla="*/ 1566780 w 3829050"/>
              <a:gd name="connsiteY6" fmla="*/ 1036952 h 1228725"/>
              <a:gd name="connsiteX7" fmla="*/ 1798638 w 3829050"/>
              <a:gd name="connsiteY7" fmla="*/ 943962 h 1228725"/>
              <a:gd name="connsiteX8" fmla="*/ 2943225 w 3829050"/>
              <a:gd name="connsiteY8" fmla="*/ 619125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130334 w 3829050"/>
              <a:gd name="connsiteY5" fmla="*/ 998729 h 1228725"/>
              <a:gd name="connsiteX6" fmla="*/ 1566780 w 3829050"/>
              <a:gd name="connsiteY6" fmla="*/ 1036952 h 1228725"/>
              <a:gd name="connsiteX7" fmla="*/ 1798638 w 3829050"/>
              <a:gd name="connsiteY7" fmla="*/ 943962 h 1228725"/>
              <a:gd name="connsiteX8" fmla="*/ 2104642 w 3829050"/>
              <a:gd name="connsiteY8" fmla="*/ 919451 h 1228725"/>
              <a:gd name="connsiteX9" fmla="*/ 3086100 w 3829050"/>
              <a:gd name="connsiteY9" fmla="*/ 952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1228725 h 1228725"/>
              <a:gd name="connsiteX1" fmla="*/ 98860 w 3829050"/>
              <a:gd name="connsiteY1" fmla="*/ 562306 h 1228725"/>
              <a:gd name="connsiteX2" fmla="*/ 384008 w 3829050"/>
              <a:gd name="connsiteY2" fmla="*/ 578687 h 1228725"/>
              <a:gd name="connsiteX3" fmla="*/ 694840 w 3829050"/>
              <a:gd name="connsiteY3" fmla="*/ 894571 h 1228725"/>
              <a:gd name="connsiteX4" fmla="*/ 1051844 w 3829050"/>
              <a:gd name="connsiteY4" fmla="*/ 930126 h 1228725"/>
              <a:gd name="connsiteX5" fmla="*/ 1130334 w 3829050"/>
              <a:gd name="connsiteY5" fmla="*/ 998729 h 1228725"/>
              <a:gd name="connsiteX6" fmla="*/ 1566780 w 3829050"/>
              <a:gd name="connsiteY6" fmla="*/ 1036952 h 1228725"/>
              <a:gd name="connsiteX7" fmla="*/ 1798638 w 3829050"/>
              <a:gd name="connsiteY7" fmla="*/ 943962 h 1228725"/>
              <a:gd name="connsiteX8" fmla="*/ 2104642 w 3829050"/>
              <a:gd name="connsiteY8" fmla="*/ 919451 h 1228725"/>
              <a:gd name="connsiteX9" fmla="*/ 2419936 w 3829050"/>
              <a:gd name="connsiteY9" fmla="*/ 582875 h 1228725"/>
              <a:gd name="connsiteX10" fmla="*/ 3324225 w 3829050"/>
              <a:gd name="connsiteY10" fmla="*/ 0 h 1228725"/>
              <a:gd name="connsiteX11" fmla="*/ 3829050 w 3829050"/>
              <a:gd name="connsiteY11" fmla="*/ 1209675 h 1228725"/>
              <a:gd name="connsiteX12" fmla="*/ 0 w 3829050"/>
              <a:gd name="connsiteY12" fmla="*/ 1228725 h 1228725"/>
              <a:gd name="connsiteX0" fmla="*/ 0 w 3829050"/>
              <a:gd name="connsiteY0" fmla="*/ 666419 h 666419"/>
              <a:gd name="connsiteX1" fmla="*/ 98860 w 3829050"/>
              <a:gd name="connsiteY1" fmla="*/ 0 h 666419"/>
              <a:gd name="connsiteX2" fmla="*/ 384008 w 3829050"/>
              <a:gd name="connsiteY2" fmla="*/ 16381 h 666419"/>
              <a:gd name="connsiteX3" fmla="*/ 694840 w 3829050"/>
              <a:gd name="connsiteY3" fmla="*/ 332265 h 666419"/>
              <a:gd name="connsiteX4" fmla="*/ 1051844 w 3829050"/>
              <a:gd name="connsiteY4" fmla="*/ 367820 h 666419"/>
              <a:gd name="connsiteX5" fmla="*/ 1130334 w 3829050"/>
              <a:gd name="connsiteY5" fmla="*/ 436423 h 666419"/>
              <a:gd name="connsiteX6" fmla="*/ 1566780 w 3829050"/>
              <a:gd name="connsiteY6" fmla="*/ 474646 h 666419"/>
              <a:gd name="connsiteX7" fmla="*/ 1798638 w 3829050"/>
              <a:gd name="connsiteY7" fmla="*/ 381656 h 666419"/>
              <a:gd name="connsiteX8" fmla="*/ 2104642 w 3829050"/>
              <a:gd name="connsiteY8" fmla="*/ 357145 h 666419"/>
              <a:gd name="connsiteX9" fmla="*/ 2419936 w 3829050"/>
              <a:gd name="connsiteY9" fmla="*/ 20569 h 666419"/>
              <a:gd name="connsiteX10" fmla="*/ 2532665 w 3829050"/>
              <a:gd name="connsiteY10" fmla="*/ 16504 h 666419"/>
              <a:gd name="connsiteX11" fmla="*/ 3829050 w 3829050"/>
              <a:gd name="connsiteY11" fmla="*/ 647369 h 666419"/>
              <a:gd name="connsiteX12" fmla="*/ 0 w 3829050"/>
              <a:gd name="connsiteY12" fmla="*/ 666419 h 666419"/>
              <a:gd name="connsiteX0" fmla="*/ 0 w 2990466"/>
              <a:gd name="connsiteY0" fmla="*/ 666419 h 666419"/>
              <a:gd name="connsiteX1" fmla="*/ 98860 w 2990466"/>
              <a:gd name="connsiteY1" fmla="*/ 0 h 666419"/>
              <a:gd name="connsiteX2" fmla="*/ 384008 w 2990466"/>
              <a:gd name="connsiteY2" fmla="*/ 16381 h 666419"/>
              <a:gd name="connsiteX3" fmla="*/ 694840 w 2990466"/>
              <a:gd name="connsiteY3" fmla="*/ 332265 h 666419"/>
              <a:gd name="connsiteX4" fmla="*/ 1051844 w 2990466"/>
              <a:gd name="connsiteY4" fmla="*/ 367820 h 666419"/>
              <a:gd name="connsiteX5" fmla="*/ 1130334 w 2990466"/>
              <a:gd name="connsiteY5" fmla="*/ 436423 h 666419"/>
              <a:gd name="connsiteX6" fmla="*/ 1566780 w 2990466"/>
              <a:gd name="connsiteY6" fmla="*/ 474646 h 666419"/>
              <a:gd name="connsiteX7" fmla="*/ 1798638 w 2990466"/>
              <a:gd name="connsiteY7" fmla="*/ 381656 h 666419"/>
              <a:gd name="connsiteX8" fmla="*/ 2104642 w 2990466"/>
              <a:gd name="connsiteY8" fmla="*/ 357145 h 666419"/>
              <a:gd name="connsiteX9" fmla="*/ 2419936 w 2990466"/>
              <a:gd name="connsiteY9" fmla="*/ 20569 h 666419"/>
              <a:gd name="connsiteX10" fmla="*/ 2532665 w 2990466"/>
              <a:gd name="connsiteY10" fmla="*/ 16504 h 666419"/>
              <a:gd name="connsiteX11" fmla="*/ 2990466 w 2990466"/>
              <a:gd name="connsiteY11" fmla="*/ 641909 h 666419"/>
              <a:gd name="connsiteX12" fmla="*/ 0 w 2990466"/>
              <a:gd name="connsiteY12" fmla="*/ 666419 h 666419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67920 w 2891606"/>
              <a:gd name="connsiteY6" fmla="*/ 474646 h 644577"/>
              <a:gd name="connsiteX7" fmla="*/ 1699778 w 2891606"/>
              <a:gd name="connsiteY7" fmla="*/ 381656 h 644577"/>
              <a:gd name="connsiteX8" fmla="*/ 2005782 w 2891606"/>
              <a:gd name="connsiteY8" fmla="*/ 357145 h 644577"/>
              <a:gd name="connsiteX9" fmla="*/ 2321076 w 2891606"/>
              <a:gd name="connsiteY9" fmla="*/ 20569 h 644577"/>
              <a:gd name="connsiteX10" fmla="*/ 2433805 w 2891606"/>
              <a:gd name="connsiteY10" fmla="*/ 16504 h 644577"/>
              <a:gd name="connsiteX11" fmla="*/ 2891606 w 2891606"/>
              <a:gd name="connsiteY11" fmla="*/ 641909 h 644577"/>
              <a:gd name="connsiteX12" fmla="*/ 10861 w 2891606"/>
              <a:gd name="connsiteY12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67920 w 2891606"/>
              <a:gd name="connsiteY6" fmla="*/ 474646 h 644577"/>
              <a:gd name="connsiteX7" fmla="*/ 1609819 w 2891606"/>
              <a:gd name="connsiteY7" fmla="*/ 551062 h 644577"/>
              <a:gd name="connsiteX8" fmla="*/ 1699778 w 2891606"/>
              <a:gd name="connsiteY8" fmla="*/ 381656 h 644577"/>
              <a:gd name="connsiteX9" fmla="*/ 2005782 w 2891606"/>
              <a:gd name="connsiteY9" fmla="*/ 357145 h 644577"/>
              <a:gd name="connsiteX10" fmla="*/ 2321076 w 2891606"/>
              <a:gd name="connsiteY10" fmla="*/ 20569 h 644577"/>
              <a:gd name="connsiteX11" fmla="*/ 2433805 w 2891606"/>
              <a:gd name="connsiteY11" fmla="*/ 16504 h 644577"/>
              <a:gd name="connsiteX12" fmla="*/ 2891606 w 2891606"/>
              <a:gd name="connsiteY12" fmla="*/ 641909 h 644577"/>
              <a:gd name="connsiteX13" fmla="*/ 10861 w 2891606"/>
              <a:gd name="connsiteY13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67920 w 2891606"/>
              <a:gd name="connsiteY6" fmla="*/ 474646 h 644577"/>
              <a:gd name="connsiteX7" fmla="*/ 1460912 w 2891606"/>
              <a:gd name="connsiteY7" fmla="*/ 523760 h 644577"/>
              <a:gd name="connsiteX8" fmla="*/ 1609819 w 2891606"/>
              <a:gd name="connsiteY8" fmla="*/ 551062 h 644577"/>
              <a:gd name="connsiteX9" fmla="*/ 1699778 w 2891606"/>
              <a:gd name="connsiteY9" fmla="*/ 381656 h 644577"/>
              <a:gd name="connsiteX10" fmla="*/ 2005782 w 2891606"/>
              <a:gd name="connsiteY10" fmla="*/ 357145 h 644577"/>
              <a:gd name="connsiteX11" fmla="*/ 2321076 w 2891606"/>
              <a:gd name="connsiteY11" fmla="*/ 20569 h 644577"/>
              <a:gd name="connsiteX12" fmla="*/ 2433805 w 2891606"/>
              <a:gd name="connsiteY12" fmla="*/ 16504 h 644577"/>
              <a:gd name="connsiteX13" fmla="*/ 2891606 w 2891606"/>
              <a:gd name="connsiteY13" fmla="*/ 641909 h 644577"/>
              <a:gd name="connsiteX14" fmla="*/ 10861 w 2891606"/>
              <a:gd name="connsiteY14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67920 w 2891606"/>
              <a:gd name="connsiteY6" fmla="*/ 474646 h 644577"/>
              <a:gd name="connsiteX7" fmla="*/ 1460912 w 2891606"/>
              <a:gd name="connsiteY7" fmla="*/ 523760 h 644577"/>
              <a:gd name="connsiteX8" fmla="*/ 1609819 w 2891606"/>
              <a:gd name="connsiteY8" fmla="*/ 551062 h 644577"/>
              <a:gd name="connsiteX9" fmla="*/ 1699778 w 2891606"/>
              <a:gd name="connsiteY9" fmla="*/ 381656 h 644577"/>
              <a:gd name="connsiteX10" fmla="*/ 2005782 w 2891606"/>
              <a:gd name="connsiteY10" fmla="*/ 357145 h 644577"/>
              <a:gd name="connsiteX11" fmla="*/ 2321076 w 2891606"/>
              <a:gd name="connsiteY11" fmla="*/ 20569 h 644577"/>
              <a:gd name="connsiteX12" fmla="*/ 2433805 w 2891606"/>
              <a:gd name="connsiteY12" fmla="*/ 16504 h 644577"/>
              <a:gd name="connsiteX13" fmla="*/ 2891606 w 2891606"/>
              <a:gd name="connsiteY13" fmla="*/ 641909 h 644577"/>
              <a:gd name="connsiteX14" fmla="*/ 10861 w 2891606"/>
              <a:gd name="connsiteY14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60912 w 2891606"/>
              <a:gd name="connsiteY7" fmla="*/ 523760 h 644577"/>
              <a:gd name="connsiteX8" fmla="*/ 1609819 w 2891606"/>
              <a:gd name="connsiteY8" fmla="*/ 551062 h 644577"/>
              <a:gd name="connsiteX9" fmla="*/ 1699778 w 2891606"/>
              <a:gd name="connsiteY9" fmla="*/ 381656 h 644577"/>
              <a:gd name="connsiteX10" fmla="*/ 2005782 w 2891606"/>
              <a:gd name="connsiteY10" fmla="*/ 357145 h 644577"/>
              <a:gd name="connsiteX11" fmla="*/ 2321076 w 2891606"/>
              <a:gd name="connsiteY11" fmla="*/ 20569 h 644577"/>
              <a:gd name="connsiteX12" fmla="*/ 2433805 w 2891606"/>
              <a:gd name="connsiteY12" fmla="*/ 16504 h 644577"/>
              <a:gd name="connsiteX13" fmla="*/ 2891606 w 2891606"/>
              <a:gd name="connsiteY13" fmla="*/ 641909 h 644577"/>
              <a:gd name="connsiteX14" fmla="*/ 10861 w 2891606"/>
              <a:gd name="connsiteY14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37400 w 2891606"/>
              <a:gd name="connsiteY7" fmla="*/ 521712 h 644577"/>
              <a:gd name="connsiteX8" fmla="*/ 1609819 w 2891606"/>
              <a:gd name="connsiteY8" fmla="*/ 551062 h 644577"/>
              <a:gd name="connsiteX9" fmla="*/ 1699778 w 2891606"/>
              <a:gd name="connsiteY9" fmla="*/ 381656 h 644577"/>
              <a:gd name="connsiteX10" fmla="*/ 2005782 w 2891606"/>
              <a:gd name="connsiteY10" fmla="*/ 357145 h 644577"/>
              <a:gd name="connsiteX11" fmla="*/ 2321076 w 2891606"/>
              <a:gd name="connsiteY11" fmla="*/ 20569 h 644577"/>
              <a:gd name="connsiteX12" fmla="*/ 2433805 w 2891606"/>
              <a:gd name="connsiteY12" fmla="*/ 16504 h 644577"/>
              <a:gd name="connsiteX13" fmla="*/ 2891606 w 2891606"/>
              <a:gd name="connsiteY13" fmla="*/ 641909 h 644577"/>
              <a:gd name="connsiteX14" fmla="*/ 10861 w 2891606"/>
              <a:gd name="connsiteY14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37400 w 2891606"/>
              <a:gd name="connsiteY7" fmla="*/ 521712 h 644577"/>
              <a:gd name="connsiteX8" fmla="*/ 1609819 w 2891606"/>
              <a:gd name="connsiteY8" fmla="*/ 551062 h 644577"/>
              <a:gd name="connsiteX9" fmla="*/ 1699778 w 2891606"/>
              <a:gd name="connsiteY9" fmla="*/ 381656 h 644577"/>
              <a:gd name="connsiteX10" fmla="*/ 2005782 w 2891606"/>
              <a:gd name="connsiteY10" fmla="*/ 357145 h 644577"/>
              <a:gd name="connsiteX11" fmla="*/ 2321076 w 2891606"/>
              <a:gd name="connsiteY11" fmla="*/ 20569 h 644577"/>
              <a:gd name="connsiteX12" fmla="*/ 2433805 w 2891606"/>
              <a:gd name="connsiteY12" fmla="*/ 16504 h 644577"/>
              <a:gd name="connsiteX13" fmla="*/ 2891606 w 2891606"/>
              <a:gd name="connsiteY13" fmla="*/ 641909 h 644577"/>
              <a:gd name="connsiteX14" fmla="*/ 10861 w 2891606"/>
              <a:gd name="connsiteY14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37400 w 2891606"/>
              <a:gd name="connsiteY7" fmla="*/ 521712 h 644577"/>
              <a:gd name="connsiteX8" fmla="*/ 1529487 w 2891606"/>
              <a:gd name="connsiteY8" fmla="*/ 552427 h 644577"/>
              <a:gd name="connsiteX9" fmla="*/ 1609819 w 2891606"/>
              <a:gd name="connsiteY9" fmla="*/ 551062 h 644577"/>
              <a:gd name="connsiteX10" fmla="*/ 1699778 w 2891606"/>
              <a:gd name="connsiteY10" fmla="*/ 381656 h 644577"/>
              <a:gd name="connsiteX11" fmla="*/ 2005782 w 2891606"/>
              <a:gd name="connsiteY11" fmla="*/ 357145 h 644577"/>
              <a:gd name="connsiteX12" fmla="*/ 2321076 w 2891606"/>
              <a:gd name="connsiteY12" fmla="*/ 20569 h 644577"/>
              <a:gd name="connsiteX13" fmla="*/ 2433805 w 2891606"/>
              <a:gd name="connsiteY13" fmla="*/ 16504 h 644577"/>
              <a:gd name="connsiteX14" fmla="*/ 2891606 w 2891606"/>
              <a:gd name="connsiteY14" fmla="*/ 641909 h 644577"/>
              <a:gd name="connsiteX15" fmla="*/ 10861 w 2891606"/>
              <a:gd name="connsiteY15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37400 w 2891606"/>
              <a:gd name="connsiteY7" fmla="*/ 521712 h 644577"/>
              <a:gd name="connsiteX8" fmla="*/ 1529487 w 2891606"/>
              <a:gd name="connsiteY8" fmla="*/ 552427 h 644577"/>
              <a:gd name="connsiteX9" fmla="*/ 1609819 w 2891606"/>
              <a:gd name="connsiteY9" fmla="*/ 551062 h 644577"/>
              <a:gd name="connsiteX10" fmla="*/ 1699778 w 2891606"/>
              <a:gd name="connsiteY10" fmla="*/ 381656 h 644577"/>
              <a:gd name="connsiteX11" fmla="*/ 2005782 w 2891606"/>
              <a:gd name="connsiteY11" fmla="*/ 357145 h 644577"/>
              <a:gd name="connsiteX12" fmla="*/ 2321076 w 2891606"/>
              <a:gd name="connsiteY12" fmla="*/ 20569 h 644577"/>
              <a:gd name="connsiteX13" fmla="*/ 2433805 w 2891606"/>
              <a:gd name="connsiteY13" fmla="*/ 16504 h 644577"/>
              <a:gd name="connsiteX14" fmla="*/ 2572818 w 2891606"/>
              <a:gd name="connsiteY14" fmla="*/ 202275 h 644577"/>
              <a:gd name="connsiteX15" fmla="*/ 2891606 w 2891606"/>
              <a:gd name="connsiteY15" fmla="*/ 641909 h 644577"/>
              <a:gd name="connsiteX16" fmla="*/ 10861 w 2891606"/>
              <a:gd name="connsiteY16" fmla="*/ 644577 h 644577"/>
              <a:gd name="connsiteX0" fmla="*/ 10861 w 2891606"/>
              <a:gd name="connsiteY0" fmla="*/ 644577 h 644577"/>
              <a:gd name="connsiteX1" fmla="*/ 0 w 2891606"/>
              <a:gd name="connsiteY1" fmla="*/ 0 h 644577"/>
              <a:gd name="connsiteX2" fmla="*/ 285148 w 2891606"/>
              <a:gd name="connsiteY2" fmla="*/ 16381 h 644577"/>
              <a:gd name="connsiteX3" fmla="*/ 595980 w 2891606"/>
              <a:gd name="connsiteY3" fmla="*/ 332265 h 644577"/>
              <a:gd name="connsiteX4" fmla="*/ 952984 w 2891606"/>
              <a:gd name="connsiteY4" fmla="*/ 367820 h 644577"/>
              <a:gd name="connsiteX5" fmla="*/ 1031474 w 2891606"/>
              <a:gd name="connsiteY5" fmla="*/ 436423 h 644577"/>
              <a:gd name="connsiteX6" fmla="*/ 1412081 w 2891606"/>
              <a:gd name="connsiteY6" fmla="*/ 462360 h 644577"/>
              <a:gd name="connsiteX7" fmla="*/ 1437400 w 2891606"/>
              <a:gd name="connsiteY7" fmla="*/ 521712 h 644577"/>
              <a:gd name="connsiteX8" fmla="*/ 1529487 w 2891606"/>
              <a:gd name="connsiteY8" fmla="*/ 552427 h 644577"/>
              <a:gd name="connsiteX9" fmla="*/ 1609819 w 2891606"/>
              <a:gd name="connsiteY9" fmla="*/ 551062 h 644577"/>
              <a:gd name="connsiteX10" fmla="*/ 1699778 w 2891606"/>
              <a:gd name="connsiteY10" fmla="*/ 381656 h 644577"/>
              <a:gd name="connsiteX11" fmla="*/ 2005782 w 2891606"/>
              <a:gd name="connsiteY11" fmla="*/ 357145 h 644577"/>
              <a:gd name="connsiteX12" fmla="*/ 2321076 w 2891606"/>
              <a:gd name="connsiteY12" fmla="*/ 20569 h 644577"/>
              <a:gd name="connsiteX13" fmla="*/ 2433805 w 2891606"/>
              <a:gd name="connsiteY13" fmla="*/ 16504 h 644577"/>
              <a:gd name="connsiteX14" fmla="*/ 2572818 w 2891606"/>
              <a:gd name="connsiteY14" fmla="*/ 202275 h 644577"/>
              <a:gd name="connsiteX15" fmla="*/ 2872593 w 2891606"/>
              <a:gd name="connsiteY15" fmla="*/ 218656 h 644577"/>
              <a:gd name="connsiteX16" fmla="*/ 2891606 w 2891606"/>
              <a:gd name="connsiteY16" fmla="*/ 641909 h 644577"/>
              <a:gd name="connsiteX17" fmla="*/ 10861 w 2891606"/>
              <a:gd name="connsiteY17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952984 w 2873973"/>
              <a:gd name="connsiteY4" fmla="*/ 367820 h 644577"/>
              <a:gd name="connsiteX5" fmla="*/ 1031474 w 2873973"/>
              <a:gd name="connsiteY5" fmla="*/ 436423 h 644577"/>
              <a:gd name="connsiteX6" fmla="*/ 1412081 w 2873973"/>
              <a:gd name="connsiteY6" fmla="*/ 462360 h 644577"/>
              <a:gd name="connsiteX7" fmla="*/ 1437400 w 2873973"/>
              <a:gd name="connsiteY7" fmla="*/ 521712 h 644577"/>
              <a:gd name="connsiteX8" fmla="*/ 1529487 w 2873973"/>
              <a:gd name="connsiteY8" fmla="*/ 552427 h 644577"/>
              <a:gd name="connsiteX9" fmla="*/ 1609819 w 2873973"/>
              <a:gd name="connsiteY9" fmla="*/ 551062 h 644577"/>
              <a:gd name="connsiteX10" fmla="*/ 1699778 w 2873973"/>
              <a:gd name="connsiteY10" fmla="*/ 381656 h 644577"/>
              <a:gd name="connsiteX11" fmla="*/ 2005782 w 2873973"/>
              <a:gd name="connsiteY11" fmla="*/ 357145 h 644577"/>
              <a:gd name="connsiteX12" fmla="*/ 2321076 w 2873973"/>
              <a:gd name="connsiteY12" fmla="*/ 20569 h 644577"/>
              <a:gd name="connsiteX13" fmla="*/ 2433805 w 2873973"/>
              <a:gd name="connsiteY13" fmla="*/ 16504 h 644577"/>
              <a:gd name="connsiteX14" fmla="*/ 2572818 w 2873973"/>
              <a:gd name="connsiteY14" fmla="*/ 202275 h 644577"/>
              <a:gd name="connsiteX15" fmla="*/ 2872593 w 2873973"/>
              <a:gd name="connsiteY15" fmla="*/ 218656 h 644577"/>
              <a:gd name="connsiteX16" fmla="*/ 2873973 w 2873973"/>
              <a:gd name="connsiteY16" fmla="*/ 641909 h 644577"/>
              <a:gd name="connsiteX17" fmla="*/ 10861 w 2873973"/>
              <a:gd name="connsiteY17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952984 w 2873973"/>
              <a:gd name="connsiteY4" fmla="*/ 367820 h 644577"/>
              <a:gd name="connsiteX5" fmla="*/ 1031474 w 2873973"/>
              <a:gd name="connsiteY5" fmla="*/ 436423 h 644577"/>
              <a:gd name="connsiteX6" fmla="*/ 1412081 w 2873973"/>
              <a:gd name="connsiteY6" fmla="*/ 462360 h 644577"/>
              <a:gd name="connsiteX7" fmla="*/ 1437400 w 2873973"/>
              <a:gd name="connsiteY7" fmla="*/ 521712 h 644577"/>
              <a:gd name="connsiteX8" fmla="*/ 1529487 w 2873973"/>
              <a:gd name="connsiteY8" fmla="*/ 552427 h 644577"/>
              <a:gd name="connsiteX9" fmla="*/ 1609819 w 2873973"/>
              <a:gd name="connsiteY9" fmla="*/ 551062 h 644577"/>
              <a:gd name="connsiteX10" fmla="*/ 1699778 w 2873973"/>
              <a:gd name="connsiteY10" fmla="*/ 381656 h 644577"/>
              <a:gd name="connsiteX11" fmla="*/ 2005782 w 2873973"/>
              <a:gd name="connsiteY11" fmla="*/ 357145 h 644577"/>
              <a:gd name="connsiteX12" fmla="*/ 2321076 w 2873973"/>
              <a:gd name="connsiteY12" fmla="*/ 20569 h 644577"/>
              <a:gd name="connsiteX13" fmla="*/ 2433805 w 2873973"/>
              <a:gd name="connsiteY13" fmla="*/ 16504 h 644577"/>
              <a:gd name="connsiteX14" fmla="*/ 2572818 w 2873973"/>
              <a:gd name="connsiteY14" fmla="*/ 202275 h 644577"/>
              <a:gd name="connsiteX15" fmla="*/ 2872593 w 2873973"/>
              <a:gd name="connsiteY15" fmla="*/ 218656 h 644577"/>
              <a:gd name="connsiteX16" fmla="*/ 2873973 w 2873973"/>
              <a:gd name="connsiteY16" fmla="*/ 641909 h 644577"/>
              <a:gd name="connsiteX17" fmla="*/ 10861 w 2873973"/>
              <a:gd name="connsiteY17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903022 w 2873973"/>
              <a:gd name="connsiteY4" fmla="*/ 367820 h 644577"/>
              <a:gd name="connsiteX5" fmla="*/ 1031474 w 2873973"/>
              <a:gd name="connsiteY5" fmla="*/ 436423 h 644577"/>
              <a:gd name="connsiteX6" fmla="*/ 1412081 w 2873973"/>
              <a:gd name="connsiteY6" fmla="*/ 462360 h 644577"/>
              <a:gd name="connsiteX7" fmla="*/ 1437400 w 2873973"/>
              <a:gd name="connsiteY7" fmla="*/ 521712 h 644577"/>
              <a:gd name="connsiteX8" fmla="*/ 1529487 w 2873973"/>
              <a:gd name="connsiteY8" fmla="*/ 552427 h 644577"/>
              <a:gd name="connsiteX9" fmla="*/ 1609819 w 2873973"/>
              <a:gd name="connsiteY9" fmla="*/ 551062 h 644577"/>
              <a:gd name="connsiteX10" fmla="*/ 1699778 w 2873973"/>
              <a:gd name="connsiteY10" fmla="*/ 381656 h 644577"/>
              <a:gd name="connsiteX11" fmla="*/ 2005782 w 2873973"/>
              <a:gd name="connsiteY11" fmla="*/ 357145 h 644577"/>
              <a:gd name="connsiteX12" fmla="*/ 2321076 w 2873973"/>
              <a:gd name="connsiteY12" fmla="*/ 20569 h 644577"/>
              <a:gd name="connsiteX13" fmla="*/ 2433805 w 2873973"/>
              <a:gd name="connsiteY13" fmla="*/ 16504 h 644577"/>
              <a:gd name="connsiteX14" fmla="*/ 2572818 w 2873973"/>
              <a:gd name="connsiteY14" fmla="*/ 202275 h 644577"/>
              <a:gd name="connsiteX15" fmla="*/ 2872593 w 2873973"/>
              <a:gd name="connsiteY15" fmla="*/ 218656 h 644577"/>
              <a:gd name="connsiteX16" fmla="*/ 2873973 w 2873973"/>
              <a:gd name="connsiteY16" fmla="*/ 641909 h 644577"/>
              <a:gd name="connsiteX17" fmla="*/ 10861 w 2873973"/>
              <a:gd name="connsiteY17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903022 w 2873973"/>
              <a:gd name="connsiteY4" fmla="*/ 367820 h 644577"/>
              <a:gd name="connsiteX5" fmla="*/ 969757 w 2873973"/>
              <a:gd name="connsiteY5" fmla="*/ 422090 h 644577"/>
              <a:gd name="connsiteX6" fmla="*/ 1412081 w 2873973"/>
              <a:gd name="connsiteY6" fmla="*/ 462360 h 644577"/>
              <a:gd name="connsiteX7" fmla="*/ 1437400 w 2873973"/>
              <a:gd name="connsiteY7" fmla="*/ 521712 h 644577"/>
              <a:gd name="connsiteX8" fmla="*/ 1529487 w 2873973"/>
              <a:gd name="connsiteY8" fmla="*/ 552427 h 644577"/>
              <a:gd name="connsiteX9" fmla="*/ 1609819 w 2873973"/>
              <a:gd name="connsiteY9" fmla="*/ 551062 h 644577"/>
              <a:gd name="connsiteX10" fmla="*/ 1699778 w 2873973"/>
              <a:gd name="connsiteY10" fmla="*/ 381656 h 644577"/>
              <a:gd name="connsiteX11" fmla="*/ 2005782 w 2873973"/>
              <a:gd name="connsiteY11" fmla="*/ 357145 h 644577"/>
              <a:gd name="connsiteX12" fmla="*/ 2321076 w 2873973"/>
              <a:gd name="connsiteY12" fmla="*/ 20569 h 644577"/>
              <a:gd name="connsiteX13" fmla="*/ 2433805 w 2873973"/>
              <a:gd name="connsiteY13" fmla="*/ 16504 h 644577"/>
              <a:gd name="connsiteX14" fmla="*/ 2572818 w 2873973"/>
              <a:gd name="connsiteY14" fmla="*/ 202275 h 644577"/>
              <a:gd name="connsiteX15" fmla="*/ 2872593 w 2873973"/>
              <a:gd name="connsiteY15" fmla="*/ 218656 h 644577"/>
              <a:gd name="connsiteX16" fmla="*/ 2873973 w 2873973"/>
              <a:gd name="connsiteY16" fmla="*/ 641909 h 644577"/>
              <a:gd name="connsiteX17" fmla="*/ 10861 w 2873973"/>
              <a:gd name="connsiteY17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735968 w 2873973"/>
              <a:gd name="connsiteY4" fmla="*/ 361993 h 644577"/>
              <a:gd name="connsiteX5" fmla="*/ 903022 w 2873973"/>
              <a:gd name="connsiteY5" fmla="*/ 367820 h 644577"/>
              <a:gd name="connsiteX6" fmla="*/ 969757 w 2873973"/>
              <a:gd name="connsiteY6" fmla="*/ 422090 h 644577"/>
              <a:gd name="connsiteX7" fmla="*/ 1412081 w 2873973"/>
              <a:gd name="connsiteY7" fmla="*/ 462360 h 644577"/>
              <a:gd name="connsiteX8" fmla="*/ 1437400 w 2873973"/>
              <a:gd name="connsiteY8" fmla="*/ 521712 h 644577"/>
              <a:gd name="connsiteX9" fmla="*/ 1529487 w 2873973"/>
              <a:gd name="connsiteY9" fmla="*/ 552427 h 644577"/>
              <a:gd name="connsiteX10" fmla="*/ 1609819 w 2873973"/>
              <a:gd name="connsiteY10" fmla="*/ 551062 h 644577"/>
              <a:gd name="connsiteX11" fmla="*/ 1699778 w 2873973"/>
              <a:gd name="connsiteY11" fmla="*/ 381656 h 644577"/>
              <a:gd name="connsiteX12" fmla="*/ 2005782 w 2873973"/>
              <a:gd name="connsiteY12" fmla="*/ 357145 h 644577"/>
              <a:gd name="connsiteX13" fmla="*/ 2321076 w 2873973"/>
              <a:gd name="connsiteY13" fmla="*/ 20569 h 644577"/>
              <a:gd name="connsiteX14" fmla="*/ 2433805 w 2873973"/>
              <a:gd name="connsiteY14" fmla="*/ 16504 h 644577"/>
              <a:gd name="connsiteX15" fmla="*/ 2572818 w 2873973"/>
              <a:gd name="connsiteY15" fmla="*/ 202275 h 644577"/>
              <a:gd name="connsiteX16" fmla="*/ 2872593 w 2873973"/>
              <a:gd name="connsiteY16" fmla="*/ 218656 h 644577"/>
              <a:gd name="connsiteX17" fmla="*/ 2873973 w 2873973"/>
              <a:gd name="connsiteY17" fmla="*/ 641909 h 644577"/>
              <a:gd name="connsiteX18" fmla="*/ 10861 w 2873973"/>
              <a:gd name="connsiteY18" fmla="*/ 644577 h 644577"/>
              <a:gd name="connsiteX0" fmla="*/ 10861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735968 w 2873973"/>
              <a:gd name="connsiteY4" fmla="*/ 361993 h 644577"/>
              <a:gd name="connsiteX5" fmla="*/ 903022 w 2873973"/>
              <a:gd name="connsiteY5" fmla="*/ 367820 h 644577"/>
              <a:gd name="connsiteX6" fmla="*/ 969757 w 2873973"/>
              <a:gd name="connsiteY6" fmla="*/ 422090 h 644577"/>
              <a:gd name="connsiteX7" fmla="*/ 1412081 w 2873973"/>
              <a:gd name="connsiteY7" fmla="*/ 462360 h 644577"/>
              <a:gd name="connsiteX8" fmla="*/ 1437400 w 2873973"/>
              <a:gd name="connsiteY8" fmla="*/ 521712 h 644577"/>
              <a:gd name="connsiteX9" fmla="*/ 1529487 w 2873973"/>
              <a:gd name="connsiteY9" fmla="*/ 552427 h 644577"/>
              <a:gd name="connsiteX10" fmla="*/ 1609819 w 2873973"/>
              <a:gd name="connsiteY10" fmla="*/ 551062 h 644577"/>
              <a:gd name="connsiteX11" fmla="*/ 1699778 w 2873973"/>
              <a:gd name="connsiteY11" fmla="*/ 381656 h 644577"/>
              <a:gd name="connsiteX12" fmla="*/ 2005782 w 2873973"/>
              <a:gd name="connsiteY12" fmla="*/ 357145 h 644577"/>
              <a:gd name="connsiteX13" fmla="*/ 2321076 w 2873973"/>
              <a:gd name="connsiteY13" fmla="*/ 20569 h 644577"/>
              <a:gd name="connsiteX14" fmla="*/ 2433805 w 2873973"/>
              <a:gd name="connsiteY14" fmla="*/ 16504 h 644577"/>
              <a:gd name="connsiteX15" fmla="*/ 2572818 w 2873973"/>
              <a:gd name="connsiteY15" fmla="*/ 202275 h 644577"/>
              <a:gd name="connsiteX16" fmla="*/ 2872593 w 2873973"/>
              <a:gd name="connsiteY16" fmla="*/ 218656 h 644577"/>
              <a:gd name="connsiteX17" fmla="*/ 2873973 w 2873973"/>
              <a:gd name="connsiteY17" fmla="*/ 641909 h 644577"/>
              <a:gd name="connsiteX18" fmla="*/ 10861 w 2873973"/>
              <a:gd name="connsiteY18" fmla="*/ 644577 h 644577"/>
              <a:gd name="connsiteX0" fmla="*/ 4983 w 2873973"/>
              <a:gd name="connsiteY0" fmla="*/ 644577 h 644577"/>
              <a:gd name="connsiteX1" fmla="*/ 0 w 2873973"/>
              <a:gd name="connsiteY1" fmla="*/ 0 h 644577"/>
              <a:gd name="connsiteX2" fmla="*/ 285148 w 2873973"/>
              <a:gd name="connsiteY2" fmla="*/ 16381 h 644577"/>
              <a:gd name="connsiteX3" fmla="*/ 595980 w 2873973"/>
              <a:gd name="connsiteY3" fmla="*/ 332265 h 644577"/>
              <a:gd name="connsiteX4" fmla="*/ 735968 w 2873973"/>
              <a:gd name="connsiteY4" fmla="*/ 361993 h 644577"/>
              <a:gd name="connsiteX5" fmla="*/ 903022 w 2873973"/>
              <a:gd name="connsiteY5" fmla="*/ 367820 h 644577"/>
              <a:gd name="connsiteX6" fmla="*/ 969757 w 2873973"/>
              <a:gd name="connsiteY6" fmla="*/ 422090 h 644577"/>
              <a:gd name="connsiteX7" fmla="*/ 1412081 w 2873973"/>
              <a:gd name="connsiteY7" fmla="*/ 462360 h 644577"/>
              <a:gd name="connsiteX8" fmla="*/ 1437400 w 2873973"/>
              <a:gd name="connsiteY8" fmla="*/ 521712 h 644577"/>
              <a:gd name="connsiteX9" fmla="*/ 1529487 w 2873973"/>
              <a:gd name="connsiteY9" fmla="*/ 552427 h 644577"/>
              <a:gd name="connsiteX10" fmla="*/ 1609819 w 2873973"/>
              <a:gd name="connsiteY10" fmla="*/ 551062 h 644577"/>
              <a:gd name="connsiteX11" fmla="*/ 1699778 w 2873973"/>
              <a:gd name="connsiteY11" fmla="*/ 381656 h 644577"/>
              <a:gd name="connsiteX12" fmla="*/ 2005782 w 2873973"/>
              <a:gd name="connsiteY12" fmla="*/ 357145 h 644577"/>
              <a:gd name="connsiteX13" fmla="*/ 2321076 w 2873973"/>
              <a:gd name="connsiteY13" fmla="*/ 20569 h 644577"/>
              <a:gd name="connsiteX14" fmla="*/ 2433805 w 2873973"/>
              <a:gd name="connsiteY14" fmla="*/ 16504 h 644577"/>
              <a:gd name="connsiteX15" fmla="*/ 2572818 w 2873973"/>
              <a:gd name="connsiteY15" fmla="*/ 202275 h 644577"/>
              <a:gd name="connsiteX16" fmla="*/ 2872593 w 2873973"/>
              <a:gd name="connsiteY16" fmla="*/ 218656 h 644577"/>
              <a:gd name="connsiteX17" fmla="*/ 2873973 w 2873973"/>
              <a:gd name="connsiteY17" fmla="*/ 641909 h 644577"/>
              <a:gd name="connsiteX18" fmla="*/ 4983 w 2873973"/>
              <a:gd name="connsiteY18" fmla="*/ 644577 h 644577"/>
              <a:gd name="connsiteX0" fmla="*/ 8902 w 2877892"/>
              <a:gd name="connsiteY0" fmla="*/ 644577 h 644577"/>
              <a:gd name="connsiteX1" fmla="*/ 0 w 2877892"/>
              <a:gd name="connsiteY1" fmla="*/ 0 h 644577"/>
              <a:gd name="connsiteX2" fmla="*/ 289067 w 2877892"/>
              <a:gd name="connsiteY2" fmla="*/ 16381 h 644577"/>
              <a:gd name="connsiteX3" fmla="*/ 599899 w 2877892"/>
              <a:gd name="connsiteY3" fmla="*/ 332265 h 644577"/>
              <a:gd name="connsiteX4" fmla="*/ 739887 w 2877892"/>
              <a:gd name="connsiteY4" fmla="*/ 361993 h 644577"/>
              <a:gd name="connsiteX5" fmla="*/ 906941 w 2877892"/>
              <a:gd name="connsiteY5" fmla="*/ 367820 h 644577"/>
              <a:gd name="connsiteX6" fmla="*/ 973676 w 2877892"/>
              <a:gd name="connsiteY6" fmla="*/ 422090 h 644577"/>
              <a:gd name="connsiteX7" fmla="*/ 1416000 w 2877892"/>
              <a:gd name="connsiteY7" fmla="*/ 462360 h 644577"/>
              <a:gd name="connsiteX8" fmla="*/ 1441319 w 2877892"/>
              <a:gd name="connsiteY8" fmla="*/ 521712 h 644577"/>
              <a:gd name="connsiteX9" fmla="*/ 1533406 w 2877892"/>
              <a:gd name="connsiteY9" fmla="*/ 552427 h 644577"/>
              <a:gd name="connsiteX10" fmla="*/ 1613738 w 2877892"/>
              <a:gd name="connsiteY10" fmla="*/ 551062 h 644577"/>
              <a:gd name="connsiteX11" fmla="*/ 1703697 w 2877892"/>
              <a:gd name="connsiteY11" fmla="*/ 381656 h 644577"/>
              <a:gd name="connsiteX12" fmla="*/ 2009701 w 2877892"/>
              <a:gd name="connsiteY12" fmla="*/ 357145 h 644577"/>
              <a:gd name="connsiteX13" fmla="*/ 2324995 w 2877892"/>
              <a:gd name="connsiteY13" fmla="*/ 20569 h 644577"/>
              <a:gd name="connsiteX14" fmla="*/ 2437724 w 2877892"/>
              <a:gd name="connsiteY14" fmla="*/ 16504 h 644577"/>
              <a:gd name="connsiteX15" fmla="*/ 2576737 w 2877892"/>
              <a:gd name="connsiteY15" fmla="*/ 202275 h 644577"/>
              <a:gd name="connsiteX16" fmla="*/ 2876512 w 2877892"/>
              <a:gd name="connsiteY16" fmla="*/ 218656 h 644577"/>
              <a:gd name="connsiteX17" fmla="*/ 2877892 w 2877892"/>
              <a:gd name="connsiteY17" fmla="*/ 641909 h 644577"/>
              <a:gd name="connsiteX18" fmla="*/ 8902 w 2877892"/>
              <a:gd name="connsiteY18" fmla="*/ 644577 h 644577"/>
              <a:gd name="connsiteX0" fmla="*/ 0 w 2868990"/>
              <a:gd name="connsiteY0" fmla="*/ 644577 h 644577"/>
              <a:gd name="connsiteX1" fmla="*/ 2854 w 2868990"/>
              <a:gd name="connsiteY1" fmla="*/ 0 h 644577"/>
              <a:gd name="connsiteX2" fmla="*/ 280165 w 2868990"/>
              <a:gd name="connsiteY2" fmla="*/ 16381 h 644577"/>
              <a:gd name="connsiteX3" fmla="*/ 590997 w 2868990"/>
              <a:gd name="connsiteY3" fmla="*/ 332265 h 644577"/>
              <a:gd name="connsiteX4" fmla="*/ 730985 w 2868990"/>
              <a:gd name="connsiteY4" fmla="*/ 361993 h 644577"/>
              <a:gd name="connsiteX5" fmla="*/ 898039 w 2868990"/>
              <a:gd name="connsiteY5" fmla="*/ 367820 h 644577"/>
              <a:gd name="connsiteX6" fmla="*/ 964774 w 2868990"/>
              <a:gd name="connsiteY6" fmla="*/ 422090 h 644577"/>
              <a:gd name="connsiteX7" fmla="*/ 1407098 w 2868990"/>
              <a:gd name="connsiteY7" fmla="*/ 462360 h 644577"/>
              <a:gd name="connsiteX8" fmla="*/ 1432417 w 2868990"/>
              <a:gd name="connsiteY8" fmla="*/ 521712 h 644577"/>
              <a:gd name="connsiteX9" fmla="*/ 1524504 w 2868990"/>
              <a:gd name="connsiteY9" fmla="*/ 552427 h 644577"/>
              <a:gd name="connsiteX10" fmla="*/ 1604836 w 2868990"/>
              <a:gd name="connsiteY10" fmla="*/ 551062 h 644577"/>
              <a:gd name="connsiteX11" fmla="*/ 1694795 w 2868990"/>
              <a:gd name="connsiteY11" fmla="*/ 381656 h 644577"/>
              <a:gd name="connsiteX12" fmla="*/ 2000799 w 2868990"/>
              <a:gd name="connsiteY12" fmla="*/ 357145 h 644577"/>
              <a:gd name="connsiteX13" fmla="*/ 2316093 w 2868990"/>
              <a:gd name="connsiteY13" fmla="*/ 20569 h 644577"/>
              <a:gd name="connsiteX14" fmla="*/ 2428822 w 2868990"/>
              <a:gd name="connsiteY14" fmla="*/ 16504 h 644577"/>
              <a:gd name="connsiteX15" fmla="*/ 2567835 w 2868990"/>
              <a:gd name="connsiteY15" fmla="*/ 202275 h 644577"/>
              <a:gd name="connsiteX16" fmla="*/ 2867610 w 2868990"/>
              <a:gd name="connsiteY16" fmla="*/ 218656 h 644577"/>
              <a:gd name="connsiteX17" fmla="*/ 2868990 w 2868990"/>
              <a:gd name="connsiteY17" fmla="*/ 641909 h 644577"/>
              <a:gd name="connsiteX18" fmla="*/ 0 w 2868990"/>
              <a:gd name="connsiteY18" fmla="*/ 644577 h 644577"/>
              <a:gd name="connsiteX0" fmla="*/ 0 w 2868990"/>
              <a:gd name="connsiteY0" fmla="*/ 644577 h 644577"/>
              <a:gd name="connsiteX1" fmla="*/ 2854 w 2868990"/>
              <a:gd name="connsiteY1" fmla="*/ 0 h 644577"/>
              <a:gd name="connsiteX2" fmla="*/ 280165 w 2868990"/>
              <a:gd name="connsiteY2" fmla="*/ 16381 h 644577"/>
              <a:gd name="connsiteX3" fmla="*/ 590997 w 2868990"/>
              <a:gd name="connsiteY3" fmla="*/ 332265 h 644577"/>
              <a:gd name="connsiteX4" fmla="*/ 730985 w 2868990"/>
              <a:gd name="connsiteY4" fmla="*/ 361993 h 644577"/>
              <a:gd name="connsiteX5" fmla="*/ 898039 w 2868990"/>
              <a:gd name="connsiteY5" fmla="*/ 367820 h 644577"/>
              <a:gd name="connsiteX6" fmla="*/ 964774 w 2868990"/>
              <a:gd name="connsiteY6" fmla="*/ 422090 h 644577"/>
              <a:gd name="connsiteX7" fmla="*/ 1407098 w 2868990"/>
              <a:gd name="connsiteY7" fmla="*/ 462360 h 644577"/>
              <a:gd name="connsiteX8" fmla="*/ 1432417 w 2868990"/>
              <a:gd name="connsiteY8" fmla="*/ 521712 h 644577"/>
              <a:gd name="connsiteX9" fmla="*/ 1524504 w 2868990"/>
              <a:gd name="connsiteY9" fmla="*/ 552427 h 644577"/>
              <a:gd name="connsiteX10" fmla="*/ 1604836 w 2868990"/>
              <a:gd name="connsiteY10" fmla="*/ 551062 h 644577"/>
              <a:gd name="connsiteX11" fmla="*/ 1694795 w 2868990"/>
              <a:gd name="connsiteY11" fmla="*/ 381656 h 644577"/>
              <a:gd name="connsiteX12" fmla="*/ 2000799 w 2868990"/>
              <a:gd name="connsiteY12" fmla="*/ 357145 h 644577"/>
              <a:gd name="connsiteX13" fmla="*/ 2287784 w 2868990"/>
              <a:gd name="connsiteY13" fmla="*/ 24554 h 644577"/>
              <a:gd name="connsiteX14" fmla="*/ 2428822 w 2868990"/>
              <a:gd name="connsiteY14" fmla="*/ 16504 h 644577"/>
              <a:gd name="connsiteX15" fmla="*/ 2567835 w 2868990"/>
              <a:gd name="connsiteY15" fmla="*/ 202275 h 644577"/>
              <a:gd name="connsiteX16" fmla="*/ 2867610 w 2868990"/>
              <a:gd name="connsiteY16" fmla="*/ 218656 h 644577"/>
              <a:gd name="connsiteX17" fmla="*/ 2868990 w 2868990"/>
              <a:gd name="connsiteY17" fmla="*/ 641909 h 644577"/>
              <a:gd name="connsiteX18" fmla="*/ 0 w 2868990"/>
              <a:gd name="connsiteY18" fmla="*/ 644577 h 644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68990" h="644577">
                <a:moveTo>
                  <a:pt x="0" y="644577"/>
                </a:moveTo>
                <a:cubicBezTo>
                  <a:pt x="951" y="429718"/>
                  <a:pt x="1903" y="214859"/>
                  <a:pt x="2854" y="0"/>
                </a:cubicBezTo>
                <a:lnTo>
                  <a:pt x="280165" y="16381"/>
                </a:lnTo>
                <a:lnTo>
                  <a:pt x="590997" y="332265"/>
                </a:lnTo>
                <a:lnTo>
                  <a:pt x="730985" y="361993"/>
                </a:lnTo>
                <a:lnTo>
                  <a:pt x="898039" y="367820"/>
                </a:lnTo>
                <a:lnTo>
                  <a:pt x="964774" y="422090"/>
                </a:lnTo>
                <a:lnTo>
                  <a:pt x="1407098" y="462360"/>
                </a:lnTo>
                <a:lnTo>
                  <a:pt x="1432417" y="521712"/>
                </a:lnTo>
                <a:cubicBezTo>
                  <a:pt x="1467031" y="527855"/>
                  <a:pt x="1489890" y="546284"/>
                  <a:pt x="1524504" y="552427"/>
                </a:cubicBezTo>
                <a:lnTo>
                  <a:pt x="1604836" y="551062"/>
                </a:lnTo>
                <a:lnTo>
                  <a:pt x="1694795" y="381656"/>
                </a:lnTo>
                <a:lnTo>
                  <a:pt x="2000799" y="357145"/>
                </a:lnTo>
                <a:lnTo>
                  <a:pt x="2287784" y="24554"/>
                </a:lnTo>
                <a:cubicBezTo>
                  <a:pt x="2325360" y="23199"/>
                  <a:pt x="2391246" y="17859"/>
                  <a:pt x="2428822" y="16504"/>
                </a:cubicBezTo>
                <a:cubicBezTo>
                  <a:pt x="2482997" y="91396"/>
                  <a:pt x="2513660" y="127383"/>
                  <a:pt x="2567835" y="202275"/>
                </a:cubicBezTo>
                <a:lnTo>
                  <a:pt x="2867610" y="218656"/>
                </a:lnTo>
                <a:lnTo>
                  <a:pt x="2868990" y="641909"/>
                </a:lnTo>
                <a:lnTo>
                  <a:pt x="0" y="64457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888077" y="5948084"/>
            <a:ext cx="207390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b="1" dirty="0"/>
              <a:t>【</a:t>
            </a:r>
            <a:r>
              <a:rPr kumimoji="1" lang="ja-JP" altLang="en-US" sz="800" b="1" dirty="0"/>
              <a:t>ダムなし</a:t>
            </a:r>
            <a:r>
              <a:rPr kumimoji="1" lang="en-US" altLang="ja-JP" sz="800" b="1" dirty="0"/>
              <a:t>】</a:t>
            </a:r>
            <a:r>
              <a:rPr kumimoji="1" lang="ja-JP" altLang="en-US" sz="800" b="1" dirty="0"/>
              <a:t>　　　　水位２．７３ｍ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5051" y="4809807"/>
            <a:ext cx="321877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ダム下流の水位低減効果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太田橋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 flipV="1">
            <a:off x="-400377" y="3284973"/>
            <a:ext cx="337935" cy="781206"/>
          </a:xfrm>
          <a:prstGeom prst="straightConnector1">
            <a:avLst/>
          </a:prstGeom>
          <a:ln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7822324" y="44278"/>
            <a:ext cx="13301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令和５年５月</a:t>
            </a:r>
            <a:endParaRPr kumimoji="1"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安威川ダム建設事務所</a:t>
            </a:r>
            <a:endParaRPr kumimoji="1"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2945EB3-C51A-4CF4-8A11-0E6FB6D04C01}"/>
              </a:ext>
            </a:extLst>
          </p:cNvPr>
          <p:cNvSpPr txBox="1"/>
          <p:nvPr/>
        </p:nvSpPr>
        <p:spPr>
          <a:xfrm>
            <a:off x="9396634" y="1875666"/>
            <a:ext cx="82494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洪水前の水位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1B50C95A-37E2-4D64-AC06-34D9228ED9BD}"/>
              </a:ext>
            </a:extLst>
          </p:cNvPr>
          <p:cNvSpPr txBox="1"/>
          <p:nvPr/>
        </p:nvSpPr>
        <p:spPr>
          <a:xfrm>
            <a:off x="9396634" y="3307341"/>
            <a:ext cx="82494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洪水後の水位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右矢印 1">
            <a:extLst>
              <a:ext uri="{FF2B5EF4-FFF2-40B4-BE49-F238E27FC236}">
                <a16:creationId xmlns:a16="http://schemas.microsoft.com/office/drawing/2014/main" id="{24EE5238-192F-4219-8AB9-57343803596D}"/>
              </a:ext>
            </a:extLst>
          </p:cNvPr>
          <p:cNvSpPr/>
          <p:nvPr/>
        </p:nvSpPr>
        <p:spPr>
          <a:xfrm rot="1653752">
            <a:off x="-534230" y="6036288"/>
            <a:ext cx="117178" cy="139617"/>
          </a:xfrm>
          <a:prstGeom prst="rightArrow">
            <a:avLst/>
          </a:prstGeom>
          <a:solidFill>
            <a:srgbClr val="00B0F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 rot="21215119">
            <a:off x="4835978" y="6274973"/>
            <a:ext cx="368755" cy="124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遊歩道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DCB54DFB-7051-413D-9A8D-533F51E0B6AC}"/>
              </a:ext>
            </a:extLst>
          </p:cNvPr>
          <p:cNvSpPr txBox="1"/>
          <p:nvPr/>
        </p:nvSpPr>
        <p:spPr>
          <a:xfrm>
            <a:off x="11195457" y="1875666"/>
            <a:ext cx="530959" cy="153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kumimoji="1"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47C8EDB-9F6E-4142-BE8D-8C873E0AC52D}"/>
              </a:ext>
            </a:extLst>
          </p:cNvPr>
          <p:cNvSpPr txBox="1"/>
          <p:nvPr/>
        </p:nvSpPr>
        <p:spPr>
          <a:xfrm>
            <a:off x="11195457" y="3307341"/>
            <a:ext cx="530959" cy="153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40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kumimoji="1"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0598901" y="4420852"/>
            <a:ext cx="1628880" cy="876969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 31"/>
          <p:cNvSpPr/>
          <p:nvPr/>
        </p:nvSpPr>
        <p:spPr>
          <a:xfrm>
            <a:off x="10400478" y="2997687"/>
            <a:ext cx="1355725" cy="127000"/>
          </a:xfrm>
          <a:custGeom>
            <a:avLst/>
            <a:gdLst>
              <a:gd name="connsiteX0" fmla="*/ 0 w 800100"/>
              <a:gd name="connsiteY0" fmla="*/ 71438 h 71438"/>
              <a:gd name="connsiteX1" fmla="*/ 600075 w 800100"/>
              <a:gd name="connsiteY1" fmla="*/ 26194 h 71438"/>
              <a:gd name="connsiteX2" fmla="*/ 738187 w 800100"/>
              <a:gd name="connsiteY2" fmla="*/ 0 h 71438"/>
              <a:gd name="connsiteX3" fmla="*/ 800100 w 800100"/>
              <a:gd name="connsiteY3" fmla="*/ 0 h 71438"/>
              <a:gd name="connsiteX0" fmla="*/ 0 w 1193800"/>
              <a:gd name="connsiteY0" fmla="*/ 103188 h 103188"/>
              <a:gd name="connsiteX1" fmla="*/ 600075 w 1193800"/>
              <a:gd name="connsiteY1" fmla="*/ 57944 h 103188"/>
              <a:gd name="connsiteX2" fmla="*/ 738187 w 1193800"/>
              <a:gd name="connsiteY2" fmla="*/ 31750 h 103188"/>
              <a:gd name="connsiteX3" fmla="*/ 1193800 w 1193800"/>
              <a:gd name="connsiteY3" fmla="*/ 0 h 103188"/>
              <a:gd name="connsiteX0" fmla="*/ 0 w 1193800"/>
              <a:gd name="connsiteY0" fmla="*/ 103188 h 103188"/>
              <a:gd name="connsiteX1" fmla="*/ 600075 w 1193800"/>
              <a:gd name="connsiteY1" fmla="*/ 57944 h 103188"/>
              <a:gd name="connsiteX2" fmla="*/ 1074737 w 1193800"/>
              <a:gd name="connsiteY2" fmla="*/ 3175 h 103188"/>
              <a:gd name="connsiteX3" fmla="*/ 1193800 w 1193800"/>
              <a:gd name="connsiteY3" fmla="*/ 0 h 103188"/>
              <a:gd name="connsiteX0" fmla="*/ 0 w 1193800"/>
              <a:gd name="connsiteY0" fmla="*/ 103188 h 103188"/>
              <a:gd name="connsiteX1" fmla="*/ 600075 w 1193800"/>
              <a:gd name="connsiteY1" fmla="*/ 57944 h 103188"/>
              <a:gd name="connsiteX2" fmla="*/ 791236 w 1193800"/>
              <a:gd name="connsiteY2" fmla="*/ 30030 h 103188"/>
              <a:gd name="connsiteX3" fmla="*/ 1074737 w 1193800"/>
              <a:gd name="connsiteY3" fmla="*/ 3175 h 103188"/>
              <a:gd name="connsiteX4" fmla="*/ 1193800 w 1193800"/>
              <a:gd name="connsiteY4" fmla="*/ 0 h 103188"/>
              <a:gd name="connsiteX0" fmla="*/ 0 w 1241425"/>
              <a:gd name="connsiteY0" fmla="*/ 103188 h 103188"/>
              <a:gd name="connsiteX1" fmla="*/ 600075 w 1241425"/>
              <a:gd name="connsiteY1" fmla="*/ 57944 h 103188"/>
              <a:gd name="connsiteX2" fmla="*/ 791236 w 1241425"/>
              <a:gd name="connsiteY2" fmla="*/ 30030 h 103188"/>
              <a:gd name="connsiteX3" fmla="*/ 1074737 w 1241425"/>
              <a:gd name="connsiteY3" fmla="*/ 3175 h 103188"/>
              <a:gd name="connsiteX4" fmla="*/ 1241425 w 1241425"/>
              <a:gd name="connsiteY4" fmla="*/ 0 h 103188"/>
              <a:gd name="connsiteX0" fmla="*/ 0 w 1346200"/>
              <a:gd name="connsiteY0" fmla="*/ 100013 h 100013"/>
              <a:gd name="connsiteX1" fmla="*/ 600075 w 1346200"/>
              <a:gd name="connsiteY1" fmla="*/ 54769 h 100013"/>
              <a:gd name="connsiteX2" fmla="*/ 791236 w 1346200"/>
              <a:gd name="connsiteY2" fmla="*/ 26855 h 100013"/>
              <a:gd name="connsiteX3" fmla="*/ 1074737 w 1346200"/>
              <a:gd name="connsiteY3" fmla="*/ 0 h 100013"/>
              <a:gd name="connsiteX4" fmla="*/ 1346200 w 1346200"/>
              <a:gd name="connsiteY4" fmla="*/ 6350 h 100013"/>
              <a:gd name="connsiteX0" fmla="*/ 0 w 1346200"/>
              <a:gd name="connsiteY0" fmla="*/ 93663 h 93663"/>
              <a:gd name="connsiteX1" fmla="*/ 600075 w 1346200"/>
              <a:gd name="connsiteY1" fmla="*/ 48419 h 93663"/>
              <a:gd name="connsiteX2" fmla="*/ 791236 w 1346200"/>
              <a:gd name="connsiteY2" fmla="*/ 20505 h 93663"/>
              <a:gd name="connsiteX3" fmla="*/ 1110456 w 1346200"/>
              <a:gd name="connsiteY3" fmla="*/ 10319 h 93663"/>
              <a:gd name="connsiteX4" fmla="*/ 1346200 w 1346200"/>
              <a:gd name="connsiteY4" fmla="*/ 0 h 93663"/>
              <a:gd name="connsiteX0" fmla="*/ 0 w 1355725"/>
              <a:gd name="connsiteY0" fmla="*/ 127000 h 127000"/>
              <a:gd name="connsiteX1" fmla="*/ 600075 w 1355725"/>
              <a:gd name="connsiteY1" fmla="*/ 81756 h 127000"/>
              <a:gd name="connsiteX2" fmla="*/ 791236 w 1355725"/>
              <a:gd name="connsiteY2" fmla="*/ 53842 h 127000"/>
              <a:gd name="connsiteX3" fmla="*/ 1110456 w 1355725"/>
              <a:gd name="connsiteY3" fmla="*/ 43656 h 127000"/>
              <a:gd name="connsiteX4" fmla="*/ 1355725 w 1355725"/>
              <a:gd name="connsiteY4" fmla="*/ 0 h 127000"/>
              <a:gd name="connsiteX0" fmla="*/ 0 w 1355725"/>
              <a:gd name="connsiteY0" fmla="*/ 127000 h 127000"/>
              <a:gd name="connsiteX1" fmla="*/ 600075 w 1355725"/>
              <a:gd name="connsiteY1" fmla="*/ 81756 h 127000"/>
              <a:gd name="connsiteX2" fmla="*/ 791236 w 1355725"/>
              <a:gd name="connsiteY2" fmla="*/ 53842 h 127000"/>
              <a:gd name="connsiteX3" fmla="*/ 1129506 w 1355725"/>
              <a:gd name="connsiteY3" fmla="*/ 29368 h 127000"/>
              <a:gd name="connsiteX4" fmla="*/ 1355725 w 1355725"/>
              <a:gd name="connsiteY4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5725" h="127000">
                <a:moveTo>
                  <a:pt x="0" y="127000"/>
                </a:moveTo>
                <a:lnTo>
                  <a:pt x="600075" y="81756"/>
                </a:lnTo>
                <a:cubicBezTo>
                  <a:pt x="663795" y="75626"/>
                  <a:pt x="727516" y="59972"/>
                  <a:pt x="791236" y="53842"/>
                </a:cubicBezTo>
                <a:lnTo>
                  <a:pt x="1129506" y="29368"/>
                </a:lnTo>
                <a:cubicBezTo>
                  <a:pt x="1150144" y="29368"/>
                  <a:pt x="1335087" y="0"/>
                  <a:pt x="1355725" y="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 33"/>
          <p:cNvSpPr/>
          <p:nvPr/>
        </p:nvSpPr>
        <p:spPr>
          <a:xfrm>
            <a:off x="10371651" y="2928820"/>
            <a:ext cx="1393825" cy="134144"/>
          </a:xfrm>
          <a:custGeom>
            <a:avLst/>
            <a:gdLst>
              <a:gd name="connsiteX0" fmla="*/ 0 w 819150"/>
              <a:gd name="connsiteY0" fmla="*/ 78581 h 78581"/>
              <a:gd name="connsiteX1" fmla="*/ 209550 w 819150"/>
              <a:gd name="connsiteY1" fmla="*/ 66675 h 78581"/>
              <a:gd name="connsiteX2" fmla="*/ 364331 w 819150"/>
              <a:gd name="connsiteY2" fmla="*/ 50006 h 78581"/>
              <a:gd name="connsiteX3" fmla="*/ 459581 w 819150"/>
              <a:gd name="connsiteY3" fmla="*/ 45243 h 78581"/>
              <a:gd name="connsiteX4" fmla="*/ 564356 w 819150"/>
              <a:gd name="connsiteY4" fmla="*/ 26193 h 78581"/>
              <a:gd name="connsiteX5" fmla="*/ 726281 w 819150"/>
              <a:gd name="connsiteY5" fmla="*/ 4762 h 78581"/>
              <a:gd name="connsiteX6" fmla="*/ 819150 w 819150"/>
              <a:gd name="connsiteY6" fmla="*/ 0 h 78581"/>
              <a:gd name="connsiteX7" fmla="*/ 819150 w 819150"/>
              <a:gd name="connsiteY7" fmla="*/ 0 h 78581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72231 h 100806"/>
              <a:gd name="connsiteX3" fmla="*/ 459581 w 1222375"/>
              <a:gd name="connsiteY3" fmla="*/ 67468 h 100806"/>
              <a:gd name="connsiteX4" fmla="*/ 564356 w 1222375"/>
              <a:gd name="connsiteY4" fmla="*/ 48418 h 100806"/>
              <a:gd name="connsiteX5" fmla="*/ 726281 w 1222375"/>
              <a:gd name="connsiteY5" fmla="*/ 26987 h 100806"/>
              <a:gd name="connsiteX6" fmla="*/ 819150 w 1222375"/>
              <a:gd name="connsiteY6" fmla="*/ 22225 h 100806"/>
              <a:gd name="connsiteX7" fmla="*/ 1222375 w 1222375"/>
              <a:gd name="connsiteY7" fmla="*/ 0 h 100806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72231 h 100806"/>
              <a:gd name="connsiteX3" fmla="*/ 459581 w 1222375"/>
              <a:gd name="connsiteY3" fmla="*/ 67468 h 100806"/>
              <a:gd name="connsiteX4" fmla="*/ 564356 w 1222375"/>
              <a:gd name="connsiteY4" fmla="*/ 48418 h 100806"/>
              <a:gd name="connsiteX5" fmla="*/ 726281 w 1222375"/>
              <a:gd name="connsiteY5" fmla="*/ 26987 h 100806"/>
              <a:gd name="connsiteX6" fmla="*/ 990600 w 1222375"/>
              <a:gd name="connsiteY6" fmla="*/ 15875 h 100806"/>
              <a:gd name="connsiteX7" fmla="*/ 1222375 w 1222375"/>
              <a:gd name="connsiteY7" fmla="*/ 0 h 100806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72231 h 100806"/>
              <a:gd name="connsiteX3" fmla="*/ 459581 w 1222375"/>
              <a:gd name="connsiteY3" fmla="*/ 67468 h 100806"/>
              <a:gd name="connsiteX4" fmla="*/ 564356 w 1222375"/>
              <a:gd name="connsiteY4" fmla="*/ 48418 h 100806"/>
              <a:gd name="connsiteX5" fmla="*/ 840581 w 1222375"/>
              <a:gd name="connsiteY5" fmla="*/ 26987 h 100806"/>
              <a:gd name="connsiteX6" fmla="*/ 990600 w 1222375"/>
              <a:gd name="connsiteY6" fmla="*/ 15875 h 100806"/>
              <a:gd name="connsiteX7" fmla="*/ 1222375 w 1222375"/>
              <a:gd name="connsiteY7" fmla="*/ 0 h 100806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72231 h 100806"/>
              <a:gd name="connsiteX3" fmla="*/ 459581 w 1222375"/>
              <a:gd name="connsiteY3" fmla="*/ 67468 h 100806"/>
              <a:gd name="connsiteX4" fmla="*/ 564356 w 1222375"/>
              <a:gd name="connsiteY4" fmla="*/ 61118 h 100806"/>
              <a:gd name="connsiteX5" fmla="*/ 840581 w 1222375"/>
              <a:gd name="connsiteY5" fmla="*/ 26987 h 100806"/>
              <a:gd name="connsiteX6" fmla="*/ 990600 w 1222375"/>
              <a:gd name="connsiteY6" fmla="*/ 15875 h 100806"/>
              <a:gd name="connsiteX7" fmla="*/ 1222375 w 1222375"/>
              <a:gd name="connsiteY7" fmla="*/ 0 h 100806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81756 h 100806"/>
              <a:gd name="connsiteX3" fmla="*/ 459581 w 1222375"/>
              <a:gd name="connsiteY3" fmla="*/ 67468 h 100806"/>
              <a:gd name="connsiteX4" fmla="*/ 564356 w 1222375"/>
              <a:gd name="connsiteY4" fmla="*/ 61118 h 100806"/>
              <a:gd name="connsiteX5" fmla="*/ 840581 w 1222375"/>
              <a:gd name="connsiteY5" fmla="*/ 26987 h 100806"/>
              <a:gd name="connsiteX6" fmla="*/ 990600 w 1222375"/>
              <a:gd name="connsiteY6" fmla="*/ 15875 h 100806"/>
              <a:gd name="connsiteX7" fmla="*/ 1222375 w 1222375"/>
              <a:gd name="connsiteY7" fmla="*/ 0 h 100806"/>
              <a:gd name="connsiteX0" fmla="*/ 0 w 1222375"/>
              <a:gd name="connsiteY0" fmla="*/ 100806 h 100806"/>
              <a:gd name="connsiteX1" fmla="*/ 209550 w 1222375"/>
              <a:gd name="connsiteY1" fmla="*/ 88900 h 100806"/>
              <a:gd name="connsiteX2" fmla="*/ 364331 w 1222375"/>
              <a:gd name="connsiteY2" fmla="*/ 81756 h 100806"/>
              <a:gd name="connsiteX3" fmla="*/ 459581 w 1222375"/>
              <a:gd name="connsiteY3" fmla="*/ 73818 h 100806"/>
              <a:gd name="connsiteX4" fmla="*/ 564356 w 1222375"/>
              <a:gd name="connsiteY4" fmla="*/ 61118 h 100806"/>
              <a:gd name="connsiteX5" fmla="*/ 840581 w 1222375"/>
              <a:gd name="connsiteY5" fmla="*/ 26987 h 100806"/>
              <a:gd name="connsiteX6" fmla="*/ 990600 w 1222375"/>
              <a:gd name="connsiteY6" fmla="*/ 15875 h 100806"/>
              <a:gd name="connsiteX7" fmla="*/ 1222375 w 1222375"/>
              <a:gd name="connsiteY7" fmla="*/ 0 h 100806"/>
              <a:gd name="connsiteX0" fmla="*/ 0 w 1274762"/>
              <a:gd name="connsiteY0" fmla="*/ 100806 h 100806"/>
              <a:gd name="connsiteX1" fmla="*/ 209550 w 1274762"/>
              <a:gd name="connsiteY1" fmla="*/ 88900 h 100806"/>
              <a:gd name="connsiteX2" fmla="*/ 364331 w 1274762"/>
              <a:gd name="connsiteY2" fmla="*/ 81756 h 100806"/>
              <a:gd name="connsiteX3" fmla="*/ 459581 w 1274762"/>
              <a:gd name="connsiteY3" fmla="*/ 73818 h 100806"/>
              <a:gd name="connsiteX4" fmla="*/ 564356 w 1274762"/>
              <a:gd name="connsiteY4" fmla="*/ 61118 h 100806"/>
              <a:gd name="connsiteX5" fmla="*/ 840581 w 1274762"/>
              <a:gd name="connsiteY5" fmla="*/ 26987 h 100806"/>
              <a:gd name="connsiteX6" fmla="*/ 990600 w 1274762"/>
              <a:gd name="connsiteY6" fmla="*/ 15875 h 100806"/>
              <a:gd name="connsiteX7" fmla="*/ 1274762 w 1274762"/>
              <a:gd name="connsiteY7" fmla="*/ 0 h 100806"/>
              <a:gd name="connsiteX0" fmla="*/ 0 w 1274762"/>
              <a:gd name="connsiteY0" fmla="*/ 102392 h 102392"/>
              <a:gd name="connsiteX1" fmla="*/ 209550 w 1274762"/>
              <a:gd name="connsiteY1" fmla="*/ 90486 h 102392"/>
              <a:gd name="connsiteX2" fmla="*/ 364331 w 1274762"/>
              <a:gd name="connsiteY2" fmla="*/ 83342 h 102392"/>
              <a:gd name="connsiteX3" fmla="*/ 459581 w 1274762"/>
              <a:gd name="connsiteY3" fmla="*/ 75404 h 102392"/>
              <a:gd name="connsiteX4" fmla="*/ 564356 w 1274762"/>
              <a:gd name="connsiteY4" fmla="*/ 62704 h 102392"/>
              <a:gd name="connsiteX5" fmla="*/ 840581 w 1274762"/>
              <a:gd name="connsiteY5" fmla="*/ 28573 h 102392"/>
              <a:gd name="connsiteX6" fmla="*/ 990600 w 1274762"/>
              <a:gd name="connsiteY6" fmla="*/ 17461 h 102392"/>
              <a:gd name="connsiteX7" fmla="*/ 1141442 w 1274762"/>
              <a:gd name="connsiteY7" fmla="*/ 800 h 102392"/>
              <a:gd name="connsiteX8" fmla="*/ 1274762 w 1274762"/>
              <a:gd name="connsiteY8" fmla="*/ 1586 h 102392"/>
              <a:gd name="connsiteX0" fmla="*/ 0 w 1391443"/>
              <a:gd name="connsiteY0" fmla="*/ 110331 h 110331"/>
              <a:gd name="connsiteX1" fmla="*/ 209550 w 1391443"/>
              <a:gd name="connsiteY1" fmla="*/ 98425 h 110331"/>
              <a:gd name="connsiteX2" fmla="*/ 364331 w 1391443"/>
              <a:gd name="connsiteY2" fmla="*/ 91281 h 110331"/>
              <a:gd name="connsiteX3" fmla="*/ 459581 w 1391443"/>
              <a:gd name="connsiteY3" fmla="*/ 83343 h 110331"/>
              <a:gd name="connsiteX4" fmla="*/ 564356 w 1391443"/>
              <a:gd name="connsiteY4" fmla="*/ 70643 h 110331"/>
              <a:gd name="connsiteX5" fmla="*/ 840581 w 1391443"/>
              <a:gd name="connsiteY5" fmla="*/ 36512 h 110331"/>
              <a:gd name="connsiteX6" fmla="*/ 990600 w 1391443"/>
              <a:gd name="connsiteY6" fmla="*/ 25400 h 110331"/>
              <a:gd name="connsiteX7" fmla="*/ 1141442 w 1391443"/>
              <a:gd name="connsiteY7" fmla="*/ 8739 h 110331"/>
              <a:gd name="connsiteX8" fmla="*/ 1391443 w 1391443"/>
              <a:gd name="connsiteY8" fmla="*/ 0 h 110331"/>
              <a:gd name="connsiteX0" fmla="*/ 0 w 1393825"/>
              <a:gd name="connsiteY0" fmla="*/ 119856 h 119856"/>
              <a:gd name="connsiteX1" fmla="*/ 209550 w 1393825"/>
              <a:gd name="connsiteY1" fmla="*/ 107950 h 119856"/>
              <a:gd name="connsiteX2" fmla="*/ 364331 w 1393825"/>
              <a:gd name="connsiteY2" fmla="*/ 100806 h 119856"/>
              <a:gd name="connsiteX3" fmla="*/ 459581 w 1393825"/>
              <a:gd name="connsiteY3" fmla="*/ 92868 h 119856"/>
              <a:gd name="connsiteX4" fmla="*/ 564356 w 1393825"/>
              <a:gd name="connsiteY4" fmla="*/ 80168 h 119856"/>
              <a:gd name="connsiteX5" fmla="*/ 840581 w 1393825"/>
              <a:gd name="connsiteY5" fmla="*/ 46037 h 119856"/>
              <a:gd name="connsiteX6" fmla="*/ 990600 w 1393825"/>
              <a:gd name="connsiteY6" fmla="*/ 34925 h 119856"/>
              <a:gd name="connsiteX7" fmla="*/ 1141442 w 1393825"/>
              <a:gd name="connsiteY7" fmla="*/ 18264 h 119856"/>
              <a:gd name="connsiteX8" fmla="*/ 1393825 w 1393825"/>
              <a:gd name="connsiteY8" fmla="*/ 0 h 119856"/>
              <a:gd name="connsiteX0" fmla="*/ 0 w 1393825"/>
              <a:gd name="connsiteY0" fmla="*/ 134144 h 134144"/>
              <a:gd name="connsiteX1" fmla="*/ 209550 w 1393825"/>
              <a:gd name="connsiteY1" fmla="*/ 122238 h 134144"/>
              <a:gd name="connsiteX2" fmla="*/ 364331 w 1393825"/>
              <a:gd name="connsiteY2" fmla="*/ 115094 h 134144"/>
              <a:gd name="connsiteX3" fmla="*/ 459581 w 1393825"/>
              <a:gd name="connsiteY3" fmla="*/ 107156 h 134144"/>
              <a:gd name="connsiteX4" fmla="*/ 564356 w 1393825"/>
              <a:gd name="connsiteY4" fmla="*/ 94456 h 134144"/>
              <a:gd name="connsiteX5" fmla="*/ 840581 w 1393825"/>
              <a:gd name="connsiteY5" fmla="*/ 60325 h 134144"/>
              <a:gd name="connsiteX6" fmla="*/ 990600 w 1393825"/>
              <a:gd name="connsiteY6" fmla="*/ 49213 h 134144"/>
              <a:gd name="connsiteX7" fmla="*/ 1141442 w 1393825"/>
              <a:gd name="connsiteY7" fmla="*/ 32552 h 134144"/>
              <a:gd name="connsiteX8" fmla="*/ 1393825 w 1393825"/>
              <a:gd name="connsiteY8" fmla="*/ 0 h 134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3825" h="134144">
                <a:moveTo>
                  <a:pt x="0" y="134144"/>
                </a:moveTo>
                <a:lnTo>
                  <a:pt x="209550" y="122238"/>
                </a:lnTo>
                <a:lnTo>
                  <a:pt x="364331" y="115094"/>
                </a:lnTo>
                <a:lnTo>
                  <a:pt x="459581" y="107156"/>
                </a:lnTo>
                <a:lnTo>
                  <a:pt x="564356" y="94456"/>
                </a:lnTo>
                <a:lnTo>
                  <a:pt x="840581" y="60325"/>
                </a:lnTo>
                <a:lnTo>
                  <a:pt x="990600" y="49213"/>
                </a:lnTo>
                <a:cubicBezTo>
                  <a:pt x="1041537" y="46172"/>
                  <a:pt x="1094082" y="35198"/>
                  <a:pt x="1141442" y="32552"/>
                </a:cubicBezTo>
                <a:cubicBezTo>
                  <a:pt x="1188802" y="29906"/>
                  <a:pt x="1372399" y="1457"/>
                  <a:pt x="1393825" y="0"/>
                </a:cubicBez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フリーフォーム 106"/>
          <p:cNvSpPr/>
          <p:nvPr/>
        </p:nvSpPr>
        <p:spPr>
          <a:xfrm flipV="1">
            <a:off x="10386686" y="4474775"/>
            <a:ext cx="1370985" cy="118862"/>
          </a:xfrm>
          <a:custGeom>
            <a:avLst/>
            <a:gdLst>
              <a:gd name="connsiteX0" fmla="*/ 0 w 819150"/>
              <a:gd name="connsiteY0" fmla="*/ 78581 h 78581"/>
              <a:gd name="connsiteX1" fmla="*/ 209550 w 819150"/>
              <a:gd name="connsiteY1" fmla="*/ 66675 h 78581"/>
              <a:gd name="connsiteX2" fmla="*/ 364331 w 819150"/>
              <a:gd name="connsiteY2" fmla="*/ 50006 h 78581"/>
              <a:gd name="connsiteX3" fmla="*/ 459581 w 819150"/>
              <a:gd name="connsiteY3" fmla="*/ 45243 h 78581"/>
              <a:gd name="connsiteX4" fmla="*/ 564356 w 819150"/>
              <a:gd name="connsiteY4" fmla="*/ 26193 h 78581"/>
              <a:gd name="connsiteX5" fmla="*/ 726281 w 819150"/>
              <a:gd name="connsiteY5" fmla="*/ 4762 h 78581"/>
              <a:gd name="connsiteX6" fmla="*/ 819150 w 819150"/>
              <a:gd name="connsiteY6" fmla="*/ 0 h 78581"/>
              <a:gd name="connsiteX7" fmla="*/ 819150 w 819150"/>
              <a:gd name="connsiteY7" fmla="*/ 0 h 78581"/>
              <a:gd name="connsiteX0" fmla="*/ 0 w 819150"/>
              <a:gd name="connsiteY0" fmla="*/ 78581 h 78581"/>
              <a:gd name="connsiteX1" fmla="*/ 209550 w 819150"/>
              <a:gd name="connsiteY1" fmla="*/ 66675 h 78581"/>
              <a:gd name="connsiteX2" fmla="*/ 364331 w 819150"/>
              <a:gd name="connsiteY2" fmla="*/ 50006 h 78581"/>
              <a:gd name="connsiteX3" fmla="*/ 461963 w 819150"/>
              <a:gd name="connsiteY3" fmla="*/ 35718 h 78581"/>
              <a:gd name="connsiteX4" fmla="*/ 564356 w 819150"/>
              <a:gd name="connsiteY4" fmla="*/ 26193 h 78581"/>
              <a:gd name="connsiteX5" fmla="*/ 726281 w 819150"/>
              <a:gd name="connsiteY5" fmla="*/ 4762 h 78581"/>
              <a:gd name="connsiteX6" fmla="*/ 819150 w 819150"/>
              <a:gd name="connsiteY6" fmla="*/ 0 h 78581"/>
              <a:gd name="connsiteX7" fmla="*/ 819150 w 819150"/>
              <a:gd name="connsiteY7" fmla="*/ 0 h 78581"/>
              <a:gd name="connsiteX0" fmla="*/ 0 w 819150"/>
              <a:gd name="connsiteY0" fmla="*/ 78581 h 78581"/>
              <a:gd name="connsiteX1" fmla="*/ 364331 w 819150"/>
              <a:gd name="connsiteY1" fmla="*/ 50006 h 78581"/>
              <a:gd name="connsiteX2" fmla="*/ 461963 w 819150"/>
              <a:gd name="connsiteY2" fmla="*/ 35718 h 78581"/>
              <a:gd name="connsiteX3" fmla="*/ 564356 w 819150"/>
              <a:gd name="connsiteY3" fmla="*/ 26193 h 78581"/>
              <a:gd name="connsiteX4" fmla="*/ 726281 w 819150"/>
              <a:gd name="connsiteY4" fmla="*/ 4762 h 78581"/>
              <a:gd name="connsiteX5" fmla="*/ 819150 w 819150"/>
              <a:gd name="connsiteY5" fmla="*/ 0 h 78581"/>
              <a:gd name="connsiteX6" fmla="*/ 819150 w 819150"/>
              <a:gd name="connsiteY6" fmla="*/ 0 h 78581"/>
              <a:gd name="connsiteX0" fmla="*/ 0 w 819150"/>
              <a:gd name="connsiteY0" fmla="*/ 78581 h 78581"/>
              <a:gd name="connsiteX1" fmla="*/ 461963 w 819150"/>
              <a:gd name="connsiteY1" fmla="*/ 35718 h 78581"/>
              <a:gd name="connsiteX2" fmla="*/ 564356 w 819150"/>
              <a:gd name="connsiteY2" fmla="*/ 26193 h 78581"/>
              <a:gd name="connsiteX3" fmla="*/ 726281 w 819150"/>
              <a:gd name="connsiteY3" fmla="*/ 4762 h 78581"/>
              <a:gd name="connsiteX4" fmla="*/ 819150 w 819150"/>
              <a:gd name="connsiteY4" fmla="*/ 0 h 78581"/>
              <a:gd name="connsiteX5" fmla="*/ 819150 w 819150"/>
              <a:gd name="connsiteY5" fmla="*/ 0 h 78581"/>
              <a:gd name="connsiteX0" fmla="*/ 0 w 728663"/>
              <a:gd name="connsiteY0" fmla="*/ 69056 h 69056"/>
              <a:gd name="connsiteX1" fmla="*/ 371476 w 728663"/>
              <a:gd name="connsiteY1" fmla="*/ 35718 h 69056"/>
              <a:gd name="connsiteX2" fmla="*/ 473869 w 728663"/>
              <a:gd name="connsiteY2" fmla="*/ 26193 h 69056"/>
              <a:gd name="connsiteX3" fmla="*/ 635794 w 728663"/>
              <a:gd name="connsiteY3" fmla="*/ 4762 h 69056"/>
              <a:gd name="connsiteX4" fmla="*/ 728663 w 728663"/>
              <a:gd name="connsiteY4" fmla="*/ 0 h 69056"/>
              <a:gd name="connsiteX5" fmla="*/ 728663 w 728663"/>
              <a:gd name="connsiteY5" fmla="*/ 0 h 69056"/>
              <a:gd name="connsiteX0" fmla="*/ 0 w 724190"/>
              <a:gd name="connsiteY0" fmla="*/ 0 h 107090"/>
              <a:gd name="connsiteX1" fmla="*/ 367003 w 724190"/>
              <a:gd name="connsiteY1" fmla="*/ 107091 h 107090"/>
              <a:gd name="connsiteX2" fmla="*/ 469396 w 724190"/>
              <a:gd name="connsiteY2" fmla="*/ 97566 h 107090"/>
              <a:gd name="connsiteX3" fmla="*/ 631321 w 724190"/>
              <a:gd name="connsiteY3" fmla="*/ 76135 h 107090"/>
              <a:gd name="connsiteX4" fmla="*/ 724190 w 724190"/>
              <a:gd name="connsiteY4" fmla="*/ 71373 h 107090"/>
              <a:gd name="connsiteX5" fmla="*/ 724190 w 724190"/>
              <a:gd name="connsiteY5" fmla="*/ 71373 h 107090"/>
              <a:gd name="connsiteX0" fmla="*/ 0 w 724190"/>
              <a:gd name="connsiteY0" fmla="*/ 0 h 97566"/>
              <a:gd name="connsiteX1" fmla="*/ 440808 w 724190"/>
              <a:gd name="connsiteY1" fmla="*/ 59398 h 97566"/>
              <a:gd name="connsiteX2" fmla="*/ 469396 w 724190"/>
              <a:gd name="connsiteY2" fmla="*/ 97566 h 97566"/>
              <a:gd name="connsiteX3" fmla="*/ 631321 w 724190"/>
              <a:gd name="connsiteY3" fmla="*/ 76135 h 97566"/>
              <a:gd name="connsiteX4" fmla="*/ 724190 w 724190"/>
              <a:gd name="connsiteY4" fmla="*/ 71373 h 97566"/>
              <a:gd name="connsiteX5" fmla="*/ 724190 w 724190"/>
              <a:gd name="connsiteY5" fmla="*/ 71373 h 97566"/>
              <a:gd name="connsiteX0" fmla="*/ 0 w 724190"/>
              <a:gd name="connsiteY0" fmla="*/ 0 h 76135"/>
              <a:gd name="connsiteX1" fmla="*/ 440808 w 724190"/>
              <a:gd name="connsiteY1" fmla="*/ 59398 h 76135"/>
              <a:gd name="connsiteX2" fmla="*/ 631321 w 724190"/>
              <a:gd name="connsiteY2" fmla="*/ 76135 h 76135"/>
              <a:gd name="connsiteX3" fmla="*/ 724190 w 724190"/>
              <a:gd name="connsiteY3" fmla="*/ 71373 h 76135"/>
              <a:gd name="connsiteX4" fmla="*/ 724190 w 724190"/>
              <a:gd name="connsiteY4" fmla="*/ 71373 h 76135"/>
              <a:gd name="connsiteX0" fmla="*/ 0 w 858380"/>
              <a:gd name="connsiteY0" fmla="*/ 0 h 103168"/>
              <a:gd name="connsiteX1" fmla="*/ 440808 w 858380"/>
              <a:gd name="connsiteY1" fmla="*/ 59398 h 103168"/>
              <a:gd name="connsiteX2" fmla="*/ 631321 w 858380"/>
              <a:gd name="connsiteY2" fmla="*/ 76135 h 103168"/>
              <a:gd name="connsiteX3" fmla="*/ 724190 w 858380"/>
              <a:gd name="connsiteY3" fmla="*/ 71373 h 103168"/>
              <a:gd name="connsiteX4" fmla="*/ 858380 w 858380"/>
              <a:gd name="connsiteY4" fmla="*/ 103168 h 103168"/>
              <a:gd name="connsiteX0" fmla="*/ 0 w 858380"/>
              <a:gd name="connsiteY0" fmla="*/ 0 h 103168"/>
              <a:gd name="connsiteX1" fmla="*/ 440808 w 858380"/>
              <a:gd name="connsiteY1" fmla="*/ 59398 h 103168"/>
              <a:gd name="connsiteX2" fmla="*/ 631321 w 858380"/>
              <a:gd name="connsiteY2" fmla="*/ 76135 h 103168"/>
              <a:gd name="connsiteX3" fmla="*/ 737609 w 858380"/>
              <a:gd name="connsiteY3" fmla="*/ 89920 h 103168"/>
              <a:gd name="connsiteX4" fmla="*/ 858380 w 858380"/>
              <a:gd name="connsiteY4" fmla="*/ 103168 h 103168"/>
              <a:gd name="connsiteX0" fmla="*/ 0 w 866767"/>
              <a:gd name="connsiteY0" fmla="*/ 0 h 95219"/>
              <a:gd name="connsiteX1" fmla="*/ 440808 w 866767"/>
              <a:gd name="connsiteY1" fmla="*/ 59398 h 95219"/>
              <a:gd name="connsiteX2" fmla="*/ 631321 w 866767"/>
              <a:gd name="connsiteY2" fmla="*/ 76135 h 95219"/>
              <a:gd name="connsiteX3" fmla="*/ 737609 w 866767"/>
              <a:gd name="connsiteY3" fmla="*/ 89920 h 95219"/>
              <a:gd name="connsiteX4" fmla="*/ 866767 w 866767"/>
              <a:gd name="connsiteY4" fmla="*/ 95219 h 95219"/>
              <a:gd name="connsiteX0" fmla="*/ 0 w 866767"/>
              <a:gd name="connsiteY0" fmla="*/ 0 h 95219"/>
              <a:gd name="connsiteX1" fmla="*/ 440808 w 866767"/>
              <a:gd name="connsiteY1" fmla="*/ 59398 h 95219"/>
              <a:gd name="connsiteX2" fmla="*/ 631321 w 866767"/>
              <a:gd name="connsiteY2" fmla="*/ 76135 h 95219"/>
              <a:gd name="connsiteX3" fmla="*/ 737609 w 866767"/>
              <a:gd name="connsiteY3" fmla="*/ 79984 h 95219"/>
              <a:gd name="connsiteX4" fmla="*/ 866767 w 866767"/>
              <a:gd name="connsiteY4" fmla="*/ 95219 h 95219"/>
              <a:gd name="connsiteX0" fmla="*/ 0 w 965732"/>
              <a:gd name="connsiteY0" fmla="*/ 0 h 99193"/>
              <a:gd name="connsiteX1" fmla="*/ 440808 w 965732"/>
              <a:gd name="connsiteY1" fmla="*/ 59398 h 99193"/>
              <a:gd name="connsiteX2" fmla="*/ 631321 w 965732"/>
              <a:gd name="connsiteY2" fmla="*/ 76135 h 99193"/>
              <a:gd name="connsiteX3" fmla="*/ 737609 w 965732"/>
              <a:gd name="connsiteY3" fmla="*/ 79984 h 99193"/>
              <a:gd name="connsiteX4" fmla="*/ 965732 w 965732"/>
              <a:gd name="connsiteY4" fmla="*/ 99193 h 9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732" h="99193">
                <a:moveTo>
                  <a:pt x="0" y="0"/>
                </a:moveTo>
                <a:lnTo>
                  <a:pt x="440808" y="59398"/>
                </a:lnTo>
                <a:lnTo>
                  <a:pt x="631321" y="76135"/>
                </a:lnTo>
                <a:lnTo>
                  <a:pt x="737609" y="79984"/>
                </a:lnTo>
                <a:lnTo>
                  <a:pt x="965732" y="99193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>
            <a:off x="10553548" y="2609826"/>
            <a:ext cx="707784" cy="407639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-1282923" y="3675062"/>
            <a:ext cx="1286654" cy="451328"/>
          </a:xfrm>
          <a:prstGeom prst="roundRect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ダム下流へ流す水の量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最大流入時の流下量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0.4m</a:t>
            </a:r>
            <a:r>
              <a:rPr kumimoji="1" lang="en-US" altLang="ja-JP" sz="800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/s</a:t>
            </a:r>
            <a:endParaRPr kumimoji="1" lang="ja-JP" altLang="en-US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-1651049" y="2722926"/>
            <a:ext cx="1140710" cy="40094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ダムに洪水を貯留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最大貯留量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kumimoji="1" lang="en-US" altLang="ja-JP" sz="800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218717" y="3045241"/>
            <a:ext cx="1932486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の洪水を貯留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9/19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9/20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段階）</a:t>
            </a:r>
            <a:endParaRPr kumimoji="1"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97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％流下量を低減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-1823901" y="3870424"/>
            <a:ext cx="1286654" cy="4376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ダムに流れ込む水の量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最大流入量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14.8m</a:t>
            </a:r>
            <a:r>
              <a:rPr kumimoji="1" lang="en-US" altLang="ja-JP" sz="800" baseline="30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/s</a:t>
            </a:r>
            <a:endParaRPr kumimoji="1" lang="ja-JP" altLang="en-US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9877779" y="2430289"/>
            <a:ext cx="762737" cy="1795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1.77</a:t>
            </a:r>
            <a:r>
              <a:rPr kumimoji="1" lang="ja-JP" altLang="en-US" sz="8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ｍ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上昇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1254589" y="2970272"/>
            <a:ext cx="13486" cy="94580"/>
          </a:xfrm>
          <a:prstGeom prst="straightConnector1">
            <a:avLst/>
          </a:prstGeom>
          <a:ln w="0">
            <a:solidFill>
              <a:srgbClr val="FF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694437" y="6112670"/>
            <a:ext cx="3572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 rot="534329">
            <a:off x="3604530" y="6244640"/>
            <a:ext cx="368755" cy="1249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遊歩道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フリーフォーム 36"/>
          <p:cNvSpPr/>
          <p:nvPr/>
        </p:nvSpPr>
        <p:spPr>
          <a:xfrm>
            <a:off x="3986213" y="6315075"/>
            <a:ext cx="838200" cy="238125"/>
          </a:xfrm>
          <a:custGeom>
            <a:avLst/>
            <a:gdLst>
              <a:gd name="connsiteX0" fmla="*/ 838200 w 838200"/>
              <a:gd name="connsiteY0" fmla="*/ 0 h 238125"/>
              <a:gd name="connsiteX1" fmla="*/ 747712 w 838200"/>
              <a:gd name="connsiteY1" fmla="*/ 238125 h 238125"/>
              <a:gd name="connsiteX2" fmla="*/ 661987 w 838200"/>
              <a:gd name="connsiteY2" fmla="*/ 238125 h 238125"/>
              <a:gd name="connsiteX3" fmla="*/ 557212 w 838200"/>
              <a:gd name="connsiteY3" fmla="*/ 195263 h 238125"/>
              <a:gd name="connsiteX4" fmla="*/ 523875 w 838200"/>
              <a:gd name="connsiteY4" fmla="*/ 104775 h 238125"/>
              <a:gd name="connsiteX5" fmla="*/ 28575 w 838200"/>
              <a:gd name="connsiteY5" fmla="*/ 28575 h 238125"/>
              <a:gd name="connsiteX6" fmla="*/ 0 w 838200"/>
              <a:gd name="connsiteY6" fmla="*/ 0 h 238125"/>
              <a:gd name="connsiteX7" fmla="*/ 838200 w 838200"/>
              <a:gd name="connsiteY7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8200" h="238125">
                <a:moveTo>
                  <a:pt x="838200" y="0"/>
                </a:moveTo>
                <a:lnTo>
                  <a:pt x="747712" y="238125"/>
                </a:lnTo>
                <a:lnTo>
                  <a:pt x="661987" y="238125"/>
                </a:lnTo>
                <a:lnTo>
                  <a:pt x="557212" y="195263"/>
                </a:lnTo>
                <a:lnTo>
                  <a:pt x="523875" y="104775"/>
                </a:lnTo>
                <a:lnTo>
                  <a:pt x="28575" y="28575"/>
                </a:lnTo>
                <a:lnTo>
                  <a:pt x="0" y="0"/>
                </a:lnTo>
                <a:lnTo>
                  <a:pt x="838200" y="0"/>
                </a:lnTo>
                <a:close/>
              </a:path>
            </a:pathLst>
          </a:cu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3529012" y="6119574"/>
            <a:ext cx="1733550" cy="200025"/>
          </a:xfrm>
          <a:custGeom>
            <a:avLst/>
            <a:gdLst>
              <a:gd name="connsiteX0" fmla="*/ 0 w 1733550"/>
              <a:gd name="connsiteY0" fmla="*/ 0 h 200025"/>
              <a:gd name="connsiteX1" fmla="*/ 1733550 w 1733550"/>
              <a:gd name="connsiteY1" fmla="*/ 0 h 200025"/>
              <a:gd name="connsiteX2" fmla="*/ 1647825 w 1733550"/>
              <a:gd name="connsiteY2" fmla="*/ 128587 h 200025"/>
              <a:gd name="connsiteX3" fmla="*/ 1304925 w 1733550"/>
              <a:gd name="connsiteY3" fmla="*/ 166687 h 200025"/>
              <a:gd name="connsiteX4" fmla="*/ 1290637 w 1733550"/>
              <a:gd name="connsiteY4" fmla="*/ 200025 h 200025"/>
              <a:gd name="connsiteX5" fmla="*/ 457200 w 1733550"/>
              <a:gd name="connsiteY5" fmla="*/ 195262 h 200025"/>
              <a:gd name="connsiteX6" fmla="*/ 452437 w 1733550"/>
              <a:gd name="connsiteY6" fmla="*/ 152400 h 200025"/>
              <a:gd name="connsiteX7" fmla="*/ 71437 w 1733550"/>
              <a:gd name="connsiteY7" fmla="*/ 85725 h 200025"/>
              <a:gd name="connsiteX8" fmla="*/ 0 w 1733550"/>
              <a:gd name="connsiteY8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3550" h="200025">
                <a:moveTo>
                  <a:pt x="0" y="0"/>
                </a:moveTo>
                <a:lnTo>
                  <a:pt x="1733550" y="0"/>
                </a:lnTo>
                <a:lnTo>
                  <a:pt x="1647825" y="128587"/>
                </a:lnTo>
                <a:lnTo>
                  <a:pt x="1304925" y="166687"/>
                </a:lnTo>
                <a:lnTo>
                  <a:pt x="1290637" y="200025"/>
                </a:lnTo>
                <a:lnTo>
                  <a:pt x="457200" y="195262"/>
                </a:lnTo>
                <a:lnTo>
                  <a:pt x="452437" y="152400"/>
                </a:lnTo>
                <a:lnTo>
                  <a:pt x="71437" y="85725"/>
                </a:lnTo>
                <a:lnTo>
                  <a:pt x="0" y="0"/>
                </a:lnTo>
                <a:close/>
              </a:path>
            </a:pathLst>
          </a:cu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890759" y="6156671"/>
            <a:ext cx="194955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b="1" dirty="0"/>
              <a:t>【</a:t>
            </a:r>
            <a:r>
              <a:rPr kumimoji="1" lang="ja-JP" altLang="en-US" sz="800" b="1" dirty="0"/>
              <a:t>ダムあり</a:t>
            </a:r>
            <a:r>
              <a:rPr kumimoji="1" lang="en-US" altLang="ja-JP" sz="800" b="1" dirty="0"/>
              <a:t>】</a:t>
            </a:r>
            <a:r>
              <a:rPr kumimoji="1" lang="ja-JP" altLang="en-US" sz="800" b="1" dirty="0"/>
              <a:t>　　　　水位１．２７ｍ</a:t>
            </a:r>
          </a:p>
        </p:txBody>
      </p:sp>
      <p:cxnSp>
        <p:nvCxnSpPr>
          <p:cNvPr id="86" name="直線コネクタ 85"/>
          <p:cNvCxnSpPr/>
          <p:nvPr/>
        </p:nvCxnSpPr>
        <p:spPr>
          <a:xfrm>
            <a:off x="1941997" y="6312146"/>
            <a:ext cx="28607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144083" y="5774116"/>
            <a:ext cx="853802" cy="576212"/>
          </a:xfrm>
          <a:prstGeom prst="roundRect">
            <a:avLst>
              <a:gd name="adj" fmla="val 6678"/>
            </a:avLst>
          </a:prstGeom>
          <a:solidFill>
            <a:srgbClr val="FFF2CC">
              <a:alpha val="50196"/>
            </a:srgbClr>
          </a:solidFill>
          <a:ln w="63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コネクタ 41"/>
          <p:cNvCxnSpPr/>
          <p:nvPr/>
        </p:nvCxnSpPr>
        <p:spPr>
          <a:xfrm>
            <a:off x="207253" y="6098476"/>
            <a:ext cx="2397413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202175" y="6055521"/>
            <a:ext cx="2397413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153007" y="6062996"/>
            <a:ext cx="121088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↑避難判断水位</a:t>
            </a:r>
            <a:endParaRPr kumimoji="1" lang="en-US" altLang="ja-JP" sz="800" b="1" dirty="0"/>
          </a:p>
          <a:p>
            <a:r>
              <a:rPr kumimoji="1" lang="ja-JP" altLang="en-US" sz="800" b="1" dirty="0"/>
              <a:t>　２．８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53007" y="5774116"/>
            <a:ext cx="121088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氾濫危険水位</a:t>
            </a:r>
            <a:endParaRPr kumimoji="1" lang="en-US" altLang="ja-JP" sz="800" b="1" dirty="0"/>
          </a:p>
          <a:p>
            <a:r>
              <a:rPr kumimoji="1" lang="ja-JP" altLang="en-US" sz="800" b="1" dirty="0"/>
              <a:t>↓３．０</a:t>
            </a:r>
            <a:endParaRPr kumimoji="1" lang="en-US" altLang="ja-JP" sz="800" b="1" dirty="0"/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0"/>
          <a:stretch/>
        </p:blipFill>
        <p:spPr>
          <a:xfrm>
            <a:off x="6239252" y="4839785"/>
            <a:ext cx="2787363" cy="1929962"/>
          </a:xfrm>
          <a:prstGeom prst="rect">
            <a:avLst/>
          </a:prstGeom>
        </p:spPr>
      </p:pic>
      <p:sp>
        <p:nvSpPr>
          <p:cNvPr id="106" name="テキスト ボックス 105"/>
          <p:cNvSpPr txBox="1"/>
          <p:nvPr/>
        </p:nvSpPr>
        <p:spPr>
          <a:xfrm rot="1439615">
            <a:off x="7247353" y="6078110"/>
            <a:ext cx="368755" cy="124989"/>
          </a:xfrm>
          <a:prstGeom prst="rect">
            <a:avLst/>
          </a:prstGeom>
          <a:solidFill>
            <a:srgbClr val="FFF2CC">
              <a:alpha val="69804"/>
            </a:srgb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遊歩道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8467682" y="6008596"/>
            <a:ext cx="364496" cy="109090"/>
          </a:xfrm>
          <a:prstGeom prst="straightConnector1">
            <a:avLst/>
          </a:prstGeom>
          <a:ln w="38100">
            <a:solidFill>
              <a:srgbClr val="DEEBF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 rot="187505">
            <a:off x="8490518" y="5698398"/>
            <a:ext cx="368755" cy="124989"/>
          </a:xfrm>
          <a:prstGeom prst="rect">
            <a:avLst/>
          </a:prstGeom>
          <a:solidFill>
            <a:srgbClr val="FFF2CC">
              <a:alpha val="69804"/>
            </a:srgb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遊歩道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 rot="187505">
            <a:off x="7058929" y="5321957"/>
            <a:ext cx="368755" cy="123111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太田橋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0" name="直線コネクタ 109"/>
          <p:cNvCxnSpPr/>
          <p:nvPr/>
        </p:nvCxnSpPr>
        <p:spPr>
          <a:xfrm flipH="1">
            <a:off x="7609708" y="5771737"/>
            <a:ext cx="595079" cy="1347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flipH="1">
            <a:off x="7738391" y="5852289"/>
            <a:ext cx="376900" cy="853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6753926" y="5657697"/>
            <a:ext cx="1553314" cy="3517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 rot="20851543">
            <a:off x="6608027" y="5737286"/>
            <a:ext cx="1326330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700" b="1" dirty="0">
                <a:solidFill>
                  <a:schemeClr val="bg1"/>
                </a:solidFill>
              </a:rPr>
              <a:t>ダムなし</a:t>
            </a:r>
            <a:r>
              <a:rPr kumimoji="1" lang="en-US" altLang="ja-JP" sz="700" b="1" dirty="0">
                <a:solidFill>
                  <a:schemeClr val="bg1"/>
                </a:solidFill>
              </a:rPr>
              <a:t>】</a:t>
            </a:r>
            <a:endParaRPr kumimoji="1" lang="ja-JP" altLang="en-US" sz="700" b="1" dirty="0">
              <a:solidFill>
                <a:schemeClr val="bg1"/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 rot="20851543">
            <a:off x="7421802" y="5709572"/>
            <a:ext cx="901345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700" b="1" dirty="0">
                <a:solidFill>
                  <a:schemeClr val="bg1"/>
                </a:solidFill>
              </a:rPr>
              <a:t>ダムあり</a:t>
            </a:r>
            <a:r>
              <a:rPr kumimoji="1" lang="en-US" altLang="ja-JP" sz="700" b="1" dirty="0">
                <a:solidFill>
                  <a:schemeClr val="bg1"/>
                </a:solidFill>
              </a:rPr>
              <a:t>】</a:t>
            </a:r>
            <a:endParaRPr kumimoji="1" lang="ja-JP" altLang="en-US" sz="700" b="1" dirty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 rot="20851543">
            <a:off x="7652165" y="5794597"/>
            <a:ext cx="1151678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solidFill>
                  <a:schemeClr val="bg1"/>
                </a:solidFill>
              </a:rPr>
              <a:t>現況水位</a:t>
            </a:r>
            <a:r>
              <a:rPr kumimoji="1" lang="en-US" altLang="ja-JP" sz="700" b="1" dirty="0">
                <a:solidFill>
                  <a:schemeClr val="bg1"/>
                </a:solidFill>
              </a:rPr>
              <a:t>0.68m</a:t>
            </a:r>
            <a:endParaRPr kumimoji="1" lang="ja-JP" altLang="en-US" sz="700" b="1" dirty="0">
              <a:solidFill>
                <a:schemeClr val="bg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196303" y="4815986"/>
            <a:ext cx="216779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</a:rPr>
              <a:t>５月７日</a:t>
            </a:r>
            <a:r>
              <a:rPr kumimoji="1" lang="en-US" altLang="ja-JP" sz="900" b="1" dirty="0">
                <a:solidFill>
                  <a:schemeClr val="bg1"/>
                </a:solidFill>
              </a:rPr>
              <a:t>(</a:t>
            </a:r>
            <a:r>
              <a:rPr kumimoji="1" lang="ja-JP" altLang="en-US" sz="900" b="1" dirty="0">
                <a:solidFill>
                  <a:schemeClr val="bg1"/>
                </a:solidFill>
              </a:rPr>
              <a:t>日</a:t>
            </a:r>
            <a:r>
              <a:rPr kumimoji="1" lang="en-US" altLang="ja-JP" sz="900" b="1" dirty="0">
                <a:solidFill>
                  <a:schemeClr val="bg1"/>
                </a:solidFill>
              </a:rPr>
              <a:t>)23</a:t>
            </a:r>
            <a:r>
              <a:rPr kumimoji="1" lang="ja-JP" altLang="en-US" sz="900" b="1" dirty="0">
                <a:solidFill>
                  <a:schemeClr val="bg1"/>
                </a:solidFill>
              </a:rPr>
              <a:t>時現況写真</a:t>
            </a:r>
          </a:p>
        </p:txBody>
      </p:sp>
      <p:sp>
        <p:nvSpPr>
          <p:cNvPr id="120" name="角丸四角形 119"/>
          <p:cNvSpPr/>
          <p:nvPr/>
        </p:nvSpPr>
        <p:spPr>
          <a:xfrm>
            <a:off x="3965033" y="5254347"/>
            <a:ext cx="2110644" cy="327990"/>
          </a:xfrm>
          <a:prstGeom prst="roundRect">
            <a:avLst>
              <a:gd name="adj" fmla="val 1107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約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1.5m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の水位低減効果</a:t>
            </a:r>
          </a:p>
        </p:txBody>
      </p:sp>
      <p:cxnSp>
        <p:nvCxnSpPr>
          <p:cNvPr id="124" name="直線矢印コネクタ 123"/>
          <p:cNvCxnSpPr/>
          <p:nvPr/>
        </p:nvCxnSpPr>
        <p:spPr>
          <a:xfrm>
            <a:off x="4793202" y="6097275"/>
            <a:ext cx="0" cy="228909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2904340" y="5214477"/>
            <a:ext cx="88787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</a:rPr>
              <a:t>安威川断面</a:t>
            </a:r>
          </a:p>
        </p:txBody>
      </p:sp>
      <p:pic>
        <p:nvPicPr>
          <p:cNvPr id="128" name="図 1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9132" y="1768394"/>
            <a:ext cx="2468084" cy="2981445"/>
          </a:xfrm>
          <a:prstGeom prst="rect">
            <a:avLst/>
          </a:prstGeom>
        </p:spPr>
      </p:pic>
      <p:pic>
        <p:nvPicPr>
          <p:cNvPr id="132" name="図 1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09475" y="2254779"/>
            <a:ext cx="3264382" cy="2069486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3408378" y="4811913"/>
            <a:ext cx="26672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太田橋周辺では、安威川ダムの治水効果により、洪水を低水断面内で流下させることができた。</a:t>
            </a:r>
          </a:p>
        </p:txBody>
      </p:sp>
      <p:sp>
        <p:nvSpPr>
          <p:cNvPr id="26" name="大かっこ 25"/>
          <p:cNvSpPr/>
          <p:nvPr/>
        </p:nvSpPr>
        <p:spPr>
          <a:xfrm>
            <a:off x="3365430" y="4839785"/>
            <a:ext cx="2664201" cy="30857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5051" y="6578065"/>
            <a:ext cx="280570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※</a:t>
            </a:r>
            <a:r>
              <a:rPr kumimoji="1" lang="ja-JP" altLang="en-US" sz="900" dirty="0"/>
              <a:t>ダム流入量＋現地流量を太田橋</a:t>
            </a:r>
            <a:r>
              <a:rPr kumimoji="1" lang="en-US" altLang="ja-JP" sz="900" dirty="0"/>
              <a:t>H-Q</a:t>
            </a:r>
            <a:r>
              <a:rPr kumimoji="1" lang="ja-JP" altLang="en-US" sz="900" dirty="0"/>
              <a:t>式により換算</a:t>
            </a: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81878" y="1759217"/>
            <a:ext cx="3644299" cy="3074633"/>
          </a:xfrm>
          <a:prstGeom prst="rect">
            <a:avLst/>
          </a:prstGeom>
        </p:spPr>
      </p:pic>
      <p:cxnSp>
        <p:nvCxnSpPr>
          <p:cNvPr id="10" name="直線コネクタ 9"/>
          <p:cNvCxnSpPr/>
          <p:nvPr/>
        </p:nvCxnSpPr>
        <p:spPr>
          <a:xfrm flipV="1">
            <a:off x="8026394" y="2977097"/>
            <a:ext cx="0" cy="149767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8033218" y="2838799"/>
            <a:ext cx="74635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5883965" y="2839290"/>
            <a:ext cx="2142429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888974" y="2623338"/>
            <a:ext cx="770461" cy="18176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維持放流</a:t>
            </a:r>
          </a:p>
        </p:txBody>
      </p:sp>
      <p:sp>
        <p:nvSpPr>
          <p:cNvPr id="88" name="角丸四角形 87"/>
          <p:cNvSpPr/>
          <p:nvPr/>
        </p:nvSpPr>
        <p:spPr>
          <a:xfrm>
            <a:off x="8093909" y="2635735"/>
            <a:ext cx="632611" cy="1678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</a:rPr>
              <a:t>越  流</a:t>
            </a:r>
          </a:p>
        </p:txBody>
      </p:sp>
      <p:cxnSp>
        <p:nvCxnSpPr>
          <p:cNvPr id="96" name="直線コネクタ 95"/>
          <p:cNvCxnSpPr/>
          <p:nvPr/>
        </p:nvCxnSpPr>
        <p:spPr>
          <a:xfrm>
            <a:off x="8033218" y="2977096"/>
            <a:ext cx="691486" cy="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flipV="1">
            <a:off x="8026394" y="2783269"/>
            <a:ext cx="0" cy="180179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7912495" y="4406770"/>
            <a:ext cx="57488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6:34</a:t>
            </a:r>
            <a:endParaRPr kumimoji="1" lang="ja-JP" altLang="en-US" sz="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585029" y="4132640"/>
            <a:ext cx="574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貯留量</a:t>
            </a:r>
            <a:endParaRPr kumimoji="1" lang="en-US" altLang="ja-JP" sz="7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7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425</a:t>
            </a:r>
            <a:r>
              <a:rPr kumimoji="1" lang="ja-JP" altLang="en-US" sz="7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万㎥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667003" y="4272088"/>
            <a:ext cx="281487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フラッシュ放流ゲート操作により、非常用洪水吐き越流時の急激な下流河川の増水を抑制した。</a:t>
            </a:r>
          </a:p>
        </p:txBody>
      </p:sp>
      <p:sp>
        <p:nvSpPr>
          <p:cNvPr id="115" name="大かっこ 114"/>
          <p:cNvSpPr/>
          <p:nvPr/>
        </p:nvSpPr>
        <p:spPr>
          <a:xfrm>
            <a:off x="2640947" y="4298512"/>
            <a:ext cx="2812104" cy="30857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5494020" y="4450080"/>
            <a:ext cx="2438400" cy="22860"/>
          </a:xfrm>
          <a:custGeom>
            <a:avLst/>
            <a:gdLst>
              <a:gd name="connsiteX0" fmla="*/ 0 w 2438400"/>
              <a:gd name="connsiteY0" fmla="*/ 0 h 22860"/>
              <a:gd name="connsiteX1" fmla="*/ 2354580 w 2438400"/>
              <a:gd name="connsiteY1" fmla="*/ 0 h 22860"/>
              <a:gd name="connsiteX2" fmla="*/ 2438400 w 2438400"/>
              <a:gd name="connsiteY2" fmla="*/ 22860 h 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400" h="22860">
                <a:moveTo>
                  <a:pt x="0" y="0"/>
                </a:moveTo>
                <a:lnTo>
                  <a:pt x="2354580" y="0"/>
                </a:lnTo>
                <a:lnTo>
                  <a:pt x="2438400" y="22860"/>
                </a:lnTo>
              </a:path>
            </a:pathLst>
          </a:custGeom>
          <a:noFill/>
          <a:ln w="6350">
            <a:solidFill>
              <a:schemeClr val="tx1"/>
            </a:solidFill>
            <a:headEnd type="oval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28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2618</TotalTime>
  <Words>498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Arial</vt:lpstr>
      <vt:lpstr>Calibri</vt:lpstr>
      <vt:lpstr>Calibri Light</vt:lpstr>
      <vt:lpstr>Office テーマ</vt:lpstr>
      <vt:lpstr>令和5年5月6日-8日降雨における安威川ダムの洪水調節効果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●年●月洪水における安威川ダムの効果</dc:title>
  <dc:creator>関本　武史</dc:creator>
  <cp:lastModifiedBy>中村　友哉</cp:lastModifiedBy>
  <cp:revision>128</cp:revision>
  <cp:lastPrinted>2022-09-22T03:22:15Z</cp:lastPrinted>
  <dcterms:created xsi:type="dcterms:W3CDTF">2022-07-04T01:45:18Z</dcterms:created>
  <dcterms:modified xsi:type="dcterms:W3CDTF">2024-03-05T11:51:09Z</dcterms:modified>
</cp:coreProperties>
</file>