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CC"/>
    <a:srgbClr val="66EFD9"/>
    <a:srgbClr val="FFEAD5"/>
    <a:srgbClr val="FBD99B"/>
    <a:srgbClr val="BAFEFC"/>
    <a:srgbClr val="FAD28A"/>
    <a:srgbClr val="FCF164"/>
    <a:srgbClr val="9BFDFF"/>
    <a:srgbClr val="DD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0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360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62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98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01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5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08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01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6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74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08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73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59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94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pref.osaka.lg.jp/o100030/kanngo/kansensyopf.html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CC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C11642FA-EE92-4F0D-BB4C-9AE9633BC377}"/>
              </a:ext>
            </a:extLst>
          </p:cNvPr>
          <p:cNvSpPr/>
          <p:nvPr/>
        </p:nvSpPr>
        <p:spPr>
          <a:xfrm>
            <a:off x="115679" y="1455053"/>
            <a:ext cx="6644640" cy="3240000"/>
          </a:xfrm>
          <a:prstGeom prst="roundRect">
            <a:avLst>
              <a:gd name="adj" fmla="val 44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62C40863-5B1B-4A4A-B664-E35326E3A324}"/>
              </a:ext>
            </a:extLst>
          </p:cNvPr>
          <p:cNvCxnSpPr>
            <a:cxnSpLocks/>
          </p:cNvCxnSpPr>
          <p:nvPr/>
        </p:nvCxnSpPr>
        <p:spPr>
          <a:xfrm flipV="1">
            <a:off x="663031" y="1720335"/>
            <a:ext cx="4320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8CC4A6-FDB9-4B75-8301-2F466E255B77}"/>
              </a:ext>
            </a:extLst>
          </p:cNvPr>
          <p:cNvSpPr txBox="1"/>
          <p:nvPr/>
        </p:nvSpPr>
        <p:spPr>
          <a:xfrm>
            <a:off x="577329" y="1471636"/>
            <a:ext cx="4739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大阪府のホームページから登録用ページを開く</a:t>
            </a:r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F18515C4-8A41-4D19-9507-9ABE18CEDB93}"/>
              </a:ext>
            </a:extLst>
          </p:cNvPr>
          <p:cNvSpPr/>
          <p:nvPr/>
        </p:nvSpPr>
        <p:spPr>
          <a:xfrm>
            <a:off x="106680" y="7940772"/>
            <a:ext cx="6644640" cy="1939244"/>
          </a:xfrm>
          <a:prstGeom prst="roundRect">
            <a:avLst>
              <a:gd name="adj" fmla="val 64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8375723E-0F7D-4564-A8DC-CB93F6E0154C}"/>
              </a:ext>
            </a:extLst>
          </p:cNvPr>
          <p:cNvCxnSpPr>
            <a:cxnSpLocks/>
          </p:cNvCxnSpPr>
          <p:nvPr/>
        </p:nvCxnSpPr>
        <p:spPr>
          <a:xfrm flipV="1">
            <a:off x="651331" y="8200300"/>
            <a:ext cx="5112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DF1EE92-62F1-4A28-972F-4C064B5A788A}"/>
              </a:ext>
            </a:extLst>
          </p:cNvPr>
          <p:cNvSpPr/>
          <p:nvPr/>
        </p:nvSpPr>
        <p:spPr>
          <a:xfrm>
            <a:off x="110654" y="364722"/>
            <a:ext cx="6644640" cy="1008000"/>
          </a:xfrm>
          <a:prstGeom prst="roundRect">
            <a:avLst>
              <a:gd name="adj" fmla="val 124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F23BB26D-2C44-4641-A0A9-4CD7B57952DA}"/>
              </a:ext>
            </a:extLst>
          </p:cNvPr>
          <p:cNvCxnSpPr>
            <a:cxnSpLocks/>
          </p:cNvCxnSpPr>
          <p:nvPr/>
        </p:nvCxnSpPr>
        <p:spPr>
          <a:xfrm flipV="1">
            <a:off x="749357" y="853543"/>
            <a:ext cx="4608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44B253E6-016A-43D7-8A5F-A422D83D7669}"/>
              </a:ext>
            </a:extLst>
          </p:cNvPr>
          <p:cNvSpPr/>
          <p:nvPr/>
        </p:nvSpPr>
        <p:spPr>
          <a:xfrm>
            <a:off x="106680" y="4777879"/>
            <a:ext cx="6644640" cy="3070542"/>
          </a:xfrm>
          <a:prstGeom prst="roundRect">
            <a:avLst>
              <a:gd name="adj" fmla="val 44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A8174B3-C3AD-4C78-B8D1-7B9F0B199A3F}"/>
              </a:ext>
            </a:extLst>
          </p:cNvPr>
          <p:cNvCxnSpPr>
            <a:cxnSpLocks/>
          </p:cNvCxnSpPr>
          <p:nvPr/>
        </p:nvCxnSpPr>
        <p:spPr>
          <a:xfrm flipV="1">
            <a:off x="663031" y="5029437"/>
            <a:ext cx="2880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図 66">
            <a:extLst>
              <a:ext uri="{FF2B5EF4-FFF2-40B4-BE49-F238E27FC236}">
                <a16:creationId xmlns:a16="http://schemas.microsoft.com/office/drawing/2014/main" id="{8840D93A-D546-4895-858A-2E2B660F7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635" y="6075190"/>
            <a:ext cx="2097417" cy="1678763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419BCAB-E1DC-4E1F-AB32-3D9F76C997D4}"/>
              </a:ext>
            </a:extLst>
          </p:cNvPr>
          <p:cNvGrpSpPr/>
          <p:nvPr/>
        </p:nvGrpSpPr>
        <p:grpSpPr>
          <a:xfrm>
            <a:off x="2057743" y="946426"/>
            <a:ext cx="3463201" cy="360000"/>
            <a:chOff x="3218114" y="489843"/>
            <a:chExt cx="3463201" cy="360000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35A5A7C1-D076-4AD5-951E-4336CFF6432E}"/>
                </a:ext>
              </a:extLst>
            </p:cNvPr>
            <p:cNvSpPr/>
            <p:nvPr/>
          </p:nvSpPr>
          <p:spPr>
            <a:xfrm>
              <a:off x="3218114" y="489843"/>
              <a:ext cx="3463201" cy="36000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0CBDB34-21C3-42D2-AE9B-048F9F3B4223}"/>
                </a:ext>
              </a:extLst>
            </p:cNvPr>
            <p:cNvSpPr/>
            <p:nvPr/>
          </p:nvSpPr>
          <p:spPr>
            <a:xfrm>
              <a:off x="3288248" y="550227"/>
              <a:ext cx="2988000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hlinkClick r:id="rId3"/>
                </a:rPr>
                <a:t>大阪府地域包括的感染症対策プラットフォーム</a:t>
              </a:r>
              <a:endParaRPr kumimoji="1" lang="en-US" altLang="ja-JP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0CD36ECB-8FB6-465E-B892-A3E26EB891C2}"/>
                </a:ext>
              </a:extLst>
            </p:cNvPr>
            <p:cNvSpPr/>
            <p:nvPr/>
          </p:nvSpPr>
          <p:spPr>
            <a:xfrm>
              <a:off x="6376044" y="556852"/>
              <a:ext cx="180975" cy="1800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7C358D69-76D3-4689-8863-5163E581BF86}"/>
                </a:ext>
              </a:extLst>
            </p:cNvPr>
            <p:cNvCxnSpPr>
              <a:stCxn id="10" idx="5"/>
            </p:cNvCxnSpPr>
            <p:nvPr/>
          </p:nvCxnSpPr>
          <p:spPr>
            <a:xfrm>
              <a:off x="6530516" y="710492"/>
              <a:ext cx="81334" cy="6543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358F27DD-38F1-4D0E-88F7-6B420E5DD4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040" y="481008"/>
            <a:ext cx="821857" cy="821857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031B8735-95A5-4646-82FD-CF37394445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025" y="1849341"/>
            <a:ext cx="3086246" cy="1167467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87DFD5A9-605F-4864-A4BC-C98B7BEFA0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025" y="3072664"/>
            <a:ext cx="3086246" cy="1516200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21" name="矢印: 下 20">
            <a:extLst>
              <a:ext uri="{FF2B5EF4-FFF2-40B4-BE49-F238E27FC236}">
                <a16:creationId xmlns:a16="http://schemas.microsoft.com/office/drawing/2014/main" id="{4211D79C-0395-4195-9512-4D6962644C5F}"/>
              </a:ext>
            </a:extLst>
          </p:cNvPr>
          <p:cNvSpPr/>
          <p:nvPr/>
        </p:nvSpPr>
        <p:spPr>
          <a:xfrm>
            <a:off x="178734" y="2068275"/>
            <a:ext cx="288000" cy="1962912"/>
          </a:xfrm>
          <a:prstGeom prst="downArrow">
            <a:avLst>
              <a:gd name="adj1" fmla="val 63793"/>
              <a:gd name="adj2" fmla="val 50000"/>
            </a:avLst>
          </a:prstGeom>
          <a:solidFill>
            <a:schemeClr val="accent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 に ス ク ロ ー ル</a:t>
            </a:r>
          </a:p>
        </p:txBody>
      </p:sp>
      <p:sp>
        <p:nvSpPr>
          <p:cNvPr id="22" name="小波 21">
            <a:extLst>
              <a:ext uri="{FF2B5EF4-FFF2-40B4-BE49-F238E27FC236}">
                <a16:creationId xmlns:a16="http://schemas.microsoft.com/office/drawing/2014/main" id="{B7B8DD16-C827-4DAD-B66D-F2B82C3B13A0}"/>
              </a:ext>
            </a:extLst>
          </p:cNvPr>
          <p:cNvSpPr/>
          <p:nvPr/>
        </p:nvSpPr>
        <p:spPr>
          <a:xfrm>
            <a:off x="493948" y="2968331"/>
            <a:ext cx="1116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小波 22">
            <a:extLst>
              <a:ext uri="{FF2B5EF4-FFF2-40B4-BE49-F238E27FC236}">
                <a16:creationId xmlns:a16="http://schemas.microsoft.com/office/drawing/2014/main" id="{B1ED4283-E386-4663-9FF8-9F20507644F2}"/>
              </a:ext>
            </a:extLst>
          </p:cNvPr>
          <p:cNvSpPr/>
          <p:nvPr/>
        </p:nvSpPr>
        <p:spPr>
          <a:xfrm>
            <a:off x="1602181" y="2968331"/>
            <a:ext cx="1116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小波 23">
            <a:extLst>
              <a:ext uri="{FF2B5EF4-FFF2-40B4-BE49-F238E27FC236}">
                <a16:creationId xmlns:a16="http://schemas.microsoft.com/office/drawing/2014/main" id="{A1463840-82E5-4659-8AFD-4106092F269D}"/>
              </a:ext>
            </a:extLst>
          </p:cNvPr>
          <p:cNvSpPr/>
          <p:nvPr/>
        </p:nvSpPr>
        <p:spPr>
          <a:xfrm>
            <a:off x="2718181" y="2968331"/>
            <a:ext cx="1116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AEA5F819-8A34-444C-9A3E-0C7DCB981D1D}"/>
              </a:ext>
            </a:extLst>
          </p:cNvPr>
          <p:cNvSpPr/>
          <p:nvPr/>
        </p:nvSpPr>
        <p:spPr>
          <a:xfrm>
            <a:off x="3990283" y="2412059"/>
            <a:ext cx="2606563" cy="36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「利用規約」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を確認</a:t>
            </a: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1E6796DA-019C-49AE-A2FC-8A581FD67E2B}"/>
              </a:ext>
            </a:extLst>
          </p:cNvPr>
          <p:cNvCxnSpPr>
            <a:cxnSpLocks/>
          </p:cNvCxnSpPr>
          <p:nvPr/>
        </p:nvCxnSpPr>
        <p:spPr>
          <a:xfrm flipH="1">
            <a:off x="2346408" y="2598495"/>
            <a:ext cx="1978165" cy="89992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2394B06E-DD0F-42F5-969F-FB963FDC0576}"/>
              </a:ext>
            </a:extLst>
          </p:cNvPr>
          <p:cNvSpPr/>
          <p:nvPr/>
        </p:nvSpPr>
        <p:spPr>
          <a:xfrm>
            <a:off x="640125" y="3424178"/>
            <a:ext cx="1687461" cy="216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組合せ 34">
            <a:extLst>
              <a:ext uri="{FF2B5EF4-FFF2-40B4-BE49-F238E27FC236}">
                <a16:creationId xmlns:a16="http://schemas.microsoft.com/office/drawing/2014/main" id="{9A936254-1418-4382-8B24-4B38ECCA7278}"/>
              </a:ext>
            </a:extLst>
          </p:cNvPr>
          <p:cNvSpPr/>
          <p:nvPr/>
        </p:nvSpPr>
        <p:spPr>
          <a:xfrm>
            <a:off x="4470483" y="2905341"/>
            <a:ext cx="1638300" cy="277711"/>
          </a:xfrm>
          <a:prstGeom prst="flowChartMerg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D88C0D0-998E-4E58-85D9-A2B2109035C7}"/>
              </a:ext>
            </a:extLst>
          </p:cNvPr>
          <p:cNvSpPr/>
          <p:nvPr/>
        </p:nvSpPr>
        <p:spPr>
          <a:xfrm>
            <a:off x="3986611" y="3310259"/>
            <a:ext cx="2606563" cy="8897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登録用ページ 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を開く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A228B4C0-1604-4520-97DA-F6DF75EA078A}"/>
              </a:ext>
            </a:extLst>
          </p:cNvPr>
          <p:cNvSpPr/>
          <p:nvPr/>
        </p:nvSpPr>
        <p:spPr>
          <a:xfrm>
            <a:off x="640125" y="4092855"/>
            <a:ext cx="936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5F1CD94-B899-4869-8B18-45625126F266}"/>
              </a:ext>
            </a:extLst>
          </p:cNvPr>
          <p:cNvSpPr/>
          <p:nvPr/>
        </p:nvSpPr>
        <p:spPr>
          <a:xfrm>
            <a:off x="667393" y="4236366"/>
            <a:ext cx="403168" cy="35249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C12B6230-E8E5-48FB-AA76-DF70F99FC36C}"/>
              </a:ext>
            </a:extLst>
          </p:cNvPr>
          <p:cNvCxnSpPr>
            <a:cxnSpLocks/>
          </p:cNvCxnSpPr>
          <p:nvPr/>
        </p:nvCxnSpPr>
        <p:spPr>
          <a:xfrm flipH="1">
            <a:off x="1602183" y="3603215"/>
            <a:ext cx="2572434" cy="55758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F48DA94-A853-4216-B341-6E5578C5694B}"/>
              </a:ext>
            </a:extLst>
          </p:cNvPr>
          <p:cNvSpPr txBox="1"/>
          <p:nvPr/>
        </p:nvSpPr>
        <p:spPr>
          <a:xfrm>
            <a:off x="599920" y="4787866"/>
            <a:ext cx="3739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登録ページで、必要情報を入力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E6A7DF8D-0B1E-4724-BD75-CD17A58B21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050" y="3362290"/>
            <a:ext cx="771611" cy="77161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A25F9B3-6968-45F2-AF40-35888C2900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0395" y="5217491"/>
            <a:ext cx="2097417" cy="2557735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D9B1EA5E-31A3-4004-838B-764A7E1126B4}"/>
              </a:ext>
            </a:extLst>
          </p:cNvPr>
          <p:cNvSpPr/>
          <p:nvPr/>
        </p:nvSpPr>
        <p:spPr>
          <a:xfrm>
            <a:off x="239920" y="7377463"/>
            <a:ext cx="720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9BCB701B-23D8-4241-AF47-619C7DA31650}"/>
              </a:ext>
            </a:extLst>
          </p:cNvPr>
          <p:cNvSpPr/>
          <p:nvPr/>
        </p:nvSpPr>
        <p:spPr>
          <a:xfrm>
            <a:off x="280351" y="7576344"/>
            <a:ext cx="324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吹き出し: 線 57">
            <a:extLst>
              <a:ext uri="{FF2B5EF4-FFF2-40B4-BE49-F238E27FC236}">
                <a16:creationId xmlns:a16="http://schemas.microsoft.com/office/drawing/2014/main" id="{EA80A678-4D31-419C-BCD6-8DA7FB2096D8}"/>
              </a:ext>
            </a:extLst>
          </p:cNvPr>
          <p:cNvSpPr/>
          <p:nvPr/>
        </p:nvSpPr>
        <p:spPr>
          <a:xfrm>
            <a:off x="1155490" y="6179844"/>
            <a:ext cx="1245935" cy="493913"/>
          </a:xfrm>
          <a:prstGeom prst="borderCallout1">
            <a:avLst>
              <a:gd name="adj1" fmla="val 47871"/>
              <a:gd name="adj2" fmla="val 56"/>
              <a:gd name="adj3" fmla="val 239557"/>
              <a:gd name="adj4" fmla="val -66586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内容を確認し、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チェック</a:t>
            </a:r>
          </a:p>
        </p:txBody>
      </p:sp>
      <p:sp>
        <p:nvSpPr>
          <p:cNvPr id="59" name="吹き出し: 線 58">
            <a:extLst>
              <a:ext uri="{FF2B5EF4-FFF2-40B4-BE49-F238E27FC236}">
                <a16:creationId xmlns:a16="http://schemas.microsoft.com/office/drawing/2014/main" id="{82EA8CD6-1BD6-46D0-B23A-E43F26BE5D9F}"/>
              </a:ext>
            </a:extLst>
          </p:cNvPr>
          <p:cNvSpPr/>
          <p:nvPr/>
        </p:nvSpPr>
        <p:spPr>
          <a:xfrm>
            <a:off x="1367113" y="7235656"/>
            <a:ext cx="960699" cy="493913"/>
          </a:xfrm>
          <a:prstGeom prst="borderCallout1">
            <a:avLst>
              <a:gd name="adj1" fmla="val 47871"/>
              <a:gd name="adj2" fmla="val 56"/>
              <a:gd name="adj3" fmla="val 83734"/>
              <a:gd name="adj4" fmla="val -79201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「次へ」を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クリック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1" name="図 60">
            <a:extLst>
              <a:ext uri="{FF2B5EF4-FFF2-40B4-BE49-F238E27FC236}">
                <a16:creationId xmlns:a16="http://schemas.microsoft.com/office/drawing/2014/main" id="{B1E146AF-464D-4098-8412-A40F597EB7B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84710" y="5201289"/>
            <a:ext cx="2097417" cy="1219926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63" name="矢印: 右 62">
            <a:extLst>
              <a:ext uri="{FF2B5EF4-FFF2-40B4-BE49-F238E27FC236}">
                <a16:creationId xmlns:a16="http://schemas.microsoft.com/office/drawing/2014/main" id="{95A92D64-5E8D-44E5-AD11-4E34E2B689DA}"/>
              </a:ext>
            </a:extLst>
          </p:cNvPr>
          <p:cNvSpPr/>
          <p:nvPr/>
        </p:nvSpPr>
        <p:spPr>
          <a:xfrm>
            <a:off x="2397482" y="5188677"/>
            <a:ext cx="414481" cy="910899"/>
          </a:xfrm>
          <a:prstGeom prst="rightArrow">
            <a:avLst>
              <a:gd name="adj1" fmla="val 62873"/>
              <a:gd name="adj2" fmla="val 50000"/>
            </a:avLst>
          </a:prstGeom>
          <a:solidFill>
            <a:srgbClr val="0070C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次画面</a:t>
            </a: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6278279F-BDEF-4511-8119-198A2B3246EB}"/>
              </a:ext>
            </a:extLst>
          </p:cNvPr>
          <p:cNvSpPr/>
          <p:nvPr/>
        </p:nvSpPr>
        <p:spPr>
          <a:xfrm>
            <a:off x="2899687" y="5722133"/>
            <a:ext cx="2102289" cy="720000"/>
          </a:xfrm>
          <a:prstGeom prst="roundRect">
            <a:avLst>
              <a:gd name="adj" fmla="val 6084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小波 63">
            <a:extLst>
              <a:ext uri="{FF2B5EF4-FFF2-40B4-BE49-F238E27FC236}">
                <a16:creationId xmlns:a16="http://schemas.microsoft.com/office/drawing/2014/main" id="{D259E760-C37D-4648-A428-42C94151C47D}"/>
              </a:ext>
            </a:extLst>
          </p:cNvPr>
          <p:cNvSpPr/>
          <p:nvPr/>
        </p:nvSpPr>
        <p:spPr>
          <a:xfrm>
            <a:off x="2740006" y="6331215"/>
            <a:ext cx="1188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小波 64">
            <a:extLst>
              <a:ext uri="{FF2B5EF4-FFF2-40B4-BE49-F238E27FC236}">
                <a16:creationId xmlns:a16="http://schemas.microsoft.com/office/drawing/2014/main" id="{C5BD6A81-3514-48A8-A365-E1E0DCB22EF3}"/>
              </a:ext>
            </a:extLst>
          </p:cNvPr>
          <p:cNvSpPr/>
          <p:nvPr/>
        </p:nvSpPr>
        <p:spPr>
          <a:xfrm>
            <a:off x="3924903" y="6331215"/>
            <a:ext cx="1188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吹き出し: 線 68">
            <a:extLst>
              <a:ext uri="{FF2B5EF4-FFF2-40B4-BE49-F238E27FC236}">
                <a16:creationId xmlns:a16="http://schemas.microsoft.com/office/drawing/2014/main" id="{304E753E-AA41-4FAF-B028-ADCCA6ABC293}"/>
              </a:ext>
            </a:extLst>
          </p:cNvPr>
          <p:cNvSpPr/>
          <p:nvPr/>
        </p:nvSpPr>
        <p:spPr>
          <a:xfrm>
            <a:off x="5161630" y="5468296"/>
            <a:ext cx="1543196" cy="467549"/>
          </a:xfrm>
          <a:prstGeom prst="borderCallout1">
            <a:avLst>
              <a:gd name="adj1" fmla="val 47871"/>
              <a:gd name="adj2" fmla="val 56"/>
              <a:gd name="adj3" fmla="val 62137"/>
              <a:gd name="adj4" fmla="val -10062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各入力項目に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必要事項を入力</a:t>
            </a: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D9C4D9D-99C4-4790-B8D5-233B4D161D65}"/>
              </a:ext>
            </a:extLst>
          </p:cNvPr>
          <p:cNvSpPr/>
          <p:nvPr/>
        </p:nvSpPr>
        <p:spPr>
          <a:xfrm>
            <a:off x="3351331" y="7551141"/>
            <a:ext cx="360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吹き出し: 線 74">
            <a:extLst>
              <a:ext uri="{FF2B5EF4-FFF2-40B4-BE49-F238E27FC236}">
                <a16:creationId xmlns:a16="http://schemas.microsoft.com/office/drawing/2014/main" id="{940ADC6D-A775-45E1-80D4-8CFD61841A5D}"/>
              </a:ext>
            </a:extLst>
          </p:cNvPr>
          <p:cNvSpPr/>
          <p:nvPr/>
        </p:nvSpPr>
        <p:spPr>
          <a:xfrm>
            <a:off x="3912663" y="6648254"/>
            <a:ext cx="1251128" cy="1016956"/>
          </a:xfrm>
          <a:prstGeom prst="borderCallout1">
            <a:avLst>
              <a:gd name="adj1" fmla="val 47871"/>
              <a:gd name="adj2" fmla="val 56"/>
              <a:gd name="adj3" fmla="val 87910"/>
              <a:gd name="adj4" fmla="val -30763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「確認」を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クリックし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次画面の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「入力の確定」をクリック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C8BE1E09-70DF-4BA8-8D4A-C8298CE5A21E}"/>
              </a:ext>
            </a:extLst>
          </p:cNvPr>
          <p:cNvSpPr/>
          <p:nvPr/>
        </p:nvSpPr>
        <p:spPr>
          <a:xfrm>
            <a:off x="5365122" y="6124610"/>
            <a:ext cx="1339703" cy="1533493"/>
          </a:xfrm>
          <a:prstGeom prst="roundRect">
            <a:avLst>
              <a:gd name="adj" fmla="val 859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注意</a:t>
            </a:r>
            <a:r>
              <a:rPr kumimoji="1" lang="en-US" altLang="ja-JP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</a:p>
          <a:p>
            <a:endParaRPr kumimoji="1" lang="en-US" altLang="ja-JP" sz="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登録されたメールアドレスにログイン用のＵＲＬが届きます。利用者が確認できるメールアドレスを登録してください。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1CB28775-437F-457F-B16C-7D63876982E2}"/>
              </a:ext>
            </a:extLst>
          </p:cNvPr>
          <p:cNvSpPr txBox="1"/>
          <p:nvPr/>
        </p:nvSpPr>
        <p:spPr>
          <a:xfrm>
            <a:off x="582633" y="7946396"/>
            <a:ext cx="5683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大阪府で手続き後、登録のアドレスにメールが届きます</a:t>
            </a:r>
          </a:p>
        </p:txBody>
      </p:sp>
      <p:pic>
        <p:nvPicPr>
          <p:cNvPr id="83" name="図 82">
            <a:extLst>
              <a:ext uri="{FF2B5EF4-FFF2-40B4-BE49-F238E27FC236}">
                <a16:creationId xmlns:a16="http://schemas.microsoft.com/office/drawing/2014/main" id="{D903A70B-DE92-4DD5-BA9F-CB781002A5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0395" y="8413471"/>
            <a:ext cx="3496113" cy="1229738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4C92EFDB-F096-4BCC-8279-77BC3018099E}"/>
              </a:ext>
            </a:extLst>
          </p:cNvPr>
          <p:cNvSpPr/>
          <p:nvPr/>
        </p:nvSpPr>
        <p:spPr>
          <a:xfrm>
            <a:off x="3826925" y="8386923"/>
            <a:ext cx="2808000" cy="288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メールが届いた </a:t>
            </a:r>
            <a:r>
              <a:rPr kumimoji="1" lang="ja-JP" altLang="en-US" sz="1400" b="1" u="sng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翌日から</a:t>
            </a:r>
            <a:r>
              <a:rPr kumimoji="1" lang="ja-JP" altLang="en-US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利用できます</a:t>
            </a:r>
            <a:endParaRPr kumimoji="1" lang="ja-JP" altLang="en-US" sz="11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EFDF86D7-77AC-4A5E-82AE-CF02D6514F1B}"/>
              </a:ext>
            </a:extLst>
          </p:cNvPr>
          <p:cNvSpPr/>
          <p:nvPr/>
        </p:nvSpPr>
        <p:spPr>
          <a:xfrm>
            <a:off x="3826925" y="8816046"/>
            <a:ext cx="2808000" cy="36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「施設」</a:t>
            </a: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や「</a:t>
            </a:r>
            <a:r>
              <a:rPr kumimoji="1" lang="ja-JP" altLang="en-US" sz="105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人材（感染症関係）」</a:t>
            </a: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情報を登録してください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857FA657-50E1-4E9E-8D9B-DA3ED5B7B5CF}"/>
              </a:ext>
            </a:extLst>
          </p:cNvPr>
          <p:cNvSpPr/>
          <p:nvPr/>
        </p:nvSpPr>
        <p:spPr>
          <a:xfrm>
            <a:off x="3826925" y="9289777"/>
            <a:ext cx="2808000" cy="36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「ダッシュボード」</a:t>
            </a:r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からシステム項目の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一覧が確認できます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7278F96-8E80-4715-BBA1-B596192287D0}"/>
              </a:ext>
            </a:extLst>
          </p:cNvPr>
          <p:cNvSpPr txBox="1"/>
          <p:nvPr/>
        </p:nvSpPr>
        <p:spPr>
          <a:xfrm>
            <a:off x="194969" y="9666377"/>
            <a:ext cx="5201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↑↑上記のメールからログインできない場合は、裏面のログイン方法をご確認ください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3302591-FEE0-4A6E-AFB3-0C35B5372750}"/>
              </a:ext>
            </a:extLst>
          </p:cNvPr>
          <p:cNvGrpSpPr/>
          <p:nvPr/>
        </p:nvGrpSpPr>
        <p:grpSpPr>
          <a:xfrm>
            <a:off x="171086" y="401279"/>
            <a:ext cx="360000" cy="360000"/>
            <a:chOff x="-1103392" y="634660"/>
            <a:chExt cx="396000" cy="408192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E24C05F1-7050-4C02-831A-C012663F4AE7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9369EFD1-BF2D-44CE-B996-5E9E835A6941}"/>
                </a:ext>
              </a:extLst>
            </p:cNvPr>
            <p:cNvSpPr/>
            <p:nvPr/>
          </p:nvSpPr>
          <p:spPr>
            <a:xfrm>
              <a:off x="-1103392" y="634660"/>
              <a:ext cx="396000" cy="396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１</a:t>
              </a:r>
            </a:p>
          </p:txBody>
        </p: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3727276-2C15-486A-AB2A-E2662251ECC4}"/>
              </a:ext>
            </a:extLst>
          </p:cNvPr>
          <p:cNvSpPr txBox="1"/>
          <p:nvPr/>
        </p:nvSpPr>
        <p:spPr>
          <a:xfrm>
            <a:off x="615326" y="385863"/>
            <a:ext cx="48700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ブラウザの検索画面で、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kumimoji="1" lang="ja-JP" altLang="en-US" sz="140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大阪府地域包括的感染症対策プラットフォーム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」を検索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94189373-4830-4ECE-8AB2-338D15827867}"/>
              </a:ext>
            </a:extLst>
          </p:cNvPr>
          <p:cNvGrpSpPr/>
          <p:nvPr/>
        </p:nvGrpSpPr>
        <p:grpSpPr>
          <a:xfrm>
            <a:off x="167554" y="1465901"/>
            <a:ext cx="360000" cy="379050"/>
            <a:chOff x="-1103392" y="613060"/>
            <a:chExt cx="396000" cy="429792"/>
          </a:xfrm>
        </p:grpSpPr>
        <p:sp>
          <p:nvSpPr>
            <p:cNvPr id="71" name="楕円 70">
              <a:extLst>
                <a:ext uri="{FF2B5EF4-FFF2-40B4-BE49-F238E27FC236}">
                  <a16:creationId xmlns:a16="http://schemas.microsoft.com/office/drawing/2014/main" id="{19B07653-5881-454A-8289-2F8CBEA2CEF4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楕円 71">
              <a:extLst>
                <a:ext uri="{FF2B5EF4-FFF2-40B4-BE49-F238E27FC236}">
                  <a16:creationId xmlns:a16="http://schemas.microsoft.com/office/drawing/2014/main" id="{37F6314C-C466-4FE6-93C4-1C4B0B2345C5}"/>
                </a:ext>
              </a:extLst>
            </p:cNvPr>
            <p:cNvSpPr/>
            <p:nvPr/>
          </p:nvSpPr>
          <p:spPr>
            <a:xfrm>
              <a:off x="-1103392" y="613060"/>
              <a:ext cx="396000" cy="395999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２</a:t>
              </a: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10B14CBA-B100-446C-A0C5-1B5679DFC311}"/>
              </a:ext>
            </a:extLst>
          </p:cNvPr>
          <p:cNvGrpSpPr/>
          <p:nvPr/>
        </p:nvGrpSpPr>
        <p:grpSpPr>
          <a:xfrm>
            <a:off x="152036" y="4789995"/>
            <a:ext cx="360000" cy="369525"/>
            <a:chOff x="-1103392" y="613822"/>
            <a:chExt cx="405525" cy="429030"/>
          </a:xfrm>
        </p:grpSpPr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6135A604-A0D0-424D-8090-1586BC84F2C2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4BB921B7-C8D5-4786-A76C-CE99F71321A7}"/>
                </a:ext>
              </a:extLst>
            </p:cNvPr>
            <p:cNvSpPr/>
            <p:nvPr/>
          </p:nvSpPr>
          <p:spPr>
            <a:xfrm>
              <a:off x="-1093867" y="613822"/>
              <a:ext cx="396000" cy="396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３</a:t>
              </a:r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BA6BACA-874F-4EAD-AA58-1C93791AAFFE}"/>
              </a:ext>
            </a:extLst>
          </p:cNvPr>
          <p:cNvSpPr/>
          <p:nvPr/>
        </p:nvSpPr>
        <p:spPr>
          <a:xfrm>
            <a:off x="0" y="-12238"/>
            <a:ext cx="6858000" cy="32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リンク施設　</a:t>
            </a:r>
            <a:r>
              <a:rPr kumimoji="1" lang="ja-JP" altLang="en-US" sz="1600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≪初回登録方法≫</a:t>
            </a: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E7CA351A-1167-47BC-96B9-18FB43A9FC6D}"/>
              </a:ext>
            </a:extLst>
          </p:cNvPr>
          <p:cNvGrpSpPr/>
          <p:nvPr/>
        </p:nvGrpSpPr>
        <p:grpSpPr>
          <a:xfrm>
            <a:off x="159424" y="7957965"/>
            <a:ext cx="352613" cy="369525"/>
            <a:chOff x="-1104596" y="613822"/>
            <a:chExt cx="397204" cy="429030"/>
          </a:xfrm>
        </p:grpSpPr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1F6A1666-78DB-4783-BF9F-834C2584E032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楕円 92">
              <a:extLst>
                <a:ext uri="{FF2B5EF4-FFF2-40B4-BE49-F238E27FC236}">
                  <a16:creationId xmlns:a16="http://schemas.microsoft.com/office/drawing/2014/main" id="{01534D23-4419-413E-B1F2-CAC73E9197ED}"/>
                </a:ext>
              </a:extLst>
            </p:cNvPr>
            <p:cNvSpPr/>
            <p:nvPr/>
          </p:nvSpPr>
          <p:spPr>
            <a:xfrm>
              <a:off x="-1104596" y="613822"/>
              <a:ext cx="396000" cy="396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４</a:t>
              </a:r>
            </a:p>
          </p:txBody>
        </p:sp>
      </p:grp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AF945660-B4BD-4CBF-9186-0110FA7D48F6}"/>
              </a:ext>
            </a:extLst>
          </p:cNvPr>
          <p:cNvSpPr/>
          <p:nvPr/>
        </p:nvSpPr>
        <p:spPr>
          <a:xfrm>
            <a:off x="3067983" y="-12486"/>
            <a:ext cx="191414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n w="57150">
                  <a:noFill/>
                </a:ln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≪初回登録方法≫</a:t>
            </a:r>
          </a:p>
        </p:txBody>
      </p:sp>
    </p:spTree>
    <p:extLst>
      <p:ext uri="{BB962C8B-B14F-4D97-AF65-F5344CB8AC3E}">
        <p14:creationId xmlns:p14="http://schemas.microsoft.com/office/powerpoint/2010/main" val="117286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202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山岡　優士</dc:creator>
  <cp:lastModifiedBy>山岡　優士</cp:lastModifiedBy>
  <cp:revision>72</cp:revision>
  <cp:lastPrinted>2025-02-05T04:55:41Z</cp:lastPrinted>
  <dcterms:created xsi:type="dcterms:W3CDTF">2025-01-30T01:59:26Z</dcterms:created>
  <dcterms:modified xsi:type="dcterms:W3CDTF">2025-02-05T05:02:13Z</dcterms:modified>
</cp:coreProperties>
</file>