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sldIdLst>
    <p:sldId id="280" r:id="rId5"/>
    <p:sldId id="299" r:id="rId6"/>
    <p:sldId id="324" r:id="rId7"/>
  </p:sldIdLst>
  <p:sldSz cx="9906000" cy="6858000" type="A4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49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609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EB"/>
    <a:srgbClr val="FFCCFF"/>
    <a:srgbClr val="FF66CC"/>
    <a:srgbClr val="0000FF"/>
    <a:srgbClr val="FF6600"/>
    <a:srgbClr val="CC0000"/>
    <a:srgbClr val="CCECFF"/>
    <a:srgbClr val="FFF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2" autoAdjust="0"/>
    <p:restoredTop sz="96238" autoAdjust="0"/>
  </p:normalViewPr>
  <p:slideViewPr>
    <p:cSldViewPr snapToGrid="0">
      <p:cViewPr varScale="1">
        <p:scale>
          <a:sx n="109" d="100"/>
          <a:sy n="109" d="100"/>
        </p:scale>
        <p:origin x="778" y="82"/>
      </p:cViewPr>
      <p:guideLst>
        <p:guide orient="horz" pos="391"/>
        <p:guide pos="149"/>
        <p:guide orient="horz" pos="3974"/>
        <p:guide pos="6091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4FFDE28-4F3B-4900-B3A0-0C3A33BF1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6D7AFEB-DD47-48C7-9CA3-9E12D341C6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9107904E-056A-4B5A-BE03-D1192321EE05}" type="datetimeFigureOut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A9520AC-E4B7-43E8-B240-D54FF8E623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07CCC86B-4CA7-4927-A4FB-EF50571DD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AEF346-F2F4-4219-A2C5-91B657A02F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AF65B9-46EE-49CC-9CE8-FD607E361A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latin typeface="+mn-lt"/>
              </a:defRPr>
            </a:lvl1pPr>
          </a:lstStyle>
          <a:p>
            <a:pPr>
              <a:defRPr/>
            </a:pPr>
            <a:fld id="{CC8D948A-DAEB-41F9-BDDD-85531503F6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7717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8D948A-DAEB-41F9-BDDD-85531503F62F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325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2843D-0820-4D44-B34A-9866B9BA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D7937-2FF2-4C4F-866B-77B1744C3900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F3C99-D48B-4675-B2CC-65086BE3B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CB34D-729E-41EA-8E37-C50EC90E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5DD66-A2E9-469A-913F-9098062BF1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481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BC04F-2B14-464E-9ACD-121A6957C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58727-5FCC-4C06-A04E-941807B86DDA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F3532-2F76-49BB-A963-97477984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EFEF6-2E9A-4C58-BA4E-15870747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EA98F-D2AD-4BC9-8F1E-BA83EC72C9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976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A1F57-5FC3-4B14-93E6-8D0E8806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90683-A305-4639-ADCA-94F359F7C9A1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C41A6-C398-4396-958B-81F23206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9675F-DBB2-47AE-BF37-ABF6DE72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951E7-69C5-4315-A24F-5C0EA2B5C71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439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543925" cy="562062"/>
          </a:xfrm>
        </p:spPr>
        <p:txBody>
          <a:bodyPr>
            <a:noAutofit/>
          </a:bodyPr>
          <a:lstStyle>
            <a:lvl1pPr>
              <a:defRPr sz="32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3EDA41-B5CB-482A-A194-AF274237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72217-5FA7-4A06-8BD3-7EC2450C5993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3F79DE-75D8-4920-AC4F-12CAF7578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961589-47CF-42F7-A51A-E09E52B8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943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A0371-84DD-41C5-AE36-D59B4D36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066EC-4347-46D5-AF72-CB367F83232E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12CB-225D-43BD-8B81-38C90E14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DADB5-03ED-43B0-924F-8D72F9BD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27D1B-4071-49ED-9174-7D4458CCC6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486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845D33-BFA1-438A-BD1E-07344CAD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A9054-F755-498E-80BD-A58C4BAFAE34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7D1B6A4-4723-4C2C-88DE-86A5E840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90EE8-BE23-457D-881D-A1F32366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39FC1-4ECE-443B-A478-8FEAAC8C7F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350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8969CA4-7507-4FD1-A1D7-97E5A7D76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757F1-30FA-4EFA-9B76-C81A64405475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0573524-5138-4618-814E-A14707DB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828E3E-0BF5-4C3D-8150-58540790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F5918-1523-4752-95B5-C05234FB11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015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83E6F9D-F388-4D3B-A0FF-C273B27C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A05E3-2CED-4875-8727-C14B4E5B897E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A6FE394-5740-4FAC-829A-B39D0FC8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21698B5-9230-4015-8778-B48C7BD4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D6609-8A36-4FD8-A408-FB06E5A635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491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4E061B-08FC-4EF7-B794-BC2934252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B164F-235C-4C65-A467-518508F184ED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8B979A-A56A-4A1C-BCF8-C6B4D417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C9EDAC-35BA-429A-99D3-6B77C9136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7C574-44FC-44A2-877D-2EF54E0E283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429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0D801E-4D79-4F69-8755-94A3CFAE7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AF06C-4602-43C4-81E8-670DAE424E36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27650C-D644-45F5-A9C6-EFB7ACDE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5B6304-9D03-4CB7-A82F-9DAA72E2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8A2D-3AE5-4CCD-8E36-03F3DCA112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5094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938DC2E-B3BE-4C2A-A850-714666CD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62963-AF4F-4DB8-A281-FF8C5ECD0671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39ABA0-BF4D-4DA3-A9BC-EA775D646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01F45F-74D5-45CF-BC01-AE87B17F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1B0DF-7CBC-4BE4-BECE-285ACF344BD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869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0D91D8D-D8A0-412F-B055-7CD997037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ED8757E-4A15-4F4F-83DC-52F0AF15F1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008FD-03AD-4350-99C9-7033B3C80B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BF1D2A-EEB0-466C-A269-D0D239E2F9E4}" type="datetime1">
              <a:rPr lang="ja-JP" altLang="en-US"/>
              <a:pPr>
                <a:defRPr/>
              </a:pPr>
              <a:t>2024/10/30</a:t>
            </a:fld>
            <a:endParaRPr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F5789-E4B4-4DD3-AD60-64644AC1E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BFC51-BBB9-4D24-8BFA-B923DE7D7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77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rgbClr val="FF0000"/>
                </a:solidFill>
                <a:latin typeface="+mn-lt"/>
              </a:defRPr>
            </a:lvl1pPr>
          </a:lstStyle>
          <a:p>
            <a:pPr>
              <a:defRPr/>
            </a:pPr>
            <a:fld id="{34ED188C-7518-4E30-9415-6D8B7273ED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D85B0B-111C-41BD-AD38-C444BFF5C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1803"/>
            <a:ext cx="9906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latinLnBrk="1" hangingPunct="1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データ活用アイデアコンテスト</a:t>
            </a:r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algn="ctr" eaLnBrk="1" latinLnBrk="1" hangingPunct="1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提案概要書</a:t>
            </a:r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2A3097CE-80EB-4ACD-BD3E-B84D2681F9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448672"/>
              </p:ext>
            </p:extLst>
          </p:nvPr>
        </p:nvGraphicFramePr>
        <p:xfrm>
          <a:off x="1352550" y="4504734"/>
          <a:ext cx="7200900" cy="1842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350">
                  <a:extLst>
                    <a:ext uri="{9D8B030D-6E8A-4147-A177-3AD203B41FA5}">
                      <a16:colId xmlns:a16="http://schemas.microsoft.com/office/drawing/2014/main" val="3915567555"/>
                    </a:ext>
                  </a:extLst>
                </a:gridCol>
                <a:gridCol w="1596465">
                  <a:extLst>
                    <a:ext uri="{9D8B030D-6E8A-4147-A177-3AD203B41FA5}">
                      <a16:colId xmlns:a16="http://schemas.microsoft.com/office/drawing/2014/main" val="867372507"/>
                    </a:ext>
                  </a:extLst>
                </a:gridCol>
                <a:gridCol w="5344085">
                  <a:extLst>
                    <a:ext uri="{9D8B030D-6E8A-4147-A177-3AD203B41FA5}">
                      <a16:colId xmlns:a16="http://schemas.microsoft.com/office/drawing/2014/main" val="393402406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提案者（事業者）名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/HP</a:t>
                      </a:r>
                      <a:endParaRPr lang="ja-JP" sz="1200" b="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7175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OSPF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会員種別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□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OSPF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法人会員　□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OSPF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その他会員　□</a:t>
                      </a:r>
                      <a:r>
                        <a:rPr lang="en-US" alt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OSPF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非会員　</a:t>
                      </a:r>
                      <a:endParaRPr lang="en-US" alt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該当する種別の□を塗りつぶしてください。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02957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133350" indent="-13335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代表者・役職及び氏名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00291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133350" indent="-133350" algn="ctr" defTabSz="914400" rtl="0" eaLnBrk="1" latinLnBrk="0" hangingPunct="1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連　絡　先</a:t>
                      </a:r>
                    </a:p>
                  </a:txBody>
                  <a:tcPr marL="68580" marR="68580" marT="0" marB="0"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部署名</a:t>
                      </a:r>
                      <a:endParaRPr kumimoji="1" lang="en-US" altLang="ja-JP" sz="12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793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担当者・役職及び氏名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659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住所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239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6347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-13335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メールアドレス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33350" indent="1397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171570"/>
                  </a:ext>
                </a:extLst>
              </a:tr>
            </a:tbl>
          </a:graphicData>
        </a:graphic>
      </p:graphicFrame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2D37D63A-1AE0-4A9C-980C-3FDC4C4A409D}"/>
              </a:ext>
            </a:extLst>
          </p:cNvPr>
          <p:cNvSpPr txBox="1">
            <a:spLocks/>
          </p:cNvSpPr>
          <p:nvPr/>
        </p:nvSpPr>
        <p:spPr bwMode="auto">
          <a:xfrm>
            <a:off x="1352550" y="4199902"/>
            <a:ext cx="7200900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defTabSz="914400" eaLnBrk="1" hangingPunct="1">
              <a:buFont typeface="Arial" panose="020B0604020202020204" pitchFamily="34" charset="0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令和○年○月○日作成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352551" y="2967490"/>
            <a:ext cx="7128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Meiryo UI" panose="020B0604030504040204" pitchFamily="50" charset="-128"/>
              <a:buChar char="※"/>
            </a:pPr>
            <a:r>
              <a:rPr lang="ja-JP" altLang="en-US" dirty="0">
                <a:solidFill>
                  <a:srgbClr val="FF0000"/>
                </a:solidFill>
                <a:latin typeface="+mn-ea"/>
              </a:rPr>
              <a:t>パワーポイント形式、</a:t>
            </a:r>
            <a:r>
              <a:rPr lang="en-US" altLang="ja-JP" dirty="0">
                <a:solidFill>
                  <a:srgbClr val="FF0000"/>
                </a:solidFill>
                <a:latin typeface="+mn-ea"/>
              </a:rPr>
              <a:t>A4</a:t>
            </a:r>
            <a:r>
              <a:rPr lang="ja-JP" altLang="en-US" dirty="0">
                <a:solidFill>
                  <a:srgbClr val="FF0000"/>
                </a:solidFill>
                <a:latin typeface="+mn-ea"/>
              </a:rPr>
              <a:t>、フォントサイズ</a:t>
            </a:r>
            <a:r>
              <a:rPr lang="en-US" altLang="ja-JP" dirty="0">
                <a:solidFill>
                  <a:srgbClr val="FF0000"/>
                </a:solidFill>
                <a:latin typeface="+mn-ea"/>
              </a:rPr>
              <a:t>12pt</a:t>
            </a:r>
            <a:r>
              <a:rPr lang="ja-JP" altLang="en-US" dirty="0">
                <a:solidFill>
                  <a:srgbClr val="FF0000"/>
                </a:solidFill>
                <a:latin typeface="+mn-ea"/>
              </a:rPr>
              <a:t>以上で記載すること。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101040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664701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１－１．提案タイトル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DE3B0C86-EE4F-424A-8C6E-82B650EED04B}"/>
              </a:ext>
            </a:extLst>
          </p:cNvPr>
          <p:cNvSpPr txBox="1">
            <a:spLocks/>
          </p:cNvSpPr>
          <p:nvPr/>
        </p:nvSpPr>
        <p:spPr bwMode="auto">
          <a:xfrm>
            <a:off x="269033" y="2178924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Font typeface="Arial" panose="020B0604020202020204" pitchFamily="34" charset="0"/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１－２．提案の目的と背景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3F5E6F-0F9B-4B66-9D30-68C3169432E2}"/>
              </a:ext>
            </a:extLst>
          </p:cNvPr>
          <p:cNvSpPr/>
          <p:nvPr/>
        </p:nvSpPr>
        <p:spPr>
          <a:xfrm>
            <a:off x="247968" y="2532556"/>
            <a:ext cx="9424800" cy="13512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今回提案を行う理由、背景にある課題や解決したい問題を記載してください。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309704-0072-458F-B89F-BA31AE67FC7D}"/>
              </a:ext>
            </a:extLst>
          </p:cNvPr>
          <p:cNvSpPr/>
          <p:nvPr/>
        </p:nvSpPr>
        <p:spPr>
          <a:xfrm>
            <a:off x="247968" y="1019729"/>
            <a:ext cx="9424800" cy="9935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今回提案するテーマ（募集要項５に記載の①～⑦を記載、どれにも該当しない場合は「その他」と記載）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アイデアの具体的な名称を記載してください。</a:t>
            </a:r>
            <a:endParaRPr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87D878BA-5E27-4D2A-B27C-96DF77330712}"/>
              </a:ext>
            </a:extLst>
          </p:cNvPr>
          <p:cNvSpPr txBox="1">
            <a:spLocks/>
          </p:cNvSpPr>
          <p:nvPr/>
        </p:nvSpPr>
        <p:spPr bwMode="auto">
          <a:xfrm>
            <a:off x="247968" y="4082244"/>
            <a:ext cx="9367934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Font typeface="Arial" panose="020B0604020202020204" pitchFamily="34" charset="0"/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１－３．アイデアの概要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3412B1-2034-65F3-830D-F62F3C437FD2}"/>
              </a:ext>
            </a:extLst>
          </p:cNvPr>
          <p:cNvSpPr/>
          <p:nvPr/>
        </p:nvSpPr>
        <p:spPr>
          <a:xfrm>
            <a:off x="247968" y="4423876"/>
            <a:ext cx="9424800" cy="19033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今回提案するアイデアの概要を記載してください。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062395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230D4F-78B6-44C0-94DC-6E103A962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3565-E867-44AF-9D39-29D41BFB608A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48" name="コンテンツ プレースホルダー 2">
            <a:extLst>
              <a:ext uri="{FF2B5EF4-FFF2-40B4-BE49-F238E27FC236}">
                <a16:creationId xmlns:a16="http://schemas.microsoft.com/office/drawing/2014/main" id="{CCCA033A-2EE8-498D-AB68-9255781D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033" y="583676"/>
            <a:ext cx="9367934" cy="341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ja-JP" altLang="en-US" sz="18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１ー４．利用データ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818E5C-8BD1-4093-B264-53C09A3244BB}"/>
              </a:ext>
            </a:extLst>
          </p:cNvPr>
          <p:cNvSpPr/>
          <p:nvPr/>
        </p:nvSpPr>
        <p:spPr>
          <a:xfrm>
            <a:off x="247968" y="925309"/>
            <a:ext cx="9424800" cy="522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ODPO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を利用して連携するデータについて、内容・取得方法等を具体的に整理し、記載してください。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C789406-6707-459F-8679-020903BA6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063003"/>
              </p:ext>
            </p:extLst>
          </p:nvPr>
        </p:nvGraphicFramePr>
        <p:xfrm>
          <a:off x="385421" y="1288553"/>
          <a:ext cx="8957363" cy="25505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330">
                  <a:extLst>
                    <a:ext uri="{9D8B030D-6E8A-4147-A177-3AD203B41FA5}">
                      <a16:colId xmlns:a16="http://schemas.microsoft.com/office/drawing/2014/main" val="340146706"/>
                    </a:ext>
                  </a:extLst>
                </a:gridCol>
                <a:gridCol w="1700390">
                  <a:extLst>
                    <a:ext uri="{9D8B030D-6E8A-4147-A177-3AD203B41FA5}">
                      <a16:colId xmlns:a16="http://schemas.microsoft.com/office/drawing/2014/main" val="834986015"/>
                    </a:ext>
                  </a:extLst>
                </a:gridCol>
                <a:gridCol w="1146331">
                  <a:extLst>
                    <a:ext uri="{9D8B030D-6E8A-4147-A177-3AD203B41FA5}">
                      <a16:colId xmlns:a16="http://schemas.microsoft.com/office/drawing/2014/main" val="3374223965"/>
                    </a:ext>
                  </a:extLst>
                </a:gridCol>
                <a:gridCol w="888407">
                  <a:extLst>
                    <a:ext uri="{9D8B030D-6E8A-4147-A177-3AD203B41FA5}">
                      <a16:colId xmlns:a16="http://schemas.microsoft.com/office/drawing/2014/main" val="1905219570"/>
                    </a:ext>
                  </a:extLst>
                </a:gridCol>
                <a:gridCol w="2111159">
                  <a:extLst>
                    <a:ext uri="{9D8B030D-6E8A-4147-A177-3AD203B41FA5}">
                      <a16:colId xmlns:a16="http://schemas.microsoft.com/office/drawing/2014/main" val="3738982622"/>
                    </a:ext>
                  </a:extLst>
                </a:gridCol>
                <a:gridCol w="2760746">
                  <a:extLst>
                    <a:ext uri="{9D8B030D-6E8A-4147-A177-3AD203B41FA5}">
                      <a16:colId xmlns:a16="http://schemas.microsoft.com/office/drawing/2014/main" val="65015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データ名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保有元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データ形式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データ量（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データ取得元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URL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）</a:t>
                      </a:r>
                      <a:endParaRPr kumimoji="1" lang="ja-JP" altLang="en-US" sz="11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6892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指定避難所一覧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大阪府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CSV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https://www.</a:t>
                      </a:r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・・・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446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7266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5523143"/>
                  </a:ext>
                </a:extLst>
              </a:tr>
              <a:tr h="355719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871749"/>
                  </a:ext>
                </a:extLst>
              </a:tr>
              <a:tr h="355719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6338661"/>
                  </a:ext>
                </a:extLst>
              </a:tr>
              <a:tr h="355719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199998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97FB10-8396-48EE-B738-F61C28DEFFFA}"/>
              </a:ext>
            </a:extLst>
          </p:cNvPr>
          <p:cNvSpPr/>
          <p:nvPr/>
        </p:nvSpPr>
        <p:spPr>
          <a:xfrm>
            <a:off x="5419016" y="6182885"/>
            <a:ext cx="4363695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※"/>
            </a:pP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項目数、データ数（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CSV</a:t>
            </a:r>
            <a:r>
              <a:rPr kumimoji="1" lang="ja-JP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ファイルの場合、ファイル数、カラム数と行数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※"/>
            </a:pPr>
            <a:r>
              <a:rPr lang="ja-JP" altLang="en-US" sz="1100" dirty="0">
                <a:solidFill>
                  <a:srgbClr val="FF0000"/>
                </a:solidFill>
                <a:effectLst/>
              </a:rPr>
              <a:t>データ取得元</a:t>
            </a:r>
            <a:r>
              <a:rPr lang="en-US" altLang="ja-JP" sz="1100" dirty="0">
                <a:solidFill>
                  <a:srgbClr val="FF0000"/>
                </a:solidFill>
                <a:effectLst/>
              </a:rPr>
              <a:t>URL</a:t>
            </a:r>
            <a:r>
              <a:rPr lang="ja-JP" altLang="en-US" sz="1100" dirty="0">
                <a:solidFill>
                  <a:srgbClr val="FF0000"/>
                </a:solidFill>
                <a:effectLst/>
              </a:rPr>
              <a:t>は可能であれば記載してください。</a:t>
            </a:r>
            <a:endParaRPr lang="en-US" altLang="ja-JP" sz="1100" dirty="0">
              <a:solidFill>
                <a:srgbClr val="FF0000"/>
              </a:solidFill>
              <a:effectLst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※"/>
            </a:pPr>
            <a:r>
              <a:rPr lang="ja-JP" altLang="en-US" sz="1100" dirty="0">
                <a:solidFill>
                  <a:srgbClr val="FF0000"/>
                </a:solidFill>
              </a:rPr>
              <a:t>実証支援を希望する場合は、実現可能なデータを記載すること。</a:t>
            </a:r>
            <a:endParaRPr lang="en-US" altLang="ja-JP" sz="11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2460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AEFA15C914164F973981BD9A62DEC0" ma:contentTypeVersion="13" ma:contentTypeDescription="Create a new document." ma:contentTypeScope="" ma:versionID="a40072c6d8a94d4016cadd96121ba123">
  <xsd:schema xmlns:xsd="http://www.w3.org/2001/XMLSchema" xmlns:xs="http://www.w3.org/2001/XMLSchema" xmlns:p="http://schemas.microsoft.com/office/2006/metadata/properties" xmlns:ns2="599c37ff-ca7d-48be-82b1-3edaaf64039b" xmlns:ns3="c53b3f46-d057-4c20-a2c9-18fb3b93e820" targetNamespace="http://schemas.microsoft.com/office/2006/metadata/properties" ma:root="true" ma:fieldsID="1f14616858385d8be35ed98185a11916" ns2:_="" ns3:_="">
    <xsd:import namespace="599c37ff-ca7d-48be-82b1-3edaaf64039b"/>
    <xsd:import namespace="c53b3f46-d057-4c20-a2c9-18fb3b93e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c37ff-ca7d-48be-82b1-3edaaf6403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b3f46-d057-4c20-a2c9-18fb3b93e82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A5A5EE-FEF1-4B01-93B1-A2D8CD5ED1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c37ff-ca7d-48be-82b1-3edaaf64039b"/>
    <ds:schemaRef ds:uri="c53b3f46-d057-4c20-a2c9-18fb3b93e8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84A35A-5E31-477C-AF76-9B50B658704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53b3f46-d057-4c20-a2c9-18fb3b93e820"/>
    <ds:schemaRef ds:uri="http://purl.org/dc/elements/1.1/"/>
    <ds:schemaRef ds:uri="http://schemas.microsoft.com/office/2006/metadata/properties"/>
    <ds:schemaRef ds:uri="http://schemas.microsoft.com/office/infopath/2007/PartnerControls"/>
    <ds:schemaRef ds:uri="599c37ff-ca7d-48be-82b1-3edaaf64039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70B6E6B-B416-4706-BEBC-1264C88442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276</Words>
  <Application>Microsoft Office PowerPoint</Application>
  <PresentationFormat>A4 210 x 297 mm</PresentationFormat>
  <Paragraphs>54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HGP創英角ｺﾞｼｯｸUB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2021-05-10T03:31:23Z</dcterms:created>
  <dcterms:modified xsi:type="dcterms:W3CDTF">2024-10-30T00:59:22Z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0x010100B9AEFA15C914164F973981BD9A62DEC0</vt:lpwstr>
  </property>
</Properties>
</file>