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sldIdLst>
    <p:sldId id="258" r:id="rId2"/>
    <p:sldId id="525" r:id="rId3"/>
    <p:sldId id="524" r:id="rId4"/>
    <p:sldId id="305" r:id="rId5"/>
    <p:sldId id="260" r:id="rId6"/>
    <p:sldId id="266" r:id="rId7"/>
    <p:sldId id="267" r:id="rId8"/>
    <p:sldId id="269" r:id="rId9"/>
    <p:sldId id="518" r:id="rId10"/>
    <p:sldId id="272" r:id="rId11"/>
    <p:sldId id="276" r:id="rId12"/>
    <p:sldId id="275" r:id="rId13"/>
    <p:sldId id="273" r:id="rId14"/>
    <p:sldId id="277" r:id="rId15"/>
    <p:sldId id="278" r:id="rId16"/>
    <p:sldId id="300" r:id="rId17"/>
    <p:sldId id="299" r:id="rId18"/>
    <p:sldId id="281" r:id="rId19"/>
    <p:sldId id="301" r:id="rId20"/>
    <p:sldId id="284" r:id="rId21"/>
    <p:sldId id="285" r:id="rId22"/>
    <p:sldId id="286" r:id="rId23"/>
    <p:sldId id="519" r:id="rId24"/>
    <p:sldId id="280" r:id="rId25"/>
    <p:sldId id="307" r:id="rId26"/>
    <p:sldId id="302" r:id="rId27"/>
    <p:sldId id="292" r:id="rId28"/>
    <p:sldId id="303" r:id="rId29"/>
    <p:sldId id="287" r:id="rId30"/>
    <p:sldId id="520" r:id="rId31"/>
    <p:sldId id="523" r:id="rId32"/>
    <p:sldId id="521" r:id="rId33"/>
    <p:sldId id="522" r:id="rId34"/>
    <p:sldId id="310" r:id="rId3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822E"/>
    <a:srgbClr val="DF032E"/>
    <a:srgbClr val="5185C5"/>
    <a:srgbClr val="2A4C74"/>
    <a:srgbClr val="D3D4D3"/>
    <a:srgbClr val="11198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80195" autoAdjust="0"/>
  </p:normalViewPr>
  <p:slideViewPr>
    <p:cSldViewPr snapToGrid="0">
      <p:cViewPr varScale="1">
        <p:scale>
          <a:sx n="54" d="100"/>
          <a:sy n="54" d="100"/>
        </p:scale>
        <p:origin x="147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B3DFD4F-DD22-4F1A-BDA5-91D99DDFF634}" type="datetimeFigureOut">
              <a:rPr kumimoji="1" lang="ja-JP" altLang="en-US" smtClean="0"/>
              <a:t>2024/10/28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596A9BA-8D2B-4AC2-9EB3-1CDA9A9CC556}" type="slidenum">
              <a:rPr kumimoji="1" lang="ja-JP" altLang="en-US" smtClean="0"/>
              <a:t>‹#›</a:t>
            </a:fld>
            <a:endParaRPr kumimoji="1" lang="ja-JP" altLang="en-US"/>
          </a:p>
        </p:txBody>
      </p:sp>
    </p:spTree>
    <p:extLst>
      <p:ext uri="{BB962C8B-B14F-4D97-AF65-F5344CB8AC3E}">
        <p14:creationId xmlns:p14="http://schemas.microsoft.com/office/powerpoint/2010/main" val="2906873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a:t>
            </a:fld>
            <a:endParaRPr kumimoji="1" lang="ja-JP" altLang="en-US"/>
          </a:p>
        </p:txBody>
      </p:sp>
    </p:spTree>
    <p:extLst>
      <p:ext uri="{BB962C8B-B14F-4D97-AF65-F5344CB8AC3E}">
        <p14:creationId xmlns:p14="http://schemas.microsoft.com/office/powerpoint/2010/main" val="334775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10</a:t>
            </a:fld>
            <a:endParaRPr kumimoji="1" lang="ja-JP" altLang="en-US"/>
          </a:p>
        </p:txBody>
      </p:sp>
    </p:spTree>
    <p:extLst>
      <p:ext uri="{BB962C8B-B14F-4D97-AF65-F5344CB8AC3E}">
        <p14:creationId xmlns:p14="http://schemas.microsoft.com/office/powerpoint/2010/main" val="289290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11</a:t>
            </a:fld>
            <a:endParaRPr kumimoji="1" lang="ja-JP" altLang="en-US"/>
          </a:p>
        </p:txBody>
      </p:sp>
    </p:spTree>
    <p:extLst>
      <p:ext uri="{BB962C8B-B14F-4D97-AF65-F5344CB8AC3E}">
        <p14:creationId xmlns:p14="http://schemas.microsoft.com/office/powerpoint/2010/main" val="311923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12</a:t>
            </a:fld>
            <a:endParaRPr kumimoji="1" lang="ja-JP" altLang="en-US"/>
          </a:p>
        </p:txBody>
      </p:sp>
    </p:spTree>
    <p:extLst>
      <p:ext uri="{BB962C8B-B14F-4D97-AF65-F5344CB8AC3E}">
        <p14:creationId xmlns:p14="http://schemas.microsoft.com/office/powerpoint/2010/main" val="3117131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13</a:t>
            </a:fld>
            <a:endParaRPr kumimoji="1" lang="ja-JP" altLang="en-US"/>
          </a:p>
        </p:txBody>
      </p:sp>
    </p:spTree>
    <p:extLst>
      <p:ext uri="{BB962C8B-B14F-4D97-AF65-F5344CB8AC3E}">
        <p14:creationId xmlns:p14="http://schemas.microsoft.com/office/powerpoint/2010/main" val="214573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14</a:t>
            </a:fld>
            <a:endParaRPr kumimoji="1" lang="ja-JP" altLang="en-US"/>
          </a:p>
        </p:txBody>
      </p:sp>
    </p:spTree>
    <p:extLst>
      <p:ext uri="{BB962C8B-B14F-4D97-AF65-F5344CB8AC3E}">
        <p14:creationId xmlns:p14="http://schemas.microsoft.com/office/powerpoint/2010/main" val="3295096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15</a:t>
            </a:fld>
            <a:endParaRPr kumimoji="1" lang="ja-JP" altLang="en-US"/>
          </a:p>
        </p:txBody>
      </p:sp>
    </p:spTree>
    <p:extLst>
      <p:ext uri="{BB962C8B-B14F-4D97-AF65-F5344CB8AC3E}">
        <p14:creationId xmlns:p14="http://schemas.microsoft.com/office/powerpoint/2010/main" val="195380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16</a:t>
            </a:fld>
            <a:endParaRPr kumimoji="1" lang="ja-JP" altLang="en-US"/>
          </a:p>
        </p:txBody>
      </p:sp>
    </p:spTree>
    <p:extLst>
      <p:ext uri="{BB962C8B-B14F-4D97-AF65-F5344CB8AC3E}">
        <p14:creationId xmlns:p14="http://schemas.microsoft.com/office/powerpoint/2010/main" val="88344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17</a:t>
            </a:fld>
            <a:endParaRPr kumimoji="1" lang="ja-JP" altLang="en-US"/>
          </a:p>
        </p:txBody>
      </p:sp>
    </p:spTree>
    <p:extLst>
      <p:ext uri="{BB962C8B-B14F-4D97-AF65-F5344CB8AC3E}">
        <p14:creationId xmlns:p14="http://schemas.microsoft.com/office/powerpoint/2010/main" val="58675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18</a:t>
            </a:fld>
            <a:endParaRPr kumimoji="1" lang="ja-JP" altLang="en-US"/>
          </a:p>
        </p:txBody>
      </p:sp>
    </p:spTree>
    <p:extLst>
      <p:ext uri="{BB962C8B-B14F-4D97-AF65-F5344CB8AC3E}">
        <p14:creationId xmlns:p14="http://schemas.microsoft.com/office/powerpoint/2010/main" val="3896948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19</a:t>
            </a:fld>
            <a:endParaRPr kumimoji="1" lang="ja-JP" altLang="en-US"/>
          </a:p>
        </p:txBody>
      </p:sp>
    </p:spTree>
    <p:extLst>
      <p:ext uri="{BB962C8B-B14F-4D97-AF65-F5344CB8AC3E}">
        <p14:creationId xmlns:p14="http://schemas.microsoft.com/office/powerpoint/2010/main" val="404256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a:t>
            </a:fld>
            <a:endParaRPr kumimoji="1" lang="ja-JP" altLang="en-US"/>
          </a:p>
        </p:txBody>
      </p:sp>
    </p:spTree>
    <p:extLst>
      <p:ext uri="{BB962C8B-B14F-4D97-AF65-F5344CB8AC3E}">
        <p14:creationId xmlns:p14="http://schemas.microsoft.com/office/powerpoint/2010/main" val="1508201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20</a:t>
            </a:fld>
            <a:endParaRPr kumimoji="1" lang="ja-JP" altLang="en-US"/>
          </a:p>
        </p:txBody>
      </p:sp>
    </p:spTree>
    <p:extLst>
      <p:ext uri="{BB962C8B-B14F-4D97-AF65-F5344CB8AC3E}">
        <p14:creationId xmlns:p14="http://schemas.microsoft.com/office/powerpoint/2010/main" val="3340568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21</a:t>
            </a:fld>
            <a:endParaRPr kumimoji="1" lang="ja-JP" altLang="en-US"/>
          </a:p>
        </p:txBody>
      </p:sp>
    </p:spTree>
    <p:extLst>
      <p:ext uri="{BB962C8B-B14F-4D97-AF65-F5344CB8AC3E}">
        <p14:creationId xmlns:p14="http://schemas.microsoft.com/office/powerpoint/2010/main" val="1606263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22</a:t>
            </a:fld>
            <a:endParaRPr kumimoji="1" lang="ja-JP" altLang="en-US"/>
          </a:p>
        </p:txBody>
      </p:sp>
    </p:spTree>
    <p:extLst>
      <p:ext uri="{BB962C8B-B14F-4D97-AF65-F5344CB8AC3E}">
        <p14:creationId xmlns:p14="http://schemas.microsoft.com/office/powerpoint/2010/main" val="1764385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23</a:t>
            </a:fld>
            <a:endParaRPr kumimoji="1" lang="ja-JP" altLang="en-US"/>
          </a:p>
        </p:txBody>
      </p:sp>
    </p:spTree>
    <p:extLst>
      <p:ext uri="{BB962C8B-B14F-4D97-AF65-F5344CB8AC3E}">
        <p14:creationId xmlns:p14="http://schemas.microsoft.com/office/powerpoint/2010/main" val="1710949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24</a:t>
            </a:fld>
            <a:endParaRPr kumimoji="1" lang="ja-JP" altLang="en-US"/>
          </a:p>
        </p:txBody>
      </p:sp>
    </p:spTree>
    <p:extLst>
      <p:ext uri="{BB962C8B-B14F-4D97-AF65-F5344CB8AC3E}">
        <p14:creationId xmlns:p14="http://schemas.microsoft.com/office/powerpoint/2010/main" val="964692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25</a:t>
            </a:fld>
            <a:endParaRPr kumimoji="1" lang="ja-JP" altLang="en-US"/>
          </a:p>
        </p:txBody>
      </p:sp>
    </p:spTree>
    <p:extLst>
      <p:ext uri="{BB962C8B-B14F-4D97-AF65-F5344CB8AC3E}">
        <p14:creationId xmlns:p14="http://schemas.microsoft.com/office/powerpoint/2010/main" val="1523173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26</a:t>
            </a:fld>
            <a:endParaRPr kumimoji="1" lang="ja-JP" altLang="en-US"/>
          </a:p>
        </p:txBody>
      </p:sp>
    </p:spTree>
    <p:extLst>
      <p:ext uri="{BB962C8B-B14F-4D97-AF65-F5344CB8AC3E}">
        <p14:creationId xmlns:p14="http://schemas.microsoft.com/office/powerpoint/2010/main" val="3856628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27</a:t>
            </a:fld>
            <a:endParaRPr kumimoji="1" lang="ja-JP" altLang="en-US"/>
          </a:p>
        </p:txBody>
      </p:sp>
    </p:spTree>
    <p:extLst>
      <p:ext uri="{BB962C8B-B14F-4D97-AF65-F5344CB8AC3E}">
        <p14:creationId xmlns:p14="http://schemas.microsoft.com/office/powerpoint/2010/main" val="1584952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28</a:t>
            </a:fld>
            <a:endParaRPr kumimoji="1" lang="ja-JP" altLang="en-US"/>
          </a:p>
        </p:txBody>
      </p:sp>
    </p:spTree>
    <p:extLst>
      <p:ext uri="{BB962C8B-B14F-4D97-AF65-F5344CB8AC3E}">
        <p14:creationId xmlns:p14="http://schemas.microsoft.com/office/powerpoint/2010/main" val="858877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29</a:t>
            </a:fld>
            <a:endParaRPr kumimoji="1" lang="ja-JP" altLang="en-US"/>
          </a:p>
        </p:txBody>
      </p:sp>
    </p:spTree>
    <p:extLst>
      <p:ext uri="{BB962C8B-B14F-4D97-AF65-F5344CB8AC3E}">
        <p14:creationId xmlns:p14="http://schemas.microsoft.com/office/powerpoint/2010/main" val="124598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3</a:t>
            </a:fld>
            <a:endParaRPr kumimoji="1" lang="ja-JP" altLang="en-US"/>
          </a:p>
        </p:txBody>
      </p:sp>
    </p:spTree>
    <p:extLst>
      <p:ext uri="{BB962C8B-B14F-4D97-AF65-F5344CB8AC3E}">
        <p14:creationId xmlns:p14="http://schemas.microsoft.com/office/powerpoint/2010/main" val="236735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30</a:t>
            </a:fld>
            <a:endParaRPr kumimoji="1" lang="ja-JP" altLang="en-US"/>
          </a:p>
        </p:txBody>
      </p:sp>
    </p:spTree>
    <p:extLst>
      <p:ext uri="{BB962C8B-B14F-4D97-AF65-F5344CB8AC3E}">
        <p14:creationId xmlns:p14="http://schemas.microsoft.com/office/powerpoint/2010/main" val="4247489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31</a:t>
            </a:fld>
            <a:endParaRPr kumimoji="1" lang="ja-JP" altLang="en-US"/>
          </a:p>
        </p:txBody>
      </p:sp>
    </p:spTree>
    <p:extLst>
      <p:ext uri="{BB962C8B-B14F-4D97-AF65-F5344CB8AC3E}">
        <p14:creationId xmlns:p14="http://schemas.microsoft.com/office/powerpoint/2010/main" val="1083453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32</a:t>
            </a:fld>
            <a:endParaRPr kumimoji="1" lang="ja-JP" altLang="en-US"/>
          </a:p>
        </p:txBody>
      </p:sp>
    </p:spTree>
    <p:extLst>
      <p:ext uri="{BB962C8B-B14F-4D97-AF65-F5344CB8AC3E}">
        <p14:creationId xmlns:p14="http://schemas.microsoft.com/office/powerpoint/2010/main" val="385282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33</a:t>
            </a:fld>
            <a:endParaRPr kumimoji="1" lang="ja-JP" altLang="en-US"/>
          </a:p>
        </p:txBody>
      </p:sp>
    </p:spTree>
    <p:extLst>
      <p:ext uri="{BB962C8B-B14F-4D97-AF65-F5344CB8AC3E}">
        <p14:creationId xmlns:p14="http://schemas.microsoft.com/office/powerpoint/2010/main" val="731537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34</a:t>
            </a:fld>
            <a:endParaRPr kumimoji="1" lang="ja-JP" altLang="en-US"/>
          </a:p>
        </p:txBody>
      </p:sp>
    </p:spTree>
    <p:extLst>
      <p:ext uri="{BB962C8B-B14F-4D97-AF65-F5344CB8AC3E}">
        <p14:creationId xmlns:p14="http://schemas.microsoft.com/office/powerpoint/2010/main" val="177520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4</a:t>
            </a:fld>
            <a:endParaRPr kumimoji="1" lang="ja-JP" altLang="en-US"/>
          </a:p>
        </p:txBody>
      </p:sp>
    </p:spTree>
    <p:extLst>
      <p:ext uri="{BB962C8B-B14F-4D97-AF65-F5344CB8AC3E}">
        <p14:creationId xmlns:p14="http://schemas.microsoft.com/office/powerpoint/2010/main" val="316597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5</a:t>
            </a:fld>
            <a:endParaRPr kumimoji="1" lang="ja-JP" altLang="en-US"/>
          </a:p>
        </p:txBody>
      </p:sp>
    </p:spTree>
    <p:extLst>
      <p:ext uri="{BB962C8B-B14F-4D97-AF65-F5344CB8AC3E}">
        <p14:creationId xmlns:p14="http://schemas.microsoft.com/office/powerpoint/2010/main" val="422148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6</a:t>
            </a:fld>
            <a:endParaRPr kumimoji="1" lang="ja-JP" altLang="en-US"/>
          </a:p>
        </p:txBody>
      </p:sp>
    </p:spTree>
    <p:extLst>
      <p:ext uri="{BB962C8B-B14F-4D97-AF65-F5344CB8AC3E}">
        <p14:creationId xmlns:p14="http://schemas.microsoft.com/office/powerpoint/2010/main" val="389418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7</a:t>
            </a:fld>
            <a:endParaRPr kumimoji="1" lang="ja-JP" altLang="en-US"/>
          </a:p>
        </p:txBody>
      </p:sp>
    </p:spTree>
    <p:extLst>
      <p:ext uri="{BB962C8B-B14F-4D97-AF65-F5344CB8AC3E}">
        <p14:creationId xmlns:p14="http://schemas.microsoft.com/office/powerpoint/2010/main" val="1290176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8</a:t>
            </a:fld>
            <a:endParaRPr kumimoji="1" lang="ja-JP" altLang="en-US"/>
          </a:p>
        </p:txBody>
      </p:sp>
    </p:spTree>
    <p:extLst>
      <p:ext uri="{BB962C8B-B14F-4D97-AF65-F5344CB8AC3E}">
        <p14:creationId xmlns:p14="http://schemas.microsoft.com/office/powerpoint/2010/main" val="369629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6596A9BA-8D2B-4AC2-9EB3-1CDA9A9CC556}" type="slidenum">
              <a:rPr kumimoji="1" lang="ja-JP" altLang="en-US" smtClean="0"/>
              <a:t>9</a:t>
            </a:fld>
            <a:endParaRPr kumimoji="1" lang="ja-JP" altLang="en-US"/>
          </a:p>
        </p:txBody>
      </p:sp>
    </p:spTree>
    <p:extLst>
      <p:ext uri="{BB962C8B-B14F-4D97-AF65-F5344CB8AC3E}">
        <p14:creationId xmlns:p14="http://schemas.microsoft.com/office/powerpoint/2010/main" val="251092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171039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84393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137159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401567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195534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110725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81435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115858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335726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26863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C7609E-20FC-4B64-AFA1-6725646D3AE6}"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295077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7609E-20FC-4B64-AFA1-6725646D3AE6}" type="datetimeFigureOut">
              <a:rPr kumimoji="1" lang="ja-JP" altLang="en-US" smtClean="0"/>
              <a:t>2024/10/28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4E565-94F2-46ED-AD9E-4BAFDEC7F5C0}" type="slidenum">
              <a:rPr kumimoji="1" lang="ja-JP" altLang="en-US" smtClean="0"/>
              <a:t>‹#›</a:t>
            </a:fld>
            <a:endParaRPr kumimoji="1" lang="ja-JP" altLang="en-US"/>
          </a:p>
        </p:txBody>
      </p:sp>
    </p:spTree>
    <p:extLst>
      <p:ext uri="{BB962C8B-B14F-4D97-AF65-F5344CB8AC3E}">
        <p14:creationId xmlns:p14="http://schemas.microsoft.com/office/powerpoint/2010/main" val="2865997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CD76620E-CEE4-4679-9591-F1E10898F66A}"/>
              </a:ext>
            </a:extLst>
          </p:cNvPr>
          <p:cNvSpPr/>
          <p:nvPr/>
        </p:nvSpPr>
        <p:spPr>
          <a:xfrm>
            <a:off x="0" y="855676"/>
            <a:ext cx="9144000" cy="306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1661432" y="1723956"/>
            <a:ext cx="5821136" cy="1323439"/>
          </a:xfrm>
          <a:prstGeom prst="rect">
            <a:avLst/>
          </a:prstGeom>
          <a:noFill/>
        </p:spPr>
        <p:txBody>
          <a:bodyPr wrap="square" rtlCol="0">
            <a:spAutoFit/>
          </a:bodyPr>
          <a:lstStyle/>
          <a:p>
            <a:pPr algn="ctr"/>
            <a:r>
              <a:rPr lang="ja-JP" altLang="en-US" sz="4000" b="1" dirty="0">
                <a:solidFill>
                  <a:schemeClr val="bg1"/>
                </a:solidFill>
                <a:latin typeface="メイリオ" panose="020B0604030504040204" pitchFamily="50" charset="-128"/>
                <a:ea typeface="メイリオ" panose="020B0604030504040204" pitchFamily="50" charset="-128"/>
              </a:rPr>
              <a:t>大阪府石綿規制について</a:t>
            </a:r>
            <a:endParaRPr lang="en-US" altLang="ja-JP" sz="4000" b="1" dirty="0">
              <a:solidFill>
                <a:schemeClr val="bg1"/>
              </a:solidFill>
              <a:latin typeface="メイリオ" panose="020B0604030504040204" pitchFamily="50" charset="-128"/>
              <a:ea typeface="メイリオ" panose="020B0604030504040204" pitchFamily="50" charset="-128"/>
            </a:endParaRPr>
          </a:p>
          <a:p>
            <a:pPr algn="ctr"/>
            <a:r>
              <a:rPr lang="ja-JP" altLang="en-US" sz="4000" b="1" dirty="0">
                <a:solidFill>
                  <a:schemeClr val="bg1"/>
                </a:solidFill>
                <a:latin typeface="メイリオ" panose="020B0604030504040204" pitchFamily="50" charset="-128"/>
                <a:ea typeface="メイリオ" panose="020B0604030504040204" pitchFamily="50" charset="-128"/>
              </a:rPr>
              <a:t>（全体概要編）</a:t>
            </a:r>
          </a:p>
        </p:txBody>
      </p:sp>
      <p:sp>
        <p:nvSpPr>
          <p:cNvPr id="29" name="サブタイトル 4">
            <a:extLst>
              <a:ext uri="{FF2B5EF4-FFF2-40B4-BE49-F238E27FC236}">
                <a16:creationId xmlns:a16="http://schemas.microsoft.com/office/drawing/2014/main" id="{EE3ABD97-3E49-470B-8D55-DAC04FF0C5D5}"/>
              </a:ext>
            </a:extLst>
          </p:cNvPr>
          <p:cNvSpPr txBox="1">
            <a:spLocks/>
          </p:cNvSpPr>
          <p:nvPr/>
        </p:nvSpPr>
        <p:spPr>
          <a:xfrm>
            <a:off x="418682" y="4207889"/>
            <a:ext cx="8064896" cy="1018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800" dirty="0">
                <a:latin typeface="メイリオ" panose="020B0604030504040204" pitchFamily="50" charset="-128"/>
                <a:ea typeface="メイリオ" panose="020B0604030504040204" pitchFamily="50" charset="-128"/>
              </a:rPr>
              <a:t>大阪府 環境農林水産部 環境管理室</a:t>
            </a:r>
            <a:endParaRPr lang="en-US" altLang="ja-JP" sz="2800" dirty="0">
              <a:latin typeface="メイリオ" panose="020B0604030504040204" pitchFamily="50" charset="-128"/>
              <a:ea typeface="メイリオ" panose="020B0604030504040204" pitchFamily="50" charset="-128"/>
            </a:endParaRPr>
          </a:p>
          <a:p>
            <a:pPr marL="0" indent="0" algn="ctr">
              <a:buNone/>
            </a:pPr>
            <a:r>
              <a:rPr lang="ja-JP" altLang="en-US" sz="2800" dirty="0">
                <a:latin typeface="メイリオ" panose="020B0604030504040204" pitchFamily="50" charset="-128"/>
                <a:ea typeface="メイリオ" panose="020B0604030504040204" pitchFamily="50" charset="-128"/>
              </a:rPr>
              <a:t>事業所指導課 大気指導グループ</a:t>
            </a:r>
          </a:p>
        </p:txBody>
      </p:sp>
      <p:pic>
        <p:nvPicPr>
          <p:cNvPr id="30" name="図 29">
            <a:extLst>
              <a:ext uri="{FF2B5EF4-FFF2-40B4-BE49-F238E27FC236}">
                <a16:creationId xmlns:a16="http://schemas.microsoft.com/office/drawing/2014/main" id="{215D95E7-ED0A-4503-A695-56B5ABD55E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2955" y="5497832"/>
            <a:ext cx="901246" cy="1080000"/>
          </a:xfrm>
          <a:prstGeom prst="rect">
            <a:avLst/>
          </a:prstGeom>
          <a:noFill/>
          <a:ln>
            <a:noFill/>
          </a:ln>
        </p:spPr>
      </p:pic>
      <p:sp>
        <p:nvSpPr>
          <p:cNvPr id="6" name="サブタイトル 4">
            <a:extLst>
              <a:ext uri="{FF2B5EF4-FFF2-40B4-BE49-F238E27FC236}">
                <a16:creationId xmlns:a16="http://schemas.microsoft.com/office/drawing/2014/main" id="{B39BA67A-3482-43B1-B14F-5F2360A1CA49}"/>
              </a:ext>
            </a:extLst>
          </p:cNvPr>
          <p:cNvSpPr txBox="1">
            <a:spLocks/>
          </p:cNvSpPr>
          <p:nvPr/>
        </p:nvSpPr>
        <p:spPr>
          <a:xfrm>
            <a:off x="418682" y="5493240"/>
            <a:ext cx="8064896" cy="1018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800" dirty="0">
                <a:latin typeface="メイリオ" panose="020B0604030504040204" pitchFamily="50" charset="-128"/>
                <a:ea typeface="メイリオ" panose="020B0604030504040204" pitchFamily="50" charset="-128"/>
              </a:rPr>
              <a:t>大阪府 泉州農と緑の総合事務所</a:t>
            </a:r>
            <a:endParaRPr lang="en-US" altLang="ja-JP" sz="2800" dirty="0">
              <a:latin typeface="メイリオ" panose="020B0604030504040204" pitchFamily="50" charset="-128"/>
              <a:ea typeface="メイリオ" panose="020B0604030504040204" pitchFamily="50" charset="-128"/>
            </a:endParaRPr>
          </a:p>
          <a:p>
            <a:pPr marL="0" indent="0" algn="ctr">
              <a:buNone/>
            </a:pPr>
            <a:r>
              <a:rPr lang="ja-JP" altLang="en-US" sz="2800" dirty="0">
                <a:latin typeface="メイリオ" panose="020B0604030504040204" pitchFamily="50" charset="-128"/>
                <a:ea typeface="メイリオ" panose="020B0604030504040204" pitchFamily="50" charset="-128"/>
              </a:rPr>
              <a:t>環境指導課</a:t>
            </a:r>
          </a:p>
        </p:txBody>
      </p:sp>
    </p:spTree>
    <p:extLst>
      <p:ext uri="{BB962C8B-B14F-4D97-AF65-F5344CB8AC3E}">
        <p14:creationId xmlns:p14="http://schemas.microsoft.com/office/powerpoint/2010/main" val="2335702964"/>
      </p:ext>
    </p:extLst>
  </p:cSld>
  <p:clrMapOvr>
    <a:masterClrMapping/>
  </p:clrMapOvr>
  <mc:AlternateContent xmlns:mc="http://schemas.openxmlformats.org/markup-compatibility/2006" xmlns:p14="http://schemas.microsoft.com/office/powerpoint/2010/main">
    <mc:Choice Requires="p14">
      <p:transition spd="slow" p14:dur="2000" advTm="10407"/>
    </mc:Choice>
    <mc:Fallback xmlns="">
      <p:transition spd="slow" advTm="104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事前調査の実施</a:t>
            </a:r>
          </a:p>
        </p:txBody>
      </p:sp>
      <p:sp>
        <p:nvSpPr>
          <p:cNvPr id="32" name="テキスト ボックス 31">
            <a:extLst>
              <a:ext uri="{FF2B5EF4-FFF2-40B4-BE49-F238E27FC236}">
                <a16:creationId xmlns:a16="http://schemas.microsoft.com/office/drawing/2014/main" id="{E525B794-316B-46F8-BA00-6C5BD9ED2B33}"/>
              </a:ext>
            </a:extLst>
          </p:cNvPr>
          <p:cNvSpPr txBox="1"/>
          <p:nvPr/>
        </p:nvSpPr>
        <p:spPr>
          <a:xfrm>
            <a:off x="269776" y="1080000"/>
            <a:ext cx="7666209"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①書面調査（着工日確認）</a:t>
            </a:r>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8167262" y="1070203"/>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sp>
        <p:nvSpPr>
          <p:cNvPr id="10" name="テキスト ボックス 9">
            <a:extLst>
              <a:ext uri="{FF2B5EF4-FFF2-40B4-BE49-F238E27FC236}">
                <a16:creationId xmlns:a16="http://schemas.microsoft.com/office/drawing/2014/main" id="{267AA0E8-0D00-45D5-8214-F4CB873B1319}"/>
              </a:ext>
            </a:extLst>
          </p:cNvPr>
          <p:cNvSpPr txBox="1"/>
          <p:nvPr/>
        </p:nvSpPr>
        <p:spPr bwMode="auto">
          <a:xfrm>
            <a:off x="540657" y="2427982"/>
            <a:ext cx="8349342" cy="1077218"/>
          </a:xfrm>
          <a:prstGeom prst="rect">
            <a:avLst/>
          </a:prstGeom>
          <a:noFill/>
        </p:spPr>
        <p:txBody>
          <a:bodyPr wrap="square" rtlCol="0">
            <a:spAutoFit/>
          </a:bodyPr>
          <a:lstStyle/>
          <a:p>
            <a:r>
              <a:rPr kumimoji="1" lang="ja-JP" altLang="en-US" sz="3200" b="1" dirty="0">
                <a:solidFill>
                  <a:srgbClr val="DF032E"/>
                </a:solidFill>
                <a:uFill>
                  <a:solidFill>
                    <a:srgbClr val="FFFF00"/>
                  </a:solidFill>
                </a:uFill>
                <a:latin typeface="メイリオ" panose="020B0604030504040204" pitchFamily="50" charset="-128"/>
                <a:ea typeface="メイリオ" panose="020B0604030504040204" pitchFamily="50" charset="-128"/>
              </a:rPr>
              <a:t>平成</a:t>
            </a:r>
            <a:r>
              <a:rPr kumimoji="1" lang="en-US" altLang="ja-JP" sz="3200" b="1" dirty="0">
                <a:solidFill>
                  <a:srgbClr val="DF032E"/>
                </a:solidFill>
                <a:uFill>
                  <a:solidFill>
                    <a:srgbClr val="FFFF00"/>
                  </a:solidFill>
                </a:uFill>
                <a:latin typeface="メイリオ" panose="020B0604030504040204" pitchFamily="50" charset="-128"/>
                <a:ea typeface="メイリオ" panose="020B0604030504040204" pitchFamily="50" charset="-128"/>
              </a:rPr>
              <a:t>18</a:t>
            </a:r>
            <a:r>
              <a:rPr kumimoji="1" lang="ja-JP" altLang="en-US" sz="3200" b="1" dirty="0">
                <a:solidFill>
                  <a:srgbClr val="DF032E"/>
                </a:solidFill>
                <a:uFill>
                  <a:solidFill>
                    <a:srgbClr val="FFFF00"/>
                  </a:solidFill>
                </a:uFill>
                <a:latin typeface="メイリオ" panose="020B0604030504040204" pitchFamily="50" charset="-128"/>
                <a:ea typeface="メイリオ" panose="020B0604030504040204" pitchFamily="50" charset="-128"/>
              </a:rPr>
              <a:t>年</a:t>
            </a:r>
            <a:r>
              <a:rPr kumimoji="1" lang="en-US" altLang="ja-JP" sz="3200" b="1" dirty="0">
                <a:solidFill>
                  <a:srgbClr val="DF032E"/>
                </a:solidFill>
                <a:uFill>
                  <a:solidFill>
                    <a:srgbClr val="FFFF00"/>
                  </a:solidFill>
                </a:uFill>
                <a:latin typeface="メイリオ" panose="020B0604030504040204" pitchFamily="50" charset="-128"/>
                <a:ea typeface="メイリオ" panose="020B0604030504040204" pitchFamily="50" charset="-128"/>
              </a:rPr>
              <a:t>(2006</a:t>
            </a:r>
            <a:r>
              <a:rPr kumimoji="1" lang="ja-JP" altLang="en-US" sz="3200" b="1" dirty="0">
                <a:solidFill>
                  <a:srgbClr val="DF032E"/>
                </a:solidFill>
                <a:uFill>
                  <a:solidFill>
                    <a:srgbClr val="FFFF00"/>
                  </a:solidFill>
                </a:uFill>
                <a:latin typeface="メイリオ" panose="020B0604030504040204" pitchFamily="50" charset="-128"/>
                <a:ea typeface="メイリオ" panose="020B0604030504040204" pitchFamily="50" charset="-128"/>
              </a:rPr>
              <a:t>年</a:t>
            </a:r>
            <a:r>
              <a:rPr kumimoji="1" lang="en-US" altLang="ja-JP" sz="3200" b="1" dirty="0">
                <a:solidFill>
                  <a:srgbClr val="DF032E"/>
                </a:solidFill>
                <a:uFill>
                  <a:solidFill>
                    <a:srgbClr val="FFFF00"/>
                  </a:solidFill>
                </a:uFill>
                <a:latin typeface="メイリオ" panose="020B0604030504040204" pitchFamily="50" charset="-128"/>
                <a:ea typeface="メイリオ" panose="020B0604030504040204" pitchFamily="50" charset="-128"/>
              </a:rPr>
              <a:t>)9</a:t>
            </a:r>
            <a:r>
              <a:rPr kumimoji="1" lang="ja-JP" altLang="en-US" sz="3200" b="1" dirty="0">
                <a:solidFill>
                  <a:srgbClr val="DF032E"/>
                </a:solidFill>
                <a:uFill>
                  <a:solidFill>
                    <a:srgbClr val="FFFF00"/>
                  </a:solidFill>
                </a:uFill>
                <a:latin typeface="メイリオ" panose="020B0604030504040204" pitchFamily="50" charset="-128"/>
                <a:ea typeface="メイリオ" panose="020B0604030504040204" pitchFamily="50" charset="-128"/>
              </a:rPr>
              <a:t>月</a:t>
            </a:r>
            <a:r>
              <a:rPr kumimoji="1" lang="en-US" altLang="ja-JP" sz="3200" b="1" dirty="0">
                <a:solidFill>
                  <a:srgbClr val="DF032E"/>
                </a:solidFill>
                <a:uFill>
                  <a:solidFill>
                    <a:srgbClr val="FFFF00"/>
                  </a:solidFill>
                </a:uFill>
                <a:latin typeface="メイリオ" panose="020B0604030504040204" pitchFamily="50" charset="-128"/>
                <a:ea typeface="メイリオ" panose="020B0604030504040204" pitchFamily="50" charset="-128"/>
              </a:rPr>
              <a:t>1</a:t>
            </a:r>
            <a:r>
              <a:rPr kumimoji="1" lang="ja-JP" altLang="en-US" sz="3200" b="1" dirty="0">
                <a:solidFill>
                  <a:srgbClr val="DF032E"/>
                </a:solidFill>
                <a:uFill>
                  <a:solidFill>
                    <a:srgbClr val="FFFF00"/>
                  </a:solidFill>
                </a:uFill>
                <a:latin typeface="メイリオ" panose="020B0604030504040204" pitchFamily="50" charset="-128"/>
                <a:ea typeface="メイリオ" panose="020B0604030504040204" pitchFamily="50" charset="-128"/>
              </a:rPr>
              <a:t>日</a:t>
            </a:r>
            <a:endParaRPr kumimoji="1" lang="en-US" altLang="ja-JP" sz="3200" b="1" dirty="0">
              <a:solidFill>
                <a:srgbClr val="DF032E"/>
              </a:solidFill>
              <a:uFill>
                <a:solidFill>
                  <a:srgbClr val="FFFF00"/>
                </a:solidFill>
              </a:uFill>
              <a:latin typeface="メイリオ" panose="020B0604030504040204" pitchFamily="50" charset="-128"/>
              <a:ea typeface="メイリオ" panose="020B0604030504040204" pitchFamily="50" charset="-128"/>
            </a:endParaRPr>
          </a:p>
          <a:p>
            <a:r>
              <a:rPr kumimoji="1" lang="ja-JP" altLang="en-US" sz="3200" dirty="0">
                <a:uFill>
                  <a:solidFill>
                    <a:srgbClr val="FFFF00"/>
                  </a:solidFill>
                </a:uFill>
                <a:latin typeface="メイリオ" panose="020B0604030504040204" pitchFamily="50" charset="-128"/>
                <a:ea typeface="メイリオ" panose="020B0604030504040204" pitchFamily="50" charset="-128"/>
              </a:rPr>
              <a:t>以降着工の建築物は、その後の調査は不要</a:t>
            </a:r>
            <a:endParaRPr kumimoji="1" lang="ja-JP" altLang="en-US" sz="32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DDD1826-5B3D-472F-B7BE-DC183A18A26E}"/>
              </a:ext>
            </a:extLst>
          </p:cNvPr>
          <p:cNvSpPr txBox="1"/>
          <p:nvPr/>
        </p:nvSpPr>
        <p:spPr bwMode="auto">
          <a:xfrm>
            <a:off x="540657" y="4588394"/>
            <a:ext cx="6148009" cy="584775"/>
          </a:xfrm>
          <a:prstGeom prst="rect">
            <a:avLst/>
          </a:prstGeom>
          <a:noFill/>
        </p:spPr>
        <p:txBody>
          <a:bodyPr wrap="square" rtlCol="0">
            <a:spAutoFit/>
          </a:bodyPr>
          <a:lstStyle/>
          <a:p>
            <a:r>
              <a:rPr kumimoji="1" lang="ja-JP" altLang="en-US" sz="3200" dirty="0">
                <a:uFill>
                  <a:solidFill>
                    <a:srgbClr val="FFFF00"/>
                  </a:solidFill>
                </a:uFill>
                <a:latin typeface="メイリオ" panose="020B0604030504040204" pitchFamily="50" charset="-128"/>
                <a:ea typeface="メイリオ" panose="020B0604030504040204" pitchFamily="50" charset="-128"/>
              </a:rPr>
              <a:t>また、</a:t>
            </a:r>
            <a:r>
              <a:rPr kumimoji="1" lang="ja-JP" altLang="en-US" sz="3200" b="1" dirty="0">
                <a:solidFill>
                  <a:srgbClr val="FFC000"/>
                </a:solidFill>
                <a:uFill>
                  <a:solidFill>
                    <a:srgbClr val="FFFF00"/>
                  </a:solidFill>
                </a:uFill>
                <a:latin typeface="メイリオ" panose="020B0604030504040204" pitchFamily="50" charset="-128"/>
                <a:ea typeface="メイリオ" panose="020B0604030504040204" pitchFamily="50" charset="-128"/>
              </a:rPr>
              <a:t>着工日の確認は資格不要</a:t>
            </a:r>
            <a:endParaRPr kumimoji="1" lang="ja-JP" altLang="en-US" sz="3200" b="1" dirty="0">
              <a:solidFill>
                <a:srgbClr val="FFC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9779769"/>
      </p:ext>
    </p:extLst>
  </p:cSld>
  <p:clrMapOvr>
    <a:masterClrMapping/>
  </p:clrMapOvr>
  <mc:AlternateContent xmlns:mc="http://schemas.openxmlformats.org/markup-compatibility/2006" xmlns:p14="http://schemas.microsoft.com/office/powerpoint/2010/main">
    <mc:Choice Requires="p14">
      <p:transition spd="slow" p14:dur="2000" advTm="30288"/>
    </mc:Choice>
    <mc:Fallback xmlns="">
      <p:transition spd="slow" advTm="3028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事前調査の実施</a:t>
            </a:r>
          </a:p>
        </p:txBody>
      </p:sp>
      <p:sp>
        <p:nvSpPr>
          <p:cNvPr id="32" name="テキスト ボックス 31">
            <a:extLst>
              <a:ext uri="{FF2B5EF4-FFF2-40B4-BE49-F238E27FC236}">
                <a16:creationId xmlns:a16="http://schemas.microsoft.com/office/drawing/2014/main" id="{E525B794-316B-46F8-BA00-6C5BD9ED2B33}"/>
              </a:ext>
            </a:extLst>
          </p:cNvPr>
          <p:cNvSpPr txBox="1"/>
          <p:nvPr/>
        </p:nvSpPr>
        <p:spPr>
          <a:xfrm>
            <a:off x="269776" y="1080000"/>
            <a:ext cx="7666209"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②書面調査（建材確認）</a:t>
            </a:r>
          </a:p>
        </p:txBody>
      </p:sp>
      <p:sp>
        <p:nvSpPr>
          <p:cNvPr id="10" name="テキスト ボックス 9">
            <a:extLst>
              <a:ext uri="{FF2B5EF4-FFF2-40B4-BE49-F238E27FC236}">
                <a16:creationId xmlns:a16="http://schemas.microsoft.com/office/drawing/2014/main" id="{5A0A42D1-FF95-400B-AF79-46EF2BBCA7CD}"/>
              </a:ext>
            </a:extLst>
          </p:cNvPr>
          <p:cNvSpPr txBox="1"/>
          <p:nvPr/>
        </p:nvSpPr>
        <p:spPr bwMode="auto">
          <a:xfrm>
            <a:off x="976738" y="3936439"/>
            <a:ext cx="7379862" cy="2554545"/>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・石綿含有建材データベース</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solidFill>
                  <a:srgbClr val="FF0000"/>
                </a:solidFill>
                <a:latin typeface="メイリオ" panose="020B0604030504040204" pitchFamily="50" charset="-128"/>
                <a:ea typeface="メイリオ" panose="020B0604030504040204" pitchFamily="50" charset="-128"/>
              </a:rPr>
              <a:t>　</a:t>
            </a:r>
            <a:r>
              <a:rPr kumimoji="1" lang="en-US" altLang="ja-JP" sz="2000" b="1" dirty="0">
                <a:solidFill>
                  <a:srgbClr val="FF0000"/>
                </a:solidFill>
                <a:latin typeface="メイリオ" panose="020B0604030504040204" pitchFamily="50" charset="-128"/>
                <a:ea typeface="メイリオ" panose="020B0604030504040204" pitchFamily="50" charset="-128"/>
              </a:rPr>
              <a:t>※</a:t>
            </a:r>
            <a:r>
              <a:rPr kumimoji="1" lang="ja-JP" altLang="en-US" sz="2000" b="1" dirty="0">
                <a:solidFill>
                  <a:srgbClr val="FF0000"/>
                </a:solidFill>
                <a:latin typeface="メイリオ" panose="020B0604030504040204" pitchFamily="50" charset="-128"/>
                <a:ea typeface="メイリオ" panose="020B0604030504040204" pitchFamily="50" charset="-128"/>
              </a:rPr>
              <a:t>データベースに記載がない＝含有なしは間違い</a:t>
            </a:r>
            <a:endParaRPr kumimoji="1" lang="en-US" altLang="ja-JP" sz="2000" b="1" dirty="0">
              <a:solidFill>
                <a:srgbClr val="FF0000"/>
              </a:solidFill>
              <a:latin typeface="メイリオ" panose="020B0604030504040204" pitchFamily="50" charset="-128"/>
              <a:ea typeface="メイリオ" panose="020B0604030504040204" pitchFamily="50" charset="-128"/>
            </a:endParaRPr>
          </a:p>
          <a:p>
            <a:endParaRPr kumimoji="1" lang="en-US" altLang="ja-JP" sz="2000" b="1" dirty="0">
              <a:solidFill>
                <a:srgbClr val="FF0000"/>
              </a:solidFill>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・製造会社による石綿含有の有無の証明</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a:t>
            </a:r>
            <a:r>
              <a:rPr kumimoji="1" lang="en-US" altLang="ja-JP" sz="2000" b="1" dirty="0">
                <a:solidFill>
                  <a:srgbClr val="FF0000"/>
                </a:solidFill>
                <a:latin typeface="メイリオ" panose="020B0604030504040204" pitchFamily="50" charset="-128"/>
                <a:ea typeface="メイリオ" panose="020B0604030504040204" pitchFamily="50" charset="-128"/>
              </a:rPr>
              <a:t>※</a:t>
            </a:r>
            <a:r>
              <a:rPr kumimoji="1" lang="ja-JP" altLang="en-US" sz="2000" b="1" dirty="0">
                <a:solidFill>
                  <a:srgbClr val="FF0000"/>
                </a:solidFill>
                <a:latin typeface="メイリオ" panose="020B0604030504040204" pitchFamily="50" charset="-128"/>
                <a:ea typeface="メイリオ" panose="020B0604030504040204" pitchFamily="50" charset="-128"/>
              </a:rPr>
              <a:t>石綿含有の定義が年代によって異なる</a:t>
            </a:r>
            <a:endParaRPr kumimoji="1" lang="en-US" altLang="ja-JP" sz="2000" b="1" dirty="0">
              <a:solidFill>
                <a:srgbClr val="FF0000"/>
              </a:solidFill>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昭和</a:t>
            </a:r>
            <a:r>
              <a:rPr kumimoji="1" lang="en-US" altLang="ja-JP" sz="2000" dirty="0">
                <a:latin typeface="メイリオ" panose="020B0604030504040204" pitchFamily="50" charset="-128"/>
                <a:ea typeface="メイリオ" panose="020B0604030504040204" pitchFamily="50" charset="-128"/>
              </a:rPr>
              <a:t>50</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(1975</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)10</a:t>
            </a:r>
            <a:r>
              <a:rPr kumimoji="1" lang="ja-JP" altLang="en-US" sz="2000" dirty="0">
                <a:latin typeface="メイリオ" panose="020B0604030504040204" pitchFamily="50" charset="-128"/>
                <a:ea typeface="メイリオ" panose="020B0604030504040204" pitchFamily="50" charset="-128"/>
              </a:rPr>
              <a:t>月  </a:t>
            </a:r>
            <a:r>
              <a:rPr kumimoji="1" lang="en-US" altLang="ja-JP" sz="2000" dirty="0">
                <a:latin typeface="メイリオ" panose="020B0604030504040204" pitchFamily="50" charset="-128"/>
                <a:ea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rPr>
              <a:t>日　　</a:t>
            </a:r>
            <a:r>
              <a:rPr kumimoji="1" lang="en-US" altLang="ja-JP" sz="2000" b="1" dirty="0">
                <a:solidFill>
                  <a:srgbClr val="E8822E"/>
                </a:solidFill>
                <a:latin typeface="メイリオ" panose="020B0604030504040204" pitchFamily="50" charset="-128"/>
                <a:ea typeface="メイリオ" panose="020B0604030504040204" pitchFamily="50" charset="-128"/>
              </a:rPr>
              <a:t>5%</a:t>
            </a:r>
            <a:r>
              <a:rPr kumimoji="1" lang="ja-JP" altLang="en-US" sz="2000" dirty="0">
                <a:latin typeface="メイリオ" panose="020B0604030504040204" pitchFamily="50" charset="-128"/>
                <a:ea typeface="メイリオ" panose="020B0604030504040204" pitchFamily="50" charset="-128"/>
              </a:rPr>
              <a:t> 超で含有あり</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平成  </a:t>
            </a:r>
            <a:r>
              <a:rPr kumimoji="1" lang="en-US" altLang="ja-JP" sz="2000" dirty="0">
                <a:latin typeface="メイリオ" panose="020B0604030504040204" pitchFamily="50" charset="-128"/>
                <a:ea typeface="メイリオ" panose="020B0604030504040204" pitchFamily="50" charset="-128"/>
              </a:rPr>
              <a:t>7</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(1995</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  1</a:t>
            </a:r>
            <a:r>
              <a:rPr kumimoji="1" lang="ja-JP" altLang="en-US" sz="2000" dirty="0">
                <a:latin typeface="メイリオ" panose="020B0604030504040204" pitchFamily="50" charset="-128"/>
                <a:ea typeface="メイリオ" panose="020B0604030504040204" pitchFamily="50" charset="-128"/>
              </a:rPr>
              <a:t>月</a:t>
            </a:r>
            <a:r>
              <a:rPr kumimoji="1" lang="en-US" altLang="ja-JP" sz="2000" dirty="0">
                <a:latin typeface="メイリオ" panose="020B0604030504040204" pitchFamily="50" charset="-128"/>
                <a:ea typeface="メイリオ" panose="020B0604030504040204" pitchFamily="50" charset="-128"/>
              </a:rPr>
              <a:t>26</a:t>
            </a:r>
            <a:r>
              <a:rPr kumimoji="1" lang="ja-JP" altLang="en-US" sz="2000" dirty="0">
                <a:latin typeface="メイリオ" panose="020B0604030504040204" pitchFamily="50" charset="-128"/>
                <a:ea typeface="メイリオ" panose="020B0604030504040204" pitchFamily="50" charset="-128"/>
              </a:rPr>
              <a:t>日　　</a:t>
            </a:r>
            <a:r>
              <a:rPr kumimoji="1" lang="en-US" altLang="ja-JP" sz="2000" b="1" dirty="0">
                <a:solidFill>
                  <a:srgbClr val="E8822E"/>
                </a:solidFill>
                <a:latin typeface="メイリオ" panose="020B0604030504040204" pitchFamily="50" charset="-128"/>
                <a:ea typeface="メイリオ" panose="020B0604030504040204" pitchFamily="50" charset="-128"/>
              </a:rPr>
              <a:t>1%</a:t>
            </a:r>
            <a:r>
              <a:rPr kumimoji="1" lang="en-US" altLang="ja-JP"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超で含有あり</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平成</a:t>
            </a:r>
            <a:r>
              <a:rPr kumimoji="1" lang="en-US" altLang="ja-JP" sz="2000" dirty="0">
                <a:latin typeface="メイリオ" panose="020B0604030504040204" pitchFamily="50" charset="-128"/>
                <a:ea typeface="メイリオ" panose="020B0604030504040204" pitchFamily="50" charset="-128"/>
              </a:rPr>
              <a:t>18</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(2006</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9</a:t>
            </a:r>
            <a:r>
              <a:rPr kumimoji="1" lang="ja-JP" altLang="en-US" sz="2000" dirty="0">
                <a:latin typeface="メイリオ" panose="020B0604030504040204" pitchFamily="50" charset="-128"/>
                <a:ea typeface="メイリオ" panose="020B0604030504040204" pitchFamily="50" charset="-128"/>
              </a:rPr>
              <a:t>月  </a:t>
            </a:r>
            <a:r>
              <a:rPr kumimoji="1" lang="en-US" altLang="ja-JP" sz="2000" dirty="0">
                <a:latin typeface="メイリオ" panose="020B0604030504040204" pitchFamily="50" charset="-128"/>
                <a:ea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rPr>
              <a:t>日　</a:t>
            </a:r>
            <a:r>
              <a:rPr kumimoji="1" lang="en-US" altLang="ja-JP" sz="2000" b="1" dirty="0">
                <a:solidFill>
                  <a:srgbClr val="DF032E"/>
                </a:solidFill>
                <a:latin typeface="メイリオ" panose="020B0604030504040204" pitchFamily="50" charset="-128"/>
                <a:ea typeface="メイリオ" panose="020B0604030504040204" pitchFamily="50" charset="-128"/>
              </a:rPr>
              <a:t>0.1%</a:t>
            </a:r>
            <a:r>
              <a:rPr kumimoji="1" lang="en-US" altLang="ja-JP"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超で含有あり</a:t>
            </a:r>
            <a:endParaRPr kumimoji="1" lang="en-US" altLang="ja-JP" sz="2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75EC62A4-D54C-4997-8400-07123A4DC322}"/>
              </a:ext>
            </a:extLst>
          </p:cNvPr>
          <p:cNvSpPr txBox="1"/>
          <p:nvPr/>
        </p:nvSpPr>
        <p:spPr bwMode="auto">
          <a:xfrm>
            <a:off x="684590" y="2125832"/>
            <a:ext cx="7482672" cy="584775"/>
          </a:xfrm>
          <a:prstGeom prst="rect">
            <a:avLst/>
          </a:prstGeom>
          <a:noFill/>
        </p:spPr>
        <p:txBody>
          <a:bodyPr wrap="square" rtlCol="0">
            <a:spAutoFit/>
          </a:bodyPr>
          <a:lstStyle/>
          <a:p>
            <a:r>
              <a:rPr kumimoji="1" lang="ja-JP" altLang="en-US" sz="3200" dirty="0">
                <a:uFill>
                  <a:solidFill>
                    <a:srgbClr val="FFFF00"/>
                  </a:solidFill>
                </a:uFill>
                <a:latin typeface="メイリオ" panose="020B0604030504040204" pitchFamily="50" charset="-128"/>
                <a:ea typeface="メイリオ" panose="020B0604030504040204" pitchFamily="50" charset="-128"/>
              </a:rPr>
              <a:t>使用されている建材の種類を確認する</a:t>
            </a:r>
            <a:endParaRPr kumimoji="1" lang="ja-JP" altLang="en-US" sz="3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2539AB43-78B5-4958-B6A4-831C96D032C5}"/>
              </a:ext>
            </a:extLst>
          </p:cNvPr>
          <p:cNvSpPr txBox="1"/>
          <p:nvPr/>
        </p:nvSpPr>
        <p:spPr bwMode="auto">
          <a:xfrm>
            <a:off x="684590" y="3351664"/>
            <a:ext cx="5376032" cy="584775"/>
          </a:xfrm>
          <a:prstGeom prst="rect">
            <a:avLst/>
          </a:prstGeom>
          <a:noFill/>
        </p:spPr>
        <p:txBody>
          <a:bodyPr wrap="square" rtlCol="0">
            <a:spAutoFit/>
          </a:bodyPr>
          <a:lstStyle/>
          <a:p>
            <a:r>
              <a:rPr kumimoji="1" lang="ja-JP" altLang="en-US" sz="3200" dirty="0">
                <a:uFill>
                  <a:solidFill>
                    <a:srgbClr val="FFFF00"/>
                  </a:solidFill>
                </a:uFill>
                <a:latin typeface="メイリオ" panose="020B0604030504040204" pitchFamily="50" charset="-128"/>
                <a:ea typeface="メイリオ" panose="020B0604030504040204" pitchFamily="50" charset="-128"/>
              </a:rPr>
              <a:t>建材の石綿含有有無の確認</a:t>
            </a:r>
            <a:endParaRPr kumimoji="1" lang="ja-JP" altLang="en-US" sz="32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8F1F3D4-1724-4BC8-9A7D-ADCAC90992C5}"/>
              </a:ext>
            </a:extLst>
          </p:cNvPr>
          <p:cNvSpPr txBox="1"/>
          <p:nvPr/>
        </p:nvSpPr>
        <p:spPr bwMode="auto">
          <a:xfrm>
            <a:off x="976738" y="2643778"/>
            <a:ext cx="5083884"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・設計図書など書面を使用</a:t>
            </a:r>
            <a:endParaRPr kumimoji="1"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9612809"/>
      </p:ext>
    </p:extLst>
  </p:cSld>
  <p:clrMapOvr>
    <a:masterClrMapping/>
  </p:clrMapOvr>
  <mc:AlternateContent xmlns:mc="http://schemas.openxmlformats.org/markup-compatibility/2006" xmlns:p14="http://schemas.microsoft.com/office/powerpoint/2010/main">
    <mc:Choice Requires="p14">
      <p:transition spd="slow" p14:dur="2000" advTm="11800"/>
    </mc:Choice>
    <mc:Fallback xmlns="">
      <p:transition spd="slow" advTm="118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事前調査の実施</a:t>
            </a:r>
          </a:p>
        </p:txBody>
      </p:sp>
      <p:sp>
        <p:nvSpPr>
          <p:cNvPr id="32" name="テキスト ボックス 31">
            <a:extLst>
              <a:ext uri="{FF2B5EF4-FFF2-40B4-BE49-F238E27FC236}">
                <a16:creationId xmlns:a16="http://schemas.microsoft.com/office/drawing/2014/main" id="{E525B794-316B-46F8-BA00-6C5BD9ED2B33}"/>
              </a:ext>
            </a:extLst>
          </p:cNvPr>
          <p:cNvSpPr txBox="1"/>
          <p:nvPr/>
        </p:nvSpPr>
        <p:spPr>
          <a:xfrm>
            <a:off x="269776" y="1080000"/>
            <a:ext cx="7666209"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②目視調査</a:t>
            </a:r>
          </a:p>
        </p:txBody>
      </p:sp>
      <p:sp>
        <p:nvSpPr>
          <p:cNvPr id="10" name="テキスト ボックス 9">
            <a:extLst>
              <a:ext uri="{FF2B5EF4-FFF2-40B4-BE49-F238E27FC236}">
                <a16:creationId xmlns:a16="http://schemas.microsoft.com/office/drawing/2014/main" id="{20F076BB-15AC-4D23-8243-1B29B84EF138}"/>
              </a:ext>
            </a:extLst>
          </p:cNvPr>
          <p:cNvSpPr txBox="1"/>
          <p:nvPr/>
        </p:nvSpPr>
        <p:spPr bwMode="auto">
          <a:xfrm>
            <a:off x="684590" y="2125832"/>
            <a:ext cx="7482672"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設計図書と異なる点がないか</a:t>
            </a:r>
            <a:r>
              <a:rPr kumimoji="1" lang="ja-JP" altLang="en-US" sz="3200" dirty="0">
                <a:uFill>
                  <a:solidFill>
                    <a:srgbClr val="FFFF00"/>
                  </a:solidFill>
                </a:uFill>
                <a:latin typeface="メイリオ" panose="020B0604030504040204" pitchFamily="50" charset="-128"/>
                <a:ea typeface="メイリオ" panose="020B0604030504040204" pitchFamily="50" charset="-128"/>
              </a:rPr>
              <a:t>確認する</a:t>
            </a:r>
            <a:endParaRPr kumimoji="1" lang="ja-JP" altLang="en-US" sz="3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B8FFB29-F099-432C-99FD-E6F9FC55081E}"/>
              </a:ext>
            </a:extLst>
          </p:cNvPr>
          <p:cNvSpPr txBox="1"/>
          <p:nvPr/>
        </p:nvSpPr>
        <p:spPr bwMode="auto">
          <a:xfrm>
            <a:off x="684590" y="3351664"/>
            <a:ext cx="8092342"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建築材料の製品番号、製造番号を確認する</a:t>
            </a:r>
            <a:endParaRPr kumimoji="1" lang="en-US" altLang="ja-JP" sz="32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BFF2650-754E-4FD6-9AF8-5E9FA3F22E48}"/>
              </a:ext>
            </a:extLst>
          </p:cNvPr>
          <p:cNvSpPr txBox="1"/>
          <p:nvPr/>
        </p:nvSpPr>
        <p:spPr bwMode="auto">
          <a:xfrm>
            <a:off x="684590" y="4577496"/>
            <a:ext cx="8092342"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石綿含有の可能性のある建築材料の特定</a:t>
            </a:r>
          </a:p>
        </p:txBody>
      </p:sp>
      <p:sp>
        <p:nvSpPr>
          <p:cNvPr id="14" name="テキスト ボックス 13">
            <a:extLst>
              <a:ext uri="{FF2B5EF4-FFF2-40B4-BE49-F238E27FC236}">
                <a16:creationId xmlns:a16="http://schemas.microsoft.com/office/drawing/2014/main" id="{C30F9CB0-28D4-4BA1-8DE5-085ABA4105AF}"/>
              </a:ext>
            </a:extLst>
          </p:cNvPr>
          <p:cNvSpPr txBox="1"/>
          <p:nvPr/>
        </p:nvSpPr>
        <p:spPr bwMode="auto">
          <a:xfrm>
            <a:off x="976738" y="2643778"/>
            <a:ext cx="5083884" cy="400110"/>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増設や建設中の変更、改修に注意</a:t>
            </a:r>
            <a:endParaRPr kumimoji="1" lang="en-US" altLang="ja-JP" sz="20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08DFBD77-3A82-4753-AA17-AF641A303813}"/>
              </a:ext>
            </a:extLst>
          </p:cNvPr>
          <p:cNvSpPr txBox="1"/>
          <p:nvPr/>
        </p:nvSpPr>
        <p:spPr bwMode="auto">
          <a:xfrm>
            <a:off x="976738" y="5162271"/>
            <a:ext cx="5083884" cy="400110"/>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ボード類は石綿含有の可能性が高い</a:t>
            </a:r>
            <a:endParaRPr kumimoji="1"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5918723"/>
      </p:ext>
    </p:extLst>
  </p:cSld>
  <p:clrMapOvr>
    <a:masterClrMapping/>
  </p:clrMapOvr>
  <mc:AlternateContent xmlns:mc="http://schemas.openxmlformats.org/markup-compatibility/2006" xmlns:p14="http://schemas.microsoft.com/office/powerpoint/2010/main">
    <mc:Choice Requires="p14">
      <p:transition spd="slow" p14:dur="2000" advTm="6716"/>
    </mc:Choice>
    <mc:Fallback xmlns="">
      <p:transition spd="slow" advTm="67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事前調査の方法</a:t>
            </a:r>
          </a:p>
        </p:txBody>
      </p:sp>
      <p:sp>
        <p:nvSpPr>
          <p:cNvPr id="32" name="テキスト ボックス 31">
            <a:extLst>
              <a:ext uri="{FF2B5EF4-FFF2-40B4-BE49-F238E27FC236}">
                <a16:creationId xmlns:a16="http://schemas.microsoft.com/office/drawing/2014/main" id="{E525B794-316B-46F8-BA00-6C5BD9ED2B33}"/>
              </a:ext>
            </a:extLst>
          </p:cNvPr>
          <p:cNvSpPr txBox="1"/>
          <p:nvPr/>
        </p:nvSpPr>
        <p:spPr>
          <a:xfrm>
            <a:off x="269776" y="1080000"/>
            <a:ext cx="7666209"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③分析調査</a:t>
            </a:r>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8167262" y="1070203"/>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sp>
        <p:nvSpPr>
          <p:cNvPr id="11" name="テキスト ボックス 10">
            <a:extLst>
              <a:ext uri="{FF2B5EF4-FFF2-40B4-BE49-F238E27FC236}">
                <a16:creationId xmlns:a16="http://schemas.microsoft.com/office/drawing/2014/main" id="{E31D934C-CD19-4026-B414-7E0CDA42C142}"/>
              </a:ext>
            </a:extLst>
          </p:cNvPr>
          <p:cNvSpPr txBox="1"/>
          <p:nvPr/>
        </p:nvSpPr>
        <p:spPr bwMode="auto">
          <a:xfrm>
            <a:off x="651339" y="1724619"/>
            <a:ext cx="8357810" cy="1077218"/>
          </a:xfrm>
          <a:prstGeom prst="rect">
            <a:avLst/>
          </a:prstGeom>
          <a:noFill/>
        </p:spPr>
        <p:txBody>
          <a:bodyPr wrap="square" rtlCol="0">
            <a:spAutoFit/>
          </a:bodyPr>
          <a:lstStyle/>
          <a:p>
            <a:r>
              <a:rPr kumimoji="1" lang="ja-JP" altLang="en-US" sz="3200" dirty="0">
                <a:uFill>
                  <a:solidFill>
                    <a:srgbClr val="FFFF00"/>
                  </a:solidFill>
                </a:uFill>
                <a:latin typeface="メイリオ" panose="020B0604030504040204" pitchFamily="50" charset="-128"/>
                <a:ea typeface="メイリオ" panose="020B0604030504040204" pitchFamily="50" charset="-128"/>
              </a:rPr>
              <a:t>書面調査、目視調査で石綿含有不明の場合は</a:t>
            </a:r>
            <a:endParaRPr kumimoji="1" lang="en-US" altLang="ja-JP" sz="3200" dirty="0">
              <a:uFill>
                <a:solidFill>
                  <a:srgbClr val="FFFF00"/>
                </a:solidFill>
              </a:uFill>
              <a:latin typeface="メイリオ" panose="020B0604030504040204" pitchFamily="50" charset="-128"/>
              <a:ea typeface="メイリオ" panose="020B0604030504040204" pitchFamily="50" charset="-128"/>
            </a:endParaRPr>
          </a:p>
          <a:p>
            <a:r>
              <a:rPr kumimoji="1" lang="ja-JP" altLang="en-US" sz="3200" dirty="0">
                <a:uFill>
                  <a:solidFill>
                    <a:srgbClr val="FFFF00"/>
                  </a:solidFill>
                </a:uFill>
                <a:latin typeface="メイリオ" panose="020B0604030504040204" pitchFamily="50" charset="-128"/>
                <a:ea typeface="メイリオ" panose="020B0604030504040204" pitchFamily="50" charset="-128"/>
              </a:rPr>
              <a:t>以下の２通りで対応</a:t>
            </a:r>
            <a:endParaRPr kumimoji="1" lang="ja-JP" altLang="en-US" sz="3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7543D95-340B-483A-997B-D01D35951798}"/>
              </a:ext>
            </a:extLst>
          </p:cNvPr>
          <p:cNvSpPr txBox="1"/>
          <p:nvPr/>
        </p:nvSpPr>
        <p:spPr bwMode="auto">
          <a:xfrm>
            <a:off x="1449729" y="3013693"/>
            <a:ext cx="1483876" cy="461665"/>
          </a:xfrm>
          <a:prstGeom prst="rect">
            <a:avLst/>
          </a:prstGeom>
          <a:noFill/>
        </p:spPr>
        <p:txBody>
          <a:bodyPr wrap="square" rtlCol="0">
            <a:spAutoFit/>
          </a:bodyPr>
          <a:lstStyle/>
          <a:p>
            <a:r>
              <a:rPr kumimoji="1" lang="ja-JP" altLang="en-US" sz="2400" b="1" dirty="0">
                <a:uFill>
                  <a:solidFill>
                    <a:srgbClr val="FFFF00"/>
                  </a:solidFill>
                </a:uFill>
                <a:latin typeface="メイリオ" panose="020B0604030504040204" pitchFamily="50" charset="-128"/>
                <a:ea typeface="メイリオ" panose="020B0604030504040204" pitchFamily="50" charset="-128"/>
              </a:rPr>
              <a:t>分析調査</a:t>
            </a:r>
          </a:p>
        </p:txBody>
      </p:sp>
      <p:sp>
        <p:nvSpPr>
          <p:cNvPr id="13" name="テキスト ボックス 12">
            <a:extLst>
              <a:ext uri="{FF2B5EF4-FFF2-40B4-BE49-F238E27FC236}">
                <a16:creationId xmlns:a16="http://schemas.microsoft.com/office/drawing/2014/main" id="{6A30F48A-0C48-4136-A115-45A7B9DD40FA}"/>
              </a:ext>
            </a:extLst>
          </p:cNvPr>
          <p:cNvSpPr txBox="1"/>
          <p:nvPr/>
        </p:nvSpPr>
        <p:spPr bwMode="auto">
          <a:xfrm>
            <a:off x="6083855" y="3013253"/>
            <a:ext cx="1736955" cy="461665"/>
          </a:xfrm>
          <a:prstGeom prst="rect">
            <a:avLst/>
          </a:prstGeom>
          <a:noFill/>
        </p:spPr>
        <p:txBody>
          <a:bodyPr wrap="square" rtlCol="0">
            <a:spAutoFit/>
          </a:bodyPr>
          <a:lstStyle/>
          <a:p>
            <a:r>
              <a:rPr kumimoji="1" lang="ja-JP" altLang="en-US" sz="2400" b="1" dirty="0">
                <a:uFill>
                  <a:solidFill>
                    <a:srgbClr val="FFFF00"/>
                  </a:solidFill>
                </a:uFill>
                <a:latin typeface="メイリオ" panose="020B0604030504040204" pitchFamily="50" charset="-128"/>
                <a:ea typeface="メイリオ" panose="020B0604030504040204" pitchFamily="50" charset="-128"/>
              </a:rPr>
              <a:t>みなし含有</a:t>
            </a:r>
          </a:p>
        </p:txBody>
      </p:sp>
      <p:sp>
        <p:nvSpPr>
          <p:cNvPr id="14" name="四角形: 角を丸くする 13">
            <a:extLst>
              <a:ext uri="{FF2B5EF4-FFF2-40B4-BE49-F238E27FC236}">
                <a16:creationId xmlns:a16="http://schemas.microsoft.com/office/drawing/2014/main" id="{99F1CDAB-03C1-4221-B9E3-C991663B8DAE}"/>
              </a:ext>
            </a:extLst>
          </p:cNvPr>
          <p:cNvSpPr/>
          <p:nvPr/>
        </p:nvSpPr>
        <p:spPr>
          <a:xfrm>
            <a:off x="211667" y="2870120"/>
            <a:ext cx="3960000" cy="3600000"/>
          </a:xfrm>
          <a:prstGeom prst="roundRect">
            <a:avLst>
              <a:gd name="adj" fmla="val 6229"/>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BFE4AC4-F153-4922-A8B6-720028579A89}"/>
              </a:ext>
            </a:extLst>
          </p:cNvPr>
          <p:cNvSpPr/>
          <p:nvPr/>
        </p:nvSpPr>
        <p:spPr>
          <a:xfrm>
            <a:off x="4972333" y="2865940"/>
            <a:ext cx="3960000" cy="3600000"/>
          </a:xfrm>
          <a:prstGeom prst="roundRect">
            <a:avLst>
              <a:gd name="adj" fmla="val 6229"/>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E385629-926F-4A91-9675-B1F1E7837CC1}"/>
              </a:ext>
            </a:extLst>
          </p:cNvPr>
          <p:cNvSpPr txBox="1"/>
          <p:nvPr/>
        </p:nvSpPr>
        <p:spPr>
          <a:xfrm>
            <a:off x="4251510" y="4373552"/>
            <a:ext cx="720823" cy="58477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or</a:t>
            </a:r>
            <a:endParaRPr lang="ja-JP" altLang="en-US" sz="32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91B4171-5DAB-4C11-B7A1-E41AA40D3037}"/>
              </a:ext>
            </a:extLst>
          </p:cNvPr>
          <p:cNvSpPr txBox="1"/>
          <p:nvPr/>
        </p:nvSpPr>
        <p:spPr bwMode="auto">
          <a:xfrm>
            <a:off x="338632" y="3618851"/>
            <a:ext cx="3674568" cy="1938992"/>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建材を試料採取し、石綿含有について分析する</a:t>
            </a:r>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r>
              <a:rPr kumimoji="1" lang="en-US" altLang="ja-JP" sz="2000" b="1" dirty="0">
                <a:solidFill>
                  <a:srgbClr val="DF032E"/>
                </a:solidFill>
                <a:uFill>
                  <a:solidFill>
                    <a:srgbClr val="FFFF00"/>
                  </a:solidFill>
                </a:uFill>
                <a:latin typeface="メイリオ" panose="020B0604030504040204" pitchFamily="50" charset="-128"/>
                <a:ea typeface="メイリオ" panose="020B0604030504040204" pitchFamily="50" charset="-128"/>
              </a:rPr>
              <a:t>※</a:t>
            </a:r>
            <a:r>
              <a:rPr kumimoji="1" lang="ja-JP" altLang="en-US" sz="2000" b="1" dirty="0">
                <a:solidFill>
                  <a:srgbClr val="DF032E"/>
                </a:solidFill>
                <a:uFill>
                  <a:solidFill>
                    <a:srgbClr val="FFFF00"/>
                  </a:solidFill>
                </a:uFill>
                <a:latin typeface="メイリオ" panose="020B0604030504040204" pitchFamily="50" charset="-128"/>
                <a:ea typeface="メイリオ" panose="020B0604030504040204" pitchFamily="50" charset="-128"/>
              </a:rPr>
              <a:t>必要な知識及び技能を有する者として、厚生労働大臣が定めるものが実施する</a:t>
            </a:r>
          </a:p>
        </p:txBody>
      </p:sp>
      <p:sp>
        <p:nvSpPr>
          <p:cNvPr id="18" name="テキスト ボックス 17">
            <a:extLst>
              <a:ext uri="{FF2B5EF4-FFF2-40B4-BE49-F238E27FC236}">
                <a16:creationId xmlns:a16="http://schemas.microsoft.com/office/drawing/2014/main" id="{88F282E8-D6C8-4C87-B0E6-2F354614A982}"/>
              </a:ext>
            </a:extLst>
          </p:cNvPr>
          <p:cNvSpPr txBox="1"/>
          <p:nvPr/>
        </p:nvSpPr>
        <p:spPr bwMode="auto">
          <a:xfrm>
            <a:off x="5130800" y="3618851"/>
            <a:ext cx="3674568" cy="1323439"/>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「石綿含有あり」とみなして、適正な飛散防止措置をとる</a:t>
            </a:r>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r>
              <a:rPr kumimoji="1" lang="en-US" altLang="ja-JP" sz="2000" b="1" dirty="0">
                <a:solidFill>
                  <a:srgbClr val="E8822E"/>
                </a:solidFill>
                <a:uFill>
                  <a:solidFill>
                    <a:srgbClr val="FFFF00"/>
                  </a:solidFill>
                </a:uFill>
                <a:latin typeface="メイリオ" panose="020B0604030504040204" pitchFamily="50" charset="-128"/>
                <a:ea typeface="メイリオ" panose="020B0604030504040204" pitchFamily="50" charset="-128"/>
              </a:rPr>
              <a:t>※</a:t>
            </a:r>
            <a:r>
              <a:rPr kumimoji="1" lang="ja-JP" altLang="en-US" sz="2000" b="1" dirty="0">
                <a:solidFill>
                  <a:srgbClr val="E8822E"/>
                </a:solidFill>
                <a:uFill>
                  <a:solidFill>
                    <a:srgbClr val="FFFF00"/>
                  </a:solidFill>
                </a:uFill>
                <a:latin typeface="メイリオ" panose="020B0604030504040204" pitchFamily="50" charset="-128"/>
                <a:ea typeface="メイリオ" panose="020B0604030504040204" pitchFamily="50" charset="-128"/>
              </a:rPr>
              <a:t>この場合は分析調査は不要</a:t>
            </a:r>
            <a:endParaRPr kumimoji="1" lang="en-US" altLang="ja-JP" sz="2000" b="1" dirty="0">
              <a:solidFill>
                <a:srgbClr val="E8822E"/>
              </a:solidFill>
              <a:uFill>
                <a:solidFill>
                  <a:srgbClr val="FFFF00"/>
                </a:solidFill>
              </a:u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8413789"/>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事前調査の記録等</a:t>
            </a:r>
          </a:p>
        </p:txBody>
      </p:sp>
      <p:sp>
        <p:nvSpPr>
          <p:cNvPr id="10" name="テキスト ボックス 9">
            <a:extLst>
              <a:ext uri="{FF2B5EF4-FFF2-40B4-BE49-F238E27FC236}">
                <a16:creationId xmlns:a16="http://schemas.microsoft.com/office/drawing/2014/main" id="{8F4E7BCA-9599-49F9-98BC-7582C3073C87}"/>
              </a:ext>
            </a:extLst>
          </p:cNvPr>
          <p:cNvSpPr txBox="1"/>
          <p:nvPr/>
        </p:nvSpPr>
        <p:spPr bwMode="auto">
          <a:xfrm>
            <a:off x="225976" y="2244884"/>
            <a:ext cx="2332108"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①記録の作成</a:t>
            </a:r>
          </a:p>
        </p:txBody>
      </p:sp>
      <p:sp>
        <p:nvSpPr>
          <p:cNvPr id="13" name="テキスト ボックス 12">
            <a:extLst>
              <a:ext uri="{FF2B5EF4-FFF2-40B4-BE49-F238E27FC236}">
                <a16:creationId xmlns:a16="http://schemas.microsoft.com/office/drawing/2014/main" id="{EE2C700D-1CD6-42D3-948A-1879BD294BB5}"/>
              </a:ext>
            </a:extLst>
          </p:cNvPr>
          <p:cNvSpPr txBox="1"/>
          <p:nvPr/>
        </p:nvSpPr>
        <p:spPr>
          <a:xfrm>
            <a:off x="2666543" y="2240483"/>
            <a:ext cx="6416371" cy="923330"/>
          </a:xfrm>
          <a:prstGeom prst="rect">
            <a:avLst/>
          </a:prstGeom>
          <a:noFill/>
        </p:spPr>
        <p:txBody>
          <a:bodyPr wrap="square">
            <a:spAutoFit/>
          </a:bodyPr>
          <a:lstStyle/>
          <a:p>
            <a:r>
              <a:rPr lang="ja-JP" altLang="en-US" dirty="0"/>
              <a:t>工事の概要、事前調査の方法、調査結果や判断根拠等を記録</a:t>
            </a:r>
          </a:p>
          <a:p>
            <a:r>
              <a:rPr lang="ja-JP" altLang="en-US" dirty="0"/>
              <a:t> </a:t>
            </a:r>
            <a:r>
              <a:rPr lang="en-US" altLang="ja-JP" dirty="0">
                <a:solidFill>
                  <a:srgbClr val="E8822E"/>
                </a:solidFill>
              </a:rPr>
              <a:t>※</a:t>
            </a:r>
            <a:r>
              <a:rPr lang="ja-JP" altLang="en-US" dirty="0">
                <a:solidFill>
                  <a:srgbClr val="E8822E"/>
                </a:solidFill>
              </a:rPr>
              <a:t>事前調査者の氏名、講習実施機関の名称、資格区分も記録が必要</a:t>
            </a:r>
          </a:p>
        </p:txBody>
      </p:sp>
      <p:sp>
        <p:nvSpPr>
          <p:cNvPr id="14" name="テキスト ボックス 13">
            <a:extLst>
              <a:ext uri="{FF2B5EF4-FFF2-40B4-BE49-F238E27FC236}">
                <a16:creationId xmlns:a16="http://schemas.microsoft.com/office/drawing/2014/main" id="{6284340D-A11C-425D-817F-6AED1134AD86}"/>
              </a:ext>
            </a:extLst>
          </p:cNvPr>
          <p:cNvSpPr txBox="1"/>
          <p:nvPr/>
        </p:nvSpPr>
        <p:spPr bwMode="auto">
          <a:xfrm>
            <a:off x="211585" y="3319886"/>
            <a:ext cx="2332108" cy="707886"/>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②書面の作成</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発注者へ説明</a:t>
            </a:r>
          </a:p>
        </p:txBody>
      </p:sp>
      <p:sp>
        <p:nvSpPr>
          <p:cNvPr id="16" name="テキスト ボックス 15">
            <a:extLst>
              <a:ext uri="{FF2B5EF4-FFF2-40B4-BE49-F238E27FC236}">
                <a16:creationId xmlns:a16="http://schemas.microsoft.com/office/drawing/2014/main" id="{03F5C125-5032-424C-9168-FCC7EB580666}"/>
              </a:ext>
            </a:extLst>
          </p:cNvPr>
          <p:cNvSpPr txBox="1"/>
          <p:nvPr/>
        </p:nvSpPr>
        <p:spPr>
          <a:xfrm>
            <a:off x="2666543" y="3319886"/>
            <a:ext cx="5080571" cy="646331"/>
          </a:xfrm>
          <a:prstGeom prst="rect">
            <a:avLst/>
          </a:prstGeom>
          <a:noFill/>
        </p:spPr>
        <p:txBody>
          <a:bodyPr wrap="square">
            <a:spAutoFit/>
          </a:bodyPr>
          <a:lstStyle/>
          <a:p>
            <a:r>
              <a:rPr lang="ja-JP" altLang="en-US" dirty="0"/>
              <a:t>①の記録をもとに事前調査結果の書面を作成し、</a:t>
            </a:r>
          </a:p>
          <a:p>
            <a:r>
              <a:rPr lang="ja-JP" altLang="en-US" dirty="0"/>
              <a:t>発注者へ書面により事前調査結果を報告</a:t>
            </a:r>
            <a:endParaRPr lang="en-US" altLang="ja-JP" dirty="0"/>
          </a:p>
        </p:txBody>
      </p:sp>
      <p:sp>
        <p:nvSpPr>
          <p:cNvPr id="18" name="テキスト ボックス 17">
            <a:extLst>
              <a:ext uri="{FF2B5EF4-FFF2-40B4-BE49-F238E27FC236}">
                <a16:creationId xmlns:a16="http://schemas.microsoft.com/office/drawing/2014/main" id="{7CC2BF79-811A-455A-8567-4ADDE0449A9F}"/>
              </a:ext>
            </a:extLst>
          </p:cNvPr>
          <p:cNvSpPr txBox="1"/>
          <p:nvPr/>
        </p:nvSpPr>
        <p:spPr>
          <a:xfrm>
            <a:off x="211585" y="4488202"/>
            <a:ext cx="2602461" cy="707886"/>
          </a:xfrm>
          <a:prstGeom prst="rect">
            <a:avLst/>
          </a:prstGeom>
          <a:noFill/>
        </p:spPr>
        <p:txBody>
          <a:bodyPr wrap="square">
            <a:spAutoFit/>
          </a:bodyPr>
          <a:lstStyle/>
          <a:p>
            <a:r>
              <a:rPr kumimoji="1" lang="ja-JP" altLang="en-US" sz="2000" b="1" dirty="0">
                <a:latin typeface="メイリオ" panose="020B0604030504040204" pitchFamily="50" charset="-128"/>
                <a:ea typeface="メイリオ" panose="020B0604030504040204" pitchFamily="50" charset="-128"/>
              </a:rPr>
              <a:t>③記録・書面の保存</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写しの備え付け</a:t>
            </a:r>
          </a:p>
        </p:txBody>
      </p:sp>
      <p:sp>
        <p:nvSpPr>
          <p:cNvPr id="20" name="テキスト ボックス 19">
            <a:extLst>
              <a:ext uri="{FF2B5EF4-FFF2-40B4-BE49-F238E27FC236}">
                <a16:creationId xmlns:a16="http://schemas.microsoft.com/office/drawing/2014/main" id="{3AD34635-E314-472D-820D-B0E53C4FA5E2}"/>
              </a:ext>
            </a:extLst>
          </p:cNvPr>
          <p:cNvSpPr txBox="1"/>
          <p:nvPr/>
        </p:nvSpPr>
        <p:spPr>
          <a:xfrm>
            <a:off x="2666543" y="4483176"/>
            <a:ext cx="4572000" cy="646331"/>
          </a:xfrm>
          <a:prstGeom prst="rect">
            <a:avLst/>
          </a:prstGeom>
          <a:noFill/>
        </p:spPr>
        <p:txBody>
          <a:bodyPr wrap="square">
            <a:spAutoFit/>
          </a:bodyPr>
          <a:lstStyle/>
          <a:p>
            <a:r>
              <a:rPr lang="ja-JP" altLang="en-US" dirty="0"/>
              <a:t>①の記録と②の書面（写し）を工事現場に備え付け、３年間保存</a:t>
            </a:r>
          </a:p>
        </p:txBody>
      </p:sp>
      <p:sp>
        <p:nvSpPr>
          <p:cNvPr id="21" name="テキスト ボックス 20">
            <a:extLst>
              <a:ext uri="{FF2B5EF4-FFF2-40B4-BE49-F238E27FC236}">
                <a16:creationId xmlns:a16="http://schemas.microsoft.com/office/drawing/2014/main" id="{F6A652DF-D230-41EF-86BA-B6FC574A48E9}"/>
              </a:ext>
            </a:extLst>
          </p:cNvPr>
          <p:cNvSpPr txBox="1"/>
          <p:nvPr/>
        </p:nvSpPr>
        <p:spPr>
          <a:xfrm>
            <a:off x="1071611" y="5943013"/>
            <a:ext cx="7077437" cy="769441"/>
          </a:xfrm>
          <a:prstGeom prst="rect">
            <a:avLst/>
          </a:prstGeom>
          <a:noFill/>
        </p:spPr>
        <p:txBody>
          <a:bodyPr wrap="square" rtlCol="0">
            <a:spAutoFit/>
          </a:bodyPr>
          <a:lstStyle/>
          <a:p>
            <a:r>
              <a:rPr lang="ja-JP" altLang="en-US" sz="4400" b="1" dirty="0">
                <a:solidFill>
                  <a:srgbClr val="DF032E"/>
                </a:solidFill>
                <a:latin typeface="メイリオ" panose="020B0604030504040204" pitchFamily="50" charset="-128"/>
                <a:ea typeface="メイリオ" panose="020B0604030504040204" pitchFamily="50" charset="-128"/>
              </a:rPr>
              <a:t>石綿なしでも①～③を実施</a:t>
            </a:r>
          </a:p>
        </p:txBody>
      </p:sp>
      <p:grpSp>
        <p:nvGrpSpPr>
          <p:cNvPr id="23" name="グループ化 22">
            <a:extLst>
              <a:ext uri="{FF2B5EF4-FFF2-40B4-BE49-F238E27FC236}">
                <a16:creationId xmlns:a16="http://schemas.microsoft.com/office/drawing/2014/main" id="{B610C600-4A30-4D9F-96D1-D5628312FC2A}"/>
              </a:ext>
            </a:extLst>
          </p:cNvPr>
          <p:cNvGrpSpPr/>
          <p:nvPr/>
        </p:nvGrpSpPr>
        <p:grpSpPr>
          <a:xfrm>
            <a:off x="2787339" y="5079054"/>
            <a:ext cx="911825" cy="366140"/>
            <a:chOff x="7481655" y="1080000"/>
            <a:chExt cx="1308679" cy="648000"/>
          </a:xfrm>
        </p:grpSpPr>
        <p:sp>
          <p:nvSpPr>
            <p:cNvPr id="24" name="四角形: 角を丸くする 23">
              <a:extLst>
                <a:ext uri="{FF2B5EF4-FFF2-40B4-BE49-F238E27FC236}">
                  <a16:creationId xmlns:a16="http://schemas.microsoft.com/office/drawing/2014/main" id="{F1027A8E-169A-449E-8049-F2EF4B769087}"/>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A68CE92-C4DD-4056-A3E9-64CBFA1B2DB6}"/>
                </a:ext>
              </a:extLst>
            </p:cNvPr>
            <p:cNvSpPr txBox="1"/>
            <p:nvPr/>
          </p:nvSpPr>
          <p:spPr>
            <a:xfrm>
              <a:off x="7519985" y="1162254"/>
              <a:ext cx="1270349" cy="369332"/>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条例</a:t>
              </a:r>
            </a:p>
          </p:txBody>
        </p:sp>
      </p:grpSp>
      <p:grpSp>
        <p:nvGrpSpPr>
          <p:cNvPr id="30" name="グループ化 29">
            <a:extLst>
              <a:ext uri="{FF2B5EF4-FFF2-40B4-BE49-F238E27FC236}">
                <a16:creationId xmlns:a16="http://schemas.microsoft.com/office/drawing/2014/main" id="{F6D3B1A3-FD5A-4A82-8268-CB6F405BF22A}"/>
              </a:ext>
            </a:extLst>
          </p:cNvPr>
          <p:cNvGrpSpPr/>
          <p:nvPr/>
        </p:nvGrpSpPr>
        <p:grpSpPr>
          <a:xfrm>
            <a:off x="210388" y="1048369"/>
            <a:ext cx="648000" cy="654095"/>
            <a:chOff x="7481655" y="1829595"/>
            <a:chExt cx="648000" cy="654095"/>
          </a:xfrm>
        </p:grpSpPr>
        <p:sp>
          <p:nvSpPr>
            <p:cNvPr id="31" name="四角形: 角を丸くする 30">
              <a:extLst>
                <a:ext uri="{FF2B5EF4-FFF2-40B4-BE49-F238E27FC236}">
                  <a16:creationId xmlns:a16="http://schemas.microsoft.com/office/drawing/2014/main" id="{6A4DA82A-82E8-4DF8-842A-719AD8D6F5BE}"/>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D3D52F91-0759-4492-B673-742A2600EF2B}"/>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34" name="テキスト ボックス 33">
            <a:extLst>
              <a:ext uri="{FF2B5EF4-FFF2-40B4-BE49-F238E27FC236}">
                <a16:creationId xmlns:a16="http://schemas.microsoft.com/office/drawing/2014/main" id="{E237F759-79C7-41A2-9B79-2F7E9FA2A644}"/>
              </a:ext>
            </a:extLst>
          </p:cNvPr>
          <p:cNvSpPr txBox="1"/>
          <p:nvPr/>
        </p:nvSpPr>
        <p:spPr>
          <a:xfrm>
            <a:off x="3539830" y="5092257"/>
            <a:ext cx="3251667" cy="369332"/>
          </a:xfrm>
          <a:prstGeom prst="rect">
            <a:avLst/>
          </a:prstGeom>
          <a:noFill/>
        </p:spPr>
        <p:txBody>
          <a:bodyPr wrap="square">
            <a:spAutoFit/>
          </a:bodyPr>
          <a:lstStyle/>
          <a:p>
            <a:r>
              <a:rPr lang="ja-JP" altLang="en-US" dirty="0"/>
              <a:t>発注者も書面を３年間保存</a:t>
            </a:r>
          </a:p>
        </p:txBody>
      </p:sp>
      <p:grpSp>
        <p:nvGrpSpPr>
          <p:cNvPr id="19" name="グループ化 18">
            <a:extLst>
              <a:ext uri="{FF2B5EF4-FFF2-40B4-BE49-F238E27FC236}">
                <a16:creationId xmlns:a16="http://schemas.microsoft.com/office/drawing/2014/main" id="{8A81E815-4F06-4B03-85A2-C480291E71CB}"/>
              </a:ext>
            </a:extLst>
          </p:cNvPr>
          <p:cNvGrpSpPr/>
          <p:nvPr/>
        </p:nvGrpSpPr>
        <p:grpSpPr>
          <a:xfrm>
            <a:off x="985066" y="1048369"/>
            <a:ext cx="1308679" cy="667029"/>
            <a:chOff x="7481655" y="1080000"/>
            <a:chExt cx="1308679" cy="667029"/>
          </a:xfrm>
        </p:grpSpPr>
        <p:sp>
          <p:nvSpPr>
            <p:cNvPr id="26" name="四角形: 角を丸くする 25">
              <a:extLst>
                <a:ext uri="{FF2B5EF4-FFF2-40B4-BE49-F238E27FC236}">
                  <a16:creationId xmlns:a16="http://schemas.microsoft.com/office/drawing/2014/main" id="{38B92E23-E0A5-4C3D-A545-F3BD0130D013}"/>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4B69245-F653-4243-8E75-7986AED28F72}"/>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Tree>
    <p:extLst>
      <p:ext uri="{BB962C8B-B14F-4D97-AF65-F5344CB8AC3E}">
        <p14:creationId xmlns:p14="http://schemas.microsoft.com/office/powerpoint/2010/main" val="1521217016"/>
      </p:ext>
    </p:extLst>
  </p:cSld>
  <p:clrMapOvr>
    <a:masterClrMapping/>
  </p:clrMapOvr>
  <mc:AlternateContent xmlns:mc="http://schemas.openxmlformats.org/markup-compatibility/2006" xmlns:p14="http://schemas.microsoft.com/office/powerpoint/2010/main">
    <mc:Choice Requires="p14">
      <p:transition spd="slow" p14:dur="2000" advTm="19934"/>
    </mc:Choice>
    <mc:Fallback xmlns="">
      <p:transition spd="slow" advTm="1993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905DA2E1-7DB1-47E5-A0F8-F176DEAEC2DF}"/>
              </a:ext>
            </a:extLst>
          </p:cNvPr>
          <p:cNvSpPr/>
          <p:nvPr/>
        </p:nvSpPr>
        <p:spPr>
          <a:xfrm>
            <a:off x="410278" y="5289011"/>
            <a:ext cx="8417838" cy="1422992"/>
          </a:xfrm>
          <a:prstGeom prst="roundRect">
            <a:avLst>
              <a:gd name="adj" fmla="val 6229"/>
            </a:avLst>
          </a:prstGeom>
          <a:noFill/>
          <a:ln w="381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E6FE5229-318E-461A-A8ED-A28E5B0D1918}"/>
              </a:ext>
            </a:extLst>
          </p:cNvPr>
          <p:cNvSpPr/>
          <p:nvPr/>
        </p:nvSpPr>
        <p:spPr>
          <a:xfrm>
            <a:off x="410278" y="1215358"/>
            <a:ext cx="8417838" cy="3758294"/>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事前調査書面の記載事項</a:t>
            </a:r>
          </a:p>
        </p:txBody>
      </p:sp>
      <p:grpSp>
        <p:nvGrpSpPr>
          <p:cNvPr id="7" name="グループ化 6">
            <a:extLst>
              <a:ext uri="{FF2B5EF4-FFF2-40B4-BE49-F238E27FC236}">
                <a16:creationId xmlns:a16="http://schemas.microsoft.com/office/drawing/2014/main" id="{AF14AC09-3321-4413-9B23-755891CE5DFD}"/>
              </a:ext>
            </a:extLst>
          </p:cNvPr>
          <p:cNvGrpSpPr/>
          <p:nvPr/>
        </p:nvGrpSpPr>
        <p:grpSpPr>
          <a:xfrm>
            <a:off x="269777" y="1077827"/>
            <a:ext cx="648000" cy="654095"/>
            <a:chOff x="7481655" y="1829595"/>
            <a:chExt cx="648000" cy="654095"/>
          </a:xfrm>
        </p:grpSpPr>
        <p:sp>
          <p:nvSpPr>
            <p:cNvPr id="8" name="四角形: 角を丸くする 7">
              <a:extLst>
                <a:ext uri="{FF2B5EF4-FFF2-40B4-BE49-F238E27FC236}">
                  <a16:creationId xmlns:a16="http://schemas.microsoft.com/office/drawing/2014/main" id="{53C5AB86-41C3-4644-BE0D-DE2783083448}"/>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11" name="テキスト ボックス 10">
            <a:extLst>
              <a:ext uri="{FF2B5EF4-FFF2-40B4-BE49-F238E27FC236}">
                <a16:creationId xmlns:a16="http://schemas.microsoft.com/office/drawing/2014/main" id="{E0DACC4A-0751-42EF-A8D8-B24B082E1F2F}"/>
              </a:ext>
            </a:extLst>
          </p:cNvPr>
          <p:cNvSpPr txBox="1"/>
          <p:nvPr/>
        </p:nvSpPr>
        <p:spPr bwMode="auto">
          <a:xfrm>
            <a:off x="895497" y="1275928"/>
            <a:ext cx="7353006" cy="353943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○事前調査の結果</a:t>
            </a:r>
          </a:p>
          <a:p>
            <a:r>
              <a:rPr kumimoji="1" lang="ja-JP" altLang="en-US" sz="1400" dirty="0">
                <a:latin typeface="メイリオ" panose="020B0604030504040204" pitchFamily="50" charset="-128"/>
                <a:ea typeface="メイリオ" panose="020B0604030504040204" pitchFamily="50" charset="-128"/>
              </a:rPr>
              <a:t>○建築物等のその部分における特定建築材料の種類並びにその使用箇所及び使用面積</a:t>
            </a:r>
          </a:p>
          <a:p>
            <a:r>
              <a:rPr kumimoji="1" lang="ja-JP" altLang="en-US" sz="1400" dirty="0">
                <a:latin typeface="メイリオ" panose="020B0604030504040204" pitchFamily="50" charset="-128"/>
                <a:ea typeface="メイリオ" panose="020B0604030504040204" pitchFamily="50" charset="-128"/>
              </a:rPr>
              <a:t>○特定粉じん排出等作業の種類</a:t>
            </a:r>
          </a:p>
          <a:p>
            <a:r>
              <a:rPr kumimoji="1" lang="ja-JP" altLang="en-US" sz="1400" dirty="0">
                <a:latin typeface="メイリオ" panose="020B0604030504040204" pitchFamily="50" charset="-128"/>
                <a:ea typeface="メイリオ" panose="020B0604030504040204" pitchFamily="50" charset="-128"/>
              </a:rPr>
              <a:t>○特定粉じん排出等作業の実施の期間</a:t>
            </a:r>
          </a:p>
          <a:p>
            <a:r>
              <a:rPr kumimoji="1" lang="ja-JP" altLang="en-US" sz="1400" dirty="0">
                <a:latin typeface="メイリオ" panose="020B0604030504040204" pitchFamily="50" charset="-128"/>
                <a:ea typeface="メイリオ" panose="020B0604030504040204" pitchFamily="50" charset="-128"/>
              </a:rPr>
              <a:t>○特定粉じん排出等作業の方法</a:t>
            </a:r>
          </a:p>
          <a:p>
            <a:r>
              <a:rPr kumimoji="1" lang="ja-JP" altLang="en-US" sz="1400" dirty="0">
                <a:latin typeface="メイリオ" panose="020B0604030504040204" pitchFamily="50" charset="-128"/>
                <a:ea typeface="メイリオ" panose="020B0604030504040204" pitchFamily="50" charset="-128"/>
              </a:rPr>
              <a:t>○特定粉じん排出等作業の方法が法第</a:t>
            </a:r>
            <a:r>
              <a:rPr kumimoji="1" lang="en-US" altLang="ja-JP" sz="1400" dirty="0">
                <a:latin typeface="メイリオ" panose="020B0604030504040204" pitchFamily="50" charset="-128"/>
                <a:ea typeface="メイリオ" panose="020B0604030504040204" pitchFamily="50" charset="-128"/>
              </a:rPr>
              <a:t>18</a:t>
            </a:r>
            <a:r>
              <a:rPr kumimoji="1" lang="ja-JP" altLang="en-US" sz="1400" dirty="0">
                <a:latin typeface="メイリオ" panose="020B0604030504040204" pitchFamily="50" charset="-128"/>
                <a:ea typeface="メイリオ" panose="020B0604030504040204" pitchFamily="50" charset="-128"/>
              </a:rPr>
              <a:t>条の</a:t>
            </a:r>
            <a:r>
              <a:rPr kumimoji="1" lang="en-US" altLang="ja-JP" sz="1400" dirty="0">
                <a:latin typeface="メイリオ" panose="020B0604030504040204" pitchFamily="50" charset="-128"/>
                <a:ea typeface="メイリオ" panose="020B0604030504040204" pitchFamily="50" charset="-128"/>
              </a:rPr>
              <a:t>19</a:t>
            </a:r>
            <a:r>
              <a:rPr kumimoji="1" lang="ja-JP" altLang="en-US" sz="1400" dirty="0">
                <a:latin typeface="メイリオ" panose="020B0604030504040204" pitchFamily="50" charset="-128"/>
                <a:ea typeface="メイリオ" panose="020B0604030504040204" pitchFamily="50" charset="-128"/>
              </a:rPr>
              <a:t>各号に掲げる措置を当該各号に定める方法により行うものでないときは、その理由</a:t>
            </a:r>
          </a:p>
          <a:p>
            <a:r>
              <a:rPr kumimoji="1" lang="ja-JP" altLang="en-US" sz="1400" dirty="0">
                <a:latin typeface="メイリオ" panose="020B0604030504040204" pitchFamily="50" charset="-128"/>
                <a:ea typeface="メイリオ" panose="020B0604030504040204" pitchFamily="50" charset="-128"/>
              </a:rPr>
              <a:t>○事前調査を終了した年月日</a:t>
            </a:r>
          </a:p>
          <a:p>
            <a:r>
              <a:rPr kumimoji="1" lang="ja-JP" altLang="en-US" sz="1400" dirty="0">
                <a:latin typeface="メイリオ" panose="020B0604030504040204" pitchFamily="50" charset="-128"/>
                <a:ea typeface="メイリオ" panose="020B0604030504040204" pitchFamily="50" charset="-128"/>
              </a:rPr>
              <a:t>○事前調査の方法</a:t>
            </a:r>
          </a:p>
          <a:p>
            <a:r>
              <a:rPr kumimoji="1" lang="ja-JP" altLang="en-US" sz="1400" dirty="0">
                <a:latin typeface="メイリオ" panose="020B0604030504040204" pitchFamily="50" charset="-128"/>
                <a:ea typeface="メイリオ" panose="020B0604030504040204" pitchFamily="50" charset="-128"/>
              </a:rPr>
              <a:t>○施行規則第</a:t>
            </a:r>
            <a:r>
              <a:rPr kumimoji="1" lang="en-US" altLang="ja-JP" sz="1400" dirty="0">
                <a:latin typeface="メイリオ" panose="020B0604030504040204" pitchFamily="50" charset="-128"/>
                <a:ea typeface="メイリオ" panose="020B0604030504040204" pitchFamily="50" charset="-128"/>
              </a:rPr>
              <a:t>16</a:t>
            </a:r>
            <a:r>
              <a:rPr kumimoji="1" lang="ja-JP" altLang="en-US" sz="1400" dirty="0">
                <a:latin typeface="メイリオ" panose="020B0604030504040204" pitchFamily="50" charset="-128"/>
                <a:ea typeface="メイリオ" panose="020B0604030504040204" pitchFamily="50" charset="-128"/>
              </a:rPr>
              <a:t>条の</a:t>
            </a:r>
            <a:r>
              <a:rPr kumimoji="1" lang="en-US" altLang="ja-JP" sz="1400" dirty="0">
                <a:latin typeface="メイリオ" panose="020B0604030504040204" pitchFamily="50" charset="-128"/>
                <a:ea typeface="メイリオ" panose="020B0604030504040204" pitchFamily="50" charset="-128"/>
              </a:rPr>
              <a:t>5</a:t>
            </a:r>
            <a:r>
              <a:rPr kumimoji="1" lang="ja-JP" altLang="en-US" sz="1400" dirty="0">
                <a:latin typeface="メイリオ" panose="020B0604030504040204" pitchFamily="50" charset="-128"/>
                <a:ea typeface="メイリオ" panose="020B0604030504040204" pitchFamily="50" charset="-128"/>
              </a:rPr>
              <a:t>第二号に規定する調査を行ったときは、当該調査を行った者の氏名及び当該者が同号に規定する環境大臣が定める者に該当することを明らかにする事項</a:t>
            </a:r>
          </a:p>
          <a:p>
            <a:r>
              <a:rPr kumimoji="1" lang="ja-JP" altLang="en-US" sz="1400" dirty="0">
                <a:latin typeface="メイリオ" panose="020B0604030504040204" pitchFamily="50" charset="-128"/>
                <a:ea typeface="メイリオ" panose="020B0604030504040204" pitchFamily="50" charset="-128"/>
              </a:rPr>
              <a:t>〇特定粉じん排出等作業の対象となる建築物等の概要、配置図及び付近の状況</a:t>
            </a:r>
          </a:p>
          <a:p>
            <a:r>
              <a:rPr kumimoji="1" lang="ja-JP" altLang="en-US" sz="1400" dirty="0">
                <a:latin typeface="メイリオ" panose="020B0604030504040204" pitchFamily="50" charset="-128"/>
                <a:ea typeface="メイリオ" panose="020B0604030504040204" pitchFamily="50" charset="-128"/>
              </a:rPr>
              <a:t>○特定粉じん排出等作業の工程を明示した特定工事の工程の概要</a:t>
            </a:r>
          </a:p>
          <a:p>
            <a:r>
              <a:rPr kumimoji="1" lang="ja-JP" altLang="en-US" sz="1400" dirty="0">
                <a:latin typeface="メイリオ" panose="020B0604030504040204" pitchFamily="50" charset="-128"/>
                <a:ea typeface="メイリオ" panose="020B0604030504040204" pitchFamily="50" charset="-128"/>
              </a:rPr>
              <a:t>○特定工事の元請業者の現場責任者の氏名及び連絡場所</a:t>
            </a:r>
          </a:p>
          <a:p>
            <a:r>
              <a:rPr kumimoji="1" lang="ja-JP" altLang="en-US" sz="1400" dirty="0">
                <a:latin typeface="メイリオ" panose="020B0604030504040204" pitchFamily="50" charset="-128"/>
                <a:ea typeface="メイリオ" panose="020B0604030504040204" pitchFamily="50" charset="-128"/>
              </a:rPr>
              <a:t>○下請負人が特定粉じん排出等作業を実施する場合の当該下請負人の現場責任者の氏名及び連絡場所</a:t>
            </a:r>
            <a:endParaRPr kumimoji="1" lang="en-US" altLang="ja-JP" sz="1400"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F02A8076-B65A-4BE5-B1AF-9B2AFF42B330}"/>
              </a:ext>
            </a:extLst>
          </p:cNvPr>
          <p:cNvGrpSpPr/>
          <p:nvPr/>
        </p:nvGrpSpPr>
        <p:grpSpPr>
          <a:xfrm>
            <a:off x="269777" y="5140164"/>
            <a:ext cx="1308679" cy="667029"/>
            <a:chOff x="7481655" y="1080000"/>
            <a:chExt cx="1308679" cy="667029"/>
          </a:xfrm>
        </p:grpSpPr>
        <p:sp>
          <p:nvSpPr>
            <p:cNvPr id="13" name="四角形: 角を丸くする 12">
              <a:extLst>
                <a:ext uri="{FF2B5EF4-FFF2-40B4-BE49-F238E27FC236}">
                  <a16:creationId xmlns:a16="http://schemas.microsoft.com/office/drawing/2014/main" id="{31215367-4B70-485E-B4F1-8F62BAAFC103}"/>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FC735F2-5C13-49D3-A56D-BAEDC31D7586}"/>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
        <p:nvSpPr>
          <p:cNvPr id="15" name="テキスト ボックス 14">
            <a:extLst>
              <a:ext uri="{FF2B5EF4-FFF2-40B4-BE49-F238E27FC236}">
                <a16:creationId xmlns:a16="http://schemas.microsoft.com/office/drawing/2014/main" id="{0AF3DC7E-8EA3-402F-B715-53AF62B4667D}"/>
              </a:ext>
            </a:extLst>
          </p:cNvPr>
          <p:cNvSpPr txBox="1"/>
          <p:nvPr/>
        </p:nvSpPr>
        <p:spPr>
          <a:xfrm>
            <a:off x="1349777" y="5435714"/>
            <a:ext cx="7570225" cy="1200329"/>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 建築物等の階、部屋及び部位ごとの特定建築材料の使用の有無</a:t>
            </a:r>
            <a:endParaRPr lang="en-US" altLang="ja-JP" dirty="0">
              <a:latin typeface="メイリオ" panose="020B0604030504040204" pitchFamily="50" charset="-128"/>
              <a:ea typeface="メイリオ" panose="020B0604030504040204" pitchFamily="50" charset="-128"/>
            </a:endParaRPr>
          </a:p>
          <a:p>
            <a:pPr algn="r"/>
            <a:r>
              <a:rPr lang="ja-JP" altLang="en-US" b="1" dirty="0">
                <a:latin typeface="メイリオ" panose="020B0604030504040204" pitchFamily="50" charset="-128"/>
                <a:ea typeface="メイリオ" panose="020B0604030504040204" pitchFamily="50" charset="-128"/>
              </a:rPr>
              <a:t>　</a:t>
            </a:r>
            <a:r>
              <a:rPr lang="ja-JP" altLang="en-US" b="1" dirty="0">
                <a:solidFill>
                  <a:srgbClr val="E8822E"/>
                </a:solidFill>
                <a:latin typeface="メイリオ" panose="020B0604030504040204" pitchFamily="50" charset="-128"/>
                <a:ea typeface="メイリオ" panose="020B0604030504040204" pitchFamily="50" charset="-128"/>
              </a:rPr>
              <a:t>（次画面の別紙３）</a:t>
            </a:r>
          </a:p>
          <a:p>
            <a:r>
              <a:rPr lang="ja-JP" altLang="en-US" dirty="0">
                <a:latin typeface="メイリオ" panose="020B0604030504040204" pitchFamily="50" charset="-128"/>
                <a:ea typeface="メイリオ" panose="020B0604030504040204" pitchFamily="50" charset="-128"/>
              </a:rPr>
              <a:t>○ 大気中石綿濃度測定の計画（測定義務がかかる工事に限る）</a:t>
            </a:r>
            <a:endParaRPr lang="en-US" altLang="ja-JP" dirty="0">
              <a:latin typeface="メイリオ" panose="020B0604030504040204" pitchFamily="50" charset="-128"/>
              <a:ea typeface="メイリオ" panose="020B0604030504040204" pitchFamily="50" charset="-128"/>
            </a:endParaRPr>
          </a:p>
          <a:p>
            <a:pPr algn="r"/>
            <a:r>
              <a:rPr lang="ja-JP" altLang="en-US" b="1" dirty="0">
                <a:solidFill>
                  <a:srgbClr val="E8822E"/>
                </a:solidFill>
                <a:latin typeface="メイリオ" panose="020B0604030504040204" pitchFamily="50" charset="-128"/>
                <a:ea typeface="メイリオ" panose="020B0604030504040204" pitchFamily="50" charset="-128"/>
              </a:rPr>
              <a:t>　（次画面の別紙２）</a:t>
            </a:r>
          </a:p>
        </p:txBody>
      </p:sp>
      <p:sp>
        <p:nvSpPr>
          <p:cNvPr id="16" name="テキスト ボックス 15">
            <a:extLst>
              <a:ext uri="{FF2B5EF4-FFF2-40B4-BE49-F238E27FC236}">
                <a16:creationId xmlns:a16="http://schemas.microsoft.com/office/drawing/2014/main" id="{E32456A0-E1D1-4515-9C6A-A45739F9502A}"/>
              </a:ext>
            </a:extLst>
          </p:cNvPr>
          <p:cNvSpPr txBox="1"/>
          <p:nvPr/>
        </p:nvSpPr>
        <p:spPr>
          <a:xfrm>
            <a:off x="5700041" y="4544037"/>
            <a:ext cx="3219961" cy="369332"/>
          </a:xfrm>
          <a:prstGeom prst="rect">
            <a:avLst/>
          </a:prstGeom>
          <a:noFill/>
        </p:spPr>
        <p:txBody>
          <a:bodyPr wrap="square">
            <a:spAutoFit/>
          </a:bodyPr>
          <a:lstStyle/>
          <a:p>
            <a:r>
              <a:rPr kumimoji="1" lang="ja-JP" altLang="en-US" sz="1800" b="1" dirty="0">
                <a:solidFill>
                  <a:srgbClr val="E8822E"/>
                </a:solidFill>
                <a:latin typeface="メイリオ" panose="020B0604030504040204" pitchFamily="50" charset="-128"/>
                <a:ea typeface="メイリオ" panose="020B0604030504040204" pitchFamily="50" charset="-128"/>
              </a:rPr>
              <a:t>（次</a:t>
            </a:r>
            <a:r>
              <a:rPr kumimoji="1" lang="ja-JP" altLang="en-US" b="1" dirty="0">
                <a:solidFill>
                  <a:srgbClr val="E8822E"/>
                </a:solidFill>
                <a:latin typeface="メイリオ" panose="020B0604030504040204" pitchFamily="50" charset="-128"/>
                <a:ea typeface="メイリオ" panose="020B0604030504040204" pitchFamily="50" charset="-128"/>
              </a:rPr>
              <a:t>画面の</a:t>
            </a:r>
            <a:r>
              <a:rPr kumimoji="1" lang="ja-JP" altLang="en-US" sz="1800" b="1" dirty="0">
                <a:solidFill>
                  <a:srgbClr val="E8822E"/>
                </a:solidFill>
                <a:latin typeface="メイリオ" panose="020B0604030504040204" pitchFamily="50" charset="-128"/>
                <a:ea typeface="メイリオ" panose="020B0604030504040204" pitchFamily="50" charset="-128"/>
              </a:rPr>
              <a:t>書面</a:t>
            </a:r>
            <a:r>
              <a:rPr kumimoji="1" lang="ja-JP" altLang="en-US" b="1" dirty="0">
                <a:solidFill>
                  <a:srgbClr val="E8822E"/>
                </a:solidFill>
                <a:latin typeface="メイリオ" panose="020B0604030504040204" pitchFamily="50" charset="-128"/>
                <a:ea typeface="メイリオ" panose="020B0604030504040204" pitchFamily="50" charset="-128"/>
              </a:rPr>
              <a:t>及び</a:t>
            </a:r>
            <a:r>
              <a:rPr kumimoji="1" lang="ja-JP" altLang="en-US" sz="1800" b="1" dirty="0">
                <a:solidFill>
                  <a:srgbClr val="E8822E"/>
                </a:solidFill>
                <a:latin typeface="メイリオ" panose="020B0604030504040204" pitchFamily="50" charset="-128"/>
                <a:ea typeface="メイリオ" panose="020B0604030504040204" pitchFamily="50" charset="-128"/>
              </a:rPr>
              <a:t>別紙１）</a:t>
            </a:r>
            <a:endParaRPr lang="ja-JP" altLang="en-US" dirty="0"/>
          </a:p>
        </p:txBody>
      </p:sp>
    </p:spTree>
    <p:extLst>
      <p:ext uri="{BB962C8B-B14F-4D97-AF65-F5344CB8AC3E}">
        <p14:creationId xmlns:p14="http://schemas.microsoft.com/office/powerpoint/2010/main" val="222283745"/>
      </p:ext>
    </p:extLst>
  </p:cSld>
  <p:clrMapOvr>
    <a:masterClrMapping/>
  </p:clrMapOvr>
  <mc:AlternateContent xmlns:mc="http://schemas.openxmlformats.org/markup-compatibility/2006" xmlns:p14="http://schemas.microsoft.com/office/powerpoint/2010/main">
    <mc:Choice Requires="p14">
      <p:transition spd="slow" p14:dur="2000" advTm="10321"/>
    </mc:Choice>
    <mc:Fallback xmlns="">
      <p:transition spd="slow" advTm="1032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事前調査書面の記載事項</a:t>
            </a:r>
          </a:p>
        </p:txBody>
      </p:sp>
      <p:grpSp>
        <p:nvGrpSpPr>
          <p:cNvPr id="5" name="グループ化 4">
            <a:extLst>
              <a:ext uri="{FF2B5EF4-FFF2-40B4-BE49-F238E27FC236}">
                <a16:creationId xmlns:a16="http://schemas.microsoft.com/office/drawing/2014/main" id="{01FFD907-4F03-4A75-8143-BA7541E76304}"/>
              </a:ext>
            </a:extLst>
          </p:cNvPr>
          <p:cNvGrpSpPr/>
          <p:nvPr/>
        </p:nvGrpSpPr>
        <p:grpSpPr>
          <a:xfrm>
            <a:off x="2127163" y="3713860"/>
            <a:ext cx="2027058" cy="2714862"/>
            <a:chOff x="2695271" y="2821357"/>
            <a:chExt cx="2483728" cy="3326489"/>
          </a:xfrm>
        </p:grpSpPr>
        <p:pic>
          <p:nvPicPr>
            <p:cNvPr id="17" name="図 16">
              <a:extLst>
                <a:ext uri="{FF2B5EF4-FFF2-40B4-BE49-F238E27FC236}">
                  <a16:creationId xmlns:a16="http://schemas.microsoft.com/office/drawing/2014/main" id="{4E75D9EE-FF9C-4E47-B203-5F9A66A30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4359" y="2835336"/>
              <a:ext cx="2464640" cy="3312510"/>
            </a:xfrm>
            <a:prstGeom prst="rect">
              <a:avLst/>
            </a:prstGeom>
          </p:spPr>
        </p:pic>
        <p:sp>
          <p:nvSpPr>
            <p:cNvPr id="20" name="正方形/長方形 19">
              <a:extLst>
                <a:ext uri="{FF2B5EF4-FFF2-40B4-BE49-F238E27FC236}">
                  <a16:creationId xmlns:a16="http://schemas.microsoft.com/office/drawing/2014/main" id="{2C934B0D-5077-46C8-814D-5D0A0159A1D9}"/>
                </a:ext>
              </a:extLst>
            </p:cNvPr>
            <p:cNvSpPr/>
            <p:nvPr/>
          </p:nvSpPr>
          <p:spPr>
            <a:xfrm>
              <a:off x="2695271" y="2821357"/>
              <a:ext cx="2464640" cy="33125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3C1FD543-2933-4D22-9777-AD11F9DC4FE0}"/>
              </a:ext>
            </a:extLst>
          </p:cNvPr>
          <p:cNvGrpSpPr/>
          <p:nvPr/>
        </p:nvGrpSpPr>
        <p:grpSpPr>
          <a:xfrm>
            <a:off x="106913" y="3713860"/>
            <a:ext cx="2004122" cy="2693568"/>
            <a:chOff x="106914" y="1720949"/>
            <a:chExt cx="2464640" cy="3312510"/>
          </a:xfrm>
        </p:grpSpPr>
        <p:pic>
          <p:nvPicPr>
            <p:cNvPr id="16" name="図 15">
              <a:extLst>
                <a:ext uri="{FF2B5EF4-FFF2-40B4-BE49-F238E27FC236}">
                  <a16:creationId xmlns:a16="http://schemas.microsoft.com/office/drawing/2014/main" id="{07059C81-C4B4-43DF-9957-DADE01D895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651"/>
            <a:stretch/>
          </p:blipFill>
          <p:spPr>
            <a:xfrm>
              <a:off x="106914" y="1720949"/>
              <a:ext cx="2464640" cy="3302001"/>
            </a:xfrm>
            <a:prstGeom prst="rect">
              <a:avLst/>
            </a:prstGeom>
          </p:spPr>
        </p:pic>
        <p:sp>
          <p:nvSpPr>
            <p:cNvPr id="21" name="正方形/長方形 20">
              <a:extLst>
                <a:ext uri="{FF2B5EF4-FFF2-40B4-BE49-F238E27FC236}">
                  <a16:creationId xmlns:a16="http://schemas.microsoft.com/office/drawing/2014/main" id="{F0ADA1A2-C15B-40E8-A5CF-3FA7DE74B5C0}"/>
                </a:ext>
              </a:extLst>
            </p:cNvPr>
            <p:cNvSpPr/>
            <p:nvPr/>
          </p:nvSpPr>
          <p:spPr>
            <a:xfrm>
              <a:off x="106914" y="1720949"/>
              <a:ext cx="2316951" cy="33125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D4BD3D98-BB8D-4ACB-8FE0-CD6EC6849C24}"/>
              </a:ext>
            </a:extLst>
          </p:cNvPr>
          <p:cNvGrpSpPr/>
          <p:nvPr/>
        </p:nvGrpSpPr>
        <p:grpSpPr>
          <a:xfrm>
            <a:off x="6576490" y="3713860"/>
            <a:ext cx="2509984" cy="1660294"/>
            <a:chOff x="4631899" y="3998141"/>
            <a:chExt cx="4245505" cy="2808301"/>
          </a:xfrm>
        </p:grpSpPr>
        <p:pic>
          <p:nvPicPr>
            <p:cNvPr id="19" name="図 18">
              <a:extLst>
                <a:ext uri="{FF2B5EF4-FFF2-40B4-BE49-F238E27FC236}">
                  <a16:creationId xmlns:a16="http://schemas.microsoft.com/office/drawing/2014/main" id="{7E6552EE-B8E5-4C43-90EB-041B34EA00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1900" y="4046625"/>
              <a:ext cx="4030169" cy="2729125"/>
            </a:xfrm>
            <a:prstGeom prst="rect">
              <a:avLst/>
            </a:prstGeom>
          </p:spPr>
        </p:pic>
        <p:sp>
          <p:nvSpPr>
            <p:cNvPr id="23" name="正方形/長方形 22">
              <a:extLst>
                <a:ext uri="{FF2B5EF4-FFF2-40B4-BE49-F238E27FC236}">
                  <a16:creationId xmlns:a16="http://schemas.microsoft.com/office/drawing/2014/main" id="{959EE5A5-C1DB-4479-99FA-B8224E7B691D}"/>
                </a:ext>
              </a:extLst>
            </p:cNvPr>
            <p:cNvSpPr/>
            <p:nvPr/>
          </p:nvSpPr>
          <p:spPr>
            <a:xfrm>
              <a:off x="4631899" y="3998141"/>
              <a:ext cx="4245505" cy="2808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1207B89D-9206-45E9-8B31-409BCCE2AF46}"/>
              </a:ext>
            </a:extLst>
          </p:cNvPr>
          <p:cNvGrpSpPr/>
          <p:nvPr/>
        </p:nvGrpSpPr>
        <p:grpSpPr>
          <a:xfrm>
            <a:off x="4274864" y="3699001"/>
            <a:ext cx="2286558" cy="2714740"/>
            <a:chOff x="5436753" y="1710440"/>
            <a:chExt cx="2790044" cy="3312510"/>
          </a:xfrm>
        </p:grpSpPr>
        <p:pic>
          <p:nvPicPr>
            <p:cNvPr id="18" name="図 17">
              <a:extLst>
                <a:ext uri="{FF2B5EF4-FFF2-40B4-BE49-F238E27FC236}">
                  <a16:creationId xmlns:a16="http://schemas.microsoft.com/office/drawing/2014/main" id="{C4284DDC-C629-474B-92AC-D6024F2005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6753" y="1753224"/>
              <a:ext cx="2790044" cy="2994774"/>
            </a:xfrm>
            <a:prstGeom prst="rect">
              <a:avLst/>
            </a:prstGeom>
          </p:spPr>
        </p:pic>
        <p:sp>
          <p:nvSpPr>
            <p:cNvPr id="24" name="正方形/長方形 23">
              <a:extLst>
                <a:ext uri="{FF2B5EF4-FFF2-40B4-BE49-F238E27FC236}">
                  <a16:creationId xmlns:a16="http://schemas.microsoft.com/office/drawing/2014/main" id="{86F9286E-C85A-4170-B1D5-80072DA8FE81}"/>
                </a:ext>
              </a:extLst>
            </p:cNvPr>
            <p:cNvSpPr/>
            <p:nvPr/>
          </p:nvSpPr>
          <p:spPr>
            <a:xfrm>
              <a:off x="5436753" y="1710440"/>
              <a:ext cx="2685300" cy="33125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四角形: 角を丸くする 24">
            <a:extLst>
              <a:ext uri="{FF2B5EF4-FFF2-40B4-BE49-F238E27FC236}">
                <a16:creationId xmlns:a16="http://schemas.microsoft.com/office/drawing/2014/main" id="{4E17EDF6-1AEA-44EE-9375-8C019CE3D084}"/>
              </a:ext>
            </a:extLst>
          </p:cNvPr>
          <p:cNvSpPr/>
          <p:nvPr/>
        </p:nvSpPr>
        <p:spPr>
          <a:xfrm>
            <a:off x="106913" y="2697139"/>
            <a:ext cx="1884029" cy="630268"/>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解体等工事に係る</a:t>
            </a:r>
            <a:endParaRPr kumimoji="1" lang="en-US" altLang="ja-JP" sz="1600" b="1" dirty="0"/>
          </a:p>
          <a:p>
            <a:pPr algn="ctr"/>
            <a:r>
              <a:rPr kumimoji="1" lang="ja-JP" altLang="en-US" sz="1600" b="1" dirty="0"/>
              <a:t>事前調査書面</a:t>
            </a:r>
          </a:p>
        </p:txBody>
      </p:sp>
      <p:sp>
        <p:nvSpPr>
          <p:cNvPr id="26" name="四角形: 角を丸くする 25">
            <a:extLst>
              <a:ext uri="{FF2B5EF4-FFF2-40B4-BE49-F238E27FC236}">
                <a16:creationId xmlns:a16="http://schemas.microsoft.com/office/drawing/2014/main" id="{1F30E678-665E-4C87-B18C-0603102D620A}"/>
              </a:ext>
            </a:extLst>
          </p:cNvPr>
          <p:cNvSpPr/>
          <p:nvPr/>
        </p:nvSpPr>
        <p:spPr>
          <a:xfrm>
            <a:off x="2107360" y="2705934"/>
            <a:ext cx="2031283" cy="630268"/>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特定粉じん排出等作業の概要</a:t>
            </a:r>
          </a:p>
        </p:txBody>
      </p:sp>
      <p:sp>
        <p:nvSpPr>
          <p:cNvPr id="27" name="四角形: 角を丸くする 26">
            <a:extLst>
              <a:ext uri="{FF2B5EF4-FFF2-40B4-BE49-F238E27FC236}">
                <a16:creationId xmlns:a16="http://schemas.microsoft.com/office/drawing/2014/main" id="{A57F6939-1D55-4643-8468-13E87BA3F60A}"/>
              </a:ext>
            </a:extLst>
          </p:cNvPr>
          <p:cNvSpPr/>
          <p:nvPr/>
        </p:nvSpPr>
        <p:spPr>
          <a:xfrm>
            <a:off x="4255061" y="2697139"/>
            <a:ext cx="2200717" cy="630268"/>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大気中の石綿の濃度</a:t>
            </a:r>
            <a:endParaRPr kumimoji="1" lang="en-US" altLang="ja-JP" sz="1600" b="1" dirty="0"/>
          </a:p>
          <a:p>
            <a:pPr algn="ctr"/>
            <a:r>
              <a:rPr kumimoji="1" lang="ja-JP" altLang="en-US" sz="1600" b="1" dirty="0"/>
              <a:t>の測定計画</a:t>
            </a:r>
          </a:p>
        </p:txBody>
      </p:sp>
      <p:sp>
        <p:nvSpPr>
          <p:cNvPr id="28" name="四角形: 角を丸くする 27">
            <a:extLst>
              <a:ext uri="{FF2B5EF4-FFF2-40B4-BE49-F238E27FC236}">
                <a16:creationId xmlns:a16="http://schemas.microsoft.com/office/drawing/2014/main" id="{D79F7F44-3530-4AC4-9763-9626ACF4D807}"/>
              </a:ext>
            </a:extLst>
          </p:cNvPr>
          <p:cNvSpPr/>
          <p:nvPr/>
        </p:nvSpPr>
        <p:spPr>
          <a:xfrm>
            <a:off x="6561422" y="2709910"/>
            <a:ext cx="2525052" cy="630268"/>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事前調査結果の</a:t>
            </a:r>
            <a:endParaRPr kumimoji="1" lang="en-US" altLang="ja-JP" sz="1600" b="1" dirty="0"/>
          </a:p>
          <a:p>
            <a:pPr algn="ctr"/>
            <a:r>
              <a:rPr kumimoji="1" lang="ja-JP" altLang="en-US" sz="1600" b="1" dirty="0"/>
              <a:t>詳細票</a:t>
            </a:r>
          </a:p>
        </p:txBody>
      </p:sp>
      <p:grpSp>
        <p:nvGrpSpPr>
          <p:cNvPr id="29" name="グループ化 28">
            <a:extLst>
              <a:ext uri="{FF2B5EF4-FFF2-40B4-BE49-F238E27FC236}">
                <a16:creationId xmlns:a16="http://schemas.microsoft.com/office/drawing/2014/main" id="{1846ABC6-3F12-4096-B90D-54A33A62D2EC}"/>
              </a:ext>
            </a:extLst>
          </p:cNvPr>
          <p:cNvGrpSpPr/>
          <p:nvPr/>
        </p:nvGrpSpPr>
        <p:grpSpPr>
          <a:xfrm>
            <a:off x="6578643" y="2178269"/>
            <a:ext cx="871640" cy="407324"/>
            <a:chOff x="7481655" y="1080000"/>
            <a:chExt cx="1308679" cy="648000"/>
          </a:xfrm>
        </p:grpSpPr>
        <p:sp>
          <p:nvSpPr>
            <p:cNvPr id="30" name="四角形: 角を丸くする 29">
              <a:extLst>
                <a:ext uri="{FF2B5EF4-FFF2-40B4-BE49-F238E27FC236}">
                  <a16:creationId xmlns:a16="http://schemas.microsoft.com/office/drawing/2014/main" id="{58AF46CC-D24A-4C8B-A836-78625CE13105}"/>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F471E85-307D-4C60-B6F6-B3F27354C5D6}"/>
                </a:ext>
              </a:extLst>
            </p:cNvPr>
            <p:cNvSpPr txBox="1"/>
            <p:nvPr/>
          </p:nvSpPr>
          <p:spPr>
            <a:xfrm>
              <a:off x="7519985" y="1162254"/>
              <a:ext cx="1270349" cy="331471"/>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条例</a:t>
              </a:r>
            </a:p>
          </p:txBody>
        </p:sp>
      </p:grpSp>
      <p:grpSp>
        <p:nvGrpSpPr>
          <p:cNvPr id="33" name="グループ化 32">
            <a:extLst>
              <a:ext uri="{FF2B5EF4-FFF2-40B4-BE49-F238E27FC236}">
                <a16:creationId xmlns:a16="http://schemas.microsoft.com/office/drawing/2014/main" id="{0CD98E43-0EBA-4594-B5C1-77CBC0C19E0A}"/>
              </a:ext>
            </a:extLst>
          </p:cNvPr>
          <p:cNvGrpSpPr/>
          <p:nvPr/>
        </p:nvGrpSpPr>
        <p:grpSpPr>
          <a:xfrm>
            <a:off x="4274864" y="2184836"/>
            <a:ext cx="871640" cy="421036"/>
            <a:chOff x="7481655" y="1080000"/>
            <a:chExt cx="1308679" cy="669814"/>
          </a:xfrm>
        </p:grpSpPr>
        <p:sp>
          <p:nvSpPr>
            <p:cNvPr id="34" name="四角形: 角を丸くする 33">
              <a:extLst>
                <a:ext uri="{FF2B5EF4-FFF2-40B4-BE49-F238E27FC236}">
                  <a16:creationId xmlns:a16="http://schemas.microsoft.com/office/drawing/2014/main" id="{5A5EF509-C3C0-44D5-A9FA-F35F294455BF}"/>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31EDD0F-8C6B-4713-A58D-351DF97F3E74}"/>
                </a:ext>
              </a:extLst>
            </p:cNvPr>
            <p:cNvSpPr txBox="1"/>
            <p:nvPr/>
          </p:nvSpPr>
          <p:spPr>
            <a:xfrm>
              <a:off x="7519986" y="1162254"/>
              <a:ext cx="1270348" cy="587560"/>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条例</a:t>
              </a:r>
            </a:p>
          </p:txBody>
        </p:sp>
      </p:grpSp>
      <p:grpSp>
        <p:nvGrpSpPr>
          <p:cNvPr id="36" name="グループ化 35">
            <a:extLst>
              <a:ext uri="{FF2B5EF4-FFF2-40B4-BE49-F238E27FC236}">
                <a16:creationId xmlns:a16="http://schemas.microsoft.com/office/drawing/2014/main" id="{89FB5991-B9C6-4F3A-8088-A5D65C6C082B}"/>
              </a:ext>
            </a:extLst>
          </p:cNvPr>
          <p:cNvGrpSpPr/>
          <p:nvPr/>
        </p:nvGrpSpPr>
        <p:grpSpPr>
          <a:xfrm>
            <a:off x="125026" y="2184393"/>
            <a:ext cx="431172" cy="406620"/>
            <a:chOff x="7481655" y="1829595"/>
            <a:chExt cx="648000" cy="648000"/>
          </a:xfrm>
        </p:grpSpPr>
        <p:sp>
          <p:nvSpPr>
            <p:cNvPr id="37" name="四角形: 角を丸くする 36">
              <a:extLst>
                <a:ext uri="{FF2B5EF4-FFF2-40B4-BE49-F238E27FC236}">
                  <a16:creationId xmlns:a16="http://schemas.microsoft.com/office/drawing/2014/main" id="{E1021B56-DFB7-4573-93B3-308D028E4E9E}"/>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5CF9FEF-A03C-46E0-83D0-38BBBDB30724}"/>
                </a:ext>
              </a:extLst>
            </p:cNvPr>
            <p:cNvSpPr txBox="1"/>
            <p:nvPr/>
          </p:nvSpPr>
          <p:spPr>
            <a:xfrm>
              <a:off x="7481655" y="1904871"/>
              <a:ext cx="609671" cy="369332"/>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法</a:t>
              </a:r>
            </a:p>
          </p:txBody>
        </p:sp>
      </p:grpSp>
      <p:grpSp>
        <p:nvGrpSpPr>
          <p:cNvPr id="39" name="グループ化 38">
            <a:extLst>
              <a:ext uri="{FF2B5EF4-FFF2-40B4-BE49-F238E27FC236}">
                <a16:creationId xmlns:a16="http://schemas.microsoft.com/office/drawing/2014/main" id="{072EB300-9C10-4687-A1F0-CE96E96E495E}"/>
              </a:ext>
            </a:extLst>
          </p:cNvPr>
          <p:cNvGrpSpPr/>
          <p:nvPr/>
        </p:nvGrpSpPr>
        <p:grpSpPr>
          <a:xfrm>
            <a:off x="2107360" y="2178973"/>
            <a:ext cx="431172" cy="406620"/>
            <a:chOff x="7481655" y="1829595"/>
            <a:chExt cx="648000" cy="648000"/>
          </a:xfrm>
        </p:grpSpPr>
        <p:sp>
          <p:nvSpPr>
            <p:cNvPr id="40" name="四角形: 角を丸くする 39">
              <a:extLst>
                <a:ext uri="{FF2B5EF4-FFF2-40B4-BE49-F238E27FC236}">
                  <a16:creationId xmlns:a16="http://schemas.microsoft.com/office/drawing/2014/main" id="{004AE510-9E92-4D8A-B6DE-E49E58674E57}"/>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D800BAFD-BF65-406B-B527-37ABD865FD3B}"/>
                </a:ext>
              </a:extLst>
            </p:cNvPr>
            <p:cNvSpPr txBox="1"/>
            <p:nvPr/>
          </p:nvSpPr>
          <p:spPr>
            <a:xfrm>
              <a:off x="7481655" y="1904871"/>
              <a:ext cx="609671" cy="369332"/>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法</a:t>
              </a:r>
            </a:p>
          </p:txBody>
        </p:sp>
      </p:grpSp>
      <p:sp>
        <p:nvSpPr>
          <p:cNvPr id="42" name="テキスト ボックス 41">
            <a:extLst>
              <a:ext uri="{FF2B5EF4-FFF2-40B4-BE49-F238E27FC236}">
                <a16:creationId xmlns:a16="http://schemas.microsoft.com/office/drawing/2014/main" id="{16ABE04D-6192-4868-9E7E-CC74EBA5A46E}"/>
              </a:ext>
            </a:extLst>
          </p:cNvPr>
          <p:cNvSpPr txBox="1"/>
          <p:nvPr/>
        </p:nvSpPr>
        <p:spPr>
          <a:xfrm>
            <a:off x="7918932" y="3325074"/>
            <a:ext cx="1401116" cy="369332"/>
          </a:xfrm>
          <a:prstGeom prst="rect">
            <a:avLst/>
          </a:prstGeom>
          <a:noFill/>
        </p:spPr>
        <p:txBody>
          <a:bodyPr wrap="square">
            <a:spAutoFit/>
          </a:bodyPr>
          <a:lstStyle/>
          <a:p>
            <a:r>
              <a:rPr lang="ja-JP" altLang="en-US" dirty="0"/>
              <a:t>（別紙３）</a:t>
            </a:r>
          </a:p>
        </p:txBody>
      </p:sp>
      <p:sp>
        <p:nvSpPr>
          <p:cNvPr id="43" name="テキスト ボックス 42">
            <a:extLst>
              <a:ext uri="{FF2B5EF4-FFF2-40B4-BE49-F238E27FC236}">
                <a16:creationId xmlns:a16="http://schemas.microsoft.com/office/drawing/2014/main" id="{219FE57E-40B3-4F07-9D77-934ECF132306}"/>
              </a:ext>
            </a:extLst>
          </p:cNvPr>
          <p:cNvSpPr txBox="1"/>
          <p:nvPr/>
        </p:nvSpPr>
        <p:spPr>
          <a:xfrm>
            <a:off x="5306493" y="3351581"/>
            <a:ext cx="1401116" cy="369332"/>
          </a:xfrm>
          <a:prstGeom prst="rect">
            <a:avLst/>
          </a:prstGeom>
          <a:noFill/>
        </p:spPr>
        <p:txBody>
          <a:bodyPr wrap="square">
            <a:spAutoFit/>
          </a:bodyPr>
          <a:lstStyle/>
          <a:p>
            <a:r>
              <a:rPr lang="ja-JP" altLang="en-US" dirty="0"/>
              <a:t>（別紙２）</a:t>
            </a:r>
          </a:p>
        </p:txBody>
      </p:sp>
      <p:sp>
        <p:nvSpPr>
          <p:cNvPr id="44" name="テキスト ボックス 43">
            <a:extLst>
              <a:ext uri="{FF2B5EF4-FFF2-40B4-BE49-F238E27FC236}">
                <a16:creationId xmlns:a16="http://schemas.microsoft.com/office/drawing/2014/main" id="{458E0E08-F4BE-4B2C-9BB1-0B463BB5F183}"/>
              </a:ext>
            </a:extLst>
          </p:cNvPr>
          <p:cNvSpPr txBox="1"/>
          <p:nvPr/>
        </p:nvSpPr>
        <p:spPr>
          <a:xfrm>
            <a:off x="3024265" y="3343775"/>
            <a:ext cx="1401116" cy="369332"/>
          </a:xfrm>
          <a:prstGeom prst="rect">
            <a:avLst/>
          </a:prstGeom>
          <a:noFill/>
        </p:spPr>
        <p:txBody>
          <a:bodyPr wrap="square">
            <a:spAutoFit/>
          </a:bodyPr>
          <a:lstStyle/>
          <a:p>
            <a:r>
              <a:rPr lang="ja-JP" altLang="en-US" dirty="0"/>
              <a:t>（別紙１）</a:t>
            </a:r>
          </a:p>
        </p:txBody>
      </p:sp>
      <p:sp>
        <p:nvSpPr>
          <p:cNvPr id="45" name="テキスト ボックス 44">
            <a:extLst>
              <a:ext uri="{FF2B5EF4-FFF2-40B4-BE49-F238E27FC236}">
                <a16:creationId xmlns:a16="http://schemas.microsoft.com/office/drawing/2014/main" id="{0DC11F82-A0F3-44B1-BDFA-4CAAA263015F}"/>
              </a:ext>
            </a:extLst>
          </p:cNvPr>
          <p:cNvSpPr txBox="1"/>
          <p:nvPr/>
        </p:nvSpPr>
        <p:spPr>
          <a:xfrm>
            <a:off x="2264095" y="1272599"/>
            <a:ext cx="461581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大阪府</a:t>
            </a:r>
            <a:r>
              <a:rPr lang="en-US" altLang="ja-JP" sz="3200" b="1" dirty="0">
                <a:latin typeface="メイリオ" panose="020B0604030504040204" pitchFamily="50" charset="-128"/>
                <a:ea typeface="メイリオ" panose="020B0604030504040204" pitchFamily="50" charset="-128"/>
              </a:rPr>
              <a:t>HP</a:t>
            </a:r>
            <a:r>
              <a:rPr lang="ja-JP" altLang="en-US" sz="3200" b="1" dirty="0">
                <a:latin typeface="メイリオ" panose="020B0604030504040204" pitchFamily="50" charset="-128"/>
                <a:ea typeface="メイリオ" panose="020B0604030504040204" pitchFamily="50" charset="-128"/>
              </a:rPr>
              <a:t>に記載例あり</a:t>
            </a:r>
          </a:p>
        </p:txBody>
      </p:sp>
      <p:grpSp>
        <p:nvGrpSpPr>
          <p:cNvPr id="46" name="グループ化 45">
            <a:extLst>
              <a:ext uri="{FF2B5EF4-FFF2-40B4-BE49-F238E27FC236}">
                <a16:creationId xmlns:a16="http://schemas.microsoft.com/office/drawing/2014/main" id="{EEAFBAD5-E47F-4C18-8772-87D8019CCF4E}"/>
              </a:ext>
            </a:extLst>
          </p:cNvPr>
          <p:cNvGrpSpPr/>
          <p:nvPr/>
        </p:nvGrpSpPr>
        <p:grpSpPr>
          <a:xfrm>
            <a:off x="620333" y="2184221"/>
            <a:ext cx="871640" cy="421036"/>
            <a:chOff x="7481655" y="1080000"/>
            <a:chExt cx="1308679" cy="669814"/>
          </a:xfrm>
        </p:grpSpPr>
        <p:sp>
          <p:nvSpPr>
            <p:cNvPr id="47" name="四角形: 角を丸くする 46">
              <a:extLst>
                <a:ext uri="{FF2B5EF4-FFF2-40B4-BE49-F238E27FC236}">
                  <a16:creationId xmlns:a16="http://schemas.microsoft.com/office/drawing/2014/main" id="{44030BBB-FB04-4F9D-91C5-0759EE5C14F1}"/>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93398F30-6517-4308-AA90-C024AFF7C4A7}"/>
                </a:ext>
              </a:extLst>
            </p:cNvPr>
            <p:cNvSpPr txBox="1"/>
            <p:nvPr/>
          </p:nvSpPr>
          <p:spPr>
            <a:xfrm>
              <a:off x="7519986" y="1162254"/>
              <a:ext cx="1270348" cy="587560"/>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条例</a:t>
              </a:r>
            </a:p>
          </p:txBody>
        </p:sp>
      </p:grpSp>
      <p:grpSp>
        <p:nvGrpSpPr>
          <p:cNvPr id="49" name="グループ化 48">
            <a:extLst>
              <a:ext uri="{FF2B5EF4-FFF2-40B4-BE49-F238E27FC236}">
                <a16:creationId xmlns:a16="http://schemas.microsoft.com/office/drawing/2014/main" id="{02D99AFA-F04F-4922-8B17-5F5D781DB0F3}"/>
              </a:ext>
            </a:extLst>
          </p:cNvPr>
          <p:cNvGrpSpPr/>
          <p:nvPr/>
        </p:nvGrpSpPr>
        <p:grpSpPr>
          <a:xfrm>
            <a:off x="2588445" y="2184221"/>
            <a:ext cx="871640" cy="421036"/>
            <a:chOff x="7481655" y="1080000"/>
            <a:chExt cx="1308679" cy="669814"/>
          </a:xfrm>
        </p:grpSpPr>
        <p:sp>
          <p:nvSpPr>
            <p:cNvPr id="50" name="四角形: 角を丸くする 49">
              <a:extLst>
                <a:ext uri="{FF2B5EF4-FFF2-40B4-BE49-F238E27FC236}">
                  <a16:creationId xmlns:a16="http://schemas.microsoft.com/office/drawing/2014/main" id="{7B964AF5-550B-4408-B3BE-55AB01A3A2B4}"/>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8884329D-545D-41AC-B693-EE4503ACA2C1}"/>
                </a:ext>
              </a:extLst>
            </p:cNvPr>
            <p:cNvSpPr txBox="1"/>
            <p:nvPr/>
          </p:nvSpPr>
          <p:spPr>
            <a:xfrm>
              <a:off x="7519986" y="1162254"/>
              <a:ext cx="1270348" cy="587560"/>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条例</a:t>
              </a:r>
            </a:p>
          </p:txBody>
        </p:sp>
      </p:grpSp>
    </p:spTree>
    <p:extLst>
      <p:ext uri="{BB962C8B-B14F-4D97-AF65-F5344CB8AC3E}">
        <p14:creationId xmlns:p14="http://schemas.microsoft.com/office/powerpoint/2010/main" val="892196958"/>
      </p:ext>
    </p:extLst>
  </p:cSld>
  <p:clrMapOvr>
    <a:masterClrMapping/>
  </p:clrMapOvr>
  <mc:AlternateContent xmlns:mc="http://schemas.openxmlformats.org/markup-compatibility/2006" xmlns:p14="http://schemas.microsoft.com/office/powerpoint/2010/main">
    <mc:Choice Requires="p14">
      <p:transition spd="slow" p14:dur="2000" advTm="12663"/>
    </mc:Choice>
    <mc:Fallback xmlns="">
      <p:transition spd="slow" advTm="1266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B0DC4111-BBDD-4EAC-811B-08C3D735258E}"/>
              </a:ext>
            </a:extLst>
          </p:cNvPr>
          <p:cNvSpPr/>
          <p:nvPr/>
        </p:nvSpPr>
        <p:spPr>
          <a:xfrm>
            <a:off x="884583" y="1549853"/>
            <a:ext cx="7444770" cy="1700243"/>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BC61643-4321-4217-A586-4989E86EC6CA}"/>
              </a:ext>
            </a:extLst>
          </p:cNvPr>
          <p:cNvSpPr/>
          <p:nvPr/>
        </p:nvSpPr>
        <p:spPr>
          <a:xfrm>
            <a:off x="884583" y="4052657"/>
            <a:ext cx="7444770" cy="1700243"/>
          </a:xfrm>
          <a:prstGeom prst="roundRect">
            <a:avLst>
              <a:gd name="adj" fmla="val 1998"/>
            </a:avLst>
          </a:prstGeom>
          <a:noFill/>
          <a:ln w="381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事前調査書面の説明時期</a:t>
            </a:r>
          </a:p>
        </p:txBody>
      </p:sp>
      <p:grpSp>
        <p:nvGrpSpPr>
          <p:cNvPr id="7" name="グループ化 6">
            <a:extLst>
              <a:ext uri="{FF2B5EF4-FFF2-40B4-BE49-F238E27FC236}">
                <a16:creationId xmlns:a16="http://schemas.microsoft.com/office/drawing/2014/main" id="{AF14AC09-3321-4413-9B23-755891CE5DFD}"/>
              </a:ext>
            </a:extLst>
          </p:cNvPr>
          <p:cNvGrpSpPr/>
          <p:nvPr/>
        </p:nvGrpSpPr>
        <p:grpSpPr>
          <a:xfrm>
            <a:off x="733767" y="1411486"/>
            <a:ext cx="648000" cy="654095"/>
            <a:chOff x="7481655" y="1829595"/>
            <a:chExt cx="648000" cy="654095"/>
          </a:xfrm>
        </p:grpSpPr>
        <p:sp>
          <p:nvSpPr>
            <p:cNvPr id="8" name="四角形: 角を丸くする 7">
              <a:extLst>
                <a:ext uri="{FF2B5EF4-FFF2-40B4-BE49-F238E27FC236}">
                  <a16:creationId xmlns:a16="http://schemas.microsoft.com/office/drawing/2014/main" id="{53C5AB86-41C3-4644-BE0D-DE2783083448}"/>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11" name="テキスト ボックス 10">
            <a:extLst>
              <a:ext uri="{FF2B5EF4-FFF2-40B4-BE49-F238E27FC236}">
                <a16:creationId xmlns:a16="http://schemas.microsoft.com/office/drawing/2014/main" id="{E0DACC4A-0751-42EF-A8D8-B24B082E1F2F}"/>
              </a:ext>
            </a:extLst>
          </p:cNvPr>
          <p:cNvSpPr txBox="1"/>
          <p:nvPr/>
        </p:nvSpPr>
        <p:spPr bwMode="auto">
          <a:xfrm>
            <a:off x="2017793" y="1773954"/>
            <a:ext cx="6311560"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解体等工事の開始の日まで</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rgbClr val="E8822E"/>
                </a:solidFill>
                <a:latin typeface="メイリオ" panose="020B0604030504040204" pitchFamily="50" charset="-128"/>
                <a:ea typeface="メイリオ" panose="020B0604030504040204" pitchFamily="50" charset="-128"/>
              </a:rPr>
              <a:t>届出対象特定工事に該当する場合は</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特定粉じん排出等作業の</a:t>
            </a:r>
            <a:r>
              <a:rPr kumimoji="1" lang="en-US" altLang="ja-JP" sz="2400" dirty="0">
                <a:latin typeface="メイリオ" panose="020B0604030504040204" pitchFamily="50" charset="-128"/>
                <a:ea typeface="メイリオ" panose="020B0604030504040204" pitchFamily="50" charset="-128"/>
              </a:rPr>
              <a:t>14</a:t>
            </a:r>
            <a:r>
              <a:rPr kumimoji="1" lang="ja-JP" altLang="en-US" sz="2400" dirty="0">
                <a:latin typeface="メイリオ" panose="020B0604030504040204" pitchFamily="50" charset="-128"/>
                <a:ea typeface="メイリオ" panose="020B0604030504040204" pitchFamily="50" charset="-128"/>
              </a:rPr>
              <a:t>日前まで）</a:t>
            </a:r>
          </a:p>
        </p:txBody>
      </p:sp>
      <p:grpSp>
        <p:nvGrpSpPr>
          <p:cNvPr id="12" name="グループ化 11">
            <a:extLst>
              <a:ext uri="{FF2B5EF4-FFF2-40B4-BE49-F238E27FC236}">
                <a16:creationId xmlns:a16="http://schemas.microsoft.com/office/drawing/2014/main" id="{F02A8076-B65A-4BE5-B1AF-9B2AFF42B330}"/>
              </a:ext>
            </a:extLst>
          </p:cNvPr>
          <p:cNvGrpSpPr/>
          <p:nvPr/>
        </p:nvGrpSpPr>
        <p:grpSpPr>
          <a:xfrm>
            <a:off x="733767" y="3927974"/>
            <a:ext cx="1308679" cy="667029"/>
            <a:chOff x="7481655" y="1080000"/>
            <a:chExt cx="1308679" cy="667029"/>
          </a:xfrm>
        </p:grpSpPr>
        <p:sp>
          <p:nvSpPr>
            <p:cNvPr id="13" name="四角形: 角を丸くする 12">
              <a:extLst>
                <a:ext uri="{FF2B5EF4-FFF2-40B4-BE49-F238E27FC236}">
                  <a16:creationId xmlns:a16="http://schemas.microsoft.com/office/drawing/2014/main" id="{31215367-4B70-485E-B4F1-8F62BAAFC103}"/>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FC735F2-5C13-49D3-A56D-BAEDC31D7586}"/>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
        <p:nvSpPr>
          <p:cNvPr id="16" name="テキスト ボックス 15">
            <a:extLst>
              <a:ext uri="{FF2B5EF4-FFF2-40B4-BE49-F238E27FC236}">
                <a16:creationId xmlns:a16="http://schemas.microsoft.com/office/drawing/2014/main" id="{895088B2-E7AD-4917-B382-1593C452AAF1}"/>
              </a:ext>
            </a:extLst>
          </p:cNvPr>
          <p:cNvSpPr txBox="1"/>
          <p:nvPr/>
        </p:nvSpPr>
        <p:spPr bwMode="auto">
          <a:xfrm>
            <a:off x="1930509" y="4302615"/>
            <a:ext cx="6486128"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解体等工事の開始の日まで</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rgbClr val="DF032E"/>
                </a:solidFill>
                <a:latin typeface="メイリオ" panose="020B0604030504040204" pitchFamily="50" charset="-128"/>
                <a:ea typeface="メイリオ" panose="020B0604030504040204" pitchFamily="50" charset="-128"/>
              </a:rPr>
              <a:t>特定粉じん排出等作業に該当する場合は</a:t>
            </a:r>
            <a:r>
              <a:rPr kumimoji="1"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　特定粉じん排出等作業の</a:t>
            </a:r>
            <a:r>
              <a:rPr kumimoji="1" lang="en-US" altLang="ja-JP" sz="2400" dirty="0">
                <a:latin typeface="メイリオ" panose="020B0604030504040204" pitchFamily="50" charset="-128"/>
                <a:ea typeface="メイリオ" panose="020B0604030504040204" pitchFamily="50" charset="-128"/>
              </a:rPr>
              <a:t>14</a:t>
            </a:r>
            <a:r>
              <a:rPr kumimoji="1" lang="ja-JP" altLang="en-US" sz="2400" dirty="0">
                <a:latin typeface="メイリオ" panose="020B0604030504040204" pitchFamily="50" charset="-128"/>
                <a:ea typeface="メイリオ" panose="020B0604030504040204" pitchFamily="50" charset="-128"/>
              </a:rPr>
              <a:t>日前まで）</a:t>
            </a:r>
          </a:p>
        </p:txBody>
      </p:sp>
    </p:spTree>
    <p:extLst>
      <p:ext uri="{BB962C8B-B14F-4D97-AF65-F5344CB8AC3E}">
        <p14:creationId xmlns:p14="http://schemas.microsoft.com/office/powerpoint/2010/main" val="2633874685"/>
      </p:ext>
    </p:extLst>
  </p:cSld>
  <p:clrMapOvr>
    <a:masterClrMapping/>
  </p:clrMapOvr>
  <mc:AlternateContent xmlns:mc="http://schemas.openxmlformats.org/markup-compatibility/2006" xmlns:p14="http://schemas.microsoft.com/office/powerpoint/2010/main">
    <mc:Choice Requires="p14">
      <p:transition spd="slow" p14:dur="2000" advTm="19071"/>
    </mc:Choice>
    <mc:Fallback xmlns="">
      <p:transition spd="slow" advTm="1907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事前調査結果の自治体への報告</a:t>
            </a:r>
          </a:p>
        </p:txBody>
      </p:sp>
      <p:sp>
        <p:nvSpPr>
          <p:cNvPr id="32" name="テキスト ボックス 31">
            <a:extLst>
              <a:ext uri="{FF2B5EF4-FFF2-40B4-BE49-F238E27FC236}">
                <a16:creationId xmlns:a16="http://schemas.microsoft.com/office/drawing/2014/main" id="{E525B794-316B-46F8-BA00-6C5BD9ED2B33}"/>
              </a:ext>
            </a:extLst>
          </p:cNvPr>
          <p:cNvSpPr txBox="1"/>
          <p:nvPr/>
        </p:nvSpPr>
        <p:spPr>
          <a:xfrm>
            <a:off x="269776" y="2007029"/>
            <a:ext cx="188322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報告対象</a:t>
            </a:r>
          </a:p>
        </p:txBody>
      </p:sp>
      <p:sp>
        <p:nvSpPr>
          <p:cNvPr id="12" name="テキスト ボックス 11">
            <a:extLst>
              <a:ext uri="{FF2B5EF4-FFF2-40B4-BE49-F238E27FC236}">
                <a16:creationId xmlns:a16="http://schemas.microsoft.com/office/drawing/2014/main" id="{3A2D8DE4-977A-4665-9A15-40A4424BE54A}"/>
              </a:ext>
            </a:extLst>
          </p:cNvPr>
          <p:cNvSpPr txBox="1"/>
          <p:nvPr/>
        </p:nvSpPr>
        <p:spPr bwMode="auto">
          <a:xfrm>
            <a:off x="2131938" y="1824263"/>
            <a:ext cx="6294466" cy="2246769"/>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・建築物の</a:t>
            </a:r>
            <a:r>
              <a:rPr kumimoji="1" lang="ja-JP" altLang="en-US" sz="2000" b="1" dirty="0">
                <a:solidFill>
                  <a:srgbClr val="E8822E"/>
                </a:solidFill>
                <a:latin typeface="メイリオ" panose="020B0604030504040204" pitchFamily="50" charset="-128"/>
                <a:ea typeface="メイリオ" panose="020B0604030504040204" pitchFamily="50" charset="-128"/>
              </a:rPr>
              <a:t>解体作業で</a:t>
            </a:r>
            <a:r>
              <a:rPr kumimoji="1" lang="ja-JP" altLang="en-US" sz="2000" dirty="0">
                <a:latin typeface="メイリオ" panose="020B0604030504040204" pitchFamily="50" charset="-128"/>
                <a:ea typeface="メイリオ" panose="020B0604030504040204" pitchFamily="50" charset="-128"/>
              </a:rPr>
              <a:t>、工事の対象となる建物の</a:t>
            </a:r>
          </a:p>
          <a:p>
            <a:r>
              <a:rPr kumimoji="1" lang="ja-JP" altLang="en-US" sz="2000" dirty="0">
                <a:latin typeface="メイリオ" panose="020B0604030504040204" pitchFamily="50" charset="-128"/>
                <a:ea typeface="メイリオ" panose="020B0604030504040204" pitchFamily="50" charset="-128"/>
              </a:rPr>
              <a:t>　床面積の合計が</a:t>
            </a:r>
            <a:r>
              <a:rPr kumimoji="1" lang="en-US" altLang="ja-JP" sz="2000" b="1" dirty="0">
                <a:solidFill>
                  <a:srgbClr val="E8822E"/>
                </a:solidFill>
                <a:latin typeface="メイリオ" panose="020B0604030504040204" pitchFamily="50" charset="-128"/>
                <a:ea typeface="メイリオ" panose="020B0604030504040204" pitchFamily="50" charset="-128"/>
              </a:rPr>
              <a:t>80m</a:t>
            </a:r>
            <a:r>
              <a:rPr kumimoji="1" lang="en-US" altLang="ja-JP" sz="2000" b="1" baseline="30000" dirty="0">
                <a:solidFill>
                  <a:srgbClr val="E8822E"/>
                </a:solidFill>
                <a:latin typeface="メイリオ" panose="020B0604030504040204" pitchFamily="50" charset="-128"/>
                <a:ea typeface="メイリオ" panose="020B0604030504040204" pitchFamily="50" charset="-128"/>
              </a:rPr>
              <a:t>2</a:t>
            </a:r>
            <a:r>
              <a:rPr kumimoji="1" lang="ja-JP" altLang="en-US" sz="2000" b="1" dirty="0">
                <a:solidFill>
                  <a:srgbClr val="E8822E"/>
                </a:solidFill>
                <a:latin typeface="メイリオ" panose="020B0604030504040204" pitchFamily="50" charset="-128"/>
                <a:ea typeface="メイリオ" panose="020B0604030504040204" pitchFamily="50" charset="-128"/>
              </a:rPr>
              <a:t>以上</a:t>
            </a:r>
            <a:r>
              <a:rPr kumimoji="1" lang="ja-JP" altLang="en-US" sz="2000" dirty="0">
                <a:latin typeface="メイリオ" panose="020B0604030504040204" pitchFamily="50" charset="-128"/>
                <a:ea typeface="メイリオ" panose="020B0604030504040204" pitchFamily="50" charset="-128"/>
              </a:rPr>
              <a:t>であるもの</a:t>
            </a:r>
          </a:p>
          <a:p>
            <a:r>
              <a:rPr kumimoji="1" lang="ja-JP" altLang="en-US" sz="2000" dirty="0">
                <a:latin typeface="メイリオ" panose="020B0604030504040204" pitchFamily="50" charset="-128"/>
                <a:ea typeface="メイリオ" panose="020B0604030504040204" pitchFamily="50" charset="-128"/>
              </a:rPr>
              <a:t>・建築物の</a:t>
            </a:r>
            <a:r>
              <a:rPr kumimoji="1" lang="ja-JP" altLang="en-US" sz="2000" b="1" dirty="0">
                <a:solidFill>
                  <a:srgbClr val="E8822E"/>
                </a:solidFill>
                <a:latin typeface="メイリオ" panose="020B0604030504040204" pitchFamily="50" charset="-128"/>
                <a:ea typeface="メイリオ" panose="020B0604030504040204" pitchFamily="50" charset="-128"/>
              </a:rPr>
              <a:t>改修作業で</a:t>
            </a:r>
            <a:r>
              <a:rPr kumimoji="1" lang="ja-JP" altLang="en-US" sz="2000" dirty="0">
                <a:latin typeface="メイリオ" panose="020B0604030504040204" pitchFamily="50" charset="-128"/>
                <a:ea typeface="メイリオ" panose="020B0604030504040204" pitchFamily="50" charset="-128"/>
              </a:rPr>
              <a:t>、工事の請負代金の合計が</a:t>
            </a:r>
          </a:p>
          <a:p>
            <a:r>
              <a:rPr kumimoji="1" lang="ja-JP" altLang="en-US" sz="2000" dirty="0">
                <a:latin typeface="メイリオ" panose="020B0604030504040204" pitchFamily="50" charset="-128"/>
                <a:ea typeface="メイリオ" panose="020B0604030504040204" pitchFamily="50" charset="-128"/>
              </a:rPr>
              <a:t>　</a:t>
            </a:r>
            <a:r>
              <a:rPr kumimoji="1" lang="en-US" altLang="ja-JP" sz="2000" b="1" dirty="0">
                <a:solidFill>
                  <a:srgbClr val="E8822E"/>
                </a:solidFill>
                <a:latin typeface="メイリオ" panose="020B0604030504040204" pitchFamily="50" charset="-128"/>
                <a:ea typeface="メイリオ" panose="020B0604030504040204" pitchFamily="50" charset="-128"/>
              </a:rPr>
              <a:t>100</a:t>
            </a:r>
            <a:r>
              <a:rPr kumimoji="1" lang="ja-JP" altLang="en-US" sz="2000" b="1" dirty="0">
                <a:solidFill>
                  <a:srgbClr val="E8822E"/>
                </a:solidFill>
                <a:latin typeface="メイリオ" panose="020B0604030504040204" pitchFamily="50" charset="-128"/>
                <a:ea typeface="メイリオ" panose="020B0604030504040204" pitchFamily="50" charset="-128"/>
              </a:rPr>
              <a:t>万円以上</a:t>
            </a:r>
            <a:r>
              <a:rPr kumimoji="1" lang="ja-JP" altLang="en-US" sz="2000" dirty="0">
                <a:latin typeface="メイリオ" panose="020B0604030504040204" pitchFamily="50" charset="-128"/>
                <a:ea typeface="メイリオ" panose="020B0604030504040204" pitchFamily="50" charset="-128"/>
              </a:rPr>
              <a:t>であるもの</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・工作物</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の</a:t>
            </a:r>
            <a:r>
              <a:rPr kumimoji="1" lang="ja-JP" altLang="en-US" sz="2000" b="1" dirty="0">
                <a:solidFill>
                  <a:srgbClr val="E8822E"/>
                </a:solidFill>
                <a:latin typeface="メイリオ" panose="020B0604030504040204" pitchFamily="50" charset="-128"/>
                <a:ea typeface="メイリオ" panose="020B0604030504040204" pitchFamily="50" charset="-128"/>
              </a:rPr>
              <a:t>解体等作業で</a:t>
            </a:r>
            <a:r>
              <a:rPr kumimoji="1" lang="ja-JP" altLang="en-US" sz="2000" dirty="0">
                <a:latin typeface="メイリオ" panose="020B0604030504040204" pitchFamily="50" charset="-128"/>
                <a:ea typeface="メイリオ" panose="020B0604030504040204" pitchFamily="50" charset="-128"/>
              </a:rPr>
              <a:t>、工事の請負代金の合計が</a:t>
            </a:r>
          </a:p>
          <a:p>
            <a:r>
              <a:rPr kumimoji="1" lang="ja-JP" altLang="en-US" sz="2000" dirty="0">
                <a:latin typeface="メイリオ" panose="020B0604030504040204" pitchFamily="50" charset="-128"/>
                <a:ea typeface="メイリオ" panose="020B0604030504040204" pitchFamily="50" charset="-128"/>
              </a:rPr>
              <a:t>　</a:t>
            </a:r>
            <a:r>
              <a:rPr kumimoji="1" lang="en-US" altLang="ja-JP" sz="2000" b="1" dirty="0">
                <a:solidFill>
                  <a:srgbClr val="E8822E"/>
                </a:solidFill>
                <a:latin typeface="メイリオ" panose="020B0604030504040204" pitchFamily="50" charset="-128"/>
                <a:ea typeface="メイリオ" panose="020B0604030504040204" pitchFamily="50" charset="-128"/>
              </a:rPr>
              <a:t>100</a:t>
            </a:r>
            <a:r>
              <a:rPr kumimoji="1" lang="ja-JP" altLang="en-US" sz="2000" b="1" dirty="0">
                <a:solidFill>
                  <a:srgbClr val="E8822E"/>
                </a:solidFill>
                <a:latin typeface="メイリオ" panose="020B0604030504040204" pitchFamily="50" charset="-128"/>
                <a:ea typeface="メイリオ" panose="020B0604030504040204" pitchFamily="50" charset="-128"/>
              </a:rPr>
              <a:t>万円以上</a:t>
            </a:r>
            <a:r>
              <a:rPr kumimoji="1" lang="ja-JP" altLang="en-US" sz="2000" dirty="0">
                <a:latin typeface="メイリオ" panose="020B0604030504040204" pitchFamily="50" charset="-128"/>
                <a:ea typeface="メイリオ" panose="020B0604030504040204" pitchFamily="50" charset="-128"/>
              </a:rPr>
              <a:t>であるもの</a:t>
            </a:r>
          </a:p>
          <a:p>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工作物は環境大臣が定めるもの</a:t>
            </a:r>
          </a:p>
        </p:txBody>
      </p:sp>
      <p:sp>
        <p:nvSpPr>
          <p:cNvPr id="13" name="テキスト ボックス 12">
            <a:extLst>
              <a:ext uri="{FF2B5EF4-FFF2-40B4-BE49-F238E27FC236}">
                <a16:creationId xmlns:a16="http://schemas.microsoft.com/office/drawing/2014/main" id="{2AA83706-C832-4242-B234-4096C9E96A67}"/>
              </a:ext>
            </a:extLst>
          </p:cNvPr>
          <p:cNvSpPr txBox="1"/>
          <p:nvPr/>
        </p:nvSpPr>
        <p:spPr>
          <a:xfrm>
            <a:off x="248718" y="5428414"/>
            <a:ext cx="2390297"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報告時期</a:t>
            </a:r>
          </a:p>
        </p:txBody>
      </p:sp>
      <p:sp>
        <p:nvSpPr>
          <p:cNvPr id="14" name="テキスト ボックス 13">
            <a:extLst>
              <a:ext uri="{FF2B5EF4-FFF2-40B4-BE49-F238E27FC236}">
                <a16:creationId xmlns:a16="http://schemas.microsoft.com/office/drawing/2014/main" id="{19C00DB1-AB8C-4750-ABE4-7A9337442BA5}"/>
              </a:ext>
            </a:extLst>
          </p:cNvPr>
          <p:cNvSpPr txBox="1"/>
          <p:nvPr/>
        </p:nvSpPr>
        <p:spPr>
          <a:xfrm>
            <a:off x="248718" y="4604860"/>
            <a:ext cx="3030377"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報告者</a:t>
            </a:r>
          </a:p>
        </p:txBody>
      </p:sp>
      <p:sp>
        <p:nvSpPr>
          <p:cNvPr id="15" name="テキスト ボックス 14">
            <a:extLst>
              <a:ext uri="{FF2B5EF4-FFF2-40B4-BE49-F238E27FC236}">
                <a16:creationId xmlns:a16="http://schemas.microsoft.com/office/drawing/2014/main" id="{4790D37D-B6A1-4D30-8509-851DCD8D488E}"/>
              </a:ext>
            </a:extLst>
          </p:cNvPr>
          <p:cNvSpPr txBox="1"/>
          <p:nvPr/>
        </p:nvSpPr>
        <p:spPr>
          <a:xfrm>
            <a:off x="1636161" y="4005965"/>
            <a:ext cx="6294466" cy="584775"/>
          </a:xfrm>
          <a:prstGeom prst="rect">
            <a:avLst/>
          </a:prstGeom>
          <a:noFill/>
        </p:spPr>
        <p:txBody>
          <a:bodyPr wrap="square" rtlCol="0">
            <a:spAutoFit/>
          </a:bodyPr>
          <a:lstStyle/>
          <a:p>
            <a:r>
              <a:rPr lang="ja-JP" altLang="en-US" sz="3200" b="1" dirty="0">
                <a:solidFill>
                  <a:srgbClr val="FF0000"/>
                </a:solidFill>
                <a:latin typeface="メイリオ" panose="020B0604030504040204" pitchFamily="50" charset="-128"/>
                <a:ea typeface="メイリオ" panose="020B0604030504040204" pitchFamily="50" charset="-128"/>
              </a:rPr>
              <a:t>報告対象外でも事前調査は必要</a:t>
            </a:r>
          </a:p>
        </p:txBody>
      </p:sp>
      <p:sp>
        <p:nvSpPr>
          <p:cNvPr id="16" name="テキスト ボックス 15">
            <a:extLst>
              <a:ext uri="{FF2B5EF4-FFF2-40B4-BE49-F238E27FC236}">
                <a16:creationId xmlns:a16="http://schemas.microsoft.com/office/drawing/2014/main" id="{8AED86B1-58BA-46DF-A4BC-F5EBB6FDC01C}"/>
              </a:ext>
            </a:extLst>
          </p:cNvPr>
          <p:cNvSpPr txBox="1"/>
          <p:nvPr/>
        </p:nvSpPr>
        <p:spPr bwMode="auto">
          <a:xfrm>
            <a:off x="2131938" y="5507571"/>
            <a:ext cx="6214151" cy="70788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・事前調査実施後、速やかに</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（遅くとも工事に着手する前までに）</a:t>
            </a:r>
          </a:p>
        </p:txBody>
      </p:sp>
      <p:grpSp>
        <p:nvGrpSpPr>
          <p:cNvPr id="19" name="グループ化 18">
            <a:extLst>
              <a:ext uri="{FF2B5EF4-FFF2-40B4-BE49-F238E27FC236}">
                <a16:creationId xmlns:a16="http://schemas.microsoft.com/office/drawing/2014/main" id="{0CAE1FE1-0A86-4EAD-8E76-478AEF3DBC9C}"/>
              </a:ext>
            </a:extLst>
          </p:cNvPr>
          <p:cNvGrpSpPr/>
          <p:nvPr/>
        </p:nvGrpSpPr>
        <p:grpSpPr>
          <a:xfrm>
            <a:off x="210388" y="1048369"/>
            <a:ext cx="648000" cy="654095"/>
            <a:chOff x="7481655" y="1829595"/>
            <a:chExt cx="648000" cy="654095"/>
          </a:xfrm>
        </p:grpSpPr>
        <p:sp>
          <p:nvSpPr>
            <p:cNvPr id="20" name="四角形: 角を丸くする 19">
              <a:extLst>
                <a:ext uri="{FF2B5EF4-FFF2-40B4-BE49-F238E27FC236}">
                  <a16:creationId xmlns:a16="http://schemas.microsoft.com/office/drawing/2014/main" id="{20CA63B4-E80D-4AB5-A0FB-8F9678659F33}"/>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6786B74-5F95-4E11-AA85-5A951E3A8F96}"/>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24" name="テキスト ボックス 23">
            <a:extLst>
              <a:ext uri="{FF2B5EF4-FFF2-40B4-BE49-F238E27FC236}">
                <a16:creationId xmlns:a16="http://schemas.microsoft.com/office/drawing/2014/main" id="{3ADADC8B-9936-4B48-B8C4-17BB5F2A7F09}"/>
              </a:ext>
            </a:extLst>
          </p:cNvPr>
          <p:cNvSpPr txBox="1"/>
          <p:nvPr/>
        </p:nvSpPr>
        <p:spPr>
          <a:xfrm>
            <a:off x="1129474" y="1113179"/>
            <a:ext cx="795344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事前調査結果を自治体に報告する</a:t>
            </a:r>
          </a:p>
        </p:txBody>
      </p:sp>
      <p:sp>
        <p:nvSpPr>
          <p:cNvPr id="25" name="テキスト ボックス 24">
            <a:extLst>
              <a:ext uri="{FF2B5EF4-FFF2-40B4-BE49-F238E27FC236}">
                <a16:creationId xmlns:a16="http://schemas.microsoft.com/office/drawing/2014/main" id="{E2F2EB86-C11D-4ED3-B1C4-4C13B50360E1}"/>
              </a:ext>
            </a:extLst>
          </p:cNvPr>
          <p:cNvSpPr txBox="1"/>
          <p:nvPr/>
        </p:nvSpPr>
        <p:spPr bwMode="auto">
          <a:xfrm>
            <a:off x="2131938" y="4682469"/>
            <a:ext cx="6294466"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・元請業者または自主施工者</a:t>
            </a:r>
          </a:p>
        </p:txBody>
      </p:sp>
      <p:sp>
        <p:nvSpPr>
          <p:cNvPr id="26" name="テキスト ボックス 25">
            <a:extLst>
              <a:ext uri="{FF2B5EF4-FFF2-40B4-BE49-F238E27FC236}">
                <a16:creationId xmlns:a16="http://schemas.microsoft.com/office/drawing/2014/main" id="{9BCFF39B-937F-44C0-AD09-80A80230B221}"/>
              </a:ext>
            </a:extLst>
          </p:cNvPr>
          <p:cNvSpPr txBox="1"/>
          <p:nvPr/>
        </p:nvSpPr>
        <p:spPr>
          <a:xfrm>
            <a:off x="269776" y="6251967"/>
            <a:ext cx="2390297"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報告方法</a:t>
            </a:r>
          </a:p>
        </p:txBody>
      </p:sp>
      <p:sp>
        <p:nvSpPr>
          <p:cNvPr id="27" name="テキスト ボックス 26">
            <a:extLst>
              <a:ext uri="{FF2B5EF4-FFF2-40B4-BE49-F238E27FC236}">
                <a16:creationId xmlns:a16="http://schemas.microsoft.com/office/drawing/2014/main" id="{F01AEB1B-D240-40DF-9669-D13FA1387C63}"/>
              </a:ext>
            </a:extLst>
          </p:cNvPr>
          <p:cNvSpPr txBox="1"/>
          <p:nvPr/>
        </p:nvSpPr>
        <p:spPr bwMode="auto">
          <a:xfrm>
            <a:off x="2152996" y="6331467"/>
            <a:ext cx="6294466"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・石綿事前調査結果報告システム</a:t>
            </a:r>
          </a:p>
        </p:txBody>
      </p:sp>
    </p:spTree>
    <p:extLst>
      <p:ext uri="{BB962C8B-B14F-4D97-AF65-F5344CB8AC3E}">
        <p14:creationId xmlns:p14="http://schemas.microsoft.com/office/powerpoint/2010/main" val="447750850"/>
      </p:ext>
    </p:extLst>
  </p:cSld>
  <p:clrMapOvr>
    <a:masterClrMapping/>
  </p:clrMapOvr>
  <mc:AlternateContent xmlns:mc="http://schemas.openxmlformats.org/markup-compatibility/2006" xmlns:p14="http://schemas.microsoft.com/office/powerpoint/2010/main">
    <mc:Choice Requires="p14">
      <p:transition spd="slow" p14:dur="2000" advTm="18445"/>
    </mc:Choice>
    <mc:Fallback xmlns="">
      <p:transition spd="slow" advTm="1844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52806"/>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事前調査結果の自治体への報告</a:t>
            </a:r>
          </a:p>
        </p:txBody>
      </p:sp>
      <p:pic>
        <p:nvPicPr>
          <p:cNvPr id="18" name="図 17">
            <a:extLst>
              <a:ext uri="{FF2B5EF4-FFF2-40B4-BE49-F238E27FC236}">
                <a16:creationId xmlns:a16="http://schemas.microsoft.com/office/drawing/2014/main" id="{2B550C71-70DF-438F-807F-08CC954681FF}"/>
              </a:ext>
            </a:extLst>
          </p:cNvPr>
          <p:cNvPicPr>
            <a:picLocks noChangeAspect="1"/>
          </p:cNvPicPr>
          <p:nvPr/>
        </p:nvPicPr>
        <p:blipFill>
          <a:blip r:embed="rId3"/>
          <a:stretch>
            <a:fillRect/>
          </a:stretch>
        </p:blipFill>
        <p:spPr>
          <a:xfrm>
            <a:off x="487735" y="2921567"/>
            <a:ext cx="4051014" cy="3630494"/>
          </a:xfrm>
          <a:prstGeom prst="rect">
            <a:avLst/>
          </a:prstGeom>
        </p:spPr>
      </p:pic>
      <p:sp>
        <p:nvSpPr>
          <p:cNvPr id="20" name="テキスト ボックス 19">
            <a:extLst>
              <a:ext uri="{FF2B5EF4-FFF2-40B4-BE49-F238E27FC236}">
                <a16:creationId xmlns:a16="http://schemas.microsoft.com/office/drawing/2014/main" id="{25525ED5-C4EB-4088-82F9-29911C535025}"/>
              </a:ext>
            </a:extLst>
          </p:cNvPr>
          <p:cNvSpPr txBox="1"/>
          <p:nvPr/>
        </p:nvSpPr>
        <p:spPr>
          <a:xfrm>
            <a:off x="5086224" y="3562721"/>
            <a:ext cx="2702360" cy="1384995"/>
          </a:xfrm>
          <a:prstGeom prst="rect">
            <a:avLst/>
          </a:prstGeom>
          <a:noFill/>
        </p:spPr>
        <p:txBody>
          <a:bodyPr wrap="square" rtlCol="0">
            <a:spAutoFit/>
          </a:bodyPr>
          <a:lstStyle/>
          <a:p>
            <a:r>
              <a:rPr lang="ja-JP" altLang="en-US" sz="1400" b="1" dirty="0">
                <a:latin typeface="+mn-ea"/>
              </a:rPr>
              <a:t>吹付け石綿　　　　 ○○ </a:t>
            </a:r>
            <a:r>
              <a:rPr lang="ja-JP" altLang="en-US" sz="1400" b="1" dirty="0">
                <a:latin typeface="+mn-ea"/>
                <a:cs typeface="Arial" panose="020B0604020202020204" pitchFamily="34" charset="0"/>
              </a:rPr>
              <a:t>ｍ</a:t>
            </a:r>
            <a:r>
              <a:rPr lang="en-US" altLang="ja-JP" sz="1400" b="1" dirty="0">
                <a:latin typeface="+mn-ea"/>
                <a:cs typeface="Arial" panose="020B0604020202020204" pitchFamily="34" charset="0"/>
              </a:rPr>
              <a:t>2</a:t>
            </a:r>
            <a:r>
              <a:rPr lang="ja-JP" altLang="en-US" sz="1400" b="1" dirty="0">
                <a:latin typeface="+mn-ea"/>
              </a:rPr>
              <a:t>　 </a:t>
            </a:r>
            <a:endParaRPr lang="en-US" altLang="ja-JP" sz="1400" b="1" dirty="0">
              <a:latin typeface="+mn-ea"/>
            </a:endParaRPr>
          </a:p>
          <a:p>
            <a:r>
              <a:rPr lang="ja-JP" altLang="en-US" sz="1400" b="1" dirty="0">
                <a:latin typeface="+mn-ea"/>
              </a:rPr>
              <a:t>石綿含有断熱材　　 ○○ </a:t>
            </a:r>
            <a:r>
              <a:rPr lang="ja-JP" altLang="en-US" sz="1400" b="1" dirty="0">
                <a:latin typeface="+mn-ea"/>
                <a:cs typeface="Arial" panose="020B0604020202020204" pitchFamily="34" charset="0"/>
              </a:rPr>
              <a:t>ｍ</a:t>
            </a:r>
            <a:r>
              <a:rPr lang="en-US" altLang="ja-JP" sz="1400" b="1" dirty="0">
                <a:latin typeface="+mn-ea"/>
                <a:cs typeface="Arial" panose="020B0604020202020204" pitchFamily="34" charset="0"/>
              </a:rPr>
              <a:t>2</a:t>
            </a:r>
          </a:p>
          <a:p>
            <a:r>
              <a:rPr lang="ja-JP" altLang="en-US" sz="1400" b="1" dirty="0">
                <a:latin typeface="+mn-ea"/>
              </a:rPr>
              <a:t>石綿含有保温材　　 ○○ </a:t>
            </a:r>
            <a:r>
              <a:rPr lang="ja-JP" altLang="en-US" sz="1400" b="1" dirty="0">
                <a:latin typeface="+mn-ea"/>
                <a:cs typeface="Arial" panose="020B0604020202020204" pitchFamily="34" charset="0"/>
              </a:rPr>
              <a:t>ｍ</a:t>
            </a:r>
            <a:r>
              <a:rPr lang="en-US" altLang="ja-JP" sz="1400" b="1" dirty="0">
                <a:latin typeface="+mn-ea"/>
                <a:cs typeface="Arial" panose="020B0604020202020204" pitchFamily="34" charset="0"/>
              </a:rPr>
              <a:t>2</a:t>
            </a:r>
            <a:r>
              <a:rPr lang="en-US" altLang="ja-JP" sz="1400" b="1" baseline="30000" dirty="0">
                <a:latin typeface="+mn-ea"/>
                <a:cs typeface="Arial" panose="020B0604020202020204" pitchFamily="34" charset="0"/>
              </a:rPr>
              <a:t> </a:t>
            </a:r>
            <a:r>
              <a:rPr lang="ja-JP" altLang="en-US" sz="1400" b="1" dirty="0">
                <a:latin typeface="+mn-ea"/>
              </a:rPr>
              <a:t>　</a:t>
            </a:r>
            <a:endParaRPr lang="en-US" altLang="ja-JP" sz="1400" b="1" dirty="0">
              <a:latin typeface="+mn-ea"/>
            </a:endParaRPr>
          </a:p>
          <a:p>
            <a:r>
              <a:rPr lang="ja-JP" altLang="en-US" sz="1400" b="1" dirty="0">
                <a:latin typeface="+mn-ea"/>
              </a:rPr>
              <a:t>石綿含有耐火被覆材 ○○ </a:t>
            </a:r>
            <a:r>
              <a:rPr lang="ja-JP" altLang="en-US" sz="1400" b="1" dirty="0">
                <a:latin typeface="+mn-ea"/>
                <a:cs typeface="Arial" panose="020B0604020202020204" pitchFamily="34" charset="0"/>
              </a:rPr>
              <a:t>ｍ</a:t>
            </a:r>
            <a:r>
              <a:rPr lang="en-US" altLang="ja-JP" sz="1400" b="1" dirty="0">
                <a:latin typeface="+mn-ea"/>
                <a:cs typeface="Arial" panose="020B0604020202020204" pitchFamily="34" charset="0"/>
              </a:rPr>
              <a:t>2</a:t>
            </a:r>
          </a:p>
          <a:p>
            <a:r>
              <a:rPr lang="ja-JP" altLang="en-US" sz="1400" b="1" dirty="0">
                <a:latin typeface="+mn-ea"/>
              </a:rPr>
              <a:t>石綿含有仕上塗材　 ○○ </a:t>
            </a:r>
            <a:r>
              <a:rPr lang="ja-JP" altLang="en-US" sz="1400" b="1" dirty="0" err="1">
                <a:latin typeface="+mn-ea"/>
              </a:rPr>
              <a:t>ｍ</a:t>
            </a:r>
            <a:r>
              <a:rPr lang="en-US" altLang="ja-JP" sz="1400" b="1" dirty="0">
                <a:latin typeface="+mn-ea"/>
                <a:cs typeface="Arial" panose="020B0604020202020204" pitchFamily="34" charset="0"/>
              </a:rPr>
              <a:t>2</a:t>
            </a:r>
            <a:r>
              <a:rPr lang="en-US" altLang="ja-JP" sz="1400" b="1" baseline="30000" dirty="0">
                <a:latin typeface="+mn-ea"/>
                <a:cs typeface="Arial" panose="020B0604020202020204" pitchFamily="34" charset="0"/>
              </a:rPr>
              <a:t> </a:t>
            </a:r>
            <a:r>
              <a:rPr lang="ja-JP" altLang="en-US" sz="1400" b="1" dirty="0">
                <a:latin typeface="+mn-ea"/>
              </a:rPr>
              <a:t>　</a:t>
            </a:r>
            <a:endParaRPr lang="en-US" altLang="ja-JP" sz="1400" b="1" dirty="0">
              <a:latin typeface="+mn-ea"/>
            </a:endParaRPr>
          </a:p>
          <a:p>
            <a:r>
              <a:rPr lang="ja-JP" altLang="en-US" sz="1400" b="1" dirty="0">
                <a:latin typeface="+mn-ea"/>
              </a:rPr>
              <a:t>石綿含有成形板等　 ○○ </a:t>
            </a:r>
            <a:r>
              <a:rPr lang="ja-JP" altLang="en-US" sz="1400" b="1" dirty="0">
                <a:latin typeface="+mn-ea"/>
                <a:cs typeface="Arial" panose="020B0604020202020204" pitchFamily="34" charset="0"/>
              </a:rPr>
              <a:t>ｍ</a:t>
            </a:r>
            <a:r>
              <a:rPr lang="en-US" altLang="ja-JP" sz="1400" b="1" dirty="0">
                <a:latin typeface="+mn-ea"/>
                <a:cs typeface="Arial" panose="020B0604020202020204" pitchFamily="34" charset="0"/>
              </a:rPr>
              <a:t>2</a:t>
            </a:r>
            <a:endParaRPr lang="en-US" altLang="ja-JP" sz="1400" b="1" dirty="0">
              <a:latin typeface="+mn-ea"/>
            </a:endParaRPr>
          </a:p>
        </p:txBody>
      </p:sp>
      <p:sp>
        <p:nvSpPr>
          <p:cNvPr id="21" name="テキスト ボックス 20">
            <a:extLst>
              <a:ext uri="{FF2B5EF4-FFF2-40B4-BE49-F238E27FC236}">
                <a16:creationId xmlns:a16="http://schemas.microsoft.com/office/drawing/2014/main" id="{8477125C-780C-4D45-8FEA-F038CBFD071F}"/>
              </a:ext>
            </a:extLst>
          </p:cNvPr>
          <p:cNvSpPr txBox="1"/>
          <p:nvPr/>
        </p:nvSpPr>
        <p:spPr>
          <a:xfrm>
            <a:off x="5257394" y="5062733"/>
            <a:ext cx="2639515" cy="584775"/>
          </a:xfrm>
          <a:prstGeom prst="rect">
            <a:avLst/>
          </a:prstGeom>
          <a:noFill/>
        </p:spPr>
        <p:txBody>
          <a:bodyPr wrap="square" rtlCol="0">
            <a:spAutoFit/>
          </a:bodyPr>
          <a:lstStyle/>
          <a:p>
            <a:r>
              <a:rPr kumimoji="1" lang="en-US" altLang="ja-JP" sz="1600" b="1" dirty="0">
                <a:latin typeface="+mn-ea"/>
              </a:rPr>
              <a:t>※</a:t>
            </a:r>
            <a:r>
              <a:rPr kumimoji="1" lang="ja-JP" altLang="en-US" sz="1600" b="1" dirty="0">
                <a:latin typeface="+mn-ea"/>
              </a:rPr>
              <a:t>文字は全角入力です。</a:t>
            </a:r>
            <a:endParaRPr kumimoji="1" lang="en-US" altLang="ja-JP" sz="1600" b="1" dirty="0">
              <a:latin typeface="+mn-ea"/>
            </a:endParaRPr>
          </a:p>
          <a:p>
            <a:r>
              <a:rPr kumimoji="1" lang="ja-JP" altLang="en-US" sz="1600" b="1" dirty="0">
                <a:latin typeface="+mn-ea"/>
              </a:rPr>
              <a:t>（例：㎡→ｍ２と記載）</a:t>
            </a:r>
          </a:p>
        </p:txBody>
      </p:sp>
      <p:sp>
        <p:nvSpPr>
          <p:cNvPr id="23" name="テキスト ボックス 22">
            <a:extLst>
              <a:ext uri="{FF2B5EF4-FFF2-40B4-BE49-F238E27FC236}">
                <a16:creationId xmlns:a16="http://schemas.microsoft.com/office/drawing/2014/main" id="{02FF4794-E955-467B-B65E-574D4E4D7673}"/>
              </a:ext>
            </a:extLst>
          </p:cNvPr>
          <p:cNvSpPr txBox="1"/>
          <p:nvPr/>
        </p:nvSpPr>
        <p:spPr>
          <a:xfrm>
            <a:off x="487735" y="2571901"/>
            <a:ext cx="1745208" cy="338554"/>
          </a:xfrm>
          <a:prstGeom prst="rect">
            <a:avLst/>
          </a:prstGeom>
          <a:noFill/>
        </p:spPr>
        <p:txBody>
          <a:bodyPr wrap="square" rtlCol="0">
            <a:spAutoFit/>
          </a:bodyPr>
          <a:lstStyle/>
          <a:p>
            <a:r>
              <a:rPr lang="en-US" altLang="ja-JP" sz="1600" b="1" dirty="0">
                <a:latin typeface="ＭＳ ゴシック" panose="020B0609070205080204" pitchFamily="49" charset="-128"/>
                <a:ea typeface="ＭＳ ゴシック" panose="020B0609070205080204" pitchFamily="49" charset="-128"/>
              </a:rPr>
              <a:t>※</a:t>
            </a:r>
            <a:r>
              <a:rPr lang="ja-JP" altLang="en-US" sz="1600" b="1" dirty="0">
                <a:latin typeface="ＭＳ ゴシック" panose="020B0609070205080204" pitchFamily="49" charset="-128"/>
                <a:ea typeface="ＭＳ ゴシック" panose="020B0609070205080204" pitchFamily="49" charset="-128"/>
              </a:rPr>
              <a:t>画面イメージ</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24" name="角丸四角形吹き出し 16">
            <a:extLst>
              <a:ext uri="{FF2B5EF4-FFF2-40B4-BE49-F238E27FC236}">
                <a16:creationId xmlns:a16="http://schemas.microsoft.com/office/drawing/2014/main" id="{8D88573B-D098-4159-8062-6A2D05730F1E}"/>
              </a:ext>
            </a:extLst>
          </p:cNvPr>
          <p:cNvSpPr/>
          <p:nvPr/>
        </p:nvSpPr>
        <p:spPr>
          <a:xfrm>
            <a:off x="4740964" y="3269253"/>
            <a:ext cx="3765865" cy="2575249"/>
          </a:xfrm>
          <a:prstGeom prst="wedgeRoundRectCallout">
            <a:avLst>
              <a:gd name="adj1" fmla="val -59072"/>
              <a:gd name="adj2" fmla="val 6038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1E0AE5C0-AF3E-40F8-8D5B-71571FADA9C3}"/>
              </a:ext>
            </a:extLst>
          </p:cNvPr>
          <p:cNvSpPr txBox="1"/>
          <p:nvPr/>
        </p:nvSpPr>
        <p:spPr>
          <a:xfrm>
            <a:off x="1360339" y="2074436"/>
            <a:ext cx="6874627" cy="461665"/>
          </a:xfrm>
          <a:prstGeom prst="rect">
            <a:avLst/>
          </a:prstGeom>
          <a:noFill/>
        </p:spPr>
        <p:txBody>
          <a:bodyPr wrap="square" rtlCol="0">
            <a:spAutoFit/>
          </a:bodyPr>
          <a:lstStyle/>
          <a:p>
            <a:r>
              <a:rPr lang="ja-JP" altLang="en-US" sz="2400" b="1" dirty="0">
                <a:solidFill>
                  <a:srgbClr val="E8822E"/>
                </a:solidFill>
                <a:latin typeface="+mn-ea"/>
              </a:rPr>
              <a:t>システムの自由記載欄にご入力をお願いします</a:t>
            </a:r>
            <a:endParaRPr lang="en-US" altLang="ja-JP" sz="2400" b="1" dirty="0">
              <a:solidFill>
                <a:srgbClr val="E8822E"/>
              </a:solidFill>
              <a:latin typeface="+mn-ea"/>
            </a:endParaRPr>
          </a:p>
        </p:txBody>
      </p:sp>
      <p:sp>
        <p:nvSpPr>
          <p:cNvPr id="29" name="テキスト ボックス 28">
            <a:extLst>
              <a:ext uri="{FF2B5EF4-FFF2-40B4-BE49-F238E27FC236}">
                <a16:creationId xmlns:a16="http://schemas.microsoft.com/office/drawing/2014/main" id="{DC35433C-F4DC-4086-BEA6-9A84690B59EC}"/>
              </a:ext>
            </a:extLst>
          </p:cNvPr>
          <p:cNvSpPr txBox="1"/>
          <p:nvPr/>
        </p:nvSpPr>
        <p:spPr>
          <a:xfrm>
            <a:off x="1724648" y="1013498"/>
            <a:ext cx="7203885"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石綿事前調査結果報告システムにて</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石綿含有建材の種類ごとの使用面積の報告</a:t>
            </a:r>
          </a:p>
        </p:txBody>
      </p:sp>
      <p:sp>
        <p:nvSpPr>
          <p:cNvPr id="31" name="四角形: 角を丸くする 30">
            <a:extLst>
              <a:ext uri="{FF2B5EF4-FFF2-40B4-BE49-F238E27FC236}">
                <a16:creationId xmlns:a16="http://schemas.microsoft.com/office/drawing/2014/main" id="{60AFE9F8-6142-41B8-97CF-2EC1340C18C4}"/>
              </a:ext>
            </a:extLst>
          </p:cNvPr>
          <p:cNvSpPr/>
          <p:nvPr/>
        </p:nvSpPr>
        <p:spPr>
          <a:xfrm>
            <a:off x="177137" y="1026101"/>
            <a:ext cx="1493721" cy="66287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8ECA27F-172B-4361-870E-29DB76870ACF}"/>
              </a:ext>
            </a:extLst>
          </p:cNvPr>
          <p:cNvSpPr txBox="1"/>
          <p:nvPr/>
        </p:nvSpPr>
        <p:spPr>
          <a:xfrm>
            <a:off x="215467" y="1104196"/>
            <a:ext cx="2009326"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お願い</a:t>
            </a:r>
          </a:p>
        </p:txBody>
      </p:sp>
    </p:spTree>
    <p:extLst>
      <p:ext uri="{BB962C8B-B14F-4D97-AF65-F5344CB8AC3E}">
        <p14:creationId xmlns:p14="http://schemas.microsoft.com/office/powerpoint/2010/main" val="4037560949"/>
      </p:ext>
    </p:extLst>
  </p:cSld>
  <p:clrMapOvr>
    <a:masterClrMapping/>
  </p:clrMapOvr>
  <mc:AlternateContent xmlns:mc="http://schemas.openxmlformats.org/markup-compatibility/2006" xmlns:p14="http://schemas.microsoft.com/office/powerpoint/2010/main">
    <mc:Choice Requires="p14">
      <p:transition spd="slow" p14:dur="2000" advTm="24203"/>
    </mc:Choice>
    <mc:Fallback xmlns="">
      <p:transition spd="slow" advTm="242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目次</a:t>
            </a:r>
          </a:p>
        </p:txBody>
      </p:sp>
      <p:sp>
        <p:nvSpPr>
          <p:cNvPr id="32" name="テキスト ボックス 31">
            <a:extLst>
              <a:ext uri="{FF2B5EF4-FFF2-40B4-BE49-F238E27FC236}">
                <a16:creationId xmlns:a16="http://schemas.microsoft.com/office/drawing/2014/main" id="{E525B794-316B-46F8-BA00-6C5BD9ED2B33}"/>
              </a:ext>
            </a:extLst>
          </p:cNvPr>
          <p:cNvSpPr txBox="1"/>
          <p:nvPr/>
        </p:nvSpPr>
        <p:spPr>
          <a:xfrm>
            <a:off x="744094" y="1840314"/>
            <a:ext cx="7992402" cy="3477875"/>
          </a:xfrm>
          <a:prstGeom prst="rect">
            <a:avLst/>
          </a:prstGeom>
          <a:noFill/>
        </p:spPr>
        <p:txBody>
          <a:bodyPr wrap="square" rtlCol="0" anchor="ctr">
            <a:spAutoFit/>
          </a:bodyPr>
          <a:lstStyle/>
          <a:p>
            <a:pPr>
              <a:lnSpc>
                <a:spcPct val="150000"/>
              </a:lnSpc>
            </a:pPr>
            <a:r>
              <a:rPr lang="ja-JP" altLang="en-US" sz="4000" b="1" dirty="0">
                <a:latin typeface="メイリオ" panose="020B0604030504040204" pitchFamily="50" charset="-128"/>
                <a:ea typeface="メイリオ" panose="020B0604030504040204" pitchFamily="50" charset="-128"/>
              </a:rPr>
              <a:t>１．規制対象について</a:t>
            </a:r>
            <a:endParaRPr lang="en-US" altLang="ja-JP" sz="4000" b="1" dirty="0">
              <a:latin typeface="メイリオ" panose="020B0604030504040204" pitchFamily="50" charset="-128"/>
              <a:ea typeface="メイリオ" panose="020B0604030504040204" pitchFamily="50" charset="-128"/>
            </a:endParaRPr>
          </a:p>
          <a:p>
            <a:pPr>
              <a:lnSpc>
                <a:spcPct val="150000"/>
              </a:lnSpc>
            </a:pPr>
            <a:r>
              <a:rPr lang="ja-JP" altLang="en-US" sz="4000" b="1" dirty="0">
                <a:latin typeface="メイリオ" panose="020B0604030504040204" pitchFamily="50" charset="-128"/>
                <a:ea typeface="メイリオ" panose="020B0604030504040204" pitchFamily="50" charset="-128"/>
              </a:rPr>
              <a:t>２．事前調査について</a:t>
            </a:r>
            <a:endParaRPr lang="en-US" altLang="ja-JP" sz="4000" b="1" dirty="0">
              <a:latin typeface="メイリオ" panose="020B0604030504040204" pitchFamily="50" charset="-128"/>
              <a:ea typeface="メイリオ" panose="020B0604030504040204" pitchFamily="50" charset="-128"/>
            </a:endParaRPr>
          </a:p>
          <a:p>
            <a:pPr>
              <a:lnSpc>
                <a:spcPct val="150000"/>
              </a:lnSpc>
            </a:pPr>
            <a:r>
              <a:rPr lang="ja-JP" altLang="en-US" sz="4000" b="1" dirty="0">
                <a:latin typeface="メイリオ" panose="020B0604030504040204" pitchFamily="50" charset="-128"/>
                <a:ea typeface="メイリオ" panose="020B0604030504040204" pitchFamily="50" charset="-128"/>
              </a:rPr>
              <a:t>３．特定粉じん排出等作業の</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　　規制内容について</a:t>
            </a:r>
            <a:endParaRPr lang="en-US" altLang="ja-JP"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3025211"/>
      </p:ext>
    </p:extLst>
  </p:cSld>
  <p:clrMapOvr>
    <a:masterClrMapping/>
  </p:clrMapOvr>
  <mc:AlternateContent xmlns:mc="http://schemas.openxmlformats.org/markup-compatibility/2006" xmlns:p14="http://schemas.microsoft.com/office/powerpoint/2010/main">
    <mc:Choice Requires="p14">
      <p:transition spd="slow" p14:dur="2000" advTm="6717"/>
    </mc:Choice>
    <mc:Fallback xmlns="">
      <p:transition spd="slow" advTm="671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作業計画の作成</a:t>
            </a:r>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8162912" y="1500781"/>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sp>
        <p:nvSpPr>
          <p:cNvPr id="21" name="テキスト ボックス 20">
            <a:extLst>
              <a:ext uri="{FF2B5EF4-FFF2-40B4-BE49-F238E27FC236}">
                <a16:creationId xmlns:a16="http://schemas.microsoft.com/office/drawing/2014/main" id="{09BCE11B-EA3D-4D8C-801B-562F0763A677}"/>
              </a:ext>
            </a:extLst>
          </p:cNvPr>
          <p:cNvSpPr txBox="1"/>
          <p:nvPr/>
        </p:nvSpPr>
        <p:spPr bwMode="auto">
          <a:xfrm>
            <a:off x="517214" y="2556503"/>
            <a:ext cx="5116471" cy="707886"/>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届出対象　・・・作業開始の</a:t>
            </a:r>
            <a:r>
              <a:rPr kumimoji="1" lang="en-US" altLang="ja-JP" sz="2000" dirty="0">
                <a:uFill>
                  <a:solidFill>
                    <a:srgbClr val="FFFF00"/>
                  </a:solidFill>
                </a:uFill>
                <a:latin typeface="メイリオ" panose="020B0604030504040204" pitchFamily="50" charset="-128"/>
                <a:ea typeface="メイリオ" panose="020B0604030504040204" pitchFamily="50" charset="-128"/>
              </a:rPr>
              <a:t>14</a:t>
            </a:r>
            <a:r>
              <a:rPr kumimoji="1" lang="ja-JP" altLang="en-US" sz="2000" dirty="0">
                <a:uFill>
                  <a:solidFill>
                    <a:srgbClr val="FFFF00"/>
                  </a:solidFill>
                </a:uFill>
                <a:latin typeface="メイリオ" panose="020B0604030504040204" pitchFamily="50" charset="-128"/>
                <a:ea typeface="メイリオ" panose="020B0604030504040204" pitchFamily="50" charset="-128"/>
              </a:rPr>
              <a:t>日前まで</a:t>
            </a:r>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届出対象外・・・作業開始前まで</a:t>
            </a:r>
            <a:endParaRPr kumimoji="1" lang="ja-JP" altLang="en-US" sz="2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642562E-ACB3-4E07-BB97-F8D6266D6F52}"/>
              </a:ext>
            </a:extLst>
          </p:cNvPr>
          <p:cNvSpPr txBox="1"/>
          <p:nvPr/>
        </p:nvSpPr>
        <p:spPr bwMode="auto">
          <a:xfrm>
            <a:off x="284023" y="5566368"/>
            <a:ext cx="4434460" cy="584775"/>
          </a:xfrm>
          <a:prstGeom prst="rect">
            <a:avLst/>
          </a:prstGeom>
          <a:noFill/>
        </p:spPr>
        <p:txBody>
          <a:bodyPr wrap="square" rtlCol="0">
            <a:spAutoFit/>
          </a:bodyPr>
          <a:lstStyle/>
          <a:p>
            <a:r>
              <a:rPr kumimoji="1" lang="ja-JP" altLang="en-US" sz="3200" b="1" dirty="0">
                <a:uFill>
                  <a:solidFill>
                    <a:srgbClr val="FFFF00"/>
                  </a:solidFill>
                </a:uFill>
                <a:latin typeface="メイリオ" panose="020B0604030504040204" pitchFamily="50" charset="-128"/>
                <a:ea typeface="メイリオ" panose="020B0604030504040204" pitchFamily="50" charset="-128"/>
              </a:rPr>
              <a:t>下請負人への説明</a:t>
            </a:r>
            <a:endParaRPr kumimoji="1" lang="ja-JP" altLang="en-US" sz="32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163F80DE-5376-4E02-9070-763E4A286203}"/>
              </a:ext>
            </a:extLst>
          </p:cNvPr>
          <p:cNvSpPr txBox="1"/>
          <p:nvPr/>
        </p:nvSpPr>
        <p:spPr>
          <a:xfrm>
            <a:off x="284707" y="3464668"/>
            <a:ext cx="2564864"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項目</a:t>
            </a:r>
          </a:p>
        </p:txBody>
      </p:sp>
      <p:grpSp>
        <p:nvGrpSpPr>
          <p:cNvPr id="14" name="グループ化 13">
            <a:extLst>
              <a:ext uri="{FF2B5EF4-FFF2-40B4-BE49-F238E27FC236}">
                <a16:creationId xmlns:a16="http://schemas.microsoft.com/office/drawing/2014/main" id="{656D1FC6-F578-428F-95D2-288A089D437D}"/>
              </a:ext>
            </a:extLst>
          </p:cNvPr>
          <p:cNvGrpSpPr/>
          <p:nvPr/>
        </p:nvGrpSpPr>
        <p:grpSpPr>
          <a:xfrm>
            <a:off x="6787026" y="3942574"/>
            <a:ext cx="2205667" cy="1834710"/>
            <a:chOff x="4626399" y="1834616"/>
            <a:chExt cx="7385406" cy="4865871"/>
          </a:xfrm>
        </p:grpSpPr>
        <p:grpSp>
          <p:nvGrpSpPr>
            <p:cNvPr id="15" name="グループ化 14">
              <a:extLst>
                <a:ext uri="{FF2B5EF4-FFF2-40B4-BE49-F238E27FC236}">
                  <a16:creationId xmlns:a16="http://schemas.microsoft.com/office/drawing/2014/main" id="{94DEAE82-194A-4C6D-ADBD-906D4112E749}"/>
                </a:ext>
              </a:extLst>
            </p:cNvPr>
            <p:cNvGrpSpPr/>
            <p:nvPr/>
          </p:nvGrpSpPr>
          <p:grpSpPr>
            <a:xfrm>
              <a:off x="10039895" y="4050421"/>
              <a:ext cx="1971910" cy="2650066"/>
              <a:chOff x="8902485" y="3423155"/>
              <a:chExt cx="1971910" cy="2650066"/>
            </a:xfrm>
          </p:grpSpPr>
          <p:sp>
            <p:nvSpPr>
              <p:cNvPr id="37" name="正方形/長方形 36">
                <a:extLst>
                  <a:ext uri="{FF2B5EF4-FFF2-40B4-BE49-F238E27FC236}">
                    <a16:creationId xmlns:a16="http://schemas.microsoft.com/office/drawing/2014/main" id="{274EE627-B316-4FCE-BA90-F73FBA60A37B}"/>
                  </a:ext>
                </a:extLst>
              </p:cNvPr>
              <p:cNvSpPr/>
              <p:nvPr/>
            </p:nvSpPr>
            <p:spPr>
              <a:xfrm>
                <a:off x="8902485" y="3423155"/>
                <a:ext cx="1971910" cy="265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F979DF46-AF1E-43CD-9207-BC1DA5D7B5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4778" y="3812226"/>
                <a:ext cx="1907324" cy="2141497"/>
              </a:xfrm>
              <a:prstGeom prst="rect">
                <a:avLst/>
              </a:prstGeom>
              <a:solidFill>
                <a:schemeClr val="bg1"/>
              </a:solidFill>
            </p:spPr>
          </p:pic>
        </p:grpSp>
        <p:grpSp>
          <p:nvGrpSpPr>
            <p:cNvPr id="16" name="グループ化 15">
              <a:extLst>
                <a:ext uri="{FF2B5EF4-FFF2-40B4-BE49-F238E27FC236}">
                  <a16:creationId xmlns:a16="http://schemas.microsoft.com/office/drawing/2014/main" id="{6712C453-C87A-479A-ABFD-2B0EA46362EF}"/>
                </a:ext>
              </a:extLst>
            </p:cNvPr>
            <p:cNvGrpSpPr/>
            <p:nvPr/>
          </p:nvGrpSpPr>
          <p:grpSpPr>
            <a:xfrm>
              <a:off x="9137644" y="3681121"/>
              <a:ext cx="1971910" cy="2650066"/>
              <a:chOff x="841345" y="3281624"/>
              <a:chExt cx="1971910" cy="2650066"/>
            </a:xfrm>
          </p:grpSpPr>
          <p:sp>
            <p:nvSpPr>
              <p:cNvPr id="35" name="正方形/長方形 34">
                <a:extLst>
                  <a:ext uri="{FF2B5EF4-FFF2-40B4-BE49-F238E27FC236}">
                    <a16:creationId xmlns:a16="http://schemas.microsoft.com/office/drawing/2014/main" id="{542E7ADB-7F7A-4923-AEE8-44CCA86268A2}"/>
                  </a:ext>
                </a:extLst>
              </p:cNvPr>
              <p:cNvSpPr/>
              <p:nvPr/>
            </p:nvSpPr>
            <p:spPr>
              <a:xfrm>
                <a:off x="841345" y="3281624"/>
                <a:ext cx="1971910" cy="265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2321155B-0325-4158-B0F1-11F48FD446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440" y="3364373"/>
                <a:ext cx="1775434" cy="2523148"/>
              </a:xfrm>
              <a:prstGeom prst="rect">
                <a:avLst/>
              </a:prstGeom>
            </p:spPr>
          </p:pic>
        </p:grpSp>
        <p:grpSp>
          <p:nvGrpSpPr>
            <p:cNvPr id="17" name="グループ化 16">
              <a:extLst>
                <a:ext uri="{FF2B5EF4-FFF2-40B4-BE49-F238E27FC236}">
                  <a16:creationId xmlns:a16="http://schemas.microsoft.com/office/drawing/2014/main" id="{D62C934C-6D2F-4065-98FD-FDED61D04C53}"/>
                </a:ext>
              </a:extLst>
            </p:cNvPr>
            <p:cNvGrpSpPr/>
            <p:nvPr/>
          </p:nvGrpSpPr>
          <p:grpSpPr>
            <a:xfrm>
              <a:off x="8235395" y="3311820"/>
              <a:ext cx="1971910" cy="2650066"/>
              <a:chOff x="738619" y="3209672"/>
              <a:chExt cx="1971910" cy="2650066"/>
            </a:xfrm>
          </p:grpSpPr>
          <p:sp>
            <p:nvSpPr>
              <p:cNvPr id="33" name="正方形/長方形 32">
                <a:extLst>
                  <a:ext uri="{FF2B5EF4-FFF2-40B4-BE49-F238E27FC236}">
                    <a16:creationId xmlns:a16="http://schemas.microsoft.com/office/drawing/2014/main" id="{71CA8172-FDEB-42B8-90D6-B9299041BA3F}"/>
                  </a:ext>
                </a:extLst>
              </p:cNvPr>
              <p:cNvSpPr/>
              <p:nvPr/>
            </p:nvSpPr>
            <p:spPr>
              <a:xfrm>
                <a:off x="738619" y="3209672"/>
                <a:ext cx="1971910" cy="265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156A14E6-E4DB-4687-AB6A-5129678208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471755" y="3716828"/>
                <a:ext cx="2463982" cy="1635753"/>
              </a:xfrm>
              <a:prstGeom prst="rect">
                <a:avLst/>
              </a:prstGeom>
            </p:spPr>
          </p:pic>
        </p:grpSp>
        <p:grpSp>
          <p:nvGrpSpPr>
            <p:cNvPr id="18" name="グループ化 17">
              <a:extLst>
                <a:ext uri="{FF2B5EF4-FFF2-40B4-BE49-F238E27FC236}">
                  <a16:creationId xmlns:a16="http://schemas.microsoft.com/office/drawing/2014/main" id="{A41F8075-2830-4E0B-BF25-8937A0240889}"/>
                </a:ext>
              </a:extLst>
            </p:cNvPr>
            <p:cNvGrpSpPr/>
            <p:nvPr/>
          </p:nvGrpSpPr>
          <p:grpSpPr>
            <a:xfrm>
              <a:off x="7333146" y="2942519"/>
              <a:ext cx="1971910" cy="2650066"/>
              <a:chOff x="393629" y="2636401"/>
              <a:chExt cx="1971910" cy="2650066"/>
            </a:xfrm>
          </p:grpSpPr>
          <p:sp>
            <p:nvSpPr>
              <p:cNvPr id="30" name="正方形/長方形 29">
                <a:extLst>
                  <a:ext uri="{FF2B5EF4-FFF2-40B4-BE49-F238E27FC236}">
                    <a16:creationId xmlns:a16="http://schemas.microsoft.com/office/drawing/2014/main" id="{C750A587-73E5-4B7F-B94A-340E0A2676E2}"/>
                  </a:ext>
                </a:extLst>
              </p:cNvPr>
              <p:cNvSpPr/>
              <p:nvPr/>
            </p:nvSpPr>
            <p:spPr>
              <a:xfrm>
                <a:off x="393629" y="2636401"/>
                <a:ext cx="1971910" cy="265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6CF3FF8D-4E33-4694-B04C-C23D3F9FAD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988" y="2665235"/>
                <a:ext cx="1718519" cy="2522100"/>
              </a:xfrm>
              <a:prstGeom prst="rect">
                <a:avLst/>
              </a:prstGeom>
            </p:spPr>
          </p:pic>
        </p:grpSp>
        <p:grpSp>
          <p:nvGrpSpPr>
            <p:cNvPr id="19" name="グループ化 18">
              <a:extLst>
                <a:ext uri="{FF2B5EF4-FFF2-40B4-BE49-F238E27FC236}">
                  <a16:creationId xmlns:a16="http://schemas.microsoft.com/office/drawing/2014/main" id="{DFF6EFB5-789B-4F6C-A05A-83DB367DA497}"/>
                </a:ext>
              </a:extLst>
            </p:cNvPr>
            <p:cNvGrpSpPr/>
            <p:nvPr/>
          </p:nvGrpSpPr>
          <p:grpSpPr>
            <a:xfrm>
              <a:off x="6430897" y="2573218"/>
              <a:ext cx="1971910" cy="2650066"/>
              <a:chOff x="266717" y="2810930"/>
              <a:chExt cx="1971910" cy="2650066"/>
            </a:xfrm>
          </p:grpSpPr>
          <p:sp>
            <p:nvSpPr>
              <p:cNvPr id="28" name="正方形/長方形 27">
                <a:extLst>
                  <a:ext uri="{FF2B5EF4-FFF2-40B4-BE49-F238E27FC236}">
                    <a16:creationId xmlns:a16="http://schemas.microsoft.com/office/drawing/2014/main" id="{66994617-764B-4F06-B80D-163876CD451C}"/>
                  </a:ext>
                </a:extLst>
              </p:cNvPr>
              <p:cNvSpPr/>
              <p:nvPr/>
            </p:nvSpPr>
            <p:spPr>
              <a:xfrm>
                <a:off x="266717" y="2810930"/>
                <a:ext cx="1971910" cy="265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58E61517-BAE3-4CB5-826E-66B298AD38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5902" y="2934856"/>
                <a:ext cx="1633540" cy="2351611"/>
              </a:xfrm>
              <a:prstGeom prst="rect">
                <a:avLst/>
              </a:prstGeom>
            </p:spPr>
          </p:pic>
        </p:grpSp>
        <p:grpSp>
          <p:nvGrpSpPr>
            <p:cNvPr id="20" name="グループ化 19">
              <a:extLst>
                <a:ext uri="{FF2B5EF4-FFF2-40B4-BE49-F238E27FC236}">
                  <a16:creationId xmlns:a16="http://schemas.microsoft.com/office/drawing/2014/main" id="{11D1DE3B-0498-46F7-8695-2743F1653855}"/>
                </a:ext>
              </a:extLst>
            </p:cNvPr>
            <p:cNvGrpSpPr/>
            <p:nvPr/>
          </p:nvGrpSpPr>
          <p:grpSpPr>
            <a:xfrm>
              <a:off x="5528648" y="2203917"/>
              <a:ext cx="1971910" cy="2650066"/>
              <a:chOff x="143469" y="2647912"/>
              <a:chExt cx="1971910" cy="2650066"/>
            </a:xfrm>
          </p:grpSpPr>
          <p:sp>
            <p:nvSpPr>
              <p:cNvPr id="26" name="正方形/長方形 25">
                <a:extLst>
                  <a:ext uri="{FF2B5EF4-FFF2-40B4-BE49-F238E27FC236}">
                    <a16:creationId xmlns:a16="http://schemas.microsoft.com/office/drawing/2014/main" id="{91FD4B2E-076B-4FE3-8B6D-8CC3427C5A69}"/>
                  </a:ext>
                </a:extLst>
              </p:cNvPr>
              <p:cNvSpPr/>
              <p:nvPr/>
            </p:nvSpPr>
            <p:spPr>
              <a:xfrm>
                <a:off x="143469" y="2647912"/>
                <a:ext cx="1971910" cy="265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4B48182A-1693-43FB-9C7A-90F9595EDE7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7262" y="2695919"/>
                <a:ext cx="1824323" cy="2554051"/>
              </a:xfrm>
              <a:prstGeom prst="rect">
                <a:avLst/>
              </a:prstGeom>
            </p:spPr>
          </p:pic>
        </p:grpSp>
        <p:grpSp>
          <p:nvGrpSpPr>
            <p:cNvPr id="23" name="グループ化 22">
              <a:extLst>
                <a:ext uri="{FF2B5EF4-FFF2-40B4-BE49-F238E27FC236}">
                  <a16:creationId xmlns:a16="http://schemas.microsoft.com/office/drawing/2014/main" id="{0216BA00-5662-473E-9BFF-DA7C373C2CE5}"/>
                </a:ext>
              </a:extLst>
            </p:cNvPr>
            <p:cNvGrpSpPr/>
            <p:nvPr/>
          </p:nvGrpSpPr>
          <p:grpSpPr>
            <a:xfrm>
              <a:off x="4626399" y="1834616"/>
              <a:ext cx="1971910" cy="2650066"/>
              <a:chOff x="4447530" y="773089"/>
              <a:chExt cx="1971910" cy="2650066"/>
            </a:xfrm>
            <a:solidFill>
              <a:schemeClr val="bg1"/>
            </a:solidFill>
          </p:grpSpPr>
          <p:sp>
            <p:nvSpPr>
              <p:cNvPr id="24" name="正方形/長方形 23">
                <a:extLst>
                  <a:ext uri="{FF2B5EF4-FFF2-40B4-BE49-F238E27FC236}">
                    <a16:creationId xmlns:a16="http://schemas.microsoft.com/office/drawing/2014/main" id="{99576051-D6CA-4058-A5A2-D001F6FB1DB6}"/>
                  </a:ext>
                </a:extLst>
              </p:cNvPr>
              <p:cNvSpPr/>
              <p:nvPr/>
            </p:nvSpPr>
            <p:spPr>
              <a:xfrm>
                <a:off x="4447530" y="773089"/>
                <a:ext cx="1971910" cy="265006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534C4CFA-AC85-428B-A53F-2B2227E9A64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12635" y="805083"/>
                <a:ext cx="1803569" cy="2559290"/>
              </a:xfrm>
              <a:prstGeom prst="rect">
                <a:avLst/>
              </a:prstGeom>
              <a:grpFill/>
            </p:spPr>
          </p:pic>
        </p:grpSp>
      </p:grpSp>
      <p:grpSp>
        <p:nvGrpSpPr>
          <p:cNvPr id="39" name="グループ化 38">
            <a:extLst>
              <a:ext uri="{FF2B5EF4-FFF2-40B4-BE49-F238E27FC236}">
                <a16:creationId xmlns:a16="http://schemas.microsoft.com/office/drawing/2014/main" id="{FEC9E315-EDE0-4CEB-A74D-0D78968C5D79}"/>
              </a:ext>
            </a:extLst>
          </p:cNvPr>
          <p:cNvGrpSpPr/>
          <p:nvPr/>
        </p:nvGrpSpPr>
        <p:grpSpPr>
          <a:xfrm>
            <a:off x="5803925" y="3788233"/>
            <a:ext cx="1244952" cy="2033142"/>
            <a:chOff x="10481307" y="1078048"/>
            <a:chExt cx="1971910" cy="2650066"/>
          </a:xfrm>
        </p:grpSpPr>
        <p:sp>
          <p:nvSpPr>
            <p:cNvPr id="40" name="正方形/長方形 39">
              <a:extLst>
                <a:ext uri="{FF2B5EF4-FFF2-40B4-BE49-F238E27FC236}">
                  <a16:creationId xmlns:a16="http://schemas.microsoft.com/office/drawing/2014/main" id="{E12A3A5E-2F78-4D81-B73F-73DF9B8F0594}"/>
                </a:ext>
              </a:extLst>
            </p:cNvPr>
            <p:cNvSpPr/>
            <p:nvPr/>
          </p:nvSpPr>
          <p:spPr>
            <a:xfrm>
              <a:off x="10481307" y="1078048"/>
              <a:ext cx="1971910" cy="265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図 40">
              <a:extLst>
                <a:ext uri="{FF2B5EF4-FFF2-40B4-BE49-F238E27FC236}">
                  <a16:creationId xmlns:a16="http://schemas.microsoft.com/office/drawing/2014/main" id="{248A94FA-88AB-479C-BA3D-03FA53547FA0}"/>
                </a:ext>
              </a:extLst>
            </p:cNvPr>
            <p:cNvPicPr>
              <a:picLocks noChangeAspect="1"/>
            </p:cNvPicPr>
            <p:nvPr/>
          </p:nvPicPr>
          <p:blipFill>
            <a:blip r:embed="rId10"/>
            <a:stretch>
              <a:fillRect/>
            </a:stretch>
          </p:blipFill>
          <p:spPr>
            <a:xfrm>
              <a:off x="10575350" y="1153491"/>
              <a:ext cx="1783824" cy="2499180"/>
            </a:xfrm>
            <a:prstGeom prst="rect">
              <a:avLst/>
            </a:prstGeom>
            <a:solidFill>
              <a:schemeClr val="bg1"/>
            </a:solidFill>
          </p:spPr>
        </p:pic>
      </p:grpSp>
      <p:sp>
        <p:nvSpPr>
          <p:cNvPr id="42" name="四角形: 角を丸くする 41">
            <a:extLst>
              <a:ext uri="{FF2B5EF4-FFF2-40B4-BE49-F238E27FC236}">
                <a16:creationId xmlns:a16="http://schemas.microsoft.com/office/drawing/2014/main" id="{1DD0F057-FF38-409F-BE96-D3F95134A1F7}"/>
              </a:ext>
            </a:extLst>
          </p:cNvPr>
          <p:cNvSpPr/>
          <p:nvPr/>
        </p:nvSpPr>
        <p:spPr>
          <a:xfrm>
            <a:off x="6029933" y="3042798"/>
            <a:ext cx="2829360" cy="630268"/>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大阪府</a:t>
            </a:r>
            <a:r>
              <a:rPr lang="en-US" altLang="ja-JP" b="1" dirty="0"/>
              <a:t>HP</a:t>
            </a:r>
            <a:r>
              <a:rPr lang="ja-JP" altLang="en-US" b="1" dirty="0"/>
              <a:t>に参考様式あり</a:t>
            </a:r>
            <a:endParaRPr kumimoji="1" lang="en-US" altLang="ja-JP" b="1" dirty="0"/>
          </a:p>
        </p:txBody>
      </p:sp>
      <p:sp>
        <p:nvSpPr>
          <p:cNvPr id="43" name="テキスト ボックス 42">
            <a:extLst>
              <a:ext uri="{FF2B5EF4-FFF2-40B4-BE49-F238E27FC236}">
                <a16:creationId xmlns:a16="http://schemas.microsoft.com/office/drawing/2014/main" id="{9AC67EF0-DC96-4860-B4F9-2A0F46105968}"/>
              </a:ext>
            </a:extLst>
          </p:cNvPr>
          <p:cNvSpPr txBox="1"/>
          <p:nvPr/>
        </p:nvSpPr>
        <p:spPr bwMode="auto">
          <a:xfrm>
            <a:off x="553553" y="6039348"/>
            <a:ext cx="6902963" cy="707886"/>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石綿の除去等作業を他の者（下請負人）に請け負わせる</a:t>
            </a: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ときは、石綿の除去等作業の方法等の説明が必要</a:t>
            </a:r>
          </a:p>
        </p:txBody>
      </p:sp>
      <p:grpSp>
        <p:nvGrpSpPr>
          <p:cNvPr id="44" name="グループ化 43">
            <a:extLst>
              <a:ext uri="{FF2B5EF4-FFF2-40B4-BE49-F238E27FC236}">
                <a16:creationId xmlns:a16="http://schemas.microsoft.com/office/drawing/2014/main" id="{9144B11D-BD10-45A7-943F-72FC406DCC5E}"/>
              </a:ext>
            </a:extLst>
          </p:cNvPr>
          <p:cNvGrpSpPr/>
          <p:nvPr/>
        </p:nvGrpSpPr>
        <p:grpSpPr>
          <a:xfrm>
            <a:off x="210388" y="1048369"/>
            <a:ext cx="648000" cy="654095"/>
            <a:chOff x="7481655" y="1829595"/>
            <a:chExt cx="648000" cy="654095"/>
          </a:xfrm>
        </p:grpSpPr>
        <p:sp>
          <p:nvSpPr>
            <p:cNvPr id="45" name="四角形: 角を丸くする 44">
              <a:extLst>
                <a:ext uri="{FF2B5EF4-FFF2-40B4-BE49-F238E27FC236}">
                  <a16:creationId xmlns:a16="http://schemas.microsoft.com/office/drawing/2014/main" id="{DA1C38B5-4900-4133-A395-7330D5467184}"/>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E634CB18-E08B-4B25-90A1-32A086ED15F2}"/>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47" name="テキスト ボックス 46">
            <a:extLst>
              <a:ext uri="{FF2B5EF4-FFF2-40B4-BE49-F238E27FC236}">
                <a16:creationId xmlns:a16="http://schemas.microsoft.com/office/drawing/2014/main" id="{95CF3BFE-34A2-4A4E-B33B-C334CA0C46B5}"/>
              </a:ext>
            </a:extLst>
          </p:cNvPr>
          <p:cNvSpPr txBox="1"/>
          <p:nvPr/>
        </p:nvSpPr>
        <p:spPr>
          <a:xfrm>
            <a:off x="1129474" y="946434"/>
            <a:ext cx="6036097" cy="107721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特定粉じん排出等作業について、作業計画の作成が必要</a:t>
            </a:r>
          </a:p>
        </p:txBody>
      </p:sp>
      <p:sp>
        <p:nvSpPr>
          <p:cNvPr id="48" name="テキスト ボックス 47">
            <a:extLst>
              <a:ext uri="{FF2B5EF4-FFF2-40B4-BE49-F238E27FC236}">
                <a16:creationId xmlns:a16="http://schemas.microsoft.com/office/drawing/2014/main" id="{ED6BF07C-937D-4598-9A8F-6BE546BF3FFD}"/>
              </a:ext>
            </a:extLst>
          </p:cNvPr>
          <p:cNvSpPr txBox="1"/>
          <p:nvPr/>
        </p:nvSpPr>
        <p:spPr>
          <a:xfrm>
            <a:off x="269776" y="2007029"/>
            <a:ext cx="188322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作成時期</a:t>
            </a:r>
          </a:p>
        </p:txBody>
      </p:sp>
      <p:sp>
        <p:nvSpPr>
          <p:cNvPr id="51" name="テキスト ボックス 50">
            <a:extLst>
              <a:ext uri="{FF2B5EF4-FFF2-40B4-BE49-F238E27FC236}">
                <a16:creationId xmlns:a16="http://schemas.microsoft.com/office/drawing/2014/main" id="{3F3CD4AD-B52C-4D74-85F7-7A5B8122E756}"/>
              </a:ext>
            </a:extLst>
          </p:cNvPr>
          <p:cNvSpPr txBox="1"/>
          <p:nvPr/>
        </p:nvSpPr>
        <p:spPr bwMode="auto">
          <a:xfrm>
            <a:off x="222428" y="4036584"/>
            <a:ext cx="3510229" cy="1015663"/>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・工事の概要</a:t>
            </a: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・石綿含有建材除去等作業</a:t>
            </a: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・石綿飛散防止措置</a:t>
            </a:r>
          </a:p>
        </p:txBody>
      </p:sp>
      <p:sp>
        <p:nvSpPr>
          <p:cNvPr id="52" name="テキスト ボックス 51">
            <a:extLst>
              <a:ext uri="{FF2B5EF4-FFF2-40B4-BE49-F238E27FC236}">
                <a16:creationId xmlns:a16="http://schemas.microsoft.com/office/drawing/2014/main" id="{3270EDC9-8F05-4E9E-B5D0-268C4E3D0412}"/>
              </a:ext>
            </a:extLst>
          </p:cNvPr>
          <p:cNvSpPr txBox="1"/>
          <p:nvPr/>
        </p:nvSpPr>
        <p:spPr bwMode="auto">
          <a:xfrm>
            <a:off x="3353908" y="4049443"/>
            <a:ext cx="2006907" cy="1015663"/>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・工事の工程表</a:t>
            </a: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・施工体制</a:t>
            </a: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・安全衛生</a:t>
            </a:r>
          </a:p>
        </p:txBody>
      </p:sp>
    </p:spTree>
    <p:extLst>
      <p:ext uri="{BB962C8B-B14F-4D97-AF65-F5344CB8AC3E}">
        <p14:creationId xmlns:p14="http://schemas.microsoft.com/office/powerpoint/2010/main" val="1021130505"/>
      </p:ext>
    </p:extLst>
  </p:cSld>
  <p:clrMapOvr>
    <a:masterClrMapping/>
  </p:clrMapOvr>
  <mc:AlternateContent xmlns:mc="http://schemas.openxmlformats.org/markup-compatibility/2006" xmlns:p14="http://schemas.microsoft.com/office/powerpoint/2010/main">
    <mc:Choice Requires="p14">
      <p:transition spd="slow" p14:dur="2000" advTm="12751"/>
    </mc:Choice>
    <mc:Fallback xmlns="">
      <p:transition spd="slow" advTm="1275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特定粉じん排出等作業実施届出書</a:t>
            </a:r>
          </a:p>
        </p:txBody>
      </p:sp>
      <p:grpSp>
        <p:nvGrpSpPr>
          <p:cNvPr id="7" name="グループ化 6">
            <a:extLst>
              <a:ext uri="{FF2B5EF4-FFF2-40B4-BE49-F238E27FC236}">
                <a16:creationId xmlns:a16="http://schemas.microsoft.com/office/drawing/2014/main" id="{AF14AC09-3321-4413-9B23-755891CE5DFD}"/>
              </a:ext>
            </a:extLst>
          </p:cNvPr>
          <p:cNvGrpSpPr/>
          <p:nvPr/>
        </p:nvGrpSpPr>
        <p:grpSpPr>
          <a:xfrm>
            <a:off x="296255" y="4543358"/>
            <a:ext cx="648000" cy="654095"/>
            <a:chOff x="7481655" y="1829595"/>
            <a:chExt cx="648000" cy="654095"/>
          </a:xfrm>
        </p:grpSpPr>
        <p:sp>
          <p:nvSpPr>
            <p:cNvPr id="8" name="四角形: 角を丸くする 7">
              <a:extLst>
                <a:ext uri="{FF2B5EF4-FFF2-40B4-BE49-F238E27FC236}">
                  <a16:creationId xmlns:a16="http://schemas.microsoft.com/office/drawing/2014/main" id="{53C5AB86-41C3-4644-BE0D-DE2783083448}"/>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grpSp>
        <p:nvGrpSpPr>
          <p:cNvPr id="17" name="グループ化 16">
            <a:extLst>
              <a:ext uri="{FF2B5EF4-FFF2-40B4-BE49-F238E27FC236}">
                <a16:creationId xmlns:a16="http://schemas.microsoft.com/office/drawing/2014/main" id="{E24E7504-EC8A-4F59-A2E8-3E06B9A90B78}"/>
              </a:ext>
            </a:extLst>
          </p:cNvPr>
          <p:cNvGrpSpPr/>
          <p:nvPr/>
        </p:nvGrpSpPr>
        <p:grpSpPr>
          <a:xfrm>
            <a:off x="296255" y="5601919"/>
            <a:ext cx="1308679" cy="667029"/>
            <a:chOff x="7481655" y="1080000"/>
            <a:chExt cx="1308679" cy="667029"/>
          </a:xfrm>
        </p:grpSpPr>
        <p:sp>
          <p:nvSpPr>
            <p:cNvPr id="18" name="四角形: 角を丸くする 17">
              <a:extLst>
                <a:ext uri="{FF2B5EF4-FFF2-40B4-BE49-F238E27FC236}">
                  <a16:creationId xmlns:a16="http://schemas.microsoft.com/office/drawing/2014/main" id="{C6C4E730-7C33-4813-BB23-695EDBEEEEC3}"/>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BF25242-ECEB-4F36-89B9-89FBB1CF26FD}"/>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grpSp>
        <p:nvGrpSpPr>
          <p:cNvPr id="21" name="グループ化 20">
            <a:extLst>
              <a:ext uri="{FF2B5EF4-FFF2-40B4-BE49-F238E27FC236}">
                <a16:creationId xmlns:a16="http://schemas.microsoft.com/office/drawing/2014/main" id="{74BC1EAF-CE98-4832-B9C5-3082899336F4}"/>
              </a:ext>
            </a:extLst>
          </p:cNvPr>
          <p:cNvGrpSpPr/>
          <p:nvPr/>
        </p:nvGrpSpPr>
        <p:grpSpPr>
          <a:xfrm>
            <a:off x="210388" y="1048369"/>
            <a:ext cx="648000" cy="654095"/>
            <a:chOff x="7481655" y="1829595"/>
            <a:chExt cx="648000" cy="654095"/>
          </a:xfrm>
        </p:grpSpPr>
        <p:sp>
          <p:nvSpPr>
            <p:cNvPr id="23" name="四角形: 角を丸くする 22">
              <a:extLst>
                <a:ext uri="{FF2B5EF4-FFF2-40B4-BE49-F238E27FC236}">
                  <a16:creationId xmlns:a16="http://schemas.microsoft.com/office/drawing/2014/main" id="{8511E6AE-9902-487E-985B-BAF6CD9144DA}"/>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8717A17-F856-4F85-8CFD-74895AD2F484}"/>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25" name="テキスト ボックス 24">
            <a:extLst>
              <a:ext uri="{FF2B5EF4-FFF2-40B4-BE49-F238E27FC236}">
                <a16:creationId xmlns:a16="http://schemas.microsoft.com/office/drawing/2014/main" id="{D030CEBD-CE7C-44C7-A834-7A8CA298D9BB}"/>
              </a:ext>
            </a:extLst>
          </p:cNvPr>
          <p:cNvSpPr txBox="1"/>
          <p:nvPr/>
        </p:nvSpPr>
        <p:spPr>
          <a:xfrm>
            <a:off x="1129474" y="1129314"/>
            <a:ext cx="7753272"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届出対象の工事は自治体へ届出が必要</a:t>
            </a:r>
          </a:p>
        </p:txBody>
      </p:sp>
      <p:sp>
        <p:nvSpPr>
          <p:cNvPr id="26" name="テキスト ボックス 25">
            <a:extLst>
              <a:ext uri="{FF2B5EF4-FFF2-40B4-BE49-F238E27FC236}">
                <a16:creationId xmlns:a16="http://schemas.microsoft.com/office/drawing/2014/main" id="{E4106834-0DEF-4313-B10C-A99ED09F1EA4}"/>
              </a:ext>
            </a:extLst>
          </p:cNvPr>
          <p:cNvSpPr txBox="1"/>
          <p:nvPr/>
        </p:nvSpPr>
        <p:spPr>
          <a:xfrm>
            <a:off x="269776" y="2007029"/>
            <a:ext cx="188322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届出者</a:t>
            </a:r>
          </a:p>
        </p:txBody>
      </p:sp>
      <p:sp>
        <p:nvSpPr>
          <p:cNvPr id="27" name="テキスト ボックス 26">
            <a:extLst>
              <a:ext uri="{FF2B5EF4-FFF2-40B4-BE49-F238E27FC236}">
                <a16:creationId xmlns:a16="http://schemas.microsoft.com/office/drawing/2014/main" id="{9C016229-11EC-4613-8884-04096B6FCD83}"/>
              </a:ext>
            </a:extLst>
          </p:cNvPr>
          <p:cNvSpPr txBox="1"/>
          <p:nvPr/>
        </p:nvSpPr>
        <p:spPr bwMode="auto">
          <a:xfrm>
            <a:off x="2073812" y="2102826"/>
            <a:ext cx="2622879" cy="400110"/>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発注者が届出する</a:t>
            </a:r>
            <a:endParaRPr kumimoji="1" lang="ja-JP" altLang="en-US" sz="20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18265F94-CC1F-445A-8FE6-7EBF72C5608D}"/>
              </a:ext>
            </a:extLst>
          </p:cNvPr>
          <p:cNvSpPr txBox="1"/>
          <p:nvPr/>
        </p:nvSpPr>
        <p:spPr>
          <a:xfrm>
            <a:off x="269776" y="2747755"/>
            <a:ext cx="188322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届出時期</a:t>
            </a:r>
          </a:p>
        </p:txBody>
      </p:sp>
      <p:sp>
        <p:nvSpPr>
          <p:cNvPr id="28" name="テキスト ボックス 27">
            <a:extLst>
              <a:ext uri="{FF2B5EF4-FFF2-40B4-BE49-F238E27FC236}">
                <a16:creationId xmlns:a16="http://schemas.microsoft.com/office/drawing/2014/main" id="{12919B34-E6F2-4804-B1C0-B9EDD1439E65}"/>
              </a:ext>
            </a:extLst>
          </p:cNvPr>
          <p:cNvSpPr txBox="1"/>
          <p:nvPr/>
        </p:nvSpPr>
        <p:spPr bwMode="auto">
          <a:xfrm>
            <a:off x="2073812" y="2845316"/>
            <a:ext cx="3952915" cy="400110"/>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作業開始日</a:t>
            </a:r>
            <a:r>
              <a:rPr kumimoji="1" lang="en-US" altLang="ja-JP" sz="1600" dirty="0">
                <a:uFill>
                  <a:solidFill>
                    <a:srgbClr val="FFFF00"/>
                  </a:solidFill>
                </a:uFill>
                <a:latin typeface="メイリオ" panose="020B0604030504040204" pitchFamily="50" charset="-128"/>
                <a:ea typeface="メイリオ" panose="020B0604030504040204" pitchFamily="50" charset="-128"/>
              </a:rPr>
              <a:t>※</a:t>
            </a:r>
            <a:r>
              <a:rPr kumimoji="1" lang="ja-JP" altLang="en-US" sz="2000" dirty="0">
                <a:uFill>
                  <a:solidFill>
                    <a:srgbClr val="FFFF00"/>
                  </a:solidFill>
                </a:uFill>
                <a:latin typeface="メイリオ" panose="020B0604030504040204" pitchFamily="50" charset="-128"/>
                <a:ea typeface="メイリオ" panose="020B0604030504040204" pitchFamily="50" charset="-128"/>
              </a:rPr>
              <a:t>の</a:t>
            </a:r>
            <a:r>
              <a:rPr kumimoji="1" lang="en-US" altLang="ja-JP" sz="2000" dirty="0">
                <a:uFill>
                  <a:solidFill>
                    <a:srgbClr val="FFFF00"/>
                  </a:solidFill>
                </a:uFill>
                <a:latin typeface="メイリオ" panose="020B0604030504040204" pitchFamily="50" charset="-128"/>
                <a:ea typeface="メイリオ" panose="020B0604030504040204" pitchFamily="50" charset="-128"/>
              </a:rPr>
              <a:t>14</a:t>
            </a:r>
            <a:r>
              <a:rPr kumimoji="1" lang="ja-JP" altLang="en-US" sz="2000" dirty="0">
                <a:uFill>
                  <a:solidFill>
                    <a:srgbClr val="FFFF00"/>
                  </a:solidFill>
                </a:uFill>
                <a:latin typeface="メイリオ" panose="020B0604030504040204" pitchFamily="50" charset="-128"/>
                <a:ea typeface="メイリオ" panose="020B0604030504040204" pitchFamily="50" charset="-128"/>
              </a:rPr>
              <a:t>日前まで</a:t>
            </a:r>
            <a:endParaRPr kumimoji="1" lang="ja-JP" altLang="en-US" sz="20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CF27E654-2C49-4472-9002-C56DCC3C311A}"/>
              </a:ext>
            </a:extLst>
          </p:cNvPr>
          <p:cNvSpPr txBox="1"/>
          <p:nvPr/>
        </p:nvSpPr>
        <p:spPr bwMode="auto">
          <a:xfrm>
            <a:off x="2767176" y="3204885"/>
            <a:ext cx="5195454" cy="584775"/>
          </a:xfrm>
          <a:prstGeom prst="rect">
            <a:avLst/>
          </a:prstGeom>
          <a:noFill/>
        </p:spPr>
        <p:txBody>
          <a:bodyPr wrap="square" rtlCol="0">
            <a:spAutoFit/>
          </a:bodyPr>
          <a:lstStyle/>
          <a:p>
            <a:r>
              <a:rPr kumimoji="1" lang="en-US" altLang="ja-JP" sz="1600" dirty="0">
                <a:uFill>
                  <a:solidFill>
                    <a:srgbClr val="FFFF00"/>
                  </a:solidFill>
                </a:uFill>
                <a:latin typeface="メイリオ" panose="020B0604030504040204" pitchFamily="50" charset="-128"/>
                <a:ea typeface="メイリオ" panose="020B0604030504040204" pitchFamily="50" charset="-128"/>
              </a:rPr>
              <a:t>※</a:t>
            </a:r>
            <a:r>
              <a:rPr kumimoji="1" lang="ja-JP" altLang="en-US" sz="1600" dirty="0">
                <a:uFill>
                  <a:solidFill>
                    <a:srgbClr val="FFFF00"/>
                  </a:solidFill>
                </a:uFill>
                <a:latin typeface="メイリオ" panose="020B0604030504040204" pitchFamily="50" charset="-128"/>
                <a:ea typeface="メイリオ" panose="020B0604030504040204" pitchFamily="50" charset="-128"/>
              </a:rPr>
              <a:t>石綿の除去等に係る一連の作業</a:t>
            </a:r>
            <a:endParaRPr kumimoji="1" lang="en-US" altLang="ja-JP" sz="1600" dirty="0">
              <a:uFill>
                <a:solidFill>
                  <a:srgbClr val="FFFF00"/>
                </a:solidFill>
              </a:uFill>
              <a:latin typeface="メイリオ" panose="020B0604030504040204" pitchFamily="50" charset="-128"/>
              <a:ea typeface="メイリオ" panose="020B0604030504040204" pitchFamily="50" charset="-128"/>
            </a:endParaRPr>
          </a:p>
          <a:p>
            <a:r>
              <a:rPr kumimoji="1" lang="ja-JP" altLang="en-US" sz="1600" dirty="0">
                <a:uFill>
                  <a:solidFill>
                    <a:srgbClr val="FFFF00"/>
                  </a:solidFill>
                </a:uFill>
                <a:latin typeface="メイリオ" panose="020B0604030504040204" pitchFamily="50" charset="-128"/>
                <a:ea typeface="メイリオ" panose="020B0604030504040204" pitchFamily="50" charset="-128"/>
              </a:rPr>
              <a:t>（飛散防止のための足場設置等も含む）の開始日</a:t>
            </a:r>
          </a:p>
        </p:txBody>
      </p:sp>
      <p:sp>
        <p:nvSpPr>
          <p:cNvPr id="30" name="テキスト ボックス 29">
            <a:extLst>
              <a:ext uri="{FF2B5EF4-FFF2-40B4-BE49-F238E27FC236}">
                <a16:creationId xmlns:a16="http://schemas.microsoft.com/office/drawing/2014/main" id="{4D6F1D87-3C12-4D5E-A344-99B077FF71E3}"/>
              </a:ext>
            </a:extLst>
          </p:cNvPr>
          <p:cNvSpPr txBox="1"/>
          <p:nvPr/>
        </p:nvSpPr>
        <p:spPr>
          <a:xfrm>
            <a:off x="269776" y="3974060"/>
            <a:ext cx="188322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届出対象</a:t>
            </a:r>
          </a:p>
        </p:txBody>
      </p:sp>
      <p:sp>
        <p:nvSpPr>
          <p:cNvPr id="31" name="テキスト ボックス 30">
            <a:extLst>
              <a:ext uri="{FF2B5EF4-FFF2-40B4-BE49-F238E27FC236}">
                <a16:creationId xmlns:a16="http://schemas.microsoft.com/office/drawing/2014/main" id="{F631E253-C55F-4637-9DEF-38338C89D667}"/>
              </a:ext>
            </a:extLst>
          </p:cNvPr>
          <p:cNvSpPr txBox="1"/>
          <p:nvPr/>
        </p:nvSpPr>
        <p:spPr bwMode="auto">
          <a:xfrm>
            <a:off x="1279200" y="4703215"/>
            <a:ext cx="3323979" cy="707886"/>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・吹付け石綿（レベル１）</a:t>
            </a: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・断熱材等（レベル２）</a:t>
            </a:r>
          </a:p>
        </p:txBody>
      </p:sp>
      <p:sp>
        <p:nvSpPr>
          <p:cNvPr id="32" name="テキスト ボックス 31">
            <a:extLst>
              <a:ext uri="{FF2B5EF4-FFF2-40B4-BE49-F238E27FC236}">
                <a16:creationId xmlns:a16="http://schemas.microsoft.com/office/drawing/2014/main" id="{6E5CF386-FE43-41B6-83C6-C8B2AB43531A}"/>
              </a:ext>
            </a:extLst>
          </p:cNvPr>
          <p:cNvSpPr txBox="1"/>
          <p:nvPr/>
        </p:nvSpPr>
        <p:spPr bwMode="auto">
          <a:xfrm>
            <a:off x="1289139" y="5836622"/>
            <a:ext cx="7602589" cy="646331"/>
          </a:xfrm>
          <a:prstGeom prst="rect">
            <a:avLst/>
          </a:prstGeom>
          <a:noFill/>
        </p:spPr>
        <p:txBody>
          <a:bodyPr wrap="square" rtlCol="0">
            <a:spAutoFit/>
          </a:bodyPr>
          <a:lstStyle/>
          <a:p>
            <a:r>
              <a:rPr kumimoji="1" lang="ja-JP" altLang="en-US" dirty="0">
                <a:uFill>
                  <a:solidFill>
                    <a:srgbClr val="FFFF00"/>
                  </a:solidFill>
                </a:uFill>
                <a:latin typeface="メイリオ" panose="020B0604030504040204" pitchFamily="50" charset="-128"/>
                <a:ea typeface="メイリオ" panose="020B0604030504040204" pitchFamily="50" charset="-128"/>
              </a:rPr>
              <a:t>・石綿含有成形板等の使用面積</a:t>
            </a:r>
            <a:r>
              <a:rPr kumimoji="1" lang="ja-JP" altLang="en-US" sz="1400" dirty="0">
                <a:uFill>
                  <a:solidFill>
                    <a:srgbClr val="FFFF00"/>
                  </a:solidFill>
                </a:uFill>
                <a:latin typeface="メイリオ" panose="020B0604030504040204" pitchFamily="50" charset="-128"/>
                <a:ea typeface="メイリオ" panose="020B0604030504040204" pitchFamily="50" charset="-128"/>
              </a:rPr>
              <a:t>（除去面積）</a:t>
            </a:r>
            <a:r>
              <a:rPr kumimoji="1" lang="ja-JP" altLang="en-US" sz="1800" dirty="0">
                <a:uFill>
                  <a:solidFill>
                    <a:srgbClr val="FFFF00"/>
                  </a:solidFill>
                </a:uFill>
                <a:latin typeface="メイリオ" panose="020B0604030504040204" pitchFamily="50" charset="-128"/>
                <a:ea typeface="メイリオ" panose="020B0604030504040204" pitchFamily="50" charset="-128"/>
              </a:rPr>
              <a:t>の</a:t>
            </a:r>
            <a:r>
              <a:rPr kumimoji="1" lang="ja-JP" altLang="en-US" dirty="0">
                <a:uFill>
                  <a:solidFill>
                    <a:srgbClr val="FFFF00"/>
                  </a:solidFill>
                </a:uFill>
                <a:latin typeface="メイリオ" panose="020B0604030504040204" pitchFamily="50" charset="-128"/>
                <a:ea typeface="メイリオ" panose="020B0604030504040204" pitchFamily="50" charset="-128"/>
              </a:rPr>
              <a:t>合計が</a:t>
            </a:r>
            <a:r>
              <a:rPr kumimoji="1" lang="en-US" altLang="ja-JP" dirty="0">
                <a:uFill>
                  <a:solidFill>
                    <a:srgbClr val="FFFF00"/>
                  </a:solidFill>
                </a:uFill>
                <a:latin typeface="メイリオ" panose="020B0604030504040204" pitchFamily="50" charset="-128"/>
                <a:ea typeface="メイリオ" panose="020B0604030504040204" pitchFamily="50" charset="-128"/>
              </a:rPr>
              <a:t>1,000 m</a:t>
            </a:r>
            <a:r>
              <a:rPr kumimoji="1" lang="en-US" altLang="ja-JP" baseline="30000" dirty="0">
                <a:uFill>
                  <a:solidFill>
                    <a:srgbClr val="FFFF00"/>
                  </a:solidFill>
                </a:uFill>
                <a:latin typeface="メイリオ" panose="020B0604030504040204" pitchFamily="50" charset="-128"/>
                <a:ea typeface="メイリオ" panose="020B0604030504040204" pitchFamily="50" charset="-128"/>
              </a:rPr>
              <a:t>2</a:t>
            </a:r>
            <a:r>
              <a:rPr kumimoji="1" lang="ja-JP" altLang="en-US" dirty="0">
                <a:uFill>
                  <a:solidFill>
                    <a:srgbClr val="FFFF00"/>
                  </a:solidFill>
                </a:uFill>
                <a:latin typeface="メイリオ" panose="020B0604030504040204" pitchFamily="50" charset="-128"/>
                <a:ea typeface="メイリオ" panose="020B0604030504040204" pitchFamily="50" charset="-128"/>
              </a:rPr>
              <a:t>以上の場合</a:t>
            </a:r>
          </a:p>
          <a:p>
            <a:r>
              <a:rPr kumimoji="1" lang="ja-JP" altLang="en-US" dirty="0">
                <a:uFill>
                  <a:solidFill>
                    <a:srgbClr val="FFFF00"/>
                  </a:solidFill>
                </a:uFill>
                <a:latin typeface="メイリオ" panose="020B0604030504040204" pitchFamily="50" charset="-128"/>
                <a:ea typeface="メイリオ" panose="020B0604030504040204" pitchFamily="50" charset="-128"/>
              </a:rPr>
              <a:t>・石綿含有仕上塗材の使用面積</a:t>
            </a:r>
            <a:r>
              <a:rPr kumimoji="1" lang="ja-JP" altLang="en-US" sz="1400" dirty="0">
                <a:uFill>
                  <a:solidFill>
                    <a:srgbClr val="FFFF00"/>
                  </a:solidFill>
                </a:uFill>
                <a:latin typeface="メイリオ" panose="020B0604030504040204" pitchFamily="50" charset="-128"/>
                <a:ea typeface="メイリオ" panose="020B0604030504040204" pitchFamily="50" charset="-128"/>
              </a:rPr>
              <a:t>（除去面積）</a:t>
            </a:r>
            <a:r>
              <a:rPr kumimoji="1" lang="ja-JP" altLang="en-US" dirty="0">
                <a:uFill>
                  <a:solidFill>
                    <a:srgbClr val="FFFF00"/>
                  </a:solidFill>
                </a:uFill>
                <a:latin typeface="メイリオ" panose="020B0604030504040204" pitchFamily="50" charset="-128"/>
                <a:ea typeface="メイリオ" panose="020B0604030504040204" pitchFamily="50" charset="-128"/>
              </a:rPr>
              <a:t>が</a:t>
            </a:r>
            <a:r>
              <a:rPr kumimoji="1" lang="en-US" altLang="ja-JP" dirty="0">
                <a:uFill>
                  <a:solidFill>
                    <a:srgbClr val="FFFF00"/>
                  </a:solidFill>
                </a:uFill>
                <a:latin typeface="メイリオ" panose="020B0604030504040204" pitchFamily="50" charset="-128"/>
                <a:ea typeface="メイリオ" panose="020B0604030504040204" pitchFamily="50" charset="-128"/>
              </a:rPr>
              <a:t>1,000 m</a:t>
            </a:r>
            <a:r>
              <a:rPr kumimoji="1" lang="en-US" altLang="ja-JP" baseline="30000" dirty="0">
                <a:uFill>
                  <a:solidFill>
                    <a:srgbClr val="FFFF00"/>
                  </a:solidFill>
                </a:uFill>
                <a:latin typeface="メイリオ" panose="020B0604030504040204" pitchFamily="50" charset="-128"/>
                <a:ea typeface="メイリオ" panose="020B0604030504040204" pitchFamily="50" charset="-128"/>
              </a:rPr>
              <a:t>2</a:t>
            </a:r>
            <a:r>
              <a:rPr kumimoji="1" lang="ja-JP" altLang="en-US" dirty="0">
                <a:uFill>
                  <a:solidFill>
                    <a:srgbClr val="FFFF00"/>
                  </a:solidFill>
                </a:uFill>
                <a:latin typeface="メイリオ" panose="020B0604030504040204" pitchFamily="50" charset="-128"/>
                <a:ea typeface="メイリオ" panose="020B0604030504040204" pitchFamily="50" charset="-128"/>
              </a:rPr>
              <a:t>以上の場合</a:t>
            </a:r>
          </a:p>
        </p:txBody>
      </p:sp>
      <p:sp>
        <p:nvSpPr>
          <p:cNvPr id="33" name="四角形: 角を丸くする 32">
            <a:extLst>
              <a:ext uri="{FF2B5EF4-FFF2-40B4-BE49-F238E27FC236}">
                <a16:creationId xmlns:a16="http://schemas.microsoft.com/office/drawing/2014/main" id="{0B6BE29E-8063-42C7-9F23-4E63EFA4E52F}"/>
              </a:ext>
            </a:extLst>
          </p:cNvPr>
          <p:cNvSpPr/>
          <p:nvPr/>
        </p:nvSpPr>
        <p:spPr>
          <a:xfrm>
            <a:off x="385040" y="4620391"/>
            <a:ext cx="8506687" cy="855356"/>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9768D42D-A481-4C53-9488-60E358BE80FE}"/>
              </a:ext>
            </a:extLst>
          </p:cNvPr>
          <p:cNvSpPr/>
          <p:nvPr/>
        </p:nvSpPr>
        <p:spPr>
          <a:xfrm>
            <a:off x="385041" y="5709578"/>
            <a:ext cx="8506686" cy="855356"/>
          </a:xfrm>
          <a:prstGeom prst="roundRect">
            <a:avLst>
              <a:gd name="adj" fmla="val 1998"/>
            </a:avLst>
          </a:prstGeom>
          <a:noFill/>
          <a:ln w="381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5546156"/>
      </p:ext>
    </p:extLst>
  </p:cSld>
  <p:clrMapOvr>
    <a:masterClrMapping/>
  </p:clrMapOvr>
  <mc:AlternateContent xmlns:mc="http://schemas.openxmlformats.org/markup-compatibility/2006" xmlns:p14="http://schemas.microsoft.com/office/powerpoint/2010/main">
    <mc:Choice Requires="p14">
      <p:transition spd="slow" p14:dur="2000" advTm="6003"/>
    </mc:Choice>
    <mc:Fallback xmlns="">
      <p:transition spd="slow" advTm="600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石綿濃度測定計画届出書</a:t>
            </a:r>
          </a:p>
        </p:txBody>
      </p:sp>
      <p:pic>
        <p:nvPicPr>
          <p:cNvPr id="11" name="Picture 2" descr="\\21d\LIB\事業所指導課\04  大気\04-08 アスベスト\アスベスト雑件\250821四條畷南小学校サンプリング\CIMG6957.JPG">
            <a:extLst>
              <a:ext uri="{FF2B5EF4-FFF2-40B4-BE49-F238E27FC236}">
                <a16:creationId xmlns:a16="http://schemas.microsoft.com/office/drawing/2014/main" id="{09D2CDD5-ADE0-4586-BEBD-0A004E8093B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51866" t="20869" r="17257"/>
          <a:stretch/>
        </p:blipFill>
        <p:spPr bwMode="auto">
          <a:xfrm>
            <a:off x="7648489" y="3106224"/>
            <a:ext cx="1348585" cy="25921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3" name="表 12">
            <a:extLst>
              <a:ext uri="{FF2B5EF4-FFF2-40B4-BE49-F238E27FC236}">
                <a16:creationId xmlns:a16="http://schemas.microsoft.com/office/drawing/2014/main" id="{B94C43E2-BD63-4C6B-AB4E-74869D49CE7D}"/>
              </a:ext>
            </a:extLst>
          </p:cNvPr>
          <p:cNvGraphicFramePr>
            <a:graphicFrameLocks noGrp="1"/>
          </p:cNvGraphicFramePr>
          <p:nvPr>
            <p:extLst>
              <p:ext uri="{D42A27DB-BD31-4B8C-83A1-F6EECF244321}">
                <p14:modId xmlns:p14="http://schemas.microsoft.com/office/powerpoint/2010/main" val="2084482159"/>
              </p:ext>
            </p:extLst>
          </p:nvPr>
        </p:nvGraphicFramePr>
        <p:xfrm>
          <a:off x="146926" y="3035839"/>
          <a:ext cx="7445828" cy="2577409"/>
        </p:xfrm>
        <a:graphic>
          <a:graphicData uri="http://schemas.openxmlformats.org/drawingml/2006/table">
            <a:tbl>
              <a:tblPr firstRow="1" firstCol="1" lastRow="1" lastCol="1" bandRow="1" bandCol="1">
                <a:tableStyleId>{5A111915-BE36-4E01-A7E5-04B1672EAD32}</a:tableStyleId>
              </a:tblPr>
              <a:tblGrid>
                <a:gridCol w="1541158">
                  <a:extLst>
                    <a:ext uri="{9D8B030D-6E8A-4147-A177-3AD203B41FA5}">
                      <a16:colId xmlns:a16="http://schemas.microsoft.com/office/drawing/2014/main" val="20000"/>
                    </a:ext>
                  </a:extLst>
                </a:gridCol>
                <a:gridCol w="2475469">
                  <a:extLst>
                    <a:ext uri="{9D8B030D-6E8A-4147-A177-3AD203B41FA5}">
                      <a16:colId xmlns:a16="http://schemas.microsoft.com/office/drawing/2014/main" val="20001"/>
                    </a:ext>
                  </a:extLst>
                </a:gridCol>
                <a:gridCol w="3429201">
                  <a:extLst>
                    <a:ext uri="{9D8B030D-6E8A-4147-A177-3AD203B41FA5}">
                      <a16:colId xmlns:a16="http://schemas.microsoft.com/office/drawing/2014/main" val="20002"/>
                    </a:ext>
                  </a:extLst>
                </a:gridCol>
              </a:tblGrid>
              <a:tr h="389380">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rPr>
                        <a:t>測定時期</a:t>
                      </a:r>
                      <a:endParaRPr lang="ja-JP" sz="1800"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85C5"/>
                    </a:solidFill>
                  </a:tcPr>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rPr>
                        <a:t>測定回数</a:t>
                      </a:r>
                      <a:endParaRPr lang="ja-JP" sz="1800"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85C5"/>
                    </a:solidFill>
                  </a:tcPr>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rPr>
                        <a:t>測定場所</a:t>
                      </a:r>
                      <a:endParaRPr lang="ja-JP" sz="1800"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85C5"/>
                    </a:solidFill>
                  </a:tcPr>
                </a:tc>
                <a:extLst>
                  <a:ext uri="{0D108BD9-81ED-4DB2-BD59-A6C34878D82A}">
                    <a16:rowId xmlns:a16="http://schemas.microsoft.com/office/drawing/2014/main" val="10000"/>
                  </a:ext>
                </a:extLst>
              </a:tr>
              <a:tr h="665789">
                <a:tc>
                  <a:txBody>
                    <a:bodyPr/>
                    <a:lstStyle/>
                    <a:p>
                      <a:pPr algn="ctr">
                        <a:spcAft>
                          <a:spcPts val="0"/>
                        </a:spcAft>
                      </a:pPr>
                      <a:r>
                        <a:rPr lang="ja-JP" sz="1800" b="1" kern="100" dirty="0">
                          <a:effectLst/>
                          <a:latin typeface="メイリオ" panose="020B0604030504040204" pitchFamily="50" charset="-128"/>
                          <a:ea typeface="メイリオ" panose="020B0604030504040204" pitchFamily="50" charset="-128"/>
                        </a:rPr>
                        <a:t>作業開始前</a:t>
                      </a:r>
                      <a:endParaRPr lang="ja-JP" sz="1800" b="1"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b="1" kern="100" dirty="0">
                          <a:solidFill>
                            <a:srgbClr val="DF032E"/>
                          </a:solidFill>
                          <a:effectLst/>
                          <a:latin typeface="メイリオ" panose="020B0604030504040204" pitchFamily="50" charset="-128"/>
                          <a:ea typeface="メイリオ" panose="020B0604030504040204" pitchFamily="50" charset="-128"/>
                        </a:rPr>
                        <a:t>１回</a:t>
                      </a:r>
                      <a:endParaRPr lang="ja-JP" sz="1800" b="1" kern="100" dirty="0">
                        <a:solidFill>
                          <a:srgbClr val="DF032E"/>
                        </a:solidFill>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b="1" kern="100" dirty="0">
                          <a:solidFill>
                            <a:srgbClr val="DF032E"/>
                          </a:solidFill>
                          <a:effectLst/>
                          <a:latin typeface="メイリオ" panose="020B0604030504040204" pitchFamily="50" charset="-128"/>
                          <a:ea typeface="メイリオ" panose="020B0604030504040204" pitchFamily="50" charset="-128"/>
                        </a:rPr>
                        <a:t>周辺１方向</a:t>
                      </a: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2768">
                <a:tc>
                  <a:txBody>
                    <a:bodyPr/>
                    <a:lstStyle/>
                    <a:p>
                      <a:pPr algn="ctr">
                        <a:spcAft>
                          <a:spcPts val="0"/>
                        </a:spcAft>
                      </a:pPr>
                      <a:r>
                        <a:rPr lang="ja-JP" sz="1800" b="1" kern="100" dirty="0">
                          <a:effectLst/>
                          <a:latin typeface="メイリオ" panose="020B0604030504040204" pitchFamily="50" charset="-128"/>
                          <a:ea typeface="メイリオ" panose="020B0604030504040204" pitchFamily="50" charset="-128"/>
                        </a:rPr>
                        <a:t>作業期間中</a:t>
                      </a:r>
                      <a:endParaRPr lang="ja-JP" sz="1800" b="1"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b="1" kern="100" dirty="0">
                          <a:solidFill>
                            <a:srgbClr val="DF032E"/>
                          </a:solidFill>
                          <a:effectLst/>
                          <a:latin typeface="メイリオ" panose="020B0604030504040204" pitchFamily="50" charset="-128"/>
                          <a:ea typeface="メイリオ" panose="020B0604030504040204" pitchFamily="50" charset="-128"/>
                        </a:rPr>
                        <a:t>１回以上</a:t>
                      </a:r>
                    </a:p>
                    <a:p>
                      <a:pPr algn="ctr">
                        <a:spcAft>
                          <a:spcPts val="0"/>
                        </a:spcAft>
                      </a:pPr>
                      <a:r>
                        <a:rPr lang="en-US" sz="1600" b="1" kern="100" dirty="0">
                          <a:effectLst/>
                          <a:latin typeface="メイリオ" panose="020B0604030504040204" pitchFamily="50" charset="-128"/>
                          <a:ea typeface="メイリオ" panose="020B0604030504040204" pitchFamily="50" charset="-128"/>
                        </a:rPr>
                        <a:t>(</a:t>
                      </a:r>
                      <a:r>
                        <a:rPr lang="ja-JP" altLang="en-US" sz="1600" b="1" kern="100" dirty="0">
                          <a:effectLst/>
                          <a:latin typeface="メイリオ" panose="020B0604030504040204" pitchFamily="50" charset="-128"/>
                          <a:ea typeface="メイリオ" panose="020B0604030504040204" pitchFamily="50" charset="-128"/>
                        </a:rPr>
                        <a:t>特定粉じん排出等作業の</a:t>
                      </a:r>
                      <a:endParaRPr lang="en-US" altLang="ja-JP" sz="1600" b="1" kern="100" dirty="0">
                        <a:effectLst/>
                        <a:latin typeface="メイリオ" panose="020B0604030504040204" pitchFamily="50" charset="-128"/>
                        <a:ea typeface="メイリオ" panose="020B0604030504040204" pitchFamily="50" charset="-128"/>
                      </a:endParaRPr>
                    </a:p>
                    <a:p>
                      <a:pPr algn="ctr">
                        <a:spcAft>
                          <a:spcPts val="0"/>
                        </a:spcAft>
                      </a:pPr>
                      <a:r>
                        <a:rPr lang="ja-JP" altLang="en-US" sz="1600" b="1" kern="100" dirty="0">
                          <a:effectLst/>
                          <a:latin typeface="メイリオ" panose="020B0604030504040204" pitchFamily="50" charset="-128"/>
                          <a:ea typeface="メイリオ" panose="020B0604030504040204" pitchFamily="50" charset="-128"/>
                        </a:rPr>
                        <a:t>日数が６日までごと</a:t>
                      </a:r>
                      <a:r>
                        <a:rPr lang="en-US" sz="1600" b="1" kern="100" dirty="0">
                          <a:effectLst/>
                          <a:latin typeface="メイリオ" panose="020B0604030504040204" pitchFamily="50" charset="-128"/>
                          <a:ea typeface="メイリオ" panose="020B0604030504040204" pitchFamily="50" charset="-128"/>
                        </a:rPr>
                        <a:t>)</a:t>
                      </a:r>
                      <a:endParaRPr lang="ja-JP" sz="1600" b="1"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1264285" algn="ctr"/>
                        </a:tabLst>
                      </a:pPr>
                      <a:r>
                        <a:rPr lang="ja-JP" sz="1800" b="1" kern="100" dirty="0">
                          <a:solidFill>
                            <a:srgbClr val="DF032E"/>
                          </a:solidFill>
                          <a:effectLst/>
                          <a:latin typeface="メイリオ" panose="020B0604030504040204" pitchFamily="50" charset="-128"/>
                          <a:ea typeface="メイリオ" panose="020B0604030504040204" pitchFamily="50" charset="-128"/>
                        </a:rPr>
                        <a:t>周辺４方向</a:t>
                      </a:r>
                    </a:p>
                    <a:p>
                      <a:pPr algn="ctr">
                        <a:spcAft>
                          <a:spcPts val="0"/>
                        </a:spcAft>
                        <a:tabLst>
                          <a:tab pos="1264285" algn="ctr"/>
                        </a:tabLst>
                      </a:pPr>
                      <a:r>
                        <a:rPr lang="ja-JP" sz="1600" b="1" kern="100" dirty="0">
                          <a:effectLst/>
                          <a:latin typeface="メイリオ" panose="020B0604030504040204" pitchFamily="50" charset="-128"/>
                          <a:ea typeface="メイリオ" panose="020B0604030504040204" pitchFamily="50" charset="-128"/>
                        </a:rPr>
                        <a:t>（</a:t>
                      </a:r>
                      <a:r>
                        <a:rPr lang="ja-JP" altLang="en-US" sz="1600" b="1" kern="100" dirty="0">
                          <a:effectLst/>
                          <a:latin typeface="メイリオ" panose="020B0604030504040204" pitchFamily="50" charset="-128"/>
                          <a:ea typeface="メイリオ" panose="020B0604030504040204" pitchFamily="50" charset="-128"/>
                        </a:rPr>
                        <a:t>各方向で</a:t>
                      </a:r>
                      <a:r>
                        <a:rPr lang="ja-JP" sz="1600" b="1" kern="100" dirty="0">
                          <a:effectLst/>
                          <a:latin typeface="メイリオ" panose="020B0604030504040204" pitchFamily="50" charset="-128"/>
                          <a:ea typeface="メイリオ" panose="020B0604030504040204" pitchFamily="50" charset="-128"/>
                        </a:rPr>
                        <a:t>最も高濃度が</a:t>
                      </a:r>
                      <a:endParaRPr lang="en-US" altLang="ja-JP" sz="1600" b="1" kern="100" dirty="0">
                        <a:effectLst/>
                        <a:latin typeface="メイリオ" panose="020B0604030504040204" pitchFamily="50" charset="-128"/>
                        <a:ea typeface="メイリオ" panose="020B0604030504040204" pitchFamily="50" charset="-128"/>
                      </a:endParaRPr>
                    </a:p>
                    <a:p>
                      <a:pPr algn="ctr">
                        <a:spcAft>
                          <a:spcPts val="0"/>
                        </a:spcAft>
                        <a:tabLst>
                          <a:tab pos="1264285" algn="ctr"/>
                        </a:tabLst>
                      </a:pPr>
                      <a:r>
                        <a:rPr lang="ja-JP" altLang="en-US" sz="1600" b="1" kern="100" dirty="0">
                          <a:effectLst/>
                          <a:latin typeface="メイリオ" panose="020B0604030504040204" pitchFamily="50" charset="-128"/>
                          <a:ea typeface="メイリオ" panose="020B0604030504040204" pitchFamily="50" charset="-128"/>
                        </a:rPr>
                        <a:t>　　</a:t>
                      </a:r>
                      <a:r>
                        <a:rPr lang="ja-JP" sz="1600" b="1" kern="100" dirty="0">
                          <a:effectLst/>
                          <a:latin typeface="メイリオ" panose="020B0604030504040204" pitchFamily="50" charset="-128"/>
                          <a:ea typeface="メイリオ" panose="020B0604030504040204" pitchFamily="50" charset="-128"/>
                        </a:rPr>
                        <a:t>予想される場所を含む）</a:t>
                      </a:r>
                      <a:endParaRPr lang="ja-JP" sz="1600" b="1"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9472">
                <a:tc>
                  <a:txBody>
                    <a:bodyPr/>
                    <a:lstStyle/>
                    <a:p>
                      <a:pPr algn="ctr">
                        <a:spcAft>
                          <a:spcPts val="0"/>
                        </a:spcAft>
                      </a:pPr>
                      <a:r>
                        <a:rPr lang="ja-JP" sz="1800" b="1" kern="100" dirty="0">
                          <a:effectLst/>
                          <a:latin typeface="メイリオ" panose="020B0604030504040204" pitchFamily="50" charset="-128"/>
                          <a:ea typeface="メイリオ" panose="020B0604030504040204" pitchFamily="50" charset="-128"/>
                        </a:rPr>
                        <a:t>作業完了後</a:t>
                      </a:r>
                      <a:endParaRPr lang="ja-JP" sz="1800" b="1"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b="1" kern="100" dirty="0">
                          <a:solidFill>
                            <a:srgbClr val="DF032E"/>
                          </a:solidFill>
                          <a:effectLst/>
                          <a:latin typeface="メイリオ" panose="020B0604030504040204" pitchFamily="50" charset="-128"/>
                          <a:ea typeface="メイリオ" panose="020B0604030504040204" pitchFamily="50" charset="-128"/>
                        </a:rPr>
                        <a:t>１回</a:t>
                      </a:r>
                      <a:endParaRPr lang="ja-JP" sz="1800" b="1" kern="100" dirty="0">
                        <a:solidFill>
                          <a:srgbClr val="DF032E"/>
                        </a:solidFill>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b="1" kern="100" dirty="0">
                          <a:solidFill>
                            <a:srgbClr val="DF032E"/>
                          </a:solidFill>
                          <a:effectLst/>
                          <a:latin typeface="メイリオ" panose="020B0604030504040204" pitchFamily="50" charset="-128"/>
                          <a:ea typeface="メイリオ" panose="020B0604030504040204" pitchFamily="50" charset="-128"/>
                        </a:rPr>
                        <a:t>周辺１方向</a:t>
                      </a:r>
                    </a:p>
                    <a:p>
                      <a:pPr algn="ctr">
                        <a:spcAft>
                          <a:spcPts val="0"/>
                        </a:spcAft>
                      </a:pPr>
                      <a:r>
                        <a:rPr lang="ja-JP" sz="1600" b="1" kern="100" dirty="0">
                          <a:effectLst/>
                          <a:latin typeface="メイリオ" panose="020B0604030504040204" pitchFamily="50" charset="-128"/>
                          <a:ea typeface="メイリオ" panose="020B0604030504040204" pitchFamily="50" charset="-128"/>
                        </a:rPr>
                        <a:t>（作業中最も高濃度であった場所）</a:t>
                      </a:r>
                      <a:endParaRPr lang="ja-JP" sz="1600" b="1" kern="100" dirty="0">
                        <a:effectLst/>
                        <a:latin typeface="メイリオ" panose="020B0604030504040204" pitchFamily="50" charset="-128"/>
                        <a:ea typeface="メイリオ" panose="020B0604030504040204" pitchFamily="50" charset="-128"/>
                        <a:cs typeface="Times New Roman"/>
                      </a:endParaRPr>
                    </a:p>
                  </a:txBody>
                  <a:tcPr marL="51435" marR="51435" marT="27146" marB="271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テキスト ボックス 13">
            <a:extLst>
              <a:ext uri="{FF2B5EF4-FFF2-40B4-BE49-F238E27FC236}">
                <a16:creationId xmlns:a16="http://schemas.microsoft.com/office/drawing/2014/main" id="{86810077-DD67-493B-9943-5C86349155B7}"/>
              </a:ext>
            </a:extLst>
          </p:cNvPr>
          <p:cNvSpPr txBox="1"/>
          <p:nvPr/>
        </p:nvSpPr>
        <p:spPr>
          <a:xfrm>
            <a:off x="4202091" y="5613248"/>
            <a:ext cx="3540491" cy="338554"/>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測定時間：２時間以上４時間以下</a:t>
            </a:r>
          </a:p>
        </p:txBody>
      </p:sp>
      <p:sp>
        <p:nvSpPr>
          <p:cNvPr id="15" name="コンテンツ プレースホルダー 2">
            <a:extLst>
              <a:ext uri="{FF2B5EF4-FFF2-40B4-BE49-F238E27FC236}">
                <a16:creationId xmlns:a16="http://schemas.microsoft.com/office/drawing/2014/main" id="{C83F10AE-77FB-4FD8-B921-D67FA33A4026}"/>
              </a:ext>
            </a:extLst>
          </p:cNvPr>
          <p:cNvSpPr txBox="1">
            <a:spLocks/>
          </p:cNvSpPr>
          <p:nvPr/>
        </p:nvSpPr>
        <p:spPr>
          <a:xfrm>
            <a:off x="426324" y="6095379"/>
            <a:ext cx="8449319" cy="76262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400" dirty="0">
                <a:latin typeface="メイリオ" panose="020B0604030504040204" pitchFamily="50" charset="-128"/>
                <a:ea typeface="メイリオ" panose="020B0604030504040204" pitchFamily="50" charset="-128"/>
              </a:rPr>
              <a:t>測定結果については発注者へ報告し、３年間の保存が必要</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⇒測定結果を特定粉じん排出等作業の完了報告書へ添付する</a:t>
            </a:r>
          </a:p>
          <a:p>
            <a:pPr marL="0" indent="0">
              <a:buNone/>
            </a:pPr>
            <a:endParaRPr lang="en-US" altLang="ja-JP" sz="24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26D7E8AF-D4C3-491A-ADB6-884B6BDF9254}"/>
              </a:ext>
            </a:extLst>
          </p:cNvPr>
          <p:cNvGrpSpPr/>
          <p:nvPr/>
        </p:nvGrpSpPr>
        <p:grpSpPr>
          <a:xfrm>
            <a:off x="210388" y="1059022"/>
            <a:ext cx="1316304" cy="650158"/>
            <a:chOff x="7374276" y="1006612"/>
            <a:chExt cx="1316304" cy="650158"/>
          </a:xfrm>
        </p:grpSpPr>
        <p:sp>
          <p:nvSpPr>
            <p:cNvPr id="17" name="四角形: 角を丸くする 16">
              <a:extLst>
                <a:ext uri="{FF2B5EF4-FFF2-40B4-BE49-F238E27FC236}">
                  <a16:creationId xmlns:a16="http://schemas.microsoft.com/office/drawing/2014/main" id="{EB45EC42-1561-41F4-9CA8-1D8E8C186ABD}"/>
                </a:ext>
              </a:extLst>
            </p:cNvPr>
            <p:cNvSpPr/>
            <p:nvPr/>
          </p:nvSpPr>
          <p:spPr>
            <a:xfrm>
              <a:off x="7374276" y="1006612"/>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6AD05D6-F97F-4B20-BB72-C2EC32951B26}"/>
                </a:ext>
              </a:extLst>
            </p:cNvPr>
            <p:cNvSpPr txBox="1"/>
            <p:nvPr/>
          </p:nvSpPr>
          <p:spPr>
            <a:xfrm>
              <a:off x="7420231" y="1071995"/>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
        <p:nvSpPr>
          <p:cNvPr id="24" name="テキスト ボックス 23">
            <a:extLst>
              <a:ext uri="{FF2B5EF4-FFF2-40B4-BE49-F238E27FC236}">
                <a16:creationId xmlns:a16="http://schemas.microsoft.com/office/drawing/2014/main" id="{6E68F856-C329-4885-9FD8-A72068F5B09D}"/>
              </a:ext>
            </a:extLst>
          </p:cNvPr>
          <p:cNvSpPr txBox="1"/>
          <p:nvPr/>
        </p:nvSpPr>
        <p:spPr>
          <a:xfrm>
            <a:off x="1371909" y="980515"/>
            <a:ext cx="7753272"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法届出対象</a:t>
            </a:r>
            <a:r>
              <a:rPr lang="en-US" altLang="ja-JP" sz="24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の石綿含有建材の使用面積が</a:t>
            </a:r>
            <a:r>
              <a:rPr lang="en-US" altLang="ja-JP" sz="3200" b="1" dirty="0">
                <a:latin typeface="メイリオ" panose="020B0604030504040204" pitchFamily="50" charset="-128"/>
                <a:ea typeface="メイリオ" panose="020B0604030504040204" pitchFamily="50" charset="-128"/>
              </a:rPr>
              <a:t>50m</a:t>
            </a:r>
            <a:r>
              <a:rPr lang="en-US" altLang="ja-JP" sz="3200" b="1" baseline="30000" dirty="0">
                <a:latin typeface="メイリオ" panose="020B0604030504040204" pitchFamily="50" charset="-128"/>
                <a:ea typeface="メイリオ" panose="020B0604030504040204" pitchFamily="50" charset="-128"/>
              </a:rPr>
              <a:t>2</a:t>
            </a:r>
            <a:r>
              <a:rPr lang="ja-JP" altLang="en-US" sz="3200" b="1" dirty="0">
                <a:latin typeface="メイリオ" panose="020B0604030504040204" pitchFamily="50" charset="-128"/>
                <a:ea typeface="メイリオ" panose="020B0604030504040204" pitchFamily="50" charset="-128"/>
              </a:rPr>
              <a:t>以上の場合、石綿濃度測定計画届出書が必要</a:t>
            </a:r>
          </a:p>
        </p:txBody>
      </p:sp>
      <p:sp>
        <p:nvSpPr>
          <p:cNvPr id="25" name="テキスト ボックス 24">
            <a:extLst>
              <a:ext uri="{FF2B5EF4-FFF2-40B4-BE49-F238E27FC236}">
                <a16:creationId xmlns:a16="http://schemas.microsoft.com/office/drawing/2014/main" id="{2E3651C0-3A0C-4984-8C24-2AF3A0F8A3A3}"/>
              </a:ext>
            </a:extLst>
          </p:cNvPr>
          <p:cNvSpPr txBox="1"/>
          <p:nvPr/>
        </p:nvSpPr>
        <p:spPr>
          <a:xfrm>
            <a:off x="1390728" y="2473431"/>
            <a:ext cx="7096567" cy="461665"/>
          </a:xfrm>
          <a:prstGeom prst="rect">
            <a:avLst/>
          </a:prstGeom>
          <a:noFill/>
        </p:spPr>
        <p:txBody>
          <a:bodyPr wrap="square" rtlCol="0">
            <a:spAutoFit/>
          </a:bodyPr>
          <a:lstStyle/>
          <a:p>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レベル２建材のかき落とし等以外の作業は除く</a:t>
            </a:r>
          </a:p>
        </p:txBody>
      </p:sp>
    </p:spTree>
    <p:extLst>
      <p:ext uri="{BB962C8B-B14F-4D97-AF65-F5344CB8AC3E}">
        <p14:creationId xmlns:p14="http://schemas.microsoft.com/office/powerpoint/2010/main" val="2739548375"/>
      </p:ext>
    </p:extLst>
  </p:cSld>
  <p:clrMapOvr>
    <a:masterClrMapping/>
  </p:clrMapOvr>
  <mc:AlternateContent xmlns:mc="http://schemas.openxmlformats.org/markup-compatibility/2006" xmlns:p14="http://schemas.microsoft.com/office/powerpoint/2010/main">
    <mc:Choice Requires="p14">
      <p:transition spd="slow" p14:dur="2000" advTm="7416"/>
    </mc:Choice>
    <mc:Fallback xmlns="">
      <p:transition spd="slow" advTm="741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工事施工境界基準</a:t>
            </a:r>
          </a:p>
        </p:txBody>
      </p:sp>
      <p:grpSp>
        <p:nvGrpSpPr>
          <p:cNvPr id="16" name="グループ化 15">
            <a:extLst>
              <a:ext uri="{FF2B5EF4-FFF2-40B4-BE49-F238E27FC236}">
                <a16:creationId xmlns:a16="http://schemas.microsoft.com/office/drawing/2014/main" id="{26D7E8AF-D4C3-491A-ADB6-884B6BDF9254}"/>
              </a:ext>
            </a:extLst>
          </p:cNvPr>
          <p:cNvGrpSpPr/>
          <p:nvPr/>
        </p:nvGrpSpPr>
        <p:grpSpPr>
          <a:xfrm>
            <a:off x="210388" y="1059022"/>
            <a:ext cx="1316304" cy="650158"/>
            <a:chOff x="7374276" y="1006612"/>
            <a:chExt cx="1316304" cy="650158"/>
          </a:xfrm>
        </p:grpSpPr>
        <p:sp>
          <p:nvSpPr>
            <p:cNvPr id="17" name="四角形: 角を丸くする 16">
              <a:extLst>
                <a:ext uri="{FF2B5EF4-FFF2-40B4-BE49-F238E27FC236}">
                  <a16:creationId xmlns:a16="http://schemas.microsoft.com/office/drawing/2014/main" id="{EB45EC42-1561-41F4-9CA8-1D8E8C186ABD}"/>
                </a:ext>
              </a:extLst>
            </p:cNvPr>
            <p:cNvSpPr/>
            <p:nvPr/>
          </p:nvSpPr>
          <p:spPr>
            <a:xfrm>
              <a:off x="7374276" y="1006612"/>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6AD05D6-F97F-4B20-BB72-C2EC32951B26}"/>
                </a:ext>
              </a:extLst>
            </p:cNvPr>
            <p:cNvSpPr txBox="1"/>
            <p:nvPr/>
          </p:nvSpPr>
          <p:spPr>
            <a:xfrm>
              <a:off x="7420231" y="1071995"/>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
        <p:nvSpPr>
          <p:cNvPr id="24" name="テキスト ボックス 23">
            <a:extLst>
              <a:ext uri="{FF2B5EF4-FFF2-40B4-BE49-F238E27FC236}">
                <a16:creationId xmlns:a16="http://schemas.microsoft.com/office/drawing/2014/main" id="{6E68F856-C329-4885-9FD8-A72068F5B09D}"/>
              </a:ext>
            </a:extLst>
          </p:cNvPr>
          <p:cNvSpPr txBox="1"/>
          <p:nvPr/>
        </p:nvSpPr>
        <p:spPr>
          <a:xfrm>
            <a:off x="1371909" y="980515"/>
            <a:ext cx="7753272"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特定粉じん排出等作業に係る請負人が、作業を行うために専有した区画</a:t>
            </a:r>
            <a:r>
              <a:rPr lang="ja-JP" altLang="en-US" b="1" dirty="0">
                <a:latin typeface="メイリオ" panose="020B0604030504040204" pitchFamily="50" charset="-128"/>
                <a:ea typeface="メイリオ" panose="020B0604030504040204" pitchFamily="50" charset="-128"/>
              </a:rPr>
              <a:t>（工事施工区画）</a:t>
            </a:r>
            <a:r>
              <a:rPr lang="ja-JP" altLang="en-US" sz="3200" b="1" dirty="0">
                <a:latin typeface="メイリオ" panose="020B0604030504040204" pitchFamily="50" charset="-128"/>
                <a:ea typeface="メイリオ" panose="020B0604030504040204" pitchFamily="50" charset="-128"/>
              </a:rPr>
              <a:t>との境界における規制基準</a:t>
            </a:r>
          </a:p>
        </p:txBody>
      </p:sp>
      <p:pic>
        <p:nvPicPr>
          <p:cNvPr id="19" name="図 18">
            <a:extLst>
              <a:ext uri="{FF2B5EF4-FFF2-40B4-BE49-F238E27FC236}">
                <a16:creationId xmlns:a16="http://schemas.microsoft.com/office/drawing/2014/main" id="{FD98692F-68F6-4A65-B470-338DCA98536B}"/>
              </a:ext>
            </a:extLst>
          </p:cNvPr>
          <p:cNvPicPr>
            <a:picLocks noChangeAspect="1"/>
          </p:cNvPicPr>
          <p:nvPr/>
        </p:nvPicPr>
        <p:blipFill rotWithShape="1">
          <a:blip r:embed="rId3"/>
          <a:srcRect l="-1365" t="18062" r="-1031" b="584"/>
          <a:stretch/>
        </p:blipFill>
        <p:spPr>
          <a:xfrm>
            <a:off x="3526971" y="3832962"/>
            <a:ext cx="5323115" cy="2841171"/>
          </a:xfrm>
          <a:prstGeom prst="rect">
            <a:avLst/>
          </a:prstGeom>
        </p:spPr>
      </p:pic>
      <p:pic>
        <p:nvPicPr>
          <p:cNvPr id="20" name="コンテンツ プレースホルダー 4">
            <a:extLst>
              <a:ext uri="{FF2B5EF4-FFF2-40B4-BE49-F238E27FC236}">
                <a16:creationId xmlns:a16="http://schemas.microsoft.com/office/drawing/2014/main" id="{B72F99CF-267F-4F18-B5F0-33C7066B0559}"/>
              </a:ext>
            </a:extLst>
          </p:cNvPr>
          <p:cNvPicPr>
            <a:picLocks noChangeAspect="1"/>
          </p:cNvPicPr>
          <p:nvPr/>
        </p:nvPicPr>
        <p:blipFill rotWithShape="1">
          <a:blip r:embed="rId4"/>
          <a:srcRect t="21710" r="40865"/>
          <a:stretch/>
        </p:blipFill>
        <p:spPr>
          <a:xfrm>
            <a:off x="371676" y="3795272"/>
            <a:ext cx="2994712" cy="2944612"/>
          </a:xfrm>
          <a:prstGeom prst="rect">
            <a:avLst/>
          </a:prstGeom>
        </p:spPr>
      </p:pic>
      <p:cxnSp>
        <p:nvCxnSpPr>
          <p:cNvPr id="21" name="直線矢印コネクタ 20">
            <a:extLst>
              <a:ext uri="{FF2B5EF4-FFF2-40B4-BE49-F238E27FC236}">
                <a16:creationId xmlns:a16="http://schemas.microsoft.com/office/drawing/2014/main" id="{582CDF2F-8466-4FB2-97C9-32D41C4E6846}"/>
              </a:ext>
            </a:extLst>
          </p:cNvPr>
          <p:cNvCxnSpPr>
            <a:cxnSpLocks/>
          </p:cNvCxnSpPr>
          <p:nvPr/>
        </p:nvCxnSpPr>
        <p:spPr>
          <a:xfrm>
            <a:off x="1970099" y="3498573"/>
            <a:ext cx="0" cy="334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コンテンツ プレースホルダー 2">
            <a:extLst>
              <a:ext uri="{FF2B5EF4-FFF2-40B4-BE49-F238E27FC236}">
                <a16:creationId xmlns:a16="http://schemas.microsoft.com/office/drawing/2014/main" id="{42250B24-477E-4F89-A3DF-4584264BF469}"/>
              </a:ext>
            </a:extLst>
          </p:cNvPr>
          <p:cNvSpPr txBox="1">
            <a:spLocks/>
          </p:cNvSpPr>
          <p:nvPr/>
        </p:nvSpPr>
        <p:spPr>
          <a:xfrm>
            <a:off x="76796" y="3228940"/>
            <a:ext cx="4087700" cy="42146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000" b="1" dirty="0">
                <a:solidFill>
                  <a:srgbClr val="E8822E"/>
                </a:solidFill>
                <a:latin typeface="メイリオ" panose="020B0604030504040204" pitchFamily="50" charset="-128"/>
                <a:ea typeface="メイリオ" panose="020B0604030504040204" pitchFamily="50" charset="-128"/>
              </a:rPr>
              <a:t>工事施工区画境界線</a:t>
            </a:r>
            <a:r>
              <a:rPr lang="ja-JP" altLang="en-US" sz="2000" dirty="0">
                <a:latin typeface="メイリオ" panose="020B0604030504040204" pitchFamily="50" charset="-128"/>
                <a:ea typeface="メイリオ" panose="020B0604030504040204" pitchFamily="50" charset="-128"/>
              </a:rPr>
              <a:t>＝敷地境界線</a:t>
            </a:r>
            <a:endParaRPr lang="en-US" altLang="ja-JP" sz="2000" dirty="0">
              <a:latin typeface="メイリオ" panose="020B0604030504040204" pitchFamily="50" charset="-128"/>
              <a:ea typeface="メイリオ" panose="020B0604030504040204" pitchFamily="50" charset="-128"/>
            </a:endParaRPr>
          </a:p>
        </p:txBody>
      </p:sp>
      <p:cxnSp>
        <p:nvCxnSpPr>
          <p:cNvPr id="26" name="直線矢印コネクタ 25">
            <a:extLst>
              <a:ext uri="{FF2B5EF4-FFF2-40B4-BE49-F238E27FC236}">
                <a16:creationId xmlns:a16="http://schemas.microsoft.com/office/drawing/2014/main" id="{3527E17A-B7E8-42EB-A963-1C4F4E5E20C0}"/>
              </a:ext>
            </a:extLst>
          </p:cNvPr>
          <p:cNvCxnSpPr>
            <a:cxnSpLocks/>
            <a:stCxn id="27" idx="3"/>
          </p:cNvCxnSpPr>
          <p:nvPr/>
        </p:nvCxnSpPr>
        <p:spPr>
          <a:xfrm>
            <a:off x="5907884" y="3455980"/>
            <a:ext cx="408747" cy="374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コンテンツ プレースホルダー 2">
            <a:extLst>
              <a:ext uri="{FF2B5EF4-FFF2-40B4-BE49-F238E27FC236}">
                <a16:creationId xmlns:a16="http://schemas.microsoft.com/office/drawing/2014/main" id="{9D9E3A0F-4394-43BD-8547-B06C9B9E79D4}"/>
              </a:ext>
            </a:extLst>
          </p:cNvPr>
          <p:cNvSpPr txBox="1">
            <a:spLocks/>
          </p:cNvSpPr>
          <p:nvPr/>
        </p:nvSpPr>
        <p:spPr>
          <a:xfrm>
            <a:off x="4439437" y="3245248"/>
            <a:ext cx="1468447" cy="4214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000" dirty="0">
                <a:latin typeface="メイリオ" panose="020B0604030504040204" pitchFamily="50" charset="-128"/>
                <a:ea typeface="メイリオ" panose="020B0604030504040204" pitchFamily="50" charset="-128"/>
              </a:rPr>
              <a:t>敷地境界線</a:t>
            </a:r>
            <a:endParaRPr lang="en-US" altLang="ja-JP" sz="2000" dirty="0">
              <a:latin typeface="メイリオ" panose="020B0604030504040204" pitchFamily="50" charset="-128"/>
              <a:ea typeface="メイリオ" panose="020B0604030504040204" pitchFamily="50" charset="-128"/>
            </a:endParaRPr>
          </a:p>
        </p:txBody>
      </p:sp>
      <p:sp>
        <p:nvSpPr>
          <p:cNvPr id="28" name="コンテンツ プレースホルダー 2">
            <a:extLst>
              <a:ext uri="{FF2B5EF4-FFF2-40B4-BE49-F238E27FC236}">
                <a16:creationId xmlns:a16="http://schemas.microsoft.com/office/drawing/2014/main" id="{3C7C5138-DB79-416C-9557-8CFE7D43A41A}"/>
              </a:ext>
            </a:extLst>
          </p:cNvPr>
          <p:cNvSpPr txBox="1">
            <a:spLocks/>
          </p:cNvSpPr>
          <p:nvPr/>
        </p:nvSpPr>
        <p:spPr>
          <a:xfrm>
            <a:off x="6290002" y="3213909"/>
            <a:ext cx="2506485" cy="42146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000" b="1" dirty="0">
                <a:solidFill>
                  <a:srgbClr val="E8822E"/>
                </a:solidFill>
                <a:latin typeface="メイリオ" panose="020B0604030504040204" pitchFamily="50" charset="-128"/>
                <a:ea typeface="メイリオ" panose="020B0604030504040204" pitchFamily="50" charset="-128"/>
              </a:rPr>
              <a:t>工事施工区画境界線</a:t>
            </a:r>
            <a:endParaRPr lang="en-US" altLang="ja-JP" sz="2000" b="1" dirty="0">
              <a:solidFill>
                <a:srgbClr val="E8822E"/>
              </a:solidFill>
              <a:latin typeface="メイリオ" panose="020B0604030504040204" pitchFamily="50" charset="-128"/>
              <a:ea typeface="メイリオ" panose="020B0604030504040204" pitchFamily="50" charset="-128"/>
            </a:endParaRPr>
          </a:p>
        </p:txBody>
      </p:sp>
      <p:cxnSp>
        <p:nvCxnSpPr>
          <p:cNvPr id="29" name="直線矢印コネクタ 28">
            <a:extLst>
              <a:ext uri="{FF2B5EF4-FFF2-40B4-BE49-F238E27FC236}">
                <a16:creationId xmlns:a16="http://schemas.microsoft.com/office/drawing/2014/main" id="{90C92DEE-A8DE-4198-BA47-C2F5E5286397}"/>
              </a:ext>
            </a:extLst>
          </p:cNvPr>
          <p:cNvCxnSpPr>
            <a:cxnSpLocks/>
          </p:cNvCxnSpPr>
          <p:nvPr/>
        </p:nvCxnSpPr>
        <p:spPr>
          <a:xfrm flipH="1">
            <a:off x="6192549" y="3720441"/>
            <a:ext cx="426912" cy="14263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9B19EC9B-3F74-44EB-82D9-CC72CB451D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65258" y="5056724"/>
            <a:ext cx="2624744" cy="421708"/>
          </a:xfrm>
          <a:prstGeom prst="rect">
            <a:avLst/>
          </a:prstGeom>
        </p:spPr>
      </p:pic>
      <p:pic>
        <p:nvPicPr>
          <p:cNvPr id="31" name="図 30">
            <a:extLst>
              <a:ext uri="{FF2B5EF4-FFF2-40B4-BE49-F238E27FC236}">
                <a16:creationId xmlns:a16="http://schemas.microsoft.com/office/drawing/2014/main" id="{0A0612C9-836F-491B-AA6F-BAE8C67E9C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65258" y="6016303"/>
            <a:ext cx="2624744" cy="421708"/>
          </a:xfrm>
          <a:prstGeom prst="rect">
            <a:avLst/>
          </a:prstGeom>
        </p:spPr>
      </p:pic>
      <p:pic>
        <p:nvPicPr>
          <p:cNvPr id="32" name="図 31">
            <a:extLst>
              <a:ext uri="{FF2B5EF4-FFF2-40B4-BE49-F238E27FC236}">
                <a16:creationId xmlns:a16="http://schemas.microsoft.com/office/drawing/2014/main" id="{E9C7E114-35A4-4460-9597-5010E6C788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a:stretch/>
        </p:blipFill>
        <p:spPr>
          <a:xfrm rot="5400000">
            <a:off x="5830636" y="5582573"/>
            <a:ext cx="697567" cy="421709"/>
          </a:xfrm>
          <a:prstGeom prst="rect">
            <a:avLst/>
          </a:prstGeom>
        </p:spPr>
      </p:pic>
      <p:pic>
        <p:nvPicPr>
          <p:cNvPr id="33" name="図 32">
            <a:extLst>
              <a:ext uri="{FF2B5EF4-FFF2-40B4-BE49-F238E27FC236}">
                <a16:creationId xmlns:a16="http://schemas.microsoft.com/office/drawing/2014/main" id="{3F433063-416C-4FAA-B691-574B8DF3B7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a:stretch/>
        </p:blipFill>
        <p:spPr>
          <a:xfrm rot="5400000">
            <a:off x="3448862" y="5582573"/>
            <a:ext cx="697567" cy="421709"/>
          </a:xfrm>
          <a:prstGeom prst="rect">
            <a:avLst/>
          </a:prstGeom>
        </p:spPr>
      </p:pic>
      <p:sp>
        <p:nvSpPr>
          <p:cNvPr id="34" name="テキスト ボックス 33">
            <a:extLst>
              <a:ext uri="{FF2B5EF4-FFF2-40B4-BE49-F238E27FC236}">
                <a16:creationId xmlns:a16="http://schemas.microsoft.com/office/drawing/2014/main" id="{DFCF0AC6-40C7-45E6-9629-85925249F144}"/>
              </a:ext>
            </a:extLst>
          </p:cNvPr>
          <p:cNvSpPr txBox="1"/>
          <p:nvPr/>
        </p:nvSpPr>
        <p:spPr>
          <a:xfrm>
            <a:off x="881963" y="2426618"/>
            <a:ext cx="7114948" cy="646331"/>
          </a:xfrm>
          <a:prstGeom prst="rect">
            <a:avLst/>
          </a:prstGeom>
          <a:noFill/>
        </p:spPr>
        <p:txBody>
          <a:bodyPr wrap="square">
            <a:spAutoFit/>
          </a:bodyPr>
          <a:lstStyle/>
          <a:p>
            <a:r>
              <a:rPr lang="ja-JP" altLang="en-US" sz="3200" b="1" dirty="0">
                <a:latin typeface="メイリオ" panose="020B0604030504040204" pitchFamily="50" charset="-128"/>
                <a:ea typeface="メイリオ" panose="020B0604030504040204" pitchFamily="50" charset="-128"/>
              </a:rPr>
              <a:t>⇒</a:t>
            </a:r>
            <a:r>
              <a:rPr lang="ja-JP" altLang="en-US" sz="3200" b="1" dirty="0">
                <a:solidFill>
                  <a:srgbClr val="E8822E"/>
                </a:solidFill>
                <a:latin typeface="メイリオ" panose="020B0604030504040204" pitchFamily="50" charset="-128"/>
                <a:ea typeface="メイリオ" panose="020B0604030504040204" pitchFamily="50" charset="-128"/>
              </a:rPr>
              <a:t>工事施工境界基準</a:t>
            </a:r>
            <a:r>
              <a:rPr lang="ja-JP" altLang="en-US" sz="3200" b="1" dirty="0">
                <a:latin typeface="メイリオ" panose="020B0604030504040204" pitchFamily="50" charset="-128"/>
                <a:ea typeface="メイリオ" panose="020B0604030504040204" pitchFamily="50" charset="-128"/>
              </a:rPr>
              <a:t>：</a:t>
            </a:r>
            <a:r>
              <a:rPr lang="ja-JP" altLang="en-US" sz="3600" b="1" dirty="0">
                <a:solidFill>
                  <a:srgbClr val="DF032E"/>
                </a:solidFill>
                <a:latin typeface="メイリオ" panose="020B0604030504040204" pitchFamily="50" charset="-128"/>
                <a:ea typeface="メイリオ" panose="020B0604030504040204" pitchFamily="50" charset="-128"/>
              </a:rPr>
              <a:t>１０本</a:t>
            </a:r>
            <a:r>
              <a:rPr lang="en-US" altLang="ja-JP" sz="3200" b="1" dirty="0">
                <a:solidFill>
                  <a:srgbClr val="DF032E"/>
                </a:solidFill>
                <a:latin typeface="メイリオ" panose="020B0604030504040204" pitchFamily="50" charset="-128"/>
                <a:ea typeface="メイリオ" panose="020B0604030504040204" pitchFamily="50" charset="-128"/>
              </a:rPr>
              <a:t>/</a:t>
            </a:r>
            <a:r>
              <a:rPr lang="ja-JP" altLang="en-US" sz="3200" b="1" dirty="0">
                <a:solidFill>
                  <a:srgbClr val="DF032E"/>
                </a:solidFill>
                <a:latin typeface="メイリオ" panose="020B0604030504040204" pitchFamily="50" charset="-128"/>
                <a:ea typeface="メイリオ" panose="020B0604030504040204" pitchFamily="50" charset="-128"/>
              </a:rPr>
              <a:t>Ｌ以下</a:t>
            </a:r>
          </a:p>
        </p:txBody>
      </p:sp>
      <p:sp>
        <p:nvSpPr>
          <p:cNvPr id="9" name="正方形/長方形 8">
            <a:extLst>
              <a:ext uri="{FF2B5EF4-FFF2-40B4-BE49-F238E27FC236}">
                <a16:creationId xmlns:a16="http://schemas.microsoft.com/office/drawing/2014/main" id="{67ED7A84-B12D-4B91-887B-151163C7D5E2}"/>
              </a:ext>
            </a:extLst>
          </p:cNvPr>
          <p:cNvSpPr/>
          <p:nvPr/>
        </p:nvSpPr>
        <p:spPr>
          <a:xfrm>
            <a:off x="411041" y="3829242"/>
            <a:ext cx="2912285" cy="2876671"/>
          </a:xfrm>
          <a:prstGeom prst="rect">
            <a:avLst/>
          </a:prstGeom>
          <a:noFill/>
          <a:ln w="57150">
            <a:solidFill>
              <a:srgbClr val="E88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F4373BF-E893-47FD-9582-1E7C06E72B65}"/>
              </a:ext>
            </a:extLst>
          </p:cNvPr>
          <p:cNvSpPr/>
          <p:nvPr/>
        </p:nvSpPr>
        <p:spPr>
          <a:xfrm>
            <a:off x="3766930" y="5170162"/>
            <a:ext cx="2523072" cy="1259375"/>
          </a:xfrm>
          <a:prstGeom prst="rect">
            <a:avLst/>
          </a:prstGeom>
          <a:noFill/>
          <a:ln w="57150">
            <a:solidFill>
              <a:srgbClr val="E88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5911051"/>
      </p:ext>
    </p:extLst>
  </p:cSld>
  <p:clrMapOvr>
    <a:masterClrMapping/>
  </p:clrMapOvr>
  <mc:AlternateContent xmlns:mc="http://schemas.openxmlformats.org/markup-compatibility/2006" xmlns:p14="http://schemas.microsoft.com/office/powerpoint/2010/main">
    <mc:Choice Requires="p14">
      <p:transition spd="slow" p14:dur="2000" advTm="16541"/>
    </mc:Choice>
    <mc:Fallback xmlns="">
      <p:transition spd="slow" advTm="1654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掲示板の設置</a:t>
            </a:r>
            <a:r>
              <a:rPr lang="ja-JP" altLang="en-US" sz="3600" b="1" dirty="0">
                <a:solidFill>
                  <a:schemeClr val="bg1"/>
                </a:solidFill>
                <a:latin typeface="メイリオ" panose="020B0604030504040204" pitchFamily="50" charset="-128"/>
                <a:ea typeface="メイリオ" panose="020B0604030504040204" pitchFamily="50" charset="-128"/>
              </a:rPr>
              <a:t>（事前調査結果の掲示）</a:t>
            </a:r>
            <a:endParaRPr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5ED3E21B-162D-44F2-B081-1D2224E25213}"/>
              </a:ext>
            </a:extLst>
          </p:cNvPr>
          <p:cNvSpPr txBox="1"/>
          <p:nvPr/>
        </p:nvSpPr>
        <p:spPr>
          <a:xfrm>
            <a:off x="615070" y="1037588"/>
            <a:ext cx="7913859" cy="461665"/>
          </a:xfrm>
          <a:prstGeom prst="rect">
            <a:avLst/>
          </a:prstGeom>
          <a:noFill/>
        </p:spPr>
        <p:txBody>
          <a:bodyPr wrap="square" rtlCol="0">
            <a:spAutoFit/>
          </a:bodyPr>
          <a:lstStyle/>
          <a:p>
            <a:r>
              <a:rPr lang="ja-JP" altLang="en-US" sz="2400" b="1" dirty="0">
                <a:solidFill>
                  <a:srgbClr val="DF032E"/>
                </a:solidFill>
                <a:latin typeface="メイリオ" panose="020B0604030504040204" pitchFamily="50" charset="-128"/>
                <a:ea typeface="メイリオ" panose="020B0604030504040204" pitchFamily="50" charset="-128"/>
              </a:rPr>
              <a:t>石綿の有無に関わらず、全ての解体等工事で掲示が必要</a:t>
            </a:r>
          </a:p>
        </p:txBody>
      </p:sp>
      <p:sp>
        <p:nvSpPr>
          <p:cNvPr id="24" name="テキスト ボックス 23">
            <a:extLst>
              <a:ext uri="{FF2B5EF4-FFF2-40B4-BE49-F238E27FC236}">
                <a16:creationId xmlns:a16="http://schemas.microsoft.com/office/drawing/2014/main" id="{C0C67A55-DEE9-4C4D-AF7C-5E0C3C98F5CE}"/>
              </a:ext>
            </a:extLst>
          </p:cNvPr>
          <p:cNvSpPr txBox="1"/>
          <p:nvPr/>
        </p:nvSpPr>
        <p:spPr bwMode="auto">
          <a:xfrm>
            <a:off x="980388" y="1537452"/>
            <a:ext cx="7369315" cy="1015663"/>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大きさ　・・・</a:t>
            </a:r>
            <a:r>
              <a:rPr kumimoji="1" lang="en-US" altLang="ja-JP" sz="2000" dirty="0">
                <a:uFill>
                  <a:solidFill>
                    <a:srgbClr val="FFFF00"/>
                  </a:solidFill>
                </a:uFill>
                <a:latin typeface="メイリオ" panose="020B0604030504040204" pitchFamily="50" charset="-128"/>
                <a:ea typeface="メイリオ" panose="020B0604030504040204" pitchFamily="50" charset="-128"/>
              </a:rPr>
              <a:t>A</a:t>
            </a:r>
            <a:r>
              <a:rPr kumimoji="1" lang="ja-JP" altLang="en-US" sz="2000" dirty="0">
                <a:uFill>
                  <a:solidFill>
                    <a:srgbClr val="FFFF00"/>
                  </a:solidFill>
                </a:uFill>
                <a:latin typeface="メイリオ" panose="020B0604030504040204" pitchFamily="50" charset="-128"/>
                <a:ea typeface="メイリオ" panose="020B0604030504040204" pitchFamily="50" charset="-128"/>
              </a:rPr>
              <a:t>３判以上</a:t>
            </a:r>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設置場所・・・周辺住民が見やすい場所</a:t>
            </a: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掲示期間・・・解体等の作業の開始から終了まで</a:t>
            </a:r>
          </a:p>
        </p:txBody>
      </p:sp>
      <p:grpSp>
        <p:nvGrpSpPr>
          <p:cNvPr id="16" name="グループ化 15">
            <a:extLst>
              <a:ext uri="{FF2B5EF4-FFF2-40B4-BE49-F238E27FC236}">
                <a16:creationId xmlns:a16="http://schemas.microsoft.com/office/drawing/2014/main" id="{F8C23288-5660-443E-B026-3AAE7DD32CF6}"/>
              </a:ext>
            </a:extLst>
          </p:cNvPr>
          <p:cNvGrpSpPr/>
          <p:nvPr/>
        </p:nvGrpSpPr>
        <p:grpSpPr>
          <a:xfrm>
            <a:off x="248718" y="2591314"/>
            <a:ext cx="648000" cy="654095"/>
            <a:chOff x="7481655" y="1829595"/>
            <a:chExt cx="648000" cy="654095"/>
          </a:xfrm>
        </p:grpSpPr>
        <p:sp>
          <p:nvSpPr>
            <p:cNvPr id="17" name="四角形: 角を丸くする 16">
              <a:extLst>
                <a:ext uri="{FF2B5EF4-FFF2-40B4-BE49-F238E27FC236}">
                  <a16:creationId xmlns:a16="http://schemas.microsoft.com/office/drawing/2014/main" id="{9B3FA74B-5ABB-45F0-9CB6-B9BDF663A9BA}"/>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BADC030-6683-4F45-8BB7-3CA7FC396161}"/>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31" name="テキスト ボックス 30">
            <a:extLst>
              <a:ext uri="{FF2B5EF4-FFF2-40B4-BE49-F238E27FC236}">
                <a16:creationId xmlns:a16="http://schemas.microsoft.com/office/drawing/2014/main" id="{25775569-6833-4BA8-8775-7A3A42592AB0}"/>
              </a:ext>
            </a:extLst>
          </p:cNvPr>
          <p:cNvSpPr txBox="1"/>
          <p:nvPr/>
        </p:nvSpPr>
        <p:spPr bwMode="auto">
          <a:xfrm>
            <a:off x="659350" y="3356024"/>
            <a:ext cx="8011390" cy="1477328"/>
          </a:xfrm>
          <a:prstGeom prst="rect">
            <a:avLst/>
          </a:prstGeom>
          <a:noFill/>
        </p:spPr>
        <p:txBody>
          <a:bodyPr wrap="square" rtlCol="0">
            <a:spAutoFit/>
          </a:bodyPr>
          <a:lstStyle/>
          <a:p>
            <a:r>
              <a:rPr kumimoji="1" lang="ja-JP" altLang="en-US" dirty="0">
                <a:uFill>
                  <a:solidFill>
                    <a:srgbClr val="FFFF00"/>
                  </a:solidFill>
                </a:uFill>
                <a:latin typeface="メイリオ" panose="020B0604030504040204" pitchFamily="50" charset="-128"/>
                <a:ea typeface="メイリオ" panose="020B0604030504040204" pitchFamily="50" charset="-128"/>
              </a:rPr>
              <a:t>○元請業者の氏名（名称）、住所、連絡先（法人の場合は、代表者の氏名）</a:t>
            </a:r>
            <a:endParaRPr kumimoji="1" lang="en-US" altLang="ja-JP" dirty="0">
              <a:uFill>
                <a:solidFill>
                  <a:srgbClr val="FFFF00"/>
                </a:solidFill>
              </a:uFill>
              <a:latin typeface="メイリオ" panose="020B0604030504040204" pitchFamily="50" charset="-128"/>
              <a:ea typeface="メイリオ" panose="020B0604030504040204" pitchFamily="50" charset="-128"/>
            </a:endParaRPr>
          </a:p>
          <a:p>
            <a:r>
              <a:rPr kumimoji="1" lang="ja-JP" altLang="en-US" dirty="0">
                <a:uFill>
                  <a:solidFill>
                    <a:srgbClr val="FFFF00"/>
                  </a:solidFill>
                </a:uFill>
                <a:latin typeface="メイリオ" panose="020B0604030504040204" pitchFamily="50" charset="-128"/>
                <a:ea typeface="メイリオ" panose="020B0604030504040204" pitchFamily="50" charset="-128"/>
              </a:rPr>
              <a:t>○事前調査を終了した年月日</a:t>
            </a:r>
            <a:endParaRPr kumimoji="1" lang="en-US" altLang="ja-JP" dirty="0">
              <a:uFill>
                <a:solidFill>
                  <a:srgbClr val="FFFF00"/>
                </a:solidFill>
              </a:uFill>
              <a:latin typeface="メイリオ" panose="020B0604030504040204" pitchFamily="50" charset="-128"/>
              <a:ea typeface="メイリオ" panose="020B0604030504040204" pitchFamily="50" charset="-128"/>
            </a:endParaRPr>
          </a:p>
          <a:p>
            <a:r>
              <a:rPr kumimoji="1" lang="ja-JP" altLang="en-US" dirty="0">
                <a:uFill>
                  <a:solidFill>
                    <a:srgbClr val="FFFF00"/>
                  </a:solidFill>
                </a:uFill>
                <a:latin typeface="メイリオ" panose="020B0604030504040204" pitchFamily="50" charset="-128"/>
                <a:ea typeface="メイリオ" panose="020B0604030504040204" pitchFamily="50" charset="-128"/>
              </a:rPr>
              <a:t>○事前調査の方法（目視、書面、分析）</a:t>
            </a:r>
            <a:endParaRPr kumimoji="1" lang="en-US" altLang="ja-JP" dirty="0">
              <a:uFill>
                <a:solidFill>
                  <a:srgbClr val="FFFF00"/>
                </a:solidFill>
              </a:uFill>
              <a:latin typeface="メイリオ" panose="020B0604030504040204" pitchFamily="50" charset="-128"/>
              <a:ea typeface="メイリオ" panose="020B0604030504040204" pitchFamily="50" charset="-128"/>
            </a:endParaRPr>
          </a:p>
          <a:p>
            <a:r>
              <a:rPr kumimoji="1" lang="ja-JP" altLang="en-US" dirty="0">
                <a:uFill>
                  <a:solidFill>
                    <a:srgbClr val="FFFF00"/>
                  </a:solidFill>
                </a:uFill>
                <a:latin typeface="メイリオ" panose="020B0604030504040204" pitchFamily="50" charset="-128"/>
                <a:ea typeface="メイリオ" panose="020B0604030504040204" pitchFamily="50" charset="-128"/>
              </a:rPr>
              <a:t>○事前調査の結果</a:t>
            </a:r>
            <a:endParaRPr kumimoji="1" lang="en-US" altLang="ja-JP" dirty="0">
              <a:uFill>
                <a:solidFill>
                  <a:srgbClr val="FFFF00"/>
                </a:solidFill>
              </a:uFill>
              <a:latin typeface="メイリオ" panose="020B0604030504040204" pitchFamily="50" charset="-128"/>
              <a:ea typeface="メイリオ" panose="020B0604030504040204" pitchFamily="50" charset="-128"/>
            </a:endParaRPr>
          </a:p>
          <a:p>
            <a:r>
              <a:rPr kumimoji="1" lang="ja-JP" altLang="en-US" dirty="0">
                <a:uFill>
                  <a:solidFill>
                    <a:srgbClr val="FFFF00"/>
                  </a:solidFill>
                </a:uFill>
                <a:latin typeface="メイリオ" panose="020B0604030504040204" pitchFamily="50" charset="-128"/>
                <a:ea typeface="メイリオ" panose="020B0604030504040204" pitchFamily="50" charset="-128"/>
              </a:rPr>
              <a:t>○特定建築材料の種類（特定粉じん排出等作業の対象となる建材）</a:t>
            </a:r>
            <a:endParaRPr kumimoji="1" lang="en-US" altLang="ja-JP" dirty="0">
              <a:uFill>
                <a:solidFill>
                  <a:srgbClr val="FFFF00"/>
                </a:solidFill>
              </a:uFill>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213F55EC-BDC4-4BB9-9D40-1A71AD9596BB}"/>
              </a:ext>
            </a:extLst>
          </p:cNvPr>
          <p:cNvSpPr txBox="1"/>
          <p:nvPr/>
        </p:nvSpPr>
        <p:spPr bwMode="auto">
          <a:xfrm>
            <a:off x="388220" y="5320548"/>
            <a:ext cx="7787030" cy="923330"/>
          </a:xfrm>
          <a:prstGeom prst="rect">
            <a:avLst/>
          </a:prstGeom>
          <a:noFill/>
        </p:spPr>
        <p:txBody>
          <a:bodyPr wrap="square" rtlCol="0">
            <a:spAutoFit/>
          </a:bodyPr>
          <a:lstStyle/>
          <a:p>
            <a:r>
              <a:rPr kumimoji="1" lang="en-US" altLang="ja-JP" dirty="0">
                <a:uFill>
                  <a:solidFill>
                    <a:srgbClr val="FFFF00"/>
                  </a:solidFill>
                </a:uFill>
                <a:latin typeface="メイリオ" panose="020B0604030504040204" pitchFamily="50" charset="-128"/>
                <a:ea typeface="メイリオ" panose="020B0604030504040204" pitchFamily="50" charset="-128"/>
              </a:rPr>
              <a:t>※</a:t>
            </a:r>
            <a:r>
              <a:rPr kumimoji="1" lang="ja-JP" altLang="en-US" dirty="0">
                <a:uFill>
                  <a:solidFill>
                    <a:srgbClr val="FFFF00"/>
                  </a:solidFill>
                </a:uFill>
                <a:latin typeface="メイリオ" panose="020B0604030504040204" pitchFamily="50" charset="-128"/>
                <a:ea typeface="メイリオ" panose="020B0604030504040204" pitchFamily="50" charset="-128"/>
              </a:rPr>
              <a:t>石綿障害予防規則</a:t>
            </a:r>
            <a:endParaRPr kumimoji="1" lang="en-US" altLang="ja-JP" dirty="0">
              <a:uFill>
                <a:solidFill>
                  <a:srgbClr val="FFFF00"/>
                </a:solidFill>
              </a:uFill>
              <a:latin typeface="メイリオ" panose="020B0604030504040204" pitchFamily="50" charset="-128"/>
              <a:ea typeface="メイリオ" panose="020B0604030504040204" pitchFamily="50" charset="-128"/>
            </a:endParaRPr>
          </a:p>
          <a:p>
            <a:r>
              <a:rPr kumimoji="1" lang="ja-JP" altLang="en-US" dirty="0">
                <a:uFill>
                  <a:solidFill>
                    <a:srgbClr val="FFFF00"/>
                  </a:solidFill>
                </a:uFill>
                <a:latin typeface="メイリオ" panose="020B0604030504040204" pitchFamily="50" charset="-128"/>
                <a:ea typeface="メイリオ" panose="020B0604030504040204" pitchFamily="50" charset="-128"/>
              </a:rPr>
              <a:t>　・事前調査を行った部分</a:t>
            </a:r>
            <a:endParaRPr kumimoji="1" lang="en-US" altLang="ja-JP" dirty="0">
              <a:uFill>
                <a:solidFill>
                  <a:srgbClr val="FFFF00"/>
                </a:solidFill>
              </a:uFill>
              <a:latin typeface="メイリオ" panose="020B0604030504040204" pitchFamily="50" charset="-128"/>
              <a:ea typeface="メイリオ" panose="020B0604030504040204" pitchFamily="50" charset="-128"/>
            </a:endParaRPr>
          </a:p>
          <a:p>
            <a:r>
              <a:rPr kumimoji="1" lang="ja-JP" altLang="en-US" dirty="0">
                <a:uFill>
                  <a:solidFill>
                    <a:srgbClr val="FFFF00"/>
                  </a:solidFill>
                </a:uFill>
                <a:latin typeface="メイリオ" panose="020B0604030504040204" pitchFamily="50" charset="-128"/>
                <a:ea typeface="メイリオ" panose="020B0604030504040204" pitchFamily="50" charset="-128"/>
              </a:rPr>
              <a:t>　・事前調査を行った部分の石綿等の使用の有無とその判断の根拠</a:t>
            </a:r>
          </a:p>
        </p:txBody>
      </p:sp>
      <p:sp>
        <p:nvSpPr>
          <p:cNvPr id="33" name="四角形: 角を丸くする 32">
            <a:extLst>
              <a:ext uri="{FF2B5EF4-FFF2-40B4-BE49-F238E27FC236}">
                <a16:creationId xmlns:a16="http://schemas.microsoft.com/office/drawing/2014/main" id="{64B3C094-271D-4F66-9B36-A6B7D38586FA}"/>
              </a:ext>
            </a:extLst>
          </p:cNvPr>
          <p:cNvSpPr/>
          <p:nvPr/>
        </p:nvSpPr>
        <p:spPr>
          <a:xfrm>
            <a:off x="388220" y="2707608"/>
            <a:ext cx="8303024" cy="2210086"/>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3D5EB93E-AB73-4F94-90C6-20B3158338C4}"/>
              </a:ext>
            </a:extLst>
          </p:cNvPr>
          <p:cNvSpPr txBox="1"/>
          <p:nvPr/>
        </p:nvSpPr>
        <p:spPr>
          <a:xfrm>
            <a:off x="3616049" y="2813319"/>
            <a:ext cx="191190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掲載事項</a:t>
            </a:r>
          </a:p>
        </p:txBody>
      </p:sp>
    </p:spTree>
    <p:extLst>
      <p:ext uri="{BB962C8B-B14F-4D97-AF65-F5344CB8AC3E}">
        <p14:creationId xmlns:p14="http://schemas.microsoft.com/office/powerpoint/2010/main" val="3513953127"/>
      </p:ext>
    </p:extLst>
  </p:cSld>
  <p:clrMapOvr>
    <a:masterClrMapping/>
  </p:clrMapOvr>
  <mc:AlternateContent xmlns:mc="http://schemas.openxmlformats.org/markup-compatibility/2006" xmlns:p14="http://schemas.microsoft.com/office/powerpoint/2010/main">
    <mc:Choice Requires="p14">
      <p:transition spd="slow" p14:dur="2000" advTm="13791"/>
    </mc:Choice>
    <mc:Fallback xmlns="">
      <p:transition spd="slow" advTm="1379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掲示板の設置</a:t>
            </a:r>
            <a:r>
              <a:rPr lang="ja-JP" altLang="en-US" sz="3600" b="1" dirty="0">
                <a:solidFill>
                  <a:schemeClr val="bg1"/>
                </a:solidFill>
                <a:latin typeface="メイリオ" panose="020B0604030504040204" pitchFamily="50" charset="-128"/>
                <a:ea typeface="メイリオ" panose="020B0604030504040204" pitchFamily="50" charset="-128"/>
              </a:rPr>
              <a:t>（作業内容の掲示）</a:t>
            </a:r>
            <a:endParaRPr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3DC42211-5C1F-4729-8FD5-7D7A8DCD4001}"/>
              </a:ext>
            </a:extLst>
          </p:cNvPr>
          <p:cNvSpPr txBox="1"/>
          <p:nvPr/>
        </p:nvSpPr>
        <p:spPr bwMode="auto">
          <a:xfrm>
            <a:off x="781026" y="3323889"/>
            <a:ext cx="8011390" cy="1477328"/>
          </a:xfrm>
          <a:prstGeom prst="rect">
            <a:avLst/>
          </a:prstGeom>
          <a:noFill/>
        </p:spPr>
        <p:txBody>
          <a:bodyPr wrap="square" rtlCol="0">
            <a:spAutoFit/>
          </a:bodyPr>
          <a:lstStyle/>
          <a:p>
            <a:r>
              <a:rPr kumimoji="1" lang="ja-JP" altLang="en-US" dirty="0">
                <a:uFill>
                  <a:solidFill>
                    <a:srgbClr val="FFFF00"/>
                  </a:solidFill>
                </a:uFill>
                <a:latin typeface="メイリオ" panose="020B0604030504040204" pitchFamily="50" charset="-128"/>
                <a:ea typeface="メイリオ" panose="020B0604030504040204" pitchFamily="50" charset="-128"/>
              </a:rPr>
              <a:t>○発注者の氏名（名称）、住所、連絡先（法人の場合は、代表者の氏名）</a:t>
            </a:r>
          </a:p>
          <a:p>
            <a:r>
              <a:rPr kumimoji="1" lang="ja-JP" altLang="en-US" dirty="0">
                <a:uFill>
                  <a:solidFill>
                    <a:srgbClr val="FFFF00"/>
                  </a:solidFill>
                </a:uFill>
                <a:latin typeface="メイリオ" panose="020B0604030504040204" pitchFamily="50" charset="-128"/>
                <a:ea typeface="メイリオ" panose="020B0604030504040204" pitchFamily="50" charset="-128"/>
              </a:rPr>
              <a:t>○元請業者の氏名（名称）、住所、連絡先（法人の場合は、代表者の氏名）</a:t>
            </a:r>
          </a:p>
          <a:p>
            <a:r>
              <a:rPr kumimoji="1" lang="ja-JP" altLang="en-US" dirty="0">
                <a:uFill>
                  <a:solidFill>
                    <a:srgbClr val="FFFF00"/>
                  </a:solidFill>
                </a:uFill>
                <a:latin typeface="メイリオ" panose="020B0604030504040204" pitchFamily="50" charset="-128"/>
                <a:ea typeface="メイリオ" panose="020B0604030504040204" pitchFamily="50" charset="-128"/>
              </a:rPr>
              <a:t>○元請業者の現場責任者の氏名及び連絡場所</a:t>
            </a:r>
          </a:p>
          <a:p>
            <a:r>
              <a:rPr kumimoji="1" lang="ja-JP" altLang="en-US" dirty="0">
                <a:uFill>
                  <a:solidFill>
                    <a:srgbClr val="FFFF00"/>
                  </a:solidFill>
                </a:uFill>
                <a:latin typeface="メイリオ" panose="020B0604030504040204" pitchFamily="50" charset="-128"/>
                <a:ea typeface="メイリオ" panose="020B0604030504040204" pitchFamily="50" charset="-128"/>
              </a:rPr>
              <a:t>○作業の実施期間、方法</a:t>
            </a:r>
          </a:p>
          <a:p>
            <a:r>
              <a:rPr kumimoji="1" lang="ja-JP" altLang="en-US" dirty="0">
                <a:uFill>
                  <a:solidFill>
                    <a:srgbClr val="FFFF00"/>
                  </a:solidFill>
                </a:uFill>
                <a:latin typeface="メイリオ" panose="020B0604030504040204" pitchFamily="50" charset="-128"/>
                <a:ea typeface="メイリオ" panose="020B0604030504040204" pitchFamily="50" charset="-128"/>
              </a:rPr>
              <a:t>○法の届出年月日、届出先（届出対象工事の場合に限る）</a:t>
            </a:r>
            <a:endParaRPr kumimoji="1" lang="en-US" altLang="ja-JP" dirty="0">
              <a:uFill>
                <a:solidFill>
                  <a:srgbClr val="FFFF00"/>
                </a:solidFill>
              </a:u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34A426C1-EEDC-494D-B058-F2B2737955D3}"/>
              </a:ext>
            </a:extLst>
          </p:cNvPr>
          <p:cNvSpPr txBox="1"/>
          <p:nvPr/>
        </p:nvSpPr>
        <p:spPr bwMode="auto">
          <a:xfrm>
            <a:off x="1315751" y="5128256"/>
            <a:ext cx="6941940" cy="1569660"/>
          </a:xfrm>
          <a:prstGeom prst="rect">
            <a:avLst/>
          </a:prstGeom>
          <a:noFill/>
        </p:spPr>
        <p:txBody>
          <a:bodyPr wrap="square" rtlCol="0">
            <a:spAutoFit/>
          </a:bodyPr>
          <a:lstStyle/>
          <a:p>
            <a:r>
              <a:rPr kumimoji="1" lang="ja-JP" altLang="en-US" sz="1600" dirty="0">
                <a:uFill>
                  <a:solidFill>
                    <a:srgbClr val="FFFF00"/>
                  </a:solidFill>
                </a:uFill>
                <a:latin typeface="メイリオ" panose="020B0604030504040204" pitchFamily="50" charset="-128"/>
                <a:ea typeface="メイリオ" panose="020B0604030504040204" pitchFamily="50" charset="-128"/>
              </a:rPr>
              <a:t>○ 条例の届出をした年月日及び提出先（届出対象工事の場合に限る）</a:t>
            </a:r>
          </a:p>
          <a:p>
            <a:r>
              <a:rPr kumimoji="1" lang="ja-JP" altLang="en-US" sz="1600" dirty="0">
                <a:uFill>
                  <a:solidFill>
                    <a:srgbClr val="FFFF00"/>
                  </a:solidFill>
                </a:uFill>
                <a:latin typeface="メイリオ" panose="020B0604030504040204" pitchFamily="50" charset="-128"/>
                <a:ea typeface="メイリオ" panose="020B0604030504040204" pitchFamily="50" charset="-128"/>
              </a:rPr>
              <a:t>○ 法又は条例の届出の受理番号（届出を要しない場合には、その旨）</a:t>
            </a:r>
          </a:p>
          <a:p>
            <a:r>
              <a:rPr kumimoji="1" lang="ja-JP" altLang="en-US" sz="1600" dirty="0">
                <a:uFill>
                  <a:solidFill>
                    <a:srgbClr val="FFFF00"/>
                  </a:solidFill>
                </a:uFill>
                <a:latin typeface="メイリオ" panose="020B0604030504040204" pitchFamily="50" charset="-128"/>
                <a:ea typeface="メイリオ" panose="020B0604030504040204" pitchFamily="50" charset="-128"/>
              </a:rPr>
              <a:t>○ 下請負人の氏名又は名称、住所、連絡場所、代表者名</a:t>
            </a:r>
          </a:p>
          <a:p>
            <a:r>
              <a:rPr kumimoji="1" lang="ja-JP" altLang="en-US" sz="1600" dirty="0">
                <a:uFill>
                  <a:solidFill>
                    <a:srgbClr val="FFFF00"/>
                  </a:solidFill>
                </a:uFill>
                <a:latin typeface="メイリオ" panose="020B0604030504040204" pitchFamily="50" charset="-128"/>
                <a:ea typeface="メイリオ" panose="020B0604030504040204" pitchFamily="50" charset="-128"/>
              </a:rPr>
              <a:t>○ 下請負人の現場責任者の氏名及び連絡場所</a:t>
            </a:r>
          </a:p>
          <a:p>
            <a:r>
              <a:rPr kumimoji="1" lang="ja-JP" altLang="en-US" sz="1600" dirty="0">
                <a:uFill>
                  <a:solidFill>
                    <a:srgbClr val="FFFF00"/>
                  </a:solidFill>
                </a:uFill>
                <a:latin typeface="メイリオ" panose="020B0604030504040204" pitchFamily="50" charset="-128"/>
                <a:ea typeface="メイリオ" panose="020B0604030504040204" pitchFamily="50" charset="-128"/>
              </a:rPr>
              <a:t>○ 石綿飛散防止措置の内容</a:t>
            </a:r>
          </a:p>
          <a:p>
            <a:r>
              <a:rPr kumimoji="1" lang="ja-JP" altLang="en-US" sz="1600" dirty="0">
                <a:uFill>
                  <a:solidFill>
                    <a:srgbClr val="FFFF00"/>
                  </a:solidFill>
                </a:uFill>
                <a:latin typeface="メイリオ" panose="020B0604030504040204" pitchFamily="50" charset="-128"/>
                <a:ea typeface="メイリオ" panose="020B0604030504040204" pitchFamily="50" charset="-128"/>
              </a:rPr>
              <a:t>○ 石綿濃度の測定計画</a:t>
            </a:r>
          </a:p>
        </p:txBody>
      </p:sp>
      <p:sp>
        <p:nvSpPr>
          <p:cNvPr id="13" name="四角形: 角を丸くする 12">
            <a:extLst>
              <a:ext uri="{FF2B5EF4-FFF2-40B4-BE49-F238E27FC236}">
                <a16:creationId xmlns:a16="http://schemas.microsoft.com/office/drawing/2014/main" id="{246B6BA2-8670-4867-9ACB-D647A9286137}"/>
              </a:ext>
            </a:extLst>
          </p:cNvPr>
          <p:cNvSpPr/>
          <p:nvPr/>
        </p:nvSpPr>
        <p:spPr>
          <a:xfrm>
            <a:off x="363057" y="5051242"/>
            <a:ext cx="8303024" cy="1723688"/>
          </a:xfrm>
          <a:prstGeom prst="roundRect">
            <a:avLst>
              <a:gd name="adj" fmla="val 1998"/>
            </a:avLst>
          </a:prstGeom>
          <a:noFill/>
          <a:ln w="381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F1D28332-1FF5-4033-A9F7-94443E5910CA}"/>
              </a:ext>
            </a:extLst>
          </p:cNvPr>
          <p:cNvGrpSpPr/>
          <p:nvPr/>
        </p:nvGrpSpPr>
        <p:grpSpPr>
          <a:xfrm>
            <a:off x="261543" y="4890772"/>
            <a:ext cx="1308679" cy="667029"/>
            <a:chOff x="7481655" y="1080000"/>
            <a:chExt cx="1308679" cy="667029"/>
          </a:xfrm>
        </p:grpSpPr>
        <p:sp>
          <p:nvSpPr>
            <p:cNvPr id="16" name="四角形: 角を丸くする 15">
              <a:extLst>
                <a:ext uri="{FF2B5EF4-FFF2-40B4-BE49-F238E27FC236}">
                  <a16:creationId xmlns:a16="http://schemas.microsoft.com/office/drawing/2014/main" id="{565547AB-E15B-42B5-933F-8672794EEE81}"/>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7321B4B-2297-4355-B7D6-2070FA1E88B7}"/>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
        <p:nvSpPr>
          <p:cNvPr id="29" name="テキスト ボックス 28">
            <a:extLst>
              <a:ext uri="{FF2B5EF4-FFF2-40B4-BE49-F238E27FC236}">
                <a16:creationId xmlns:a16="http://schemas.microsoft.com/office/drawing/2014/main" id="{E9029ADE-D1B9-4DE5-A01A-5764E46DF2D0}"/>
              </a:ext>
            </a:extLst>
          </p:cNvPr>
          <p:cNvSpPr txBox="1"/>
          <p:nvPr/>
        </p:nvSpPr>
        <p:spPr>
          <a:xfrm>
            <a:off x="615070" y="1037588"/>
            <a:ext cx="8163611" cy="461665"/>
          </a:xfrm>
          <a:prstGeom prst="rect">
            <a:avLst/>
          </a:prstGeom>
          <a:noFill/>
        </p:spPr>
        <p:txBody>
          <a:bodyPr wrap="square" rtlCol="0">
            <a:spAutoFit/>
          </a:bodyPr>
          <a:lstStyle/>
          <a:p>
            <a:r>
              <a:rPr lang="ja-JP" altLang="en-US" sz="2400" b="1" dirty="0">
                <a:solidFill>
                  <a:srgbClr val="E8822E"/>
                </a:solidFill>
                <a:latin typeface="メイリオ" panose="020B0604030504040204" pitchFamily="50" charset="-128"/>
                <a:ea typeface="メイリオ" panose="020B0604030504040204" pitchFamily="50" charset="-128"/>
              </a:rPr>
              <a:t>特定粉じん排出等作業を行う場合、作業内容の掲示が必要</a:t>
            </a:r>
          </a:p>
        </p:txBody>
      </p:sp>
      <p:sp>
        <p:nvSpPr>
          <p:cNvPr id="30" name="テキスト ボックス 29">
            <a:extLst>
              <a:ext uri="{FF2B5EF4-FFF2-40B4-BE49-F238E27FC236}">
                <a16:creationId xmlns:a16="http://schemas.microsoft.com/office/drawing/2014/main" id="{D41127AC-7F74-4CD8-87E1-CE9282E93790}"/>
              </a:ext>
            </a:extLst>
          </p:cNvPr>
          <p:cNvSpPr txBox="1"/>
          <p:nvPr/>
        </p:nvSpPr>
        <p:spPr bwMode="auto">
          <a:xfrm>
            <a:off x="980388" y="1537452"/>
            <a:ext cx="7685693" cy="1015663"/>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大きさ　・・・</a:t>
            </a:r>
            <a:r>
              <a:rPr kumimoji="1" lang="en-US" altLang="ja-JP" sz="2000" dirty="0">
                <a:uFill>
                  <a:solidFill>
                    <a:srgbClr val="FFFF00"/>
                  </a:solidFill>
                </a:uFill>
                <a:latin typeface="メイリオ" panose="020B0604030504040204" pitchFamily="50" charset="-128"/>
                <a:ea typeface="メイリオ" panose="020B0604030504040204" pitchFamily="50" charset="-128"/>
              </a:rPr>
              <a:t>A</a:t>
            </a:r>
            <a:r>
              <a:rPr kumimoji="1" lang="ja-JP" altLang="en-US" sz="2000" dirty="0">
                <a:uFill>
                  <a:solidFill>
                    <a:srgbClr val="FFFF00"/>
                  </a:solidFill>
                </a:uFill>
                <a:latin typeface="メイリオ" panose="020B0604030504040204" pitchFamily="50" charset="-128"/>
                <a:ea typeface="メイリオ" panose="020B0604030504040204" pitchFamily="50" charset="-128"/>
              </a:rPr>
              <a:t>３判以上</a:t>
            </a:r>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設置場所・・・周辺住民が見やすい場所</a:t>
            </a: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掲示期間・・・特定粉じん排出等作業の作業の開始から終了まで</a:t>
            </a:r>
          </a:p>
        </p:txBody>
      </p:sp>
      <p:grpSp>
        <p:nvGrpSpPr>
          <p:cNvPr id="32" name="グループ化 31">
            <a:extLst>
              <a:ext uri="{FF2B5EF4-FFF2-40B4-BE49-F238E27FC236}">
                <a16:creationId xmlns:a16="http://schemas.microsoft.com/office/drawing/2014/main" id="{FA0E5465-9B05-4397-AFDD-D414F56FB983}"/>
              </a:ext>
            </a:extLst>
          </p:cNvPr>
          <p:cNvGrpSpPr/>
          <p:nvPr/>
        </p:nvGrpSpPr>
        <p:grpSpPr>
          <a:xfrm>
            <a:off x="248718" y="2591314"/>
            <a:ext cx="648000" cy="654095"/>
            <a:chOff x="7481655" y="1829595"/>
            <a:chExt cx="648000" cy="654095"/>
          </a:xfrm>
        </p:grpSpPr>
        <p:sp>
          <p:nvSpPr>
            <p:cNvPr id="33" name="四角形: 角を丸くする 32">
              <a:extLst>
                <a:ext uri="{FF2B5EF4-FFF2-40B4-BE49-F238E27FC236}">
                  <a16:creationId xmlns:a16="http://schemas.microsoft.com/office/drawing/2014/main" id="{00448E01-F5B8-4A2A-B6AA-493628A66234}"/>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13FB42AA-48E1-405A-954A-128FC4B7A324}"/>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35" name="四角形: 角を丸くする 34">
            <a:extLst>
              <a:ext uri="{FF2B5EF4-FFF2-40B4-BE49-F238E27FC236}">
                <a16:creationId xmlns:a16="http://schemas.microsoft.com/office/drawing/2014/main" id="{65A24F93-C1B6-4F67-9CAB-C46AFB4FBB3E}"/>
              </a:ext>
            </a:extLst>
          </p:cNvPr>
          <p:cNvSpPr/>
          <p:nvPr/>
        </p:nvSpPr>
        <p:spPr>
          <a:xfrm>
            <a:off x="388220" y="2707608"/>
            <a:ext cx="8303024" cy="2146773"/>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840AE8C-1CD6-47AF-90B9-8E09D3F98B2F}"/>
              </a:ext>
            </a:extLst>
          </p:cNvPr>
          <p:cNvSpPr txBox="1"/>
          <p:nvPr/>
        </p:nvSpPr>
        <p:spPr>
          <a:xfrm>
            <a:off x="3616049" y="2813319"/>
            <a:ext cx="191190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掲載事項</a:t>
            </a:r>
          </a:p>
        </p:txBody>
      </p:sp>
    </p:spTree>
    <p:extLst>
      <p:ext uri="{BB962C8B-B14F-4D97-AF65-F5344CB8AC3E}">
        <p14:creationId xmlns:p14="http://schemas.microsoft.com/office/powerpoint/2010/main" val="1776926996"/>
      </p:ext>
    </p:extLst>
  </p:cSld>
  <p:clrMapOvr>
    <a:masterClrMapping/>
  </p:clrMapOvr>
  <mc:AlternateContent xmlns:mc="http://schemas.openxmlformats.org/markup-compatibility/2006" xmlns:p14="http://schemas.microsoft.com/office/powerpoint/2010/main">
    <mc:Choice Requires="p14">
      <p:transition spd="slow" p14:dur="2000" advTm="14802"/>
    </mc:Choice>
    <mc:Fallback xmlns="">
      <p:transition spd="slow" advTm="1480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事前調査結果等の掲示例</a:t>
            </a:r>
          </a:p>
        </p:txBody>
      </p:sp>
      <p:pic>
        <p:nvPicPr>
          <p:cNvPr id="10" name="図 9">
            <a:extLst>
              <a:ext uri="{FF2B5EF4-FFF2-40B4-BE49-F238E27FC236}">
                <a16:creationId xmlns:a16="http://schemas.microsoft.com/office/drawing/2014/main" id="{1E76A397-E6FD-4829-9A9A-E3D841C719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219"/>
          <a:stretch/>
        </p:blipFill>
        <p:spPr bwMode="auto">
          <a:xfrm>
            <a:off x="4682507" y="2724752"/>
            <a:ext cx="4303276" cy="2854482"/>
          </a:xfrm>
          <a:prstGeom prst="rect">
            <a:avLst/>
          </a:prstGeom>
          <a:noFill/>
          <a:ln>
            <a:noFill/>
          </a:ln>
          <a:extLst>
            <a:ext uri="{53640926-AAD7-44D8-BBD7-CCE9431645EC}">
              <a14:shadowObscured xmlns:a14="http://schemas.microsoft.com/office/drawing/2010/main"/>
            </a:ext>
          </a:extLst>
        </p:spPr>
      </p:pic>
      <p:sp>
        <p:nvSpPr>
          <p:cNvPr id="11" name="四角形: 角を丸くする 10">
            <a:extLst>
              <a:ext uri="{FF2B5EF4-FFF2-40B4-BE49-F238E27FC236}">
                <a16:creationId xmlns:a16="http://schemas.microsoft.com/office/drawing/2014/main" id="{9583D100-2397-4E48-B1AD-1AAF6D8B9319}"/>
              </a:ext>
            </a:extLst>
          </p:cNvPr>
          <p:cNvSpPr/>
          <p:nvPr/>
        </p:nvSpPr>
        <p:spPr>
          <a:xfrm>
            <a:off x="214384" y="1940440"/>
            <a:ext cx="4235623" cy="720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事前調査結果の掲示例</a:t>
            </a:r>
          </a:p>
        </p:txBody>
      </p:sp>
      <p:sp>
        <p:nvSpPr>
          <p:cNvPr id="12" name="四角形: 角を丸くする 11">
            <a:extLst>
              <a:ext uri="{FF2B5EF4-FFF2-40B4-BE49-F238E27FC236}">
                <a16:creationId xmlns:a16="http://schemas.microsoft.com/office/drawing/2014/main" id="{5C6DE099-89B0-4EB6-8129-273CC2D66E7B}"/>
              </a:ext>
            </a:extLst>
          </p:cNvPr>
          <p:cNvSpPr/>
          <p:nvPr/>
        </p:nvSpPr>
        <p:spPr>
          <a:xfrm>
            <a:off x="4682506" y="1939882"/>
            <a:ext cx="4241057" cy="720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作業内容の掲示例</a:t>
            </a:r>
            <a:endParaRPr kumimoji="1" lang="en-US" altLang="ja-JP" sz="2800" b="1" dirty="0"/>
          </a:p>
          <a:p>
            <a:pPr algn="ctr"/>
            <a:r>
              <a:rPr kumimoji="1" lang="ja-JP" altLang="en-US" sz="1600" b="1" dirty="0"/>
              <a:t>（事前調査結果も兼用）</a:t>
            </a:r>
            <a:endParaRPr kumimoji="1" lang="ja-JP" altLang="en-US" sz="2800" b="1" dirty="0"/>
          </a:p>
        </p:txBody>
      </p:sp>
      <p:grpSp>
        <p:nvGrpSpPr>
          <p:cNvPr id="13" name="グループ化 12">
            <a:extLst>
              <a:ext uri="{FF2B5EF4-FFF2-40B4-BE49-F238E27FC236}">
                <a16:creationId xmlns:a16="http://schemas.microsoft.com/office/drawing/2014/main" id="{1DFE7CD5-394F-49EA-AE85-68D436405040}"/>
              </a:ext>
            </a:extLst>
          </p:cNvPr>
          <p:cNvGrpSpPr/>
          <p:nvPr/>
        </p:nvGrpSpPr>
        <p:grpSpPr>
          <a:xfrm>
            <a:off x="158217" y="2752528"/>
            <a:ext cx="4315812" cy="2901694"/>
            <a:chOff x="329906" y="2910670"/>
            <a:chExt cx="5474662" cy="3680836"/>
          </a:xfrm>
        </p:grpSpPr>
        <p:sp>
          <p:nvSpPr>
            <p:cNvPr id="14" name="四角形: 角を丸くする 13">
              <a:extLst>
                <a:ext uri="{FF2B5EF4-FFF2-40B4-BE49-F238E27FC236}">
                  <a16:creationId xmlns:a16="http://schemas.microsoft.com/office/drawing/2014/main" id="{B475B261-4036-4564-8B08-36817306E084}"/>
                </a:ext>
              </a:extLst>
            </p:cNvPr>
            <p:cNvSpPr/>
            <p:nvPr/>
          </p:nvSpPr>
          <p:spPr>
            <a:xfrm>
              <a:off x="329906" y="2910670"/>
              <a:ext cx="5474662" cy="3680836"/>
            </a:xfrm>
            <a:prstGeom prst="roundRect">
              <a:avLst>
                <a:gd name="adj" fmla="val 1674"/>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ED7543F-AD6D-48C7-BF72-9840FEB0A0C1}"/>
                </a:ext>
              </a:extLst>
            </p:cNvPr>
            <p:cNvSpPr/>
            <p:nvPr/>
          </p:nvSpPr>
          <p:spPr>
            <a:xfrm>
              <a:off x="401154" y="2910670"/>
              <a:ext cx="5372943" cy="35640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D141C24C-E985-40F8-B20B-72625FEA22BF}"/>
              </a:ext>
            </a:extLst>
          </p:cNvPr>
          <p:cNvSpPr txBox="1"/>
          <p:nvPr/>
        </p:nvSpPr>
        <p:spPr>
          <a:xfrm>
            <a:off x="2516442" y="5579234"/>
            <a:ext cx="1957587" cy="369332"/>
          </a:xfrm>
          <a:prstGeom prst="rect">
            <a:avLst/>
          </a:prstGeom>
          <a:noFill/>
        </p:spPr>
        <p:txBody>
          <a:bodyPr wrap="none" rtlCol="0">
            <a:spAutoFit/>
          </a:bodyPr>
          <a:lstStyle/>
          <a:p>
            <a:r>
              <a:rPr kumimoji="1" lang="en-US" altLang="ja-JP" dirty="0"/>
              <a:t>※A</a:t>
            </a:r>
            <a:r>
              <a:rPr kumimoji="1" lang="ja-JP" altLang="en-US" dirty="0"/>
              <a:t>３サイズ以上</a:t>
            </a:r>
          </a:p>
        </p:txBody>
      </p:sp>
      <p:sp>
        <p:nvSpPr>
          <p:cNvPr id="17" name="テキスト ボックス 16">
            <a:extLst>
              <a:ext uri="{FF2B5EF4-FFF2-40B4-BE49-F238E27FC236}">
                <a16:creationId xmlns:a16="http://schemas.microsoft.com/office/drawing/2014/main" id="{2B172302-8C88-43CF-A78E-C0B9C89210CD}"/>
              </a:ext>
            </a:extLst>
          </p:cNvPr>
          <p:cNvSpPr txBox="1"/>
          <p:nvPr/>
        </p:nvSpPr>
        <p:spPr>
          <a:xfrm>
            <a:off x="7028196" y="5579234"/>
            <a:ext cx="1957587" cy="369332"/>
          </a:xfrm>
          <a:prstGeom prst="rect">
            <a:avLst/>
          </a:prstGeom>
          <a:noFill/>
        </p:spPr>
        <p:txBody>
          <a:bodyPr wrap="none" rtlCol="0">
            <a:spAutoFit/>
          </a:bodyPr>
          <a:lstStyle/>
          <a:p>
            <a:r>
              <a:rPr kumimoji="1" lang="en-US" altLang="ja-JP" dirty="0"/>
              <a:t>※A</a:t>
            </a:r>
            <a:r>
              <a:rPr kumimoji="1" lang="ja-JP" altLang="en-US" dirty="0"/>
              <a:t>３サイズ以上</a:t>
            </a:r>
          </a:p>
        </p:txBody>
      </p:sp>
      <p:sp>
        <p:nvSpPr>
          <p:cNvPr id="19" name="テキスト ボックス 18">
            <a:extLst>
              <a:ext uri="{FF2B5EF4-FFF2-40B4-BE49-F238E27FC236}">
                <a16:creationId xmlns:a16="http://schemas.microsoft.com/office/drawing/2014/main" id="{DDE23089-38D9-4EFC-ABB9-D73F1A585169}"/>
              </a:ext>
            </a:extLst>
          </p:cNvPr>
          <p:cNvSpPr txBox="1"/>
          <p:nvPr/>
        </p:nvSpPr>
        <p:spPr>
          <a:xfrm>
            <a:off x="1195540" y="1149597"/>
            <a:ext cx="5571019"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大阪府</a:t>
            </a:r>
            <a:r>
              <a:rPr lang="en-US" altLang="ja-JP" sz="3200" b="1" dirty="0">
                <a:latin typeface="メイリオ" panose="020B0604030504040204" pitchFamily="50" charset="-128"/>
                <a:ea typeface="メイリオ" panose="020B0604030504040204" pitchFamily="50" charset="-128"/>
              </a:rPr>
              <a:t>HP</a:t>
            </a:r>
            <a:r>
              <a:rPr lang="ja-JP" altLang="en-US" sz="3200" b="1" dirty="0">
                <a:latin typeface="メイリオ" panose="020B0604030504040204" pitchFamily="50" charset="-128"/>
                <a:ea typeface="メイリオ" panose="020B0604030504040204" pitchFamily="50" charset="-128"/>
              </a:rPr>
              <a:t>に参考様式あり</a:t>
            </a:r>
          </a:p>
        </p:txBody>
      </p:sp>
    </p:spTree>
    <p:extLst>
      <p:ext uri="{BB962C8B-B14F-4D97-AF65-F5344CB8AC3E}">
        <p14:creationId xmlns:p14="http://schemas.microsoft.com/office/powerpoint/2010/main" val="4125862427"/>
      </p:ext>
    </p:extLst>
  </p:cSld>
  <p:clrMapOvr>
    <a:masterClrMapping/>
  </p:clrMapOvr>
  <mc:AlternateContent xmlns:mc="http://schemas.openxmlformats.org/markup-compatibility/2006" xmlns:p14="http://schemas.microsoft.com/office/powerpoint/2010/main">
    <mc:Choice Requires="p14">
      <p:transition spd="slow" p14:dur="2000" advTm="14329"/>
    </mc:Choice>
    <mc:Fallback xmlns="">
      <p:transition spd="slow" advTm="1432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作業の記録、保存</a:t>
            </a:r>
          </a:p>
        </p:txBody>
      </p:sp>
      <p:grpSp>
        <p:nvGrpSpPr>
          <p:cNvPr id="15" name="グループ化 14">
            <a:extLst>
              <a:ext uri="{FF2B5EF4-FFF2-40B4-BE49-F238E27FC236}">
                <a16:creationId xmlns:a16="http://schemas.microsoft.com/office/drawing/2014/main" id="{978247EA-4C28-4CBA-B95F-B921C6BE40DC}"/>
              </a:ext>
            </a:extLst>
          </p:cNvPr>
          <p:cNvGrpSpPr/>
          <p:nvPr/>
        </p:nvGrpSpPr>
        <p:grpSpPr>
          <a:xfrm>
            <a:off x="210388" y="1048369"/>
            <a:ext cx="648000" cy="654095"/>
            <a:chOff x="7481655" y="1829595"/>
            <a:chExt cx="648000" cy="654095"/>
          </a:xfrm>
        </p:grpSpPr>
        <p:sp>
          <p:nvSpPr>
            <p:cNvPr id="16" name="四角形: 角を丸くする 15">
              <a:extLst>
                <a:ext uri="{FF2B5EF4-FFF2-40B4-BE49-F238E27FC236}">
                  <a16:creationId xmlns:a16="http://schemas.microsoft.com/office/drawing/2014/main" id="{6BEE9CCE-37F6-4A35-92DD-1C994382E93B}"/>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F7A1511-221E-4C6D-8EE6-6B7911DBAB63}"/>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18" name="テキスト ボックス 17">
            <a:extLst>
              <a:ext uri="{FF2B5EF4-FFF2-40B4-BE49-F238E27FC236}">
                <a16:creationId xmlns:a16="http://schemas.microsoft.com/office/drawing/2014/main" id="{2738DADC-9F5E-478B-908F-5F9AF55038B1}"/>
              </a:ext>
            </a:extLst>
          </p:cNvPr>
          <p:cNvSpPr txBox="1"/>
          <p:nvPr/>
        </p:nvSpPr>
        <p:spPr>
          <a:xfrm>
            <a:off x="1129474" y="994253"/>
            <a:ext cx="7907784" cy="107721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特定粉じん排出等作業の内容等を記録し、その記録の保存</a:t>
            </a:r>
            <a:r>
              <a:rPr lang="en-US" altLang="ja-JP" sz="24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が必要</a:t>
            </a:r>
          </a:p>
        </p:txBody>
      </p:sp>
      <p:sp>
        <p:nvSpPr>
          <p:cNvPr id="19" name="コンテンツ プレースホルダー 2">
            <a:extLst>
              <a:ext uri="{FF2B5EF4-FFF2-40B4-BE49-F238E27FC236}">
                <a16:creationId xmlns:a16="http://schemas.microsoft.com/office/drawing/2014/main" id="{724C3F8B-F02F-4CF5-A5A3-A5D5D17F7995}"/>
              </a:ext>
            </a:extLst>
          </p:cNvPr>
          <p:cNvSpPr txBox="1">
            <a:spLocks/>
          </p:cNvSpPr>
          <p:nvPr/>
        </p:nvSpPr>
        <p:spPr>
          <a:xfrm>
            <a:off x="5815403" y="1793209"/>
            <a:ext cx="3221855" cy="413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電子データでの保存も可能</a:t>
            </a:r>
            <a:endParaRPr lang="en-US" altLang="ja-JP" sz="18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726D2AF-6602-41E9-80D1-E8C1F7A401C6}"/>
              </a:ext>
            </a:extLst>
          </p:cNvPr>
          <p:cNvSpPr txBox="1"/>
          <p:nvPr/>
        </p:nvSpPr>
        <p:spPr>
          <a:xfrm>
            <a:off x="537651" y="2303461"/>
            <a:ext cx="2968875"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実施者の記録</a:t>
            </a:r>
            <a:endParaRPr lang="ja-JP" altLang="en-US" sz="32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37BF9CE2-A626-49C6-805E-ECE23D1725CE}"/>
              </a:ext>
            </a:extLst>
          </p:cNvPr>
          <p:cNvSpPr txBox="1"/>
          <p:nvPr/>
        </p:nvSpPr>
        <p:spPr bwMode="auto">
          <a:xfrm>
            <a:off x="1304238" y="2816577"/>
            <a:ext cx="7402440" cy="1477328"/>
          </a:xfrm>
          <a:prstGeom prst="rect">
            <a:avLst/>
          </a:prstGeom>
          <a:noFill/>
        </p:spPr>
        <p:txBody>
          <a:bodyPr wrap="square" rtlCol="0">
            <a:spAutoFit/>
          </a:bodyPr>
          <a:lstStyle/>
          <a:p>
            <a:r>
              <a:rPr kumimoji="1" lang="ja-JP" altLang="en-US" dirty="0">
                <a:uFill>
                  <a:solidFill>
                    <a:srgbClr val="FFFF00"/>
                  </a:solidFill>
                </a:uFill>
                <a:latin typeface="メイリオ" panose="020B0604030504040204" pitchFamily="50" charset="-128"/>
                <a:ea typeface="メイリオ" panose="020B0604030504040204" pitchFamily="50" charset="-128"/>
              </a:rPr>
              <a:t>作業の実施者（主に下請負人）が日々作業記録を作成</a:t>
            </a:r>
          </a:p>
          <a:p>
            <a:r>
              <a:rPr kumimoji="1" lang="ja-JP" altLang="en-US" dirty="0">
                <a:uFill>
                  <a:solidFill>
                    <a:srgbClr val="FFFF00"/>
                  </a:solidFill>
                </a:uFill>
                <a:latin typeface="メイリオ" panose="020B0604030504040204" pitchFamily="50" charset="-128"/>
                <a:ea typeface="メイリオ" panose="020B0604030504040204" pitchFamily="50" charset="-128"/>
              </a:rPr>
              <a:t>　　 ・記録の実施者：元請業者、自主施工者、下請負人</a:t>
            </a:r>
          </a:p>
          <a:p>
            <a:r>
              <a:rPr kumimoji="1" lang="ja-JP" altLang="en-US" dirty="0">
                <a:uFill>
                  <a:solidFill>
                    <a:srgbClr val="FFFF00"/>
                  </a:solidFill>
                </a:uFill>
                <a:latin typeface="メイリオ" panose="020B0604030504040204" pitchFamily="50" charset="-128"/>
                <a:ea typeface="メイリオ" panose="020B0604030504040204" pitchFamily="50" charset="-128"/>
              </a:rPr>
              <a:t>　　 ・保存期間：工事終了後まで保存</a:t>
            </a:r>
          </a:p>
          <a:p>
            <a:r>
              <a:rPr kumimoji="1" lang="ja-JP" altLang="en-US" dirty="0">
                <a:uFill>
                  <a:solidFill>
                    <a:srgbClr val="FFFF00"/>
                  </a:solidFill>
                </a:uFill>
                <a:latin typeface="メイリオ" panose="020B0604030504040204" pitchFamily="50" charset="-128"/>
                <a:ea typeface="メイリオ" panose="020B0604030504040204" pitchFamily="50" charset="-128"/>
              </a:rPr>
              <a:t>　　 ・記録事項：特定粉じん排出等作業の実施状況</a:t>
            </a:r>
          </a:p>
          <a:p>
            <a:endParaRPr kumimoji="1" lang="ja-JP" altLang="en-US" dirty="0">
              <a:uFill>
                <a:solidFill>
                  <a:srgbClr val="FFFF00"/>
                </a:solidFill>
              </a:u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811921E9-BC22-45C1-8B2D-083F0069C2CA}"/>
              </a:ext>
            </a:extLst>
          </p:cNvPr>
          <p:cNvSpPr txBox="1"/>
          <p:nvPr/>
        </p:nvSpPr>
        <p:spPr>
          <a:xfrm>
            <a:off x="537650" y="4197444"/>
            <a:ext cx="2968875"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作業記録</a:t>
            </a:r>
            <a:endParaRPr lang="ja-JP" altLang="en-US" sz="32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C726181C-F8F4-4D6B-9119-7E50F7B5CE59}"/>
              </a:ext>
            </a:extLst>
          </p:cNvPr>
          <p:cNvSpPr txBox="1"/>
          <p:nvPr/>
        </p:nvSpPr>
        <p:spPr bwMode="auto">
          <a:xfrm>
            <a:off x="1304238" y="4765824"/>
            <a:ext cx="7733020" cy="1477328"/>
          </a:xfrm>
          <a:prstGeom prst="rect">
            <a:avLst/>
          </a:prstGeom>
          <a:noFill/>
        </p:spPr>
        <p:txBody>
          <a:bodyPr wrap="square" rtlCol="0">
            <a:spAutoFit/>
          </a:bodyPr>
          <a:lstStyle/>
          <a:p>
            <a:r>
              <a:rPr kumimoji="1" lang="ja-JP" altLang="en-US" dirty="0">
                <a:uFill>
                  <a:solidFill>
                    <a:srgbClr val="FFFF00"/>
                  </a:solidFill>
                </a:uFill>
                <a:latin typeface="メイリオ" panose="020B0604030504040204" pitchFamily="50" charset="-128"/>
                <a:ea typeface="メイリオ" panose="020B0604030504040204" pitchFamily="50" charset="-128"/>
              </a:rPr>
              <a:t>上記で下請負人が作成した作業記録を基に、元請業者等は計画通り作業</a:t>
            </a:r>
          </a:p>
          <a:p>
            <a:r>
              <a:rPr kumimoji="1" lang="ja-JP" altLang="en-US" dirty="0">
                <a:uFill>
                  <a:solidFill>
                    <a:srgbClr val="FFFF00"/>
                  </a:solidFill>
                </a:uFill>
                <a:latin typeface="メイリオ" panose="020B0604030504040204" pitchFamily="50" charset="-128"/>
                <a:ea typeface="メイリオ" panose="020B0604030504040204" pitchFamily="50" charset="-128"/>
              </a:rPr>
              <a:t>が行われているかを日々確認し、作業記録を作成</a:t>
            </a:r>
          </a:p>
          <a:p>
            <a:r>
              <a:rPr kumimoji="1" lang="ja-JP" altLang="en-US" dirty="0">
                <a:uFill>
                  <a:solidFill>
                    <a:srgbClr val="FFFF00"/>
                  </a:solidFill>
                </a:uFill>
                <a:latin typeface="メイリオ" panose="020B0604030504040204" pitchFamily="50" charset="-128"/>
                <a:ea typeface="メイリオ" panose="020B0604030504040204" pitchFamily="50" charset="-128"/>
              </a:rPr>
              <a:t>　　・記録の実施者：元請業者、自主施工者</a:t>
            </a:r>
          </a:p>
          <a:p>
            <a:r>
              <a:rPr kumimoji="1" lang="ja-JP" altLang="en-US" dirty="0">
                <a:uFill>
                  <a:solidFill>
                    <a:srgbClr val="FFFF00"/>
                  </a:solidFill>
                </a:uFill>
                <a:latin typeface="メイリオ" panose="020B0604030504040204" pitchFamily="50" charset="-128"/>
                <a:ea typeface="メイリオ" panose="020B0604030504040204" pitchFamily="50" charset="-128"/>
              </a:rPr>
              <a:t>　　 ・保存期間：工事終了後３年間</a:t>
            </a:r>
          </a:p>
          <a:p>
            <a:r>
              <a:rPr kumimoji="1" lang="ja-JP" altLang="en-US" dirty="0">
                <a:uFill>
                  <a:solidFill>
                    <a:srgbClr val="FFFF00"/>
                  </a:solidFill>
                </a:uFill>
                <a:latin typeface="メイリオ" panose="020B0604030504040204" pitchFamily="50" charset="-128"/>
                <a:ea typeface="メイリオ" panose="020B0604030504040204" pitchFamily="50" charset="-128"/>
              </a:rPr>
              <a:t>　　 ・記録事項：工事概要や特定粉じん排出等作業の実施状況等</a:t>
            </a:r>
          </a:p>
        </p:txBody>
      </p:sp>
      <p:sp>
        <p:nvSpPr>
          <p:cNvPr id="14" name="テキスト ボックス 13">
            <a:extLst>
              <a:ext uri="{FF2B5EF4-FFF2-40B4-BE49-F238E27FC236}">
                <a16:creationId xmlns:a16="http://schemas.microsoft.com/office/drawing/2014/main" id="{7D862781-AEBB-4B39-BED5-AB33967688D4}"/>
              </a:ext>
            </a:extLst>
          </p:cNvPr>
          <p:cNvSpPr txBox="1"/>
          <p:nvPr/>
        </p:nvSpPr>
        <p:spPr bwMode="auto">
          <a:xfrm>
            <a:off x="2119623" y="6148723"/>
            <a:ext cx="6901733" cy="523220"/>
          </a:xfrm>
          <a:prstGeom prst="rect">
            <a:avLst/>
          </a:prstGeom>
          <a:noFill/>
        </p:spPr>
        <p:txBody>
          <a:bodyPr wrap="square" rtlCol="0">
            <a:spAutoFit/>
          </a:bodyPr>
          <a:lstStyle/>
          <a:p>
            <a:pPr marL="0" indent="0">
              <a:buNone/>
            </a:pPr>
            <a:r>
              <a:rPr lang="ja-JP" altLang="en-US" sz="1400" dirty="0"/>
              <a:t>記録事項の詳細は、環境省「建築物等の解体等に係る石綿ばく露防止及び石綿</a:t>
            </a:r>
            <a:endParaRPr lang="en-US" altLang="ja-JP" sz="1400" dirty="0"/>
          </a:p>
          <a:p>
            <a:pPr marL="0" indent="0">
              <a:buNone/>
            </a:pPr>
            <a:r>
              <a:rPr lang="ja-JP" altLang="en-US" sz="1400" dirty="0"/>
              <a:t>　　飛散漏えい防止対策徹底マニュアル（令和６年２月）」</a:t>
            </a:r>
            <a:r>
              <a:rPr lang="en-US" altLang="ja-JP" sz="1400" dirty="0"/>
              <a:t>P.237</a:t>
            </a:r>
            <a:r>
              <a:rPr lang="ja-JP" altLang="en-US" sz="1400" dirty="0"/>
              <a:t>を参照</a:t>
            </a:r>
            <a:endParaRPr lang="en-US" altLang="ja-JP" sz="1400" dirty="0"/>
          </a:p>
        </p:txBody>
      </p:sp>
    </p:spTree>
    <p:extLst>
      <p:ext uri="{BB962C8B-B14F-4D97-AF65-F5344CB8AC3E}">
        <p14:creationId xmlns:p14="http://schemas.microsoft.com/office/powerpoint/2010/main" val="2151029909"/>
      </p:ext>
    </p:extLst>
  </p:cSld>
  <p:clrMapOvr>
    <a:masterClrMapping/>
  </p:clrMapOvr>
  <mc:AlternateContent xmlns:mc="http://schemas.openxmlformats.org/markup-compatibility/2006" xmlns:p14="http://schemas.microsoft.com/office/powerpoint/2010/main">
    <mc:Choice Requires="p14">
      <p:transition spd="slow" p14:dur="2000" advTm="8367"/>
    </mc:Choice>
    <mc:Fallback xmlns="">
      <p:transition spd="slow" advTm="836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発注者への報告</a:t>
            </a:r>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8167262" y="1070203"/>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sp>
        <p:nvSpPr>
          <p:cNvPr id="15" name="コンテンツ プレースホルダー 2">
            <a:extLst>
              <a:ext uri="{FF2B5EF4-FFF2-40B4-BE49-F238E27FC236}">
                <a16:creationId xmlns:a16="http://schemas.microsoft.com/office/drawing/2014/main" id="{9FA36A23-16D7-49B1-8482-E3EDC5F558F5}"/>
              </a:ext>
            </a:extLst>
          </p:cNvPr>
          <p:cNvSpPr txBox="1">
            <a:spLocks/>
          </p:cNvSpPr>
          <p:nvPr/>
        </p:nvSpPr>
        <p:spPr>
          <a:xfrm>
            <a:off x="952713" y="3273699"/>
            <a:ext cx="8191288" cy="3494603"/>
          </a:xfrm>
          <a:prstGeom prst="rect">
            <a:avLst/>
          </a:prstGeom>
          <a:ln w="28575">
            <a:noFill/>
            <a:prstDash val="sysDash"/>
          </a:ln>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000" b="1" dirty="0"/>
              <a:t>　①特定粉じん排出等作業の概要</a:t>
            </a:r>
            <a:endParaRPr lang="en-US" altLang="ja-JP" sz="2000" b="1" dirty="0"/>
          </a:p>
          <a:p>
            <a:pPr marL="0" indent="0">
              <a:buNone/>
            </a:pPr>
            <a:r>
              <a:rPr lang="ja-JP" altLang="en-US" sz="2000" b="1" dirty="0"/>
              <a:t>　　 </a:t>
            </a:r>
            <a:r>
              <a:rPr lang="ja-JP" altLang="en-US" sz="2000" dirty="0"/>
              <a:t>・対象建築物の名称及び所在地</a:t>
            </a:r>
            <a:endParaRPr lang="en-US" altLang="ja-JP" sz="2000" dirty="0"/>
          </a:p>
          <a:p>
            <a:pPr marL="0" indent="0">
              <a:buNone/>
            </a:pPr>
            <a:r>
              <a:rPr lang="ja-JP" altLang="en-US" sz="2000" dirty="0"/>
              <a:t>　　 ・元請業者</a:t>
            </a:r>
            <a:r>
              <a:rPr lang="en-US" altLang="ja-JP" sz="2000" dirty="0"/>
              <a:t>(</a:t>
            </a:r>
            <a:r>
              <a:rPr lang="ja-JP" altLang="en-US" sz="2000" dirty="0"/>
              <a:t>法人名及び代表者名</a:t>
            </a:r>
            <a:r>
              <a:rPr lang="en-US" altLang="ja-JP" sz="2000" dirty="0"/>
              <a:t>)</a:t>
            </a:r>
            <a:r>
              <a:rPr lang="ja-JP" altLang="en-US" sz="2000" dirty="0"/>
              <a:t>、除去等作業を行った者</a:t>
            </a:r>
            <a:r>
              <a:rPr lang="en-US" altLang="ja-JP" sz="2000" dirty="0"/>
              <a:t>(</a:t>
            </a:r>
            <a:r>
              <a:rPr lang="ja-JP" altLang="en-US" sz="2000" dirty="0"/>
              <a:t>下請負人</a:t>
            </a:r>
            <a:r>
              <a:rPr lang="en-US" altLang="ja-JP" sz="2000" dirty="0"/>
              <a:t>)</a:t>
            </a:r>
          </a:p>
          <a:p>
            <a:pPr marL="0" indent="0">
              <a:buNone/>
            </a:pPr>
            <a:r>
              <a:rPr lang="ja-JP" altLang="en-US" sz="2000" b="1" dirty="0"/>
              <a:t>　　 </a:t>
            </a:r>
            <a:r>
              <a:rPr lang="ja-JP" altLang="en-US" sz="2000" dirty="0"/>
              <a:t>・作業の概要</a:t>
            </a:r>
            <a:endParaRPr lang="en-US" altLang="ja-JP" sz="2000" dirty="0"/>
          </a:p>
          <a:p>
            <a:pPr marL="0" indent="0">
              <a:buNone/>
            </a:pPr>
            <a:r>
              <a:rPr lang="ja-JP" altLang="en-US" sz="2000" b="1" dirty="0"/>
              <a:t>　②石綿含有建材の取り残しがないことの確認</a:t>
            </a:r>
            <a:endParaRPr lang="en-US" altLang="ja-JP" sz="2000" b="1" dirty="0"/>
          </a:p>
          <a:p>
            <a:pPr marL="0" indent="0">
              <a:buNone/>
            </a:pPr>
            <a:r>
              <a:rPr lang="ja-JP" altLang="en-US" sz="2000" dirty="0"/>
              <a:t>　　 ・確認年月日、確認結果、確認者の氏名</a:t>
            </a:r>
            <a:endParaRPr lang="en-US" altLang="ja-JP" sz="2000" dirty="0"/>
          </a:p>
          <a:p>
            <a:pPr marL="0" indent="0">
              <a:buNone/>
            </a:pPr>
            <a:r>
              <a:rPr lang="ja-JP" altLang="en-US" sz="2000" dirty="0"/>
              <a:t>　　 ・確認者の講習実施機関の名称</a:t>
            </a:r>
            <a:endParaRPr lang="en-US" altLang="ja-JP" sz="2000" dirty="0"/>
          </a:p>
          <a:p>
            <a:pPr marL="0" indent="0">
              <a:buNone/>
            </a:pPr>
            <a:r>
              <a:rPr lang="ja-JP" altLang="en-US" sz="2000" b="1" dirty="0"/>
              <a:t>　③特定粉じん排出等作業の完了</a:t>
            </a:r>
            <a:endParaRPr lang="en-US" altLang="ja-JP" sz="2000" b="1" dirty="0"/>
          </a:p>
          <a:p>
            <a:pPr marL="0" indent="0">
              <a:buNone/>
            </a:pPr>
            <a:r>
              <a:rPr lang="ja-JP" altLang="en-US" sz="2000" b="1" dirty="0"/>
              <a:t>　　 </a:t>
            </a:r>
            <a:r>
              <a:rPr lang="ja-JP" altLang="en-US" sz="2000" dirty="0"/>
              <a:t>・完了年月日</a:t>
            </a:r>
            <a:endParaRPr lang="en-US" altLang="ja-JP" sz="2000" dirty="0"/>
          </a:p>
          <a:p>
            <a:pPr marL="0" indent="0">
              <a:buNone/>
            </a:pPr>
            <a:r>
              <a:rPr lang="ja-JP" altLang="en-US" sz="2000" b="1" dirty="0"/>
              <a:t>　④申し送り事項</a:t>
            </a:r>
            <a:endParaRPr lang="en-US" altLang="ja-JP" sz="2000" b="1" dirty="0"/>
          </a:p>
          <a:p>
            <a:pPr marL="0" indent="0">
              <a:buNone/>
            </a:pPr>
            <a:r>
              <a:rPr lang="ja-JP" altLang="en-US" sz="2000" b="1" dirty="0"/>
              <a:t>　　 </a:t>
            </a:r>
            <a:r>
              <a:rPr lang="ja-JP" altLang="en-US" sz="2000" dirty="0"/>
              <a:t>・異常時の対応、計画と異なった場合はその措置内容</a:t>
            </a:r>
            <a:endParaRPr lang="en-US" altLang="ja-JP" sz="1800" dirty="0"/>
          </a:p>
        </p:txBody>
      </p:sp>
      <p:grpSp>
        <p:nvGrpSpPr>
          <p:cNvPr id="10" name="グループ化 9">
            <a:extLst>
              <a:ext uri="{FF2B5EF4-FFF2-40B4-BE49-F238E27FC236}">
                <a16:creationId xmlns:a16="http://schemas.microsoft.com/office/drawing/2014/main" id="{C4B5A9A3-4FB9-464A-A9C1-A938662CF921}"/>
              </a:ext>
            </a:extLst>
          </p:cNvPr>
          <p:cNvGrpSpPr/>
          <p:nvPr/>
        </p:nvGrpSpPr>
        <p:grpSpPr>
          <a:xfrm>
            <a:off x="210388" y="1048369"/>
            <a:ext cx="639482" cy="654095"/>
            <a:chOff x="7481655" y="1829595"/>
            <a:chExt cx="648000" cy="654095"/>
          </a:xfrm>
        </p:grpSpPr>
        <p:sp>
          <p:nvSpPr>
            <p:cNvPr id="11" name="四角形: 角を丸くする 10">
              <a:extLst>
                <a:ext uri="{FF2B5EF4-FFF2-40B4-BE49-F238E27FC236}">
                  <a16:creationId xmlns:a16="http://schemas.microsoft.com/office/drawing/2014/main" id="{482CCE8C-A902-4380-99DA-0B7B6A4ACD01}"/>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0157D51-392C-4E66-A119-C4DE4113D27B}"/>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13" name="テキスト ボックス 12">
            <a:extLst>
              <a:ext uri="{FF2B5EF4-FFF2-40B4-BE49-F238E27FC236}">
                <a16:creationId xmlns:a16="http://schemas.microsoft.com/office/drawing/2014/main" id="{0866896A-F8C3-461D-B399-245BBCEE7C31}"/>
              </a:ext>
            </a:extLst>
          </p:cNvPr>
          <p:cNvSpPr txBox="1"/>
          <p:nvPr/>
        </p:nvSpPr>
        <p:spPr>
          <a:xfrm>
            <a:off x="1129474" y="1126505"/>
            <a:ext cx="7927062"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除去等作業の結果を発注者へ書面で報告</a:t>
            </a:r>
          </a:p>
        </p:txBody>
      </p:sp>
      <p:sp>
        <p:nvSpPr>
          <p:cNvPr id="14" name="テキスト ボックス 13">
            <a:extLst>
              <a:ext uri="{FF2B5EF4-FFF2-40B4-BE49-F238E27FC236}">
                <a16:creationId xmlns:a16="http://schemas.microsoft.com/office/drawing/2014/main" id="{4C2ACFD9-C8BD-4015-8BCE-AA7A2C65BBE4}"/>
              </a:ext>
            </a:extLst>
          </p:cNvPr>
          <p:cNvSpPr txBox="1"/>
          <p:nvPr/>
        </p:nvSpPr>
        <p:spPr bwMode="auto">
          <a:xfrm>
            <a:off x="1129473" y="1892555"/>
            <a:ext cx="7647459" cy="584775"/>
          </a:xfrm>
          <a:prstGeom prst="rect">
            <a:avLst/>
          </a:prstGeom>
          <a:noFill/>
        </p:spPr>
        <p:txBody>
          <a:bodyPr wrap="square" rtlCol="0">
            <a:spAutoFit/>
          </a:bodyPr>
          <a:lstStyle/>
          <a:p>
            <a:r>
              <a:rPr kumimoji="1" lang="ja-JP" altLang="en-US" sz="3200" b="1" dirty="0">
                <a:uFill>
                  <a:solidFill>
                    <a:srgbClr val="FFFF00"/>
                  </a:solidFill>
                </a:uFill>
                <a:latin typeface="メイリオ" panose="020B0604030504040204" pitchFamily="50" charset="-128"/>
                <a:ea typeface="メイリオ" panose="020B0604030504040204" pitchFamily="50" charset="-128"/>
              </a:rPr>
              <a:t>作業記録・報告書面の写しを</a:t>
            </a:r>
            <a:r>
              <a:rPr kumimoji="1" lang="en-US" altLang="ja-JP" sz="3200" b="1" dirty="0">
                <a:uFill>
                  <a:solidFill>
                    <a:srgbClr val="FFFF00"/>
                  </a:solidFill>
                </a:uFill>
                <a:latin typeface="メイリオ" panose="020B0604030504040204" pitchFamily="50" charset="-128"/>
                <a:ea typeface="メイリオ" panose="020B0604030504040204" pitchFamily="50" charset="-128"/>
              </a:rPr>
              <a:t>3</a:t>
            </a:r>
            <a:r>
              <a:rPr kumimoji="1" lang="ja-JP" altLang="en-US" sz="3200" b="1" dirty="0">
                <a:uFill>
                  <a:solidFill>
                    <a:srgbClr val="FFFF00"/>
                  </a:solidFill>
                </a:uFill>
                <a:latin typeface="メイリオ" panose="020B0604030504040204" pitchFamily="50" charset="-128"/>
                <a:ea typeface="メイリオ" panose="020B0604030504040204" pitchFamily="50" charset="-128"/>
              </a:rPr>
              <a:t>年間保存</a:t>
            </a:r>
          </a:p>
        </p:txBody>
      </p:sp>
      <p:sp>
        <p:nvSpPr>
          <p:cNvPr id="16" name="テキスト ボックス 15">
            <a:extLst>
              <a:ext uri="{FF2B5EF4-FFF2-40B4-BE49-F238E27FC236}">
                <a16:creationId xmlns:a16="http://schemas.microsoft.com/office/drawing/2014/main" id="{542AAB2D-4D72-44CF-B620-044B628F5936}"/>
              </a:ext>
            </a:extLst>
          </p:cNvPr>
          <p:cNvSpPr txBox="1"/>
          <p:nvPr/>
        </p:nvSpPr>
        <p:spPr>
          <a:xfrm>
            <a:off x="532509" y="2688924"/>
            <a:ext cx="2968875"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報告項目</a:t>
            </a:r>
            <a:endParaRPr lang="ja-JP" altLang="en-US" sz="3200" dirty="0">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1D2FFB9F-C113-43EF-AFFA-A93E5E34782E}"/>
              </a:ext>
            </a:extLst>
          </p:cNvPr>
          <p:cNvGrpSpPr/>
          <p:nvPr/>
        </p:nvGrpSpPr>
        <p:grpSpPr>
          <a:xfrm>
            <a:off x="210388" y="1797293"/>
            <a:ext cx="639482" cy="654095"/>
            <a:chOff x="7481655" y="1829595"/>
            <a:chExt cx="648000" cy="654095"/>
          </a:xfrm>
        </p:grpSpPr>
        <p:sp>
          <p:nvSpPr>
            <p:cNvPr id="19" name="四角形: 角を丸くする 18">
              <a:extLst>
                <a:ext uri="{FF2B5EF4-FFF2-40B4-BE49-F238E27FC236}">
                  <a16:creationId xmlns:a16="http://schemas.microsoft.com/office/drawing/2014/main" id="{AA697F50-BE25-4B21-9E44-E3049109D307}"/>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B0B2F41-51BE-4DD9-84C6-449232C0E772}"/>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Tree>
    <p:extLst>
      <p:ext uri="{BB962C8B-B14F-4D97-AF65-F5344CB8AC3E}">
        <p14:creationId xmlns:p14="http://schemas.microsoft.com/office/powerpoint/2010/main" val="860407401"/>
      </p:ext>
    </p:extLst>
  </p:cSld>
  <p:clrMapOvr>
    <a:masterClrMapping/>
  </p:clrMapOvr>
  <mc:AlternateContent xmlns:mc="http://schemas.openxmlformats.org/markup-compatibility/2006" xmlns:p14="http://schemas.microsoft.com/office/powerpoint/2010/main">
    <mc:Choice Requires="p14">
      <p:transition spd="slow" p14:dur="2000" advTm="14753"/>
    </mc:Choice>
    <mc:Fallback xmlns="">
      <p:transition spd="slow" advTm="1475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0CD6B8D5-E1BD-43E8-AAE1-B4C7772F6055}"/>
              </a:ext>
            </a:extLst>
          </p:cNvPr>
          <p:cNvSpPr/>
          <p:nvPr/>
        </p:nvSpPr>
        <p:spPr>
          <a:xfrm>
            <a:off x="420488" y="5136983"/>
            <a:ext cx="8303024" cy="1343330"/>
          </a:xfrm>
          <a:prstGeom prst="roundRect">
            <a:avLst>
              <a:gd name="adj" fmla="val 1998"/>
            </a:avLst>
          </a:prstGeom>
          <a:noFill/>
          <a:ln w="381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2347D58D-E614-411F-B7A8-00143404079D}"/>
              </a:ext>
            </a:extLst>
          </p:cNvPr>
          <p:cNvSpPr/>
          <p:nvPr/>
        </p:nvSpPr>
        <p:spPr>
          <a:xfrm>
            <a:off x="420488" y="1222915"/>
            <a:ext cx="8303024" cy="3537927"/>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作業基準（レベル１，レベル２）</a:t>
            </a:r>
          </a:p>
        </p:txBody>
      </p:sp>
      <p:grpSp>
        <p:nvGrpSpPr>
          <p:cNvPr id="10" name="グループ化 9">
            <a:extLst>
              <a:ext uri="{FF2B5EF4-FFF2-40B4-BE49-F238E27FC236}">
                <a16:creationId xmlns:a16="http://schemas.microsoft.com/office/drawing/2014/main" id="{78D86B77-0051-42C3-8711-D3389705E4F6}"/>
              </a:ext>
            </a:extLst>
          </p:cNvPr>
          <p:cNvGrpSpPr/>
          <p:nvPr/>
        </p:nvGrpSpPr>
        <p:grpSpPr>
          <a:xfrm>
            <a:off x="279715" y="1125792"/>
            <a:ext cx="639482" cy="654095"/>
            <a:chOff x="7481655" y="1829595"/>
            <a:chExt cx="648000" cy="654095"/>
          </a:xfrm>
        </p:grpSpPr>
        <p:sp>
          <p:nvSpPr>
            <p:cNvPr id="11" name="四角形: 角を丸くする 10">
              <a:extLst>
                <a:ext uri="{FF2B5EF4-FFF2-40B4-BE49-F238E27FC236}">
                  <a16:creationId xmlns:a16="http://schemas.microsoft.com/office/drawing/2014/main" id="{0D48AA97-7500-42AA-8B35-95FA388DA868}"/>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C0081F5-A0D5-4187-BC01-435224A83FE9}"/>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13" name="テキスト ボックス 12">
            <a:extLst>
              <a:ext uri="{FF2B5EF4-FFF2-40B4-BE49-F238E27FC236}">
                <a16:creationId xmlns:a16="http://schemas.microsoft.com/office/drawing/2014/main" id="{88F02B75-5216-4A3F-9A81-FDA49264AC90}"/>
              </a:ext>
            </a:extLst>
          </p:cNvPr>
          <p:cNvSpPr txBox="1"/>
          <p:nvPr/>
        </p:nvSpPr>
        <p:spPr>
          <a:xfrm>
            <a:off x="806355" y="1648865"/>
            <a:ext cx="8080513" cy="286232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①　隔離養生、前室の設置</a:t>
            </a:r>
          </a:p>
          <a:p>
            <a:r>
              <a:rPr lang="ja-JP" altLang="en-US" dirty="0">
                <a:latin typeface="メイリオ" panose="020B0604030504040204" pitchFamily="50" charset="-128"/>
                <a:ea typeface="メイリオ" panose="020B0604030504040204" pitchFamily="50" charset="-128"/>
              </a:rPr>
              <a:t>②　集じん・排気装置の設置</a:t>
            </a:r>
          </a:p>
          <a:p>
            <a:r>
              <a:rPr lang="ja-JP" altLang="en-US" dirty="0">
                <a:latin typeface="メイリオ" panose="020B0604030504040204" pitchFamily="50" charset="-128"/>
                <a:ea typeface="メイリオ" panose="020B0604030504040204" pitchFamily="50" charset="-128"/>
              </a:rPr>
              <a:t>③　除去作業初日に作業開始前の集じん・排気装置の点検、確認</a:t>
            </a:r>
          </a:p>
          <a:p>
            <a:r>
              <a:rPr lang="ja-JP" altLang="en-US" dirty="0">
                <a:latin typeface="メイリオ" panose="020B0604030504040204" pitchFamily="50" charset="-128"/>
                <a:ea typeface="メイリオ" panose="020B0604030504040204" pitchFamily="50" charset="-128"/>
              </a:rPr>
              <a:t>④　作業開始前及び中断時の作業場内及び前室の負圧確認</a:t>
            </a:r>
          </a:p>
          <a:p>
            <a:r>
              <a:rPr lang="ja-JP" altLang="en-US" dirty="0">
                <a:latin typeface="メイリオ" panose="020B0604030504040204" pitchFamily="50" charset="-128"/>
                <a:ea typeface="メイリオ" panose="020B0604030504040204" pitchFamily="50" charset="-128"/>
              </a:rPr>
              <a:t>⑤　薬液等による湿潤化</a:t>
            </a:r>
          </a:p>
          <a:p>
            <a:r>
              <a:rPr lang="ja-JP" altLang="en-US" dirty="0">
                <a:latin typeface="メイリオ" panose="020B0604030504040204" pitchFamily="50" charset="-128"/>
                <a:ea typeface="メイリオ" panose="020B0604030504040204" pitchFamily="50" charset="-128"/>
              </a:rPr>
              <a:t>⑥　除去作業初日の作業開始後、集じん・排気装置の位置を変更した場合、</a:t>
            </a:r>
          </a:p>
          <a:p>
            <a:r>
              <a:rPr lang="ja-JP" altLang="en-US" dirty="0">
                <a:latin typeface="メイリオ" panose="020B0604030504040204" pitchFamily="50" charset="-128"/>
                <a:ea typeface="メイリオ" panose="020B0604030504040204" pitchFamily="50" charset="-128"/>
              </a:rPr>
              <a:t>　　集じん・排気装置に付けたフィルタを交換した場合に</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集じん・排気装置の正常稼働の確認</a:t>
            </a:r>
          </a:p>
          <a:p>
            <a:r>
              <a:rPr lang="ja-JP" altLang="en-US" dirty="0">
                <a:latin typeface="メイリオ" panose="020B0604030504040204" pitchFamily="50" charset="-128"/>
                <a:ea typeface="メイリオ" panose="020B0604030504040204" pitchFamily="50" charset="-128"/>
              </a:rPr>
              <a:t>⑦　除去面への飛散防止剤散布、清掃その他の特定粉じんの処理、　</a:t>
            </a:r>
          </a:p>
          <a:p>
            <a:r>
              <a:rPr lang="ja-JP" altLang="en-US" dirty="0">
                <a:latin typeface="メイリオ" panose="020B0604030504040204" pitchFamily="50" charset="-128"/>
                <a:ea typeface="メイリオ" panose="020B0604030504040204" pitchFamily="50" charset="-128"/>
              </a:rPr>
              <a:t>　　飛散するおそれがないことの確認</a:t>
            </a:r>
          </a:p>
        </p:txBody>
      </p:sp>
      <p:grpSp>
        <p:nvGrpSpPr>
          <p:cNvPr id="14" name="グループ化 13">
            <a:extLst>
              <a:ext uri="{FF2B5EF4-FFF2-40B4-BE49-F238E27FC236}">
                <a16:creationId xmlns:a16="http://schemas.microsoft.com/office/drawing/2014/main" id="{8097A37C-E9EE-4E7E-955D-5D1FAA7753DD}"/>
              </a:ext>
            </a:extLst>
          </p:cNvPr>
          <p:cNvGrpSpPr/>
          <p:nvPr/>
        </p:nvGrpSpPr>
        <p:grpSpPr>
          <a:xfrm>
            <a:off x="264857" y="4987084"/>
            <a:ext cx="1308679" cy="667029"/>
            <a:chOff x="7481655" y="1080000"/>
            <a:chExt cx="1308679" cy="667029"/>
          </a:xfrm>
        </p:grpSpPr>
        <p:sp>
          <p:nvSpPr>
            <p:cNvPr id="15" name="四角形: 角を丸くする 14">
              <a:extLst>
                <a:ext uri="{FF2B5EF4-FFF2-40B4-BE49-F238E27FC236}">
                  <a16:creationId xmlns:a16="http://schemas.microsoft.com/office/drawing/2014/main" id="{673A9EFD-9465-4561-94F2-4CD1249A0031}"/>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F57A089-62E3-452E-803E-79B8BF3D90C5}"/>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
        <p:nvSpPr>
          <p:cNvPr id="17" name="テキスト ボックス 16">
            <a:extLst>
              <a:ext uri="{FF2B5EF4-FFF2-40B4-BE49-F238E27FC236}">
                <a16:creationId xmlns:a16="http://schemas.microsoft.com/office/drawing/2014/main" id="{36D1C2D3-7745-483A-BE83-89A4A0627D7F}"/>
              </a:ext>
            </a:extLst>
          </p:cNvPr>
          <p:cNvSpPr txBox="1"/>
          <p:nvPr/>
        </p:nvSpPr>
        <p:spPr>
          <a:xfrm>
            <a:off x="1462158" y="5568589"/>
            <a:ext cx="1944758" cy="461665"/>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排水の処理</a:t>
            </a:r>
          </a:p>
        </p:txBody>
      </p:sp>
    </p:spTree>
    <p:extLst>
      <p:ext uri="{BB962C8B-B14F-4D97-AF65-F5344CB8AC3E}">
        <p14:creationId xmlns:p14="http://schemas.microsoft.com/office/powerpoint/2010/main" val="287688430"/>
      </p:ext>
    </p:extLst>
  </p:cSld>
  <p:clrMapOvr>
    <a:masterClrMapping/>
  </p:clrMapOvr>
  <mc:AlternateContent xmlns:mc="http://schemas.openxmlformats.org/markup-compatibility/2006" xmlns:p14="http://schemas.microsoft.com/office/powerpoint/2010/main">
    <mc:Choice Requires="p14">
      <p:transition spd="slow" p14:dur="2000" advTm="13554"/>
    </mc:Choice>
    <mc:Fallback xmlns="">
      <p:transition spd="slow" advTm="135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98EB90A-3A9E-4A6A-BA28-6AA9386A30EC}"/>
              </a:ext>
            </a:extLst>
          </p:cNvPr>
          <p:cNvSpPr/>
          <p:nvPr/>
        </p:nvSpPr>
        <p:spPr>
          <a:xfrm>
            <a:off x="226503" y="1009824"/>
            <a:ext cx="8690994" cy="2737544"/>
          </a:xfrm>
          <a:prstGeom prst="roundRect">
            <a:avLst>
              <a:gd name="adj" fmla="val 10898"/>
            </a:avLst>
          </a:prstGeom>
          <a:noFill/>
          <a:ln w="28575">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9EB70C03-C179-44B4-A087-1D1FDACBACF6}"/>
              </a:ext>
            </a:extLst>
          </p:cNvPr>
          <p:cNvSpPr/>
          <p:nvPr/>
        </p:nvSpPr>
        <p:spPr>
          <a:xfrm>
            <a:off x="6135232" y="1762745"/>
            <a:ext cx="2647158" cy="1821835"/>
          </a:xfrm>
          <a:prstGeom prst="roundRect">
            <a:avLst>
              <a:gd name="adj" fmla="val 16667"/>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0A93FD4-2FA5-41D8-865C-9CD247577C4C}"/>
              </a:ext>
            </a:extLst>
          </p:cNvPr>
          <p:cNvSpPr txBox="1"/>
          <p:nvPr/>
        </p:nvSpPr>
        <p:spPr>
          <a:xfrm>
            <a:off x="6169007" y="1810500"/>
            <a:ext cx="2647158" cy="1815882"/>
          </a:xfrm>
          <a:prstGeom prst="rect">
            <a:avLst/>
          </a:prstGeom>
          <a:no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成形板等</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a:r>
              <a:rPr lang="ja-JP" altLang="en-US" sz="2400" dirty="0">
                <a:solidFill>
                  <a:schemeClr val="bg1"/>
                </a:solidFill>
                <a:latin typeface="メイリオ" panose="020B0604030504040204" pitchFamily="50" charset="-128"/>
                <a:ea typeface="メイリオ" panose="020B0604030504040204" pitchFamily="50" charset="-128"/>
              </a:rPr>
              <a:t>（レベル３）</a:t>
            </a:r>
            <a:endParaRPr lang="en-US" altLang="ja-JP" sz="2400" dirty="0">
              <a:solidFill>
                <a:schemeClr val="bg1"/>
              </a:solidFill>
              <a:latin typeface="メイリオ" panose="020B0604030504040204" pitchFamily="50" charset="-128"/>
              <a:ea typeface="メイリオ" panose="020B0604030504040204" pitchFamily="50" charset="-128"/>
            </a:endParaRPr>
          </a:p>
          <a:p>
            <a:pPr algn="ctr"/>
            <a:r>
              <a:rPr lang="ja-JP" altLang="en-US" sz="3200" b="1" dirty="0">
                <a:solidFill>
                  <a:schemeClr val="bg1"/>
                </a:solidFill>
                <a:latin typeface="メイリオ" panose="020B0604030504040204" pitchFamily="50" charset="-128"/>
                <a:ea typeface="メイリオ" panose="020B0604030504040204" pitchFamily="50" charset="-128"/>
              </a:rPr>
              <a:t>仕上塗材</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a:r>
              <a:rPr lang="ja-JP" altLang="en-US" sz="2400" dirty="0">
                <a:solidFill>
                  <a:schemeClr val="bg1"/>
                </a:solidFill>
                <a:latin typeface="メイリオ" panose="020B0604030504040204" pitchFamily="50" charset="-128"/>
                <a:ea typeface="メイリオ" panose="020B0604030504040204" pitchFamily="50" charset="-128"/>
              </a:rPr>
              <a:t>（レベル３相当）</a:t>
            </a:r>
          </a:p>
        </p:txBody>
      </p:sp>
      <p:sp>
        <p:nvSpPr>
          <p:cNvPr id="19" name="四角形: 角を丸くする 18">
            <a:extLst>
              <a:ext uri="{FF2B5EF4-FFF2-40B4-BE49-F238E27FC236}">
                <a16:creationId xmlns:a16="http://schemas.microsoft.com/office/drawing/2014/main" id="{816CABFB-9E09-41B3-B156-EC2095EF5B90}"/>
              </a:ext>
            </a:extLst>
          </p:cNvPr>
          <p:cNvSpPr/>
          <p:nvPr/>
        </p:nvSpPr>
        <p:spPr>
          <a:xfrm>
            <a:off x="343734" y="1762745"/>
            <a:ext cx="2647158" cy="1821835"/>
          </a:xfrm>
          <a:prstGeom prst="roundRect">
            <a:avLst>
              <a:gd name="adj" fmla="val 16667"/>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1F1935B8-9146-4D82-A210-7296BD4353C8}"/>
              </a:ext>
            </a:extLst>
          </p:cNvPr>
          <p:cNvSpPr/>
          <p:nvPr/>
        </p:nvSpPr>
        <p:spPr>
          <a:xfrm>
            <a:off x="3239483" y="1762745"/>
            <a:ext cx="2647158" cy="1821835"/>
          </a:xfrm>
          <a:prstGeom prst="roundRect">
            <a:avLst>
              <a:gd name="adj" fmla="val 16667"/>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規制対象</a:t>
            </a:r>
          </a:p>
        </p:txBody>
      </p:sp>
      <p:sp>
        <p:nvSpPr>
          <p:cNvPr id="32" name="テキスト ボックス 31">
            <a:extLst>
              <a:ext uri="{FF2B5EF4-FFF2-40B4-BE49-F238E27FC236}">
                <a16:creationId xmlns:a16="http://schemas.microsoft.com/office/drawing/2014/main" id="{E525B794-316B-46F8-BA00-6C5BD9ED2B33}"/>
              </a:ext>
            </a:extLst>
          </p:cNvPr>
          <p:cNvSpPr txBox="1"/>
          <p:nvPr/>
        </p:nvSpPr>
        <p:spPr>
          <a:xfrm>
            <a:off x="663394" y="1136843"/>
            <a:ext cx="8152771"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重量で</a:t>
            </a:r>
            <a:r>
              <a:rPr lang="en-US" altLang="ja-JP" sz="3200" b="1" dirty="0">
                <a:solidFill>
                  <a:srgbClr val="E8822E"/>
                </a:solidFill>
                <a:latin typeface="メイリオ" panose="020B0604030504040204" pitchFamily="50" charset="-128"/>
                <a:ea typeface="メイリオ" panose="020B0604030504040204" pitchFamily="50" charset="-128"/>
              </a:rPr>
              <a:t>0.1%</a:t>
            </a:r>
            <a:r>
              <a:rPr lang="ja-JP" altLang="en-US" sz="3200" b="1" dirty="0">
                <a:solidFill>
                  <a:srgbClr val="E8822E"/>
                </a:solidFill>
                <a:latin typeface="メイリオ" panose="020B0604030504040204" pitchFamily="50" charset="-128"/>
                <a:ea typeface="メイリオ" panose="020B0604030504040204" pitchFamily="50" charset="-128"/>
              </a:rPr>
              <a:t>を超えて石綿を含有</a:t>
            </a:r>
            <a:r>
              <a:rPr lang="ja-JP" altLang="en-US" sz="3200" b="1" dirty="0">
                <a:latin typeface="メイリオ" panose="020B0604030504040204" pitchFamily="50" charset="-128"/>
                <a:ea typeface="メイリオ" panose="020B0604030504040204" pitchFamily="50" charset="-128"/>
              </a:rPr>
              <a:t>するもの</a:t>
            </a:r>
          </a:p>
        </p:txBody>
      </p:sp>
      <p:sp>
        <p:nvSpPr>
          <p:cNvPr id="9" name="テキスト ボックス 8">
            <a:extLst>
              <a:ext uri="{FF2B5EF4-FFF2-40B4-BE49-F238E27FC236}">
                <a16:creationId xmlns:a16="http://schemas.microsoft.com/office/drawing/2014/main" id="{31FC417D-E42C-4DEB-BB4E-0103D9573842}"/>
              </a:ext>
            </a:extLst>
          </p:cNvPr>
          <p:cNvSpPr txBox="1"/>
          <p:nvPr/>
        </p:nvSpPr>
        <p:spPr>
          <a:xfrm>
            <a:off x="246072" y="2205050"/>
            <a:ext cx="2855499" cy="954107"/>
          </a:xfrm>
          <a:prstGeom prst="rect">
            <a:avLst/>
          </a:prstGeom>
          <a:no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吹付け石綿</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a:r>
              <a:rPr lang="ja-JP" altLang="en-US" sz="2400" dirty="0">
                <a:solidFill>
                  <a:schemeClr val="bg1"/>
                </a:solidFill>
                <a:latin typeface="メイリオ" panose="020B0604030504040204" pitchFamily="50" charset="-128"/>
                <a:ea typeface="メイリオ" panose="020B0604030504040204" pitchFamily="50" charset="-128"/>
              </a:rPr>
              <a:t>（レベル１）</a:t>
            </a:r>
          </a:p>
        </p:txBody>
      </p:sp>
      <p:sp>
        <p:nvSpPr>
          <p:cNvPr id="10" name="テキスト ボックス 9">
            <a:extLst>
              <a:ext uri="{FF2B5EF4-FFF2-40B4-BE49-F238E27FC236}">
                <a16:creationId xmlns:a16="http://schemas.microsoft.com/office/drawing/2014/main" id="{9CCC0600-30A7-4C6A-AEBC-E4776881598E}"/>
              </a:ext>
            </a:extLst>
          </p:cNvPr>
          <p:cNvSpPr txBox="1"/>
          <p:nvPr/>
        </p:nvSpPr>
        <p:spPr>
          <a:xfrm>
            <a:off x="3411945" y="2195986"/>
            <a:ext cx="2336784" cy="954107"/>
          </a:xfrm>
          <a:prstGeom prst="rect">
            <a:avLst/>
          </a:prstGeom>
          <a:no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断熱材等</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a:r>
              <a:rPr lang="en-US" altLang="ja-JP" sz="2400" dirty="0">
                <a:solidFill>
                  <a:schemeClr val="bg1"/>
                </a:solidFill>
                <a:latin typeface="メイリオ" panose="020B0604030504040204" pitchFamily="50" charset="-128"/>
                <a:ea typeface="メイリオ" panose="020B0604030504040204" pitchFamily="50" charset="-128"/>
              </a:rPr>
              <a:t>(</a:t>
            </a:r>
            <a:r>
              <a:rPr lang="ja-JP" altLang="en-US" sz="2400" dirty="0">
                <a:solidFill>
                  <a:schemeClr val="bg1"/>
                </a:solidFill>
                <a:latin typeface="メイリオ" panose="020B0604030504040204" pitchFamily="50" charset="-128"/>
                <a:ea typeface="メイリオ" panose="020B0604030504040204" pitchFamily="50" charset="-128"/>
              </a:rPr>
              <a:t>レベル２</a:t>
            </a:r>
            <a:r>
              <a:rPr lang="en-US" altLang="ja-JP" sz="2400" dirty="0">
                <a:solidFill>
                  <a:schemeClr val="bg1"/>
                </a:solidFill>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8A4CA1BF-EAC9-4A57-80FF-504C6D38D59B}"/>
              </a:ext>
            </a:extLst>
          </p:cNvPr>
          <p:cNvSpPr txBox="1"/>
          <p:nvPr/>
        </p:nvSpPr>
        <p:spPr>
          <a:xfrm>
            <a:off x="464109" y="4881265"/>
            <a:ext cx="7751426" cy="1621982"/>
          </a:xfrm>
          <a:prstGeom prst="rect">
            <a:avLst/>
          </a:prstGeom>
          <a:noFill/>
        </p:spPr>
        <p:txBody>
          <a:bodyPr wrap="square" rtlCol="0">
            <a:spAutoFit/>
          </a:bodyPr>
          <a:lstStyle/>
          <a:p>
            <a:pPr>
              <a:lnSpc>
                <a:spcPct val="120000"/>
              </a:lnSpc>
            </a:pPr>
            <a:r>
              <a:rPr lang="ja-JP" altLang="en-US" sz="2800" b="1" dirty="0">
                <a:latin typeface="メイリオ" panose="020B0604030504040204" pitchFamily="50" charset="-128"/>
                <a:ea typeface="メイリオ" panose="020B0604030504040204" pitchFamily="50" charset="-128"/>
              </a:rPr>
              <a:t>・大気汚染防止法</a:t>
            </a:r>
            <a:endParaRPr lang="en-US" altLang="ja-JP" sz="2800" b="1" dirty="0">
              <a:latin typeface="メイリオ" panose="020B0604030504040204" pitchFamily="50" charset="-128"/>
              <a:ea typeface="メイリオ" panose="020B0604030504040204" pitchFamily="50" charset="-128"/>
            </a:endParaRPr>
          </a:p>
          <a:p>
            <a:pPr>
              <a:lnSpc>
                <a:spcPct val="120000"/>
              </a:lnSpc>
            </a:pPr>
            <a:r>
              <a:rPr lang="ja-JP" altLang="en-US" sz="2800" b="1" dirty="0">
                <a:latin typeface="メイリオ" panose="020B0604030504040204" pitchFamily="50" charset="-128"/>
                <a:ea typeface="メイリオ" panose="020B0604030504040204" pitchFamily="50" charset="-128"/>
              </a:rPr>
              <a:t>・大阪府生活環境の保全等に関する条例</a:t>
            </a:r>
            <a:endParaRPr lang="en-US" altLang="ja-JP" sz="2800" b="1" dirty="0">
              <a:latin typeface="メイリオ" panose="020B0604030504040204" pitchFamily="50" charset="-128"/>
              <a:ea typeface="メイリオ" panose="020B0604030504040204" pitchFamily="50" charset="-128"/>
            </a:endParaRPr>
          </a:p>
          <a:p>
            <a:pPr>
              <a:lnSpc>
                <a:spcPct val="120000"/>
              </a:lnSpc>
            </a:pPr>
            <a:r>
              <a:rPr lang="ja-JP" altLang="en-US" sz="2800" b="1" dirty="0">
                <a:latin typeface="メイリオ" panose="020B0604030504040204" pitchFamily="50" charset="-128"/>
                <a:ea typeface="メイリオ" panose="020B0604030504040204" pitchFamily="50" charset="-128"/>
              </a:rPr>
              <a:t>・石綿障害予防規則</a:t>
            </a:r>
          </a:p>
        </p:txBody>
      </p:sp>
      <p:sp>
        <p:nvSpPr>
          <p:cNvPr id="13" name="テキスト ボックス 12">
            <a:extLst>
              <a:ext uri="{FF2B5EF4-FFF2-40B4-BE49-F238E27FC236}">
                <a16:creationId xmlns:a16="http://schemas.microsoft.com/office/drawing/2014/main" id="{2360A845-6CDD-4D81-BEE5-6246DE3ECC68}"/>
              </a:ext>
            </a:extLst>
          </p:cNvPr>
          <p:cNvSpPr txBox="1"/>
          <p:nvPr/>
        </p:nvSpPr>
        <p:spPr>
          <a:xfrm>
            <a:off x="663395" y="4296490"/>
            <a:ext cx="8254102" cy="584775"/>
          </a:xfrm>
          <a:prstGeom prst="rect">
            <a:avLst/>
          </a:prstGeom>
          <a:noFill/>
        </p:spPr>
        <p:txBody>
          <a:bodyPr wrap="square" rtlCol="0">
            <a:spAutoFit/>
          </a:bodyPr>
          <a:lstStyle/>
          <a:p>
            <a:r>
              <a:rPr lang="ja-JP" altLang="en-US" sz="3200" b="1" dirty="0">
                <a:solidFill>
                  <a:srgbClr val="FF0000"/>
                </a:solidFill>
                <a:latin typeface="メイリオ" panose="020B0604030504040204" pitchFamily="50" charset="-128"/>
                <a:ea typeface="メイリオ" panose="020B0604030504040204" pitchFamily="50" charset="-128"/>
              </a:rPr>
              <a:t>全ての石綿含有建築材料が法令の規制対象</a:t>
            </a:r>
          </a:p>
        </p:txBody>
      </p:sp>
      <p:sp>
        <p:nvSpPr>
          <p:cNvPr id="15" name="四角形: 角を丸くする 14">
            <a:extLst>
              <a:ext uri="{FF2B5EF4-FFF2-40B4-BE49-F238E27FC236}">
                <a16:creationId xmlns:a16="http://schemas.microsoft.com/office/drawing/2014/main" id="{434C7964-ED5A-4593-B22B-4FBFF9EBD31C}"/>
              </a:ext>
            </a:extLst>
          </p:cNvPr>
          <p:cNvSpPr/>
          <p:nvPr/>
        </p:nvSpPr>
        <p:spPr>
          <a:xfrm>
            <a:off x="243283" y="4180609"/>
            <a:ext cx="8690994" cy="2473417"/>
          </a:xfrm>
          <a:prstGeom prst="roundRect">
            <a:avLst>
              <a:gd name="adj" fmla="val 13978"/>
            </a:avLst>
          </a:prstGeom>
          <a:noFill/>
          <a:ln w="28575">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a:extLst>
              <a:ext uri="{FF2B5EF4-FFF2-40B4-BE49-F238E27FC236}">
                <a16:creationId xmlns:a16="http://schemas.microsoft.com/office/drawing/2014/main" id="{6EBB9F69-C169-41AA-807A-2866C3072033}"/>
              </a:ext>
            </a:extLst>
          </p:cNvPr>
          <p:cNvSpPr/>
          <p:nvPr/>
        </p:nvSpPr>
        <p:spPr>
          <a:xfrm rot="10800000">
            <a:off x="3272605" y="3748380"/>
            <a:ext cx="2529281" cy="385893"/>
          </a:xfrm>
          <a:prstGeom prst="triangle">
            <a:avLst>
              <a:gd name="adj" fmla="val 50000"/>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4844BA0D-FB65-4352-A80D-EE6DE50D8BC1}"/>
              </a:ext>
            </a:extLst>
          </p:cNvPr>
          <p:cNvGrpSpPr/>
          <p:nvPr/>
        </p:nvGrpSpPr>
        <p:grpSpPr>
          <a:xfrm>
            <a:off x="3538830" y="4808917"/>
            <a:ext cx="648000" cy="654095"/>
            <a:chOff x="7481655" y="1829595"/>
            <a:chExt cx="648000" cy="654095"/>
          </a:xfrm>
        </p:grpSpPr>
        <p:sp>
          <p:nvSpPr>
            <p:cNvPr id="24" name="四角形: 角を丸くする 23">
              <a:extLst>
                <a:ext uri="{FF2B5EF4-FFF2-40B4-BE49-F238E27FC236}">
                  <a16:creationId xmlns:a16="http://schemas.microsoft.com/office/drawing/2014/main" id="{302FCD97-FA81-4FF5-8CD1-E6F456500CA0}"/>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C59C7CA-0051-427D-B805-55CA6F59AAF6}"/>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grpSp>
        <p:nvGrpSpPr>
          <p:cNvPr id="26" name="グループ化 25">
            <a:extLst>
              <a:ext uri="{FF2B5EF4-FFF2-40B4-BE49-F238E27FC236}">
                <a16:creationId xmlns:a16="http://schemas.microsoft.com/office/drawing/2014/main" id="{C4EAA89F-D471-4986-B7C6-F9BF3DFB5B8D}"/>
              </a:ext>
            </a:extLst>
          </p:cNvPr>
          <p:cNvGrpSpPr/>
          <p:nvPr/>
        </p:nvGrpSpPr>
        <p:grpSpPr>
          <a:xfrm>
            <a:off x="7135535" y="5336781"/>
            <a:ext cx="1308679" cy="667029"/>
            <a:chOff x="7481655" y="1080000"/>
            <a:chExt cx="1308679" cy="667029"/>
          </a:xfrm>
        </p:grpSpPr>
        <p:sp>
          <p:nvSpPr>
            <p:cNvPr id="27" name="四角形: 角を丸くする 26">
              <a:extLst>
                <a:ext uri="{FF2B5EF4-FFF2-40B4-BE49-F238E27FC236}">
                  <a16:creationId xmlns:a16="http://schemas.microsoft.com/office/drawing/2014/main" id="{9FDFBA5E-BC92-44B1-BBB9-78B32F195DFC}"/>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6D6C53A-1A2E-4A36-8DC6-50E3718059DE}"/>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Tree>
    <p:extLst>
      <p:ext uri="{BB962C8B-B14F-4D97-AF65-F5344CB8AC3E}">
        <p14:creationId xmlns:p14="http://schemas.microsoft.com/office/powerpoint/2010/main" val="771802893"/>
      </p:ext>
    </p:extLst>
  </p:cSld>
  <p:clrMapOvr>
    <a:masterClrMapping/>
  </p:clrMapOvr>
  <mc:AlternateContent xmlns:mc="http://schemas.openxmlformats.org/markup-compatibility/2006" xmlns:p14="http://schemas.microsoft.com/office/powerpoint/2010/main">
    <mc:Choice Requires="p14">
      <p:transition spd="slow" p14:dur="2000" advTm="21064"/>
    </mc:Choice>
    <mc:Fallback xmlns="">
      <p:transition spd="slow" advTm="2106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作業基準（レベル２</a:t>
            </a:r>
            <a:r>
              <a:rPr lang="en-US" altLang="ja-JP" sz="2800" b="1" dirty="0">
                <a:solidFill>
                  <a:schemeClr val="bg1"/>
                </a:solidFill>
                <a:latin typeface="メイリオ" panose="020B0604030504040204" pitchFamily="50" charset="-128"/>
                <a:ea typeface="メイリオ" panose="020B0604030504040204" pitchFamily="50" charset="-128"/>
              </a:rPr>
              <a:t>※</a:t>
            </a:r>
            <a:r>
              <a:rPr lang="ja-JP" altLang="en-US" sz="2800" b="1" dirty="0">
                <a:solidFill>
                  <a:schemeClr val="bg1"/>
                </a:solidFill>
                <a:latin typeface="メイリオ" panose="020B0604030504040204" pitchFamily="50" charset="-128"/>
                <a:ea typeface="メイリオ" panose="020B0604030504040204" pitchFamily="50" charset="-128"/>
              </a:rPr>
              <a:t>かき落とし等以外</a:t>
            </a:r>
            <a:r>
              <a:rPr lang="ja-JP" altLang="en-US" sz="4000" b="1" dirty="0">
                <a:solidFill>
                  <a:schemeClr val="bg1"/>
                </a:solidFill>
                <a:latin typeface="メイリオ" panose="020B0604030504040204" pitchFamily="50" charset="-128"/>
                <a:ea typeface="メイリオ" panose="020B0604030504040204" pitchFamily="50" charset="-128"/>
              </a:rPr>
              <a:t>）</a:t>
            </a:r>
          </a:p>
        </p:txBody>
      </p:sp>
      <p:sp>
        <p:nvSpPr>
          <p:cNvPr id="13" name="テキスト ボックス 12">
            <a:extLst>
              <a:ext uri="{FF2B5EF4-FFF2-40B4-BE49-F238E27FC236}">
                <a16:creationId xmlns:a16="http://schemas.microsoft.com/office/drawing/2014/main" id="{88F02B75-5216-4A3F-9A81-FDA49264AC90}"/>
              </a:ext>
            </a:extLst>
          </p:cNvPr>
          <p:cNvSpPr txBox="1"/>
          <p:nvPr/>
        </p:nvSpPr>
        <p:spPr>
          <a:xfrm>
            <a:off x="1222512" y="2444791"/>
            <a:ext cx="7086601" cy="923330"/>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①　隔離養生（負圧不要）</a:t>
            </a:r>
          </a:p>
          <a:p>
            <a:r>
              <a:rPr lang="ja-JP" altLang="en-US" dirty="0">
                <a:latin typeface="メイリオ" panose="020B0604030504040204" pitchFamily="50" charset="-128"/>
                <a:ea typeface="メイリオ" panose="020B0604030504040204" pitchFamily="50" charset="-128"/>
              </a:rPr>
              <a:t>②　薬液等による湿潤化</a:t>
            </a:r>
          </a:p>
          <a:p>
            <a:r>
              <a:rPr lang="ja-JP" altLang="en-US" dirty="0">
                <a:latin typeface="メイリオ" panose="020B0604030504040204" pitchFamily="50" charset="-128"/>
                <a:ea typeface="メイリオ" panose="020B0604030504040204" pitchFamily="50" charset="-128"/>
              </a:rPr>
              <a:t>③　除去面への飛散防止剤散布、清掃その他の特定粉じんの処理</a:t>
            </a:r>
          </a:p>
        </p:txBody>
      </p:sp>
      <p:sp>
        <p:nvSpPr>
          <p:cNvPr id="16" name="テキスト ボックス 15">
            <a:extLst>
              <a:ext uri="{FF2B5EF4-FFF2-40B4-BE49-F238E27FC236}">
                <a16:creationId xmlns:a16="http://schemas.microsoft.com/office/drawing/2014/main" id="{1F57A089-62E3-452E-803E-79B8BF3D90C5}"/>
              </a:ext>
            </a:extLst>
          </p:cNvPr>
          <p:cNvSpPr txBox="1"/>
          <p:nvPr/>
        </p:nvSpPr>
        <p:spPr>
          <a:xfrm>
            <a:off x="303187" y="4363663"/>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sp>
        <p:nvSpPr>
          <p:cNvPr id="18" name="四角形: 角を丸くする 17">
            <a:extLst>
              <a:ext uri="{FF2B5EF4-FFF2-40B4-BE49-F238E27FC236}">
                <a16:creationId xmlns:a16="http://schemas.microsoft.com/office/drawing/2014/main" id="{0B826ED8-827E-458C-AD0A-8B07E9ECEB07}"/>
              </a:ext>
            </a:extLst>
          </p:cNvPr>
          <p:cNvSpPr/>
          <p:nvPr/>
        </p:nvSpPr>
        <p:spPr>
          <a:xfrm>
            <a:off x="420488" y="4431308"/>
            <a:ext cx="8303024" cy="1343330"/>
          </a:xfrm>
          <a:prstGeom prst="roundRect">
            <a:avLst>
              <a:gd name="adj" fmla="val 1998"/>
            </a:avLst>
          </a:prstGeom>
          <a:noFill/>
          <a:ln w="381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72CCEC8-4835-425D-997B-C1F3D47408AB}"/>
              </a:ext>
            </a:extLst>
          </p:cNvPr>
          <p:cNvSpPr/>
          <p:nvPr/>
        </p:nvSpPr>
        <p:spPr>
          <a:xfrm>
            <a:off x="420488" y="1788662"/>
            <a:ext cx="8303024" cy="2177051"/>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2594B664-70C3-4530-A727-E8AB50EC130F}"/>
              </a:ext>
            </a:extLst>
          </p:cNvPr>
          <p:cNvGrpSpPr/>
          <p:nvPr/>
        </p:nvGrpSpPr>
        <p:grpSpPr>
          <a:xfrm>
            <a:off x="299471" y="1670520"/>
            <a:ext cx="639482" cy="654095"/>
            <a:chOff x="7481655" y="1829595"/>
            <a:chExt cx="648000" cy="654095"/>
          </a:xfrm>
        </p:grpSpPr>
        <p:sp>
          <p:nvSpPr>
            <p:cNvPr id="21" name="四角形: 角を丸くする 20">
              <a:extLst>
                <a:ext uri="{FF2B5EF4-FFF2-40B4-BE49-F238E27FC236}">
                  <a16:creationId xmlns:a16="http://schemas.microsoft.com/office/drawing/2014/main" id="{E32D9A1C-5BCD-4EB1-8285-2CED21CCF702}"/>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4DE8855-DB5D-46A5-9C00-E1EA0D48C68B}"/>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grpSp>
        <p:nvGrpSpPr>
          <p:cNvPr id="24" name="グループ化 23">
            <a:extLst>
              <a:ext uri="{FF2B5EF4-FFF2-40B4-BE49-F238E27FC236}">
                <a16:creationId xmlns:a16="http://schemas.microsoft.com/office/drawing/2014/main" id="{AC06A27B-33DF-4B33-A07B-40D928E91327}"/>
              </a:ext>
            </a:extLst>
          </p:cNvPr>
          <p:cNvGrpSpPr/>
          <p:nvPr/>
        </p:nvGrpSpPr>
        <p:grpSpPr>
          <a:xfrm>
            <a:off x="264857" y="4281409"/>
            <a:ext cx="1308679" cy="667029"/>
            <a:chOff x="7481655" y="1080000"/>
            <a:chExt cx="1308679" cy="667029"/>
          </a:xfrm>
        </p:grpSpPr>
        <p:sp>
          <p:nvSpPr>
            <p:cNvPr id="25" name="四角形: 角を丸くする 24">
              <a:extLst>
                <a:ext uri="{FF2B5EF4-FFF2-40B4-BE49-F238E27FC236}">
                  <a16:creationId xmlns:a16="http://schemas.microsoft.com/office/drawing/2014/main" id="{EC0DC948-C9DC-4965-9A4D-5743A1772E0C}"/>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766B0C2-865D-43BA-8C09-005B2B08CD73}"/>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
        <p:nvSpPr>
          <p:cNvPr id="27" name="テキスト ボックス 26">
            <a:extLst>
              <a:ext uri="{FF2B5EF4-FFF2-40B4-BE49-F238E27FC236}">
                <a16:creationId xmlns:a16="http://schemas.microsoft.com/office/drawing/2014/main" id="{990CD659-8EFB-4B34-8D35-5C81FAA1971C}"/>
              </a:ext>
            </a:extLst>
          </p:cNvPr>
          <p:cNvSpPr txBox="1"/>
          <p:nvPr/>
        </p:nvSpPr>
        <p:spPr>
          <a:xfrm>
            <a:off x="1462158" y="4862914"/>
            <a:ext cx="1944758" cy="461665"/>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排水の処理</a:t>
            </a:r>
          </a:p>
        </p:txBody>
      </p:sp>
    </p:spTree>
    <p:extLst>
      <p:ext uri="{BB962C8B-B14F-4D97-AF65-F5344CB8AC3E}">
        <p14:creationId xmlns:p14="http://schemas.microsoft.com/office/powerpoint/2010/main" val="2390025296"/>
      </p:ext>
    </p:extLst>
  </p:cSld>
  <p:clrMapOvr>
    <a:masterClrMapping/>
  </p:clrMapOvr>
  <mc:AlternateContent xmlns:mc="http://schemas.openxmlformats.org/markup-compatibility/2006" xmlns:p14="http://schemas.microsoft.com/office/powerpoint/2010/main">
    <mc:Choice Requires="p14">
      <p:transition spd="slow" p14:dur="2000" advTm="14367"/>
    </mc:Choice>
    <mc:Fallback xmlns="">
      <p:transition spd="slow" advTm="1436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1" y="186057"/>
            <a:ext cx="9412357"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作業基準（レベル３</a:t>
            </a:r>
            <a:r>
              <a:rPr lang="en-US" altLang="ja-JP" sz="2800" b="1" dirty="0">
                <a:solidFill>
                  <a:schemeClr val="bg1"/>
                </a:solidFill>
                <a:latin typeface="メイリオ" panose="020B0604030504040204" pitchFamily="50" charset="-128"/>
                <a:ea typeface="メイリオ" panose="020B0604030504040204" pitchFamily="50" charset="-128"/>
              </a:rPr>
              <a:t>※</a:t>
            </a:r>
            <a:r>
              <a:rPr lang="ja-JP" altLang="en-US" sz="2800" b="1" dirty="0">
                <a:solidFill>
                  <a:schemeClr val="bg1"/>
                </a:solidFill>
                <a:latin typeface="メイリオ" panose="020B0604030504040204" pitchFamily="50" charset="-128"/>
                <a:ea typeface="メイリオ" panose="020B0604030504040204" pitchFamily="50" charset="-128"/>
              </a:rPr>
              <a:t>石綿含有成形板等</a:t>
            </a:r>
            <a:r>
              <a:rPr lang="ja-JP" altLang="en-US" sz="4000" b="1" dirty="0">
                <a:solidFill>
                  <a:schemeClr val="bg1"/>
                </a:solidFill>
                <a:latin typeface="メイリオ" panose="020B0604030504040204" pitchFamily="50" charset="-128"/>
                <a:ea typeface="メイリオ" panose="020B0604030504040204" pitchFamily="50" charset="-128"/>
              </a:rPr>
              <a:t>）</a:t>
            </a:r>
          </a:p>
        </p:txBody>
      </p:sp>
      <p:sp>
        <p:nvSpPr>
          <p:cNvPr id="13" name="テキスト ボックス 12">
            <a:extLst>
              <a:ext uri="{FF2B5EF4-FFF2-40B4-BE49-F238E27FC236}">
                <a16:creationId xmlns:a16="http://schemas.microsoft.com/office/drawing/2014/main" id="{88F02B75-5216-4A3F-9A81-FDA49264AC90}"/>
              </a:ext>
            </a:extLst>
          </p:cNvPr>
          <p:cNvSpPr txBox="1"/>
          <p:nvPr/>
        </p:nvSpPr>
        <p:spPr>
          <a:xfrm>
            <a:off x="1344857" y="2114430"/>
            <a:ext cx="7360813" cy="1754326"/>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①　原形のまま取り外し</a:t>
            </a:r>
          </a:p>
          <a:p>
            <a:r>
              <a:rPr lang="ja-JP" altLang="en-US" dirty="0">
                <a:latin typeface="メイリオ" panose="020B0604030504040204" pitchFamily="50" charset="-128"/>
                <a:ea typeface="メイリオ" panose="020B0604030504040204" pitchFamily="50" charset="-128"/>
              </a:rPr>
              <a:t>②　破砕等を伴う場合、薬液等による湿潤化</a:t>
            </a:r>
          </a:p>
          <a:p>
            <a:r>
              <a:rPr lang="ja-JP" altLang="en-US" dirty="0">
                <a:latin typeface="メイリオ" panose="020B0604030504040204" pitchFamily="50" charset="-128"/>
                <a:ea typeface="メイリオ" panose="020B0604030504040204" pitchFamily="50" charset="-128"/>
              </a:rPr>
              <a:t>③　ケイカル板第１種で破砕等を伴う場合</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　隔離養生（負圧不要）</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　薬液等による湿潤化</a:t>
            </a:r>
          </a:p>
          <a:p>
            <a:r>
              <a:rPr lang="ja-JP" altLang="en-US" dirty="0">
                <a:latin typeface="メイリオ" panose="020B0604030504040204" pitchFamily="50" charset="-128"/>
                <a:ea typeface="メイリオ" panose="020B0604030504040204" pitchFamily="50" charset="-128"/>
              </a:rPr>
              <a:t>④　清掃その他の特定粉じんの処理</a:t>
            </a:r>
          </a:p>
        </p:txBody>
      </p:sp>
      <p:sp>
        <p:nvSpPr>
          <p:cNvPr id="17" name="テキスト ボックス 16">
            <a:extLst>
              <a:ext uri="{FF2B5EF4-FFF2-40B4-BE49-F238E27FC236}">
                <a16:creationId xmlns:a16="http://schemas.microsoft.com/office/drawing/2014/main" id="{36D1C2D3-7745-483A-BE83-89A4A0627D7F}"/>
              </a:ext>
            </a:extLst>
          </p:cNvPr>
          <p:cNvSpPr txBox="1"/>
          <p:nvPr/>
        </p:nvSpPr>
        <p:spPr>
          <a:xfrm>
            <a:off x="1335935" y="4959025"/>
            <a:ext cx="7378655" cy="1323439"/>
          </a:xfrm>
          <a:prstGeom prst="rect">
            <a:avLst/>
          </a:prstGeom>
          <a:noFill/>
        </p:spPr>
        <p:txBody>
          <a:bodyPr wrap="square">
            <a:spAutoFit/>
          </a:bodyPr>
          <a:lstStyle/>
          <a:p>
            <a:r>
              <a:rPr lang="ja-JP" altLang="en-US" sz="2000" dirty="0">
                <a:latin typeface="メイリオ" panose="020B0604030504040204" pitchFamily="50" charset="-128"/>
                <a:ea typeface="メイリオ" panose="020B0604030504040204" pitchFamily="50" charset="-128"/>
              </a:rPr>
              <a:t>飛散防止幕の設置</a:t>
            </a:r>
          </a:p>
          <a:p>
            <a:r>
              <a:rPr lang="ja-JP" altLang="en-US" sz="2000" dirty="0">
                <a:latin typeface="メイリオ" panose="020B0604030504040204" pitchFamily="50" charset="-128"/>
                <a:ea typeface="メイリオ" panose="020B0604030504040204" pitchFamily="50" charset="-128"/>
              </a:rPr>
              <a:t>除去後の建材の切断時における集じん機を備えた切断機の使用</a:t>
            </a:r>
          </a:p>
          <a:p>
            <a:r>
              <a:rPr lang="ja-JP" altLang="en-US" sz="2000" dirty="0">
                <a:latin typeface="メイリオ" panose="020B0604030504040204" pitchFamily="50" charset="-128"/>
                <a:ea typeface="メイリオ" panose="020B0604030504040204" pitchFamily="50" charset="-128"/>
              </a:rPr>
              <a:t>除去建材の破砕の禁止</a:t>
            </a:r>
          </a:p>
          <a:p>
            <a:r>
              <a:rPr lang="ja-JP" altLang="en-US" sz="2000" dirty="0">
                <a:latin typeface="メイリオ" panose="020B0604030504040204" pitchFamily="50" charset="-128"/>
                <a:ea typeface="メイリオ" panose="020B0604030504040204" pitchFamily="50" charset="-128"/>
              </a:rPr>
              <a:t>排水の処理</a:t>
            </a:r>
          </a:p>
        </p:txBody>
      </p:sp>
      <p:sp>
        <p:nvSpPr>
          <p:cNvPr id="18" name="四角形: 角を丸くする 17">
            <a:extLst>
              <a:ext uri="{FF2B5EF4-FFF2-40B4-BE49-F238E27FC236}">
                <a16:creationId xmlns:a16="http://schemas.microsoft.com/office/drawing/2014/main" id="{CD3BA679-0E30-4682-BE21-A4F29FAC2315}"/>
              </a:ext>
            </a:extLst>
          </p:cNvPr>
          <p:cNvSpPr/>
          <p:nvPr/>
        </p:nvSpPr>
        <p:spPr>
          <a:xfrm>
            <a:off x="420488" y="4676296"/>
            <a:ext cx="8303024" cy="1804017"/>
          </a:xfrm>
          <a:prstGeom prst="roundRect">
            <a:avLst>
              <a:gd name="adj" fmla="val 1998"/>
            </a:avLst>
          </a:prstGeom>
          <a:noFill/>
          <a:ln w="381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FEBC7A40-60E3-4C22-A824-ADD7182F92D1}"/>
              </a:ext>
            </a:extLst>
          </p:cNvPr>
          <p:cNvSpPr/>
          <p:nvPr/>
        </p:nvSpPr>
        <p:spPr>
          <a:xfrm>
            <a:off x="420488" y="1668546"/>
            <a:ext cx="8303024" cy="2646094"/>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EEE315B6-553E-4D36-B9B9-EE390A242FC0}"/>
              </a:ext>
            </a:extLst>
          </p:cNvPr>
          <p:cNvGrpSpPr/>
          <p:nvPr/>
        </p:nvGrpSpPr>
        <p:grpSpPr>
          <a:xfrm>
            <a:off x="264857" y="1473651"/>
            <a:ext cx="639482" cy="654095"/>
            <a:chOff x="7481655" y="1829595"/>
            <a:chExt cx="648000" cy="654095"/>
          </a:xfrm>
        </p:grpSpPr>
        <p:sp>
          <p:nvSpPr>
            <p:cNvPr id="21" name="四角形: 角を丸くする 20">
              <a:extLst>
                <a:ext uri="{FF2B5EF4-FFF2-40B4-BE49-F238E27FC236}">
                  <a16:creationId xmlns:a16="http://schemas.microsoft.com/office/drawing/2014/main" id="{6D4743CF-3989-4CB1-B39F-314EA0C70F85}"/>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B7BB5462-16A5-43BF-B86D-7316E90F4E30}"/>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grpSp>
        <p:nvGrpSpPr>
          <p:cNvPr id="24" name="グループ化 23">
            <a:extLst>
              <a:ext uri="{FF2B5EF4-FFF2-40B4-BE49-F238E27FC236}">
                <a16:creationId xmlns:a16="http://schemas.microsoft.com/office/drawing/2014/main" id="{956931D6-85B0-4D7C-814B-A1C0E6A3B1EB}"/>
              </a:ext>
            </a:extLst>
          </p:cNvPr>
          <p:cNvGrpSpPr/>
          <p:nvPr/>
        </p:nvGrpSpPr>
        <p:grpSpPr>
          <a:xfrm>
            <a:off x="264857" y="4541454"/>
            <a:ext cx="1308679" cy="667029"/>
            <a:chOff x="7481655" y="1080000"/>
            <a:chExt cx="1308679" cy="667029"/>
          </a:xfrm>
        </p:grpSpPr>
        <p:sp>
          <p:nvSpPr>
            <p:cNvPr id="25" name="四角形: 角を丸くする 24">
              <a:extLst>
                <a:ext uri="{FF2B5EF4-FFF2-40B4-BE49-F238E27FC236}">
                  <a16:creationId xmlns:a16="http://schemas.microsoft.com/office/drawing/2014/main" id="{9B172980-84F1-4C94-9E7E-CD38C5737116}"/>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C1E1A72-480E-4709-B70C-977666EDD3DD}"/>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Tree>
    <p:extLst>
      <p:ext uri="{BB962C8B-B14F-4D97-AF65-F5344CB8AC3E}">
        <p14:creationId xmlns:p14="http://schemas.microsoft.com/office/powerpoint/2010/main" val="3602467178"/>
      </p:ext>
    </p:extLst>
  </p:cSld>
  <p:clrMapOvr>
    <a:masterClrMapping/>
  </p:clrMapOvr>
  <mc:AlternateContent xmlns:mc="http://schemas.openxmlformats.org/markup-compatibility/2006" xmlns:p14="http://schemas.microsoft.com/office/powerpoint/2010/main">
    <mc:Choice Requires="p14">
      <p:transition spd="slow" p14:dur="2000" advTm="25181"/>
    </mc:Choice>
    <mc:Fallback xmlns="">
      <p:transition spd="slow" advTm="2518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422296"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作業基準（レベル３</a:t>
            </a:r>
            <a:r>
              <a:rPr lang="en-US" altLang="ja-JP" sz="2800" b="1" dirty="0">
                <a:solidFill>
                  <a:schemeClr val="bg1"/>
                </a:solidFill>
                <a:latin typeface="メイリオ" panose="020B0604030504040204" pitchFamily="50" charset="-128"/>
                <a:ea typeface="メイリオ" panose="020B0604030504040204" pitchFamily="50" charset="-128"/>
              </a:rPr>
              <a:t>※</a:t>
            </a:r>
            <a:r>
              <a:rPr lang="zh-TW" altLang="en-US" sz="2800" b="1" dirty="0">
                <a:solidFill>
                  <a:schemeClr val="bg1"/>
                </a:solidFill>
                <a:latin typeface="メイリオ" panose="020B0604030504040204" pitchFamily="50" charset="-128"/>
                <a:ea typeface="メイリオ" panose="020B0604030504040204" pitchFamily="50" charset="-128"/>
              </a:rPr>
              <a:t>石綿含有仕上塗材等</a:t>
            </a:r>
            <a:r>
              <a:rPr lang="ja-JP" altLang="en-US" sz="4000" b="1" dirty="0">
                <a:solidFill>
                  <a:schemeClr val="bg1"/>
                </a:solidFill>
                <a:latin typeface="メイリオ" panose="020B0604030504040204" pitchFamily="50" charset="-128"/>
                <a:ea typeface="メイリオ" panose="020B0604030504040204" pitchFamily="50" charset="-128"/>
              </a:rPr>
              <a:t>）</a:t>
            </a:r>
          </a:p>
        </p:txBody>
      </p:sp>
      <p:sp>
        <p:nvSpPr>
          <p:cNvPr id="13" name="テキスト ボックス 12">
            <a:extLst>
              <a:ext uri="{FF2B5EF4-FFF2-40B4-BE49-F238E27FC236}">
                <a16:creationId xmlns:a16="http://schemas.microsoft.com/office/drawing/2014/main" id="{88F02B75-5216-4A3F-9A81-FDA49264AC90}"/>
              </a:ext>
            </a:extLst>
          </p:cNvPr>
          <p:cNvSpPr txBox="1"/>
          <p:nvPr/>
        </p:nvSpPr>
        <p:spPr>
          <a:xfrm>
            <a:off x="1344857" y="2226888"/>
            <a:ext cx="6606447" cy="1477328"/>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①　薬液等による湿潤化</a:t>
            </a:r>
          </a:p>
          <a:p>
            <a:r>
              <a:rPr lang="ja-JP" altLang="en-US" dirty="0">
                <a:latin typeface="メイリオ" panose="020B0604030504040204" pitchFamily="50" charset="-128"/>
                <a:ea typeface="メイリオ" panose="020B0604030504040204" pitchFamily="50" charset="-128"/>
              </a:rPr>
              <a:t>②　電気グラインダーその他の電動工具を用いる場合</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　隔離養生（負圧不要）</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　薬液等による湿潤化</a:t>
            </a:r>
          </a:p>
          <a:p>
            <a:r>
              <a:rPr lang="ja-JP" altLang="en-US" dirty="0">
                <a:latin typeface="メイリオ" panose="020B0604030504040204" pitchFamily="50" charset="-128"/>
                <a:ea typeface="メイリオ" panose="020B0604030504040204" pitchFamily="50" charset="-128"/>
              </a:rPr>
              <a:t>③　清掃その他の特定粉じんの処理</a:t>
            </a:r>
          </a:p>
        </p:txBody>
      </p:sp>
      <p:sp>
        <p:nvSpPr>
          <p:cNvPr id="17" name="テキスト ボックス 16">
            <a:extLst>
              <a:ext uri="{FF2B5EF4-FFF2-40B4-BE49-F238E27FC236}">
                <a16:creationId xmlns:a16="http://schemas.microsoft.com/office/drawing/2014/main" id="{36D1C2D3-7745-483A-BE83-89A4A0627D7F}"/>
              </a:ext>
            </a:extLst>
          </p:cNvPr>
          <p:cNvSpPr txBox="1"/>
          <p:nvPr/>
        </p:nvSpPr>
        <p:spPr>
          <a:xfrm>
            <a:off x="1462158" y="5154640"/>
            <a:ext cx="3872948" cy="830997"/>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飛散防止幕の設置</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排水の処理</a:t>
            </a:r>
            <a:endParaRPr lang="en-US" altLang="ja-JP" sz="2400" dirty="0">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9CC40742-AA96-483C-8BE2-307EB5C6D897}"/>
              </a:ext>
            </a:extLst>
          </p:cNvPr>
          <p:cNvSpPr/>
          <p:nvPr/>
        </p:nvSpPr>
        <p:spPr>
          <a:xfrm>
            <a:off x="420488" y="4676296"/>
            <a:ext cx="8303024" cy="1804017"/>
          </a:xfrm>
          <a:prstGeom prst="roundRect">
            <a:avLst>
              <a:gd name="adj" fmla="val 1998"/>
            </a:avLst>
          </a:prstGeom>
          <a:noFill/>
          <a:ln w="381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70D33425-566F-486A-B2DC-3A95EB77B277}"/>
              </a:ext>
            </a:extLst>
          </p:cNvPr>
          <p:cNvSpPr/>
          <p:nvPr/>
        </p:nvSpPr>
        <p:spPr>
          <a:xfrm>
            <a:off x="420488" y="1668546"/>
            <a:ext cx="8303024" cy="2646094"/>
          </a:xfrm>
          <a:prstGeom prst="roundRect">
            <a:avLst>
              <a:gd name="adj" fmla="val 1998"/>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4B0E4EC1-8C06-4474-971C-1DCC4FA96954}"/>
              </a:ext>
            </a:extLst>
          </p:cNvPr>
          <p:cNvGrpSpPr/>
          <p:nvPr/>
        </p:nvGrpSpPr>
        <p:grpSpPr>
          <a:xfrm>
            <a:off x="264857" y="1473651"/>
            <a:ext cx="639482" cy="654095"/>
            <a:chOff x="7481655" y="1829595"/>
            <a:chExt cx="648000" cy="654095"/>
          </a:xfrm>
        </p:grpSpPr>
        <p:sp>
          <p:nvSpPr>
            <p:cNvPr id="21" name="四角形: 角を丸くする 20">
              <a:extLst>
                <a:ext uri="{FF2B5EF4-FFF2-40B4-BE49-F238E27FC236}">
                  <a16:creationId xmlns:a16="http://schemas.microsoft.com/office/drawing/2014/main" id="{5C6DFE65-197A-4E3C-90FA-7A7F449FEF4B}"/>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B2D57D74-53C5-4F54-AC2B-C3305D1B1436}"/>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grpSp>
        <p:nvGrpSpPr>
          <p:cNvPr id="24" name="グループ化 23">
            <a:extLst>
              <a:ext uri="{FF2B5EF4-FFF2-40B4-BE49-F238E27FC236}">
                <a16:creationId xmlns:a16="http://schemas.microsoft.com/office/drawing/2014/main" id="{20FEE3AA-7D73-4D8E-81E3-E5C1F4EC8421}"/>
              </a:ext>
            </a:extLst>
          </p:cNvPr>
          <p:cNvGrpSpPr/>
          <p:nvPr/>
        </p:nvGrpSpPr>
        <p:grpSpPr>
          <a:xfrm>
            <a:off x="264857" y="4541454"/>
            <a:ext cx="1308679" cy="667029"/>
            <a:chOff x="7481655" y="1080000"/>
            <a:chExt cx="1308679" cy="667029"/>
          </a:xfrm>
        </p:grpSpPr>
        <p:sp>
          <p:nvSpPr>
            <p:cNvPr id="25" name="四角形: 角を丸くする 24">
              <a:extLst>
                <a:ext uri="{FF2B5EF4-FFF2-40B4-BE49-F238E27FC236}">
                  <a16:creationId xmlns:a16="http://schemas.microsoft.com/office/drawing/2014/main" id="{8F047D8E-CA1B-47FB-8363-AAE0086DCC50}"/>
                </a:ext>
              </a:extLst>
            </p:cNvPr>
            <p:cNvSpPr/>
            <p:nvPr/>
          </p:nvSpPr>
          <p:spPr>
            <a:xfrm>
              <a:off x="7481655" y="1080000"/>
              <a:ext cx="1080000" cy="648000"/>
            </a:xfrm>
            <a:prstGeom prst="round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4A8208F-0EEF-4E3A-BD3A-898E87ECDF69}"/>
                </a:ext>
              </a:extLst>
            </p:cNvPr>
            <p:cNvSpPr txBox="1"/>
            <p:nvPr/>
          </p:nvSpPr>
          <p:spPr>
            <a:xfrm>
              <a:off x="7519985" y="1162254"/>
              <a:ext cx="1270349" cy="584775"/>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条例</a:t>
              </a:r>
            </a:p>
          </p:txBody>
        </p:sp>
      </p:grpSp>
    </p:spTree>
    <p:extLst>
      <p:ext uri="{BB962C8B-B14F-4D97-AF65-F5344CB8AC3E}">
        <p14:creationId xmlns:p14="http://schemas.microsoft.com/office/powerpoint/2010/main" val="3970691374"/>
      </p:ext>
    </p:extLst>
  </p:cSld>
  <p:clrMapOvr>
    <a:masterClrMapping/>
  </p:clrMapOvr>
  <mc:AlternateContent xmlns:mc="http://schemas.openxmlformats.org/markup-compatibility/2006" xmlns:p14="http://schemas.microsoft.com/office/powerpoint/2010/main">
    <mc:Choice Requires="p14">
      <p:transition spd="slow" p14:dur="2000" advTm="13037"/>
    </mc:Choice>
    <mc:Fallback xmlns="">
      <p:transition spd="slow" advTm="1303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422296"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作業基準（レベル３</a:t>
            </a:r>
            <a:r>
              <a:rPr lang="en-US" altLang="ja-JP" sz="2800" b="1" dirty="0">
                <a:solidFill>
                  <a:schemeClr val="bg1"/>
                </a:solidFill>
                <a:latin typeface="メイリオ" panose="020B0604030504040204" pitchFamily="50" charset="-128"/>
                <a:ea typeface="メイリオ" panose="020B0604030504040204" pitchFamily="50" charset="-128"/>
              </a:rPr>
              <a:t>※</a:t>
            </a:r>
            <a:r>
              <a:rPr lang="zh-TW" altLang="en-US" sz="2800" b="1" dirty="0">
                <a:solidFill>
                  <a:schemeClr val="bg1"/>
                </a:solidFill>
                <a:latin typeface="メイリオ" panose="020B0604030504040204" pitchFamily="50" charset="-128"/>
                <a:ea typeface="メイリオ" panose="020B0604030504040204" pitchFamily="50" charset="-128"/>
              </a:rPr>
              <a:t>石綿含有仕上塗材等</a:t>
            </a:r>
            <a:r>
              <a:rPr lang="ja-JP" altLang="en-US" sz="4000" b="1" dirty="0">
                <a:solidFill>
                  <a:schemeClr val="bg1"/>
                </a:solidFill>
                <a:latin typeface="メイリオ" panose="020B0604030504040204" pitchFamily="50" charset="-128"/>
                <a:ea typeface="メイリオ" panose="020B0604030504040204" pitchFamily="50" charset="-128"/>
              </a:rPr>
              <a:t>）</a:t>
            </a:r>
          </a:p>
        </p:txBody>
      </p:sp>
      <p:sp>
        <p:nvSpPr>
          <p:cNvPr id="18" name="テキスト ボックス 17">
            <a:extLst>
              <a:ext uri="{FF2B5EF4-FFF2-40B4-BE49-F238E27FC236}">
                <a16:creationId xmlns:a16="http://schemas.microsoft.com/office/drawing/2014/main" id="{2C2EA7D0-8C36-4C30-BA79-087CA5435AE3}"/>
              </a:ext>
            </a:extLst>
          </p:cNvPr>
          <p:cNvSpPr txBox="1"/>
          <p:nvPr/>
        </p:nvSpPr>
        <p:spPr>
          <a:xfrm>
            <a:off x="156259" y="4467695"/>
            <a:ext cx="8987741" cy="170816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１ </a:t>
            </a:r>
            <a:r>
              <a:rPr lang="en-US" altLang="ja-JP" sz="1400" dirty="0">
                <a:latin typeface="メイリオ" panose="020B0604030504040204" pitchFamily="50" charset="-128"/>
                <a:ea typeface="メイリオ" panose="020B0604030504040204" pitchFamily="50" charset="-128"/>
              </a:rPr>
              <a:t>JIS Z 8122</a:t>
            </a:r>
            <a:r>
              <a:rPr lang="ja-JP" altLang="en-US" sz="1400" dirty="0">
                <a:latin typeface="メイリオ" panose="020B0604030504040204" pitchFamily="50" charset="-128"/>
                <a:ea typeface="メイリオ" panose="020B0604030504040204" pitchFamily="50" charset="-128"/>
              </a:rPr>
              <a:t>を満たす</a:t>
            </a:r>
            <a:r>
              <a:rPr lang="en-US" altLang="ja-JP" sz="1400" dirty="0">
                <a:latin typeface="メイリオ" panose="020B0604030504040204" pitchFamily="50" charset="-128"/>
                <a:ea typeface="メイリオ" panose="020B0604030504040204" pitchFamily="50" charset="-128"/>
              </a:rPr>
              <a:t>HEPA</a:t>
            </a:r>
            <a:r>
              <a:rPr lang="ja-JP" altLang="en-US" sz="1400" dirty="0">
                <a:latin typeface="メイリオ" panose="020B0604030504040204" pitchFamily="50" charset="-128"/>
                <a:ea typeface="メイリオ" panose="020B0604030504040204" pitchFamily="50" charset="-128"/>
              </a:rPr>
              <a:t>フィルタ又はこれと同等以上の性能を有するフィルタを備えた集じん機</a:t>
            </a: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２下記の３つの要件を全て満たした電動工具</a:t>
            </a:r>
          </a:p>
          <a:p>
            <a:pPr>
              <a:lnSpc>
                <a:spcPct val="150000"/>
              </a:lnSpc>
            </a:pPr>
            <a:r>
              <a:rPr lang="ja-JP" altLang="en-US" sz="1400" dirty="0">
                <a:latin typeface="メイリオ" panose="020B0604030504040204" pitchFamily="50" charset="-128"/>
                <a:ea typeface="メイリオ" panose="020B0604030504040204" pitchFamily="50" charset="-128"/>
              </a:rPr>
              <a:t>　・	集じん装置を備えたカバー付きの⼯具であること</a:t>
            </a:r>
          </a:p>
          <a:p>
            <a:r>
              <a:rPr lang="ja-JP" altLang="en-US" sz="1400" dirty="0">
                <a:latin typeface="メイリオ" panose="020B0604030504040204" pitchFamily="50" charset="-128"/>
                <a:ea typeface="メイリオ" panose="020B0604030504040204" pitchFamily="50" charset="-128"/>
              </a:rPr>
              <a:t>　・	集じん装置は</a:t>
            </a:r>
            <a:r>
              <a:rPr lang="en-US" altLang="ja-JP" sz="1400" dirty="0">
                <a:latin typeface="メイリオ" panose="020B0604030504040204" pitchFamily="50" charset="-128"/>
                <a:ea typeface="メイリオ" panose="020B0604030504040204" pitchFamily="50" charset="-128"/>
              </a:rPr>
              <a:t>HEPA</a:t>
            </a:r>
            <a:r>
              <a:rPr lang="ja-JP" altLang="en-US" sz="1400" dirty="0">
                <a:latin typeface="メイリオ" panose="020B0604030504040204" pitchFamily="50" charset="-128"/>
                <a:ea typeface="メイリオ" panose="020B0604030504040204" pitchFamily="50" charset="-128"/>
              </a:rPr>
              <a:t>フィルタを有し、集じんした⽯綿等が作業空間その他外部環境に漏出しないこと　　</a:t>
            </a:r>
          </a:p>
          <a:p>
            <a:r>
              <a:rPr lang="ja-JP" altLang="en-US" sz="1400" dirty="0">
                <a:latin typeface="メイリオ" panose="020B0604030504040204" pitchFamily="50" charset="-128"/>
                <a:ea typeface="メイリオ" panose="020B0604030504040204" pitchFamily="50" charset="-128"/>
              </a:rPr>
              <a:t>　・	当該集じん装置付き⼯具の集じん性能として、作業中の作業場所の総繊維濃度が</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0.15 </a:t>
            </a:r>
            <a:r>
              <a:rPr lang="ja-JP" altLang="en-US" sz="1400" dirty="0">
                <a:latin typeface="メイリオ" panose="020B0604030504040204" pitchFamily="50" charset="-128"/>
                <a:ea typeface="メイリオ" panose="020B0604030504040204" pitchFamily="50" charset="-128"/>
              </a:rPr>
              <a:t>本</a:t>
            </a:r>
            <a:r>
              <a:rPr lang="en-US" altLang="ja-JP" sz="1400" dirty="0">
                <a:latin typeface="メイリオ" panose="020B0604030504040204" pitchFamily="50" charset="-128"/>
                <a:ea typeface="メイリオ" panose="020B0604030504040204" pitchFamily="50" charset="-128"/>
              </a:rPr>
              <a:t>/cm</a:t>
            </a:r>
            <a:r>
              <a:rPr lang="en-US" altLang="ja-JP" sz="1400" baseline="300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（作業環境の⽯綿管理濃度）を下回ることが⽰されていること</a:t>
            </a:r>
          </a:p>
          <a:p>
            <a:endParaRPr lang="ja-JP" altLang="en-US" sz="14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3D873A8B-EA70-49F1-A025-30DB34801A7C}"/>
              </a:ext>
            </a:extLst>
          </p:cNvPr>
          <p:cNvGraphicFramePr>
            <a:graphicFrameLocks noGrp="1"/>
          </p:cNvGraphicFramePr>
          <p:nvPr>
            <p:extLst>
              <p:ext uri="{D42A27DB-BD31-4B8C-83A1-F6EECF244321}">
                <p14:modId xmlns:p14="http://schemas.microsoft.com/office/powerpoint/2010/main" val="781671691"/>
              </p:ext>
            </p:extLst>
          </p:nvPr>
        </p:nvGraphicFramePr>
        <p:xfrm>
          <a:off x="156259" y="1468943"/>
          <a:ext cx="8831482" cy="3007688"/>
        </p:xfrm>
        <a:graphic>
          <a:graphicData uri="http://schemas.openxmlformats.org/drawingml/2006/table">
            <a:tbl>
              <a:tblPr firstRow="1" firstCol="1" bandRow="1">
                <a:tableStyleId>{5C22544A-7EE6-4342-B048-85BDC9FD1C3A}</a:tableStyleId>
              </a:tblPr>
              <a:tblGrid>
                <a:gridCol w="3927368">
                  <a:extLst>
                    <a:ext uri="{9D8B030D-6E8A-4147-A177-3AD203B41FA5}">
                      <a16:colId xmlns:a16="http://schemas.microsoft.com/office/drawing/2014/main" val="4269857394"/>
                    </a:ext>
                  </a:extLst>
                </a:gridCol>
                <a:gridCol w="1529771">
                  <a:extLst>
                    <a:ext uri="{9D8B030D-6E8A-4147-A177-3AD203B41FA5}">
                      <a16:colId xmlns:a16="http://schemas.microsoft.com/office/drawing/2014/main" val="3972205763"/>
                    </a:ext>
                  </a:extLst>
                </a:gridCol>
                <a:gridCol w="1812147">
                  <a:extLst>
                    <a:ext uri="{9D8B030D-6E8A-4147-A177-3AD203B41FA5}">
                      <a16:colId xmlns:a16="http://schemas.microsoft.com/office/drawing/2014/main" val="3996910362"/>
                    </a:ext>
                  </a:extLst>
                </a:gridCol>
                <a:gridCol w="1562196">
                  <a:extLst>
                    <a:ext uri="{9D8B030D-6E8A-4147-A177-3AD203B41FA5}">
                      <a16:colId xmlns:a16="http://schemas.microsoft.com/office/drawing/2014/main" val="1277223637"/>
                    </a:ext>
                  </a:extLst>
                </a:gridCol>
              </a:tblGrid>
              <a:tr h="1015551">
                <a:tc>
                  <a:txBody>
                    <a:bodyPr/>
                    <a:lstStyle/>
                    <a:p>
                      <a:pPr algn="just"/>
                      <a:r>
                        <a:rPr lang="en-US" sz="1800" kern="100" dirty="0">
                          <a:effectLst/>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2A4C74"/>
                    </a:solidFill>
                  </a:tcPr>
                </a:tc>
                <a:tc>
                  <a:txBody>
                    <a:bodyPr/>
                    <a:lstStyle/>
                    <a:p>
                      <a:pPr algn="ctr"/>
                      <a:r>
                        <a:rPr lang="ja-JP" sz="1800" kern="100" dirty="0">
                          <a:effectLst/>
                        </a:rPr>
                        <a:t>【法】</a:t>
                      </a:r>
                      <a:endParaRPr lang="en-US" altLang="ja-JP" sz="1800" kern="100" dirty="0">
                        <a:effectLst/>
                      </a:endParaRPr>
                    </a:p>
                    <a:p>
                      <a:pPr algn="ctr"/>
                      <a:r>
                        <a:rPr lang="ja-JP" sz="1800" kern="100" dirty="0">
                          <a:effectLst/>
                        </a:rPr>
                        <a:t>隔離養生</a:t>
                      </a:r>
                      <a:endParaRPr lang="en-US" altLang="ja-JP" sz="1800" kern="100" dirty="0">
                        <a:effectLst/>
                      </a:endParaRPr>
                    </a:p>
                    <a:p>
                      <a:pPr algn="ctr"/>
                      <a:r>
                        <a:rPr lang="ja-JP" sz="1800" kern="100" dirty="0">
                          <a:effectLst/>
                        </a:rPr>
                        <a:t>（負圧不要）</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rgbClr val="2A4C74"/>
                    </a:solidFill>
                  </a:tcPr>
                </a:tc>
                <a:tc>
                  <a:txBody>
                    <a:bodyPr/>
                    <a:lstStyle/>
                    <a:p>
                      <a:pPr algn="ctr"/>
                      <a:r>
                        <a:rPr lang="ja-JP" sz="1800" kern="100" dirty="0">
                          <a:effectLst/>
                        </a:rPr>
                        <a:t>【法】</a:t>
                      </a:r>
                      <a:endParaRPr lang="en-US" altLang="ja-JP" sz="1800" kern="100" dirty="0">
                        <a:effectLst/>
                      </a:endParaRPr>
                    </a:p>
                    <a:p>
                      <a:pPr algn="ctr"/>
                      <a:r>
                        <a:rPr lang="ja-JP" sz="1800" kern="100" dirty="0">
                          <a:effectLst/>
                        </a:rPr>
                        <a:t>薬液等による</a:t>
                      </a:r>
                      <a:endParaRPr lang="en-US" altLang="ja-JP" sz="1800" kern="100" dirty="0">
                        <a:effectLst/>
                      </a:endParaRPr>
                    </a:p>
                    <a:p>
                      <a:pPr algn="ctr"/>
                      <a:r>
                        <a:rPr lang="ja-JP" sz="1800" kern="100" dirty="0">
                          <a:effectLst/>
                        </a:rPr>
                        <a:t>湿潤化</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rgbClr val="2A4C74"/>
                    </a:solidFill>
                  </a:tcPr>
                </a:tc>
                <a:tc>
                  <a:txBody>
                    <a:bodyPr/>
                    <a:lstStyle/>
                    <a:p>
                      <a:pPr algn="ctr"/>
                      <a:r>
                        <a:rPr lang="ja-JP" sz="1800" kern="100" dirty="0">
                          <a:effectLst/>
                        </a:rPr>
                        <a:t>【条例】</a:t>
                      </a:r>
                      <a:endParaRPr lang="en-US" altLang="ja-JP" sz="1800" kern="100" dirty="0">
                        <a:effectLst/>
                      </a:endParaRPr>
                    </a:p>
                    <a:p>
                      <a:pPr algn="ctr"/>
                      <a:r>
                        <a:rPr lang="ja-JP" sz="1800" kern="100" dirty="0">
                          <a:effectLst/>
                        </a:rPr>
                        <a:t>飛散防止幕の設置</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rgbClr val="5185C5"/>
                    </a:solidFill>
                  </a:tcPr>
                </a:tc>
                <a:extLst>
                  <a:ext uri="{0D108BD9-81ED-4DB2-BD59-A6C34878D82A}">
                    <a16:rowId xmlns:a16="http://schemas.microsoft.com/office/drawing/2014/main" val="1431028603"/>
                  </a:ext>
                </a:extLst>
              </a:tr>
              <a:tr h="620261">
                <a:tc>
                  <a:txBody>
                    <a:bodyPr/>
                    <a:lstStyle/>
                    <a:p>
                      <a:pPr marL="0" lvl="0" indent="0" algn="just">
                        <a:buFont typeface="+mj-ea"/>
                        <a:buNone/>
                      </a:pPr>
                      <a:r>
                        <a:rPr lang="ja-JP" altLang="en-US" sz="1800" kern="100" dirty="0">
                          <a:effectLst/>
                        </a:rPr>
                        <a:t>①　</a:t>
                      </a:r>
                      <a:r>
                        <a:rPr lang="ja-JP" sz="1800" kern="100" dirty="0">
                          <a:effectLst/>
                        </a:rPr>
                        <a:t>通常の電動工具</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rgbClr val="2A4C74"/>
                    </a:solidFill>
                  </a:tcPr>
                </a:tc>
                <a:tc>
                  <a:txBody>
                    <a:bodyPr/>
                    <a:lstStyle/>
                    <a:p>
                      <a:pPr algn="ctr"/>
                      <a:r>
                        <a:rPr lang="ja-JP" sz="1800" b="1" kern="100" dirty="0">
                          <a:solidFill>
                            <a:srgbClr val="DF032E"/>
                          </a:solidFill>
                          <a:effectLst/>
                          <a:latin typeface="メイリオ" panose="020B0604030504040204" pitchFamily="50" charset="-128"/>
                          <a:ea typeface="メイリオ" panose="020B0604030504040204" pitchFamily="50" charset="-128"/>
                        </a:rPr>
                        <a:t>必要</a:t>
                      </a:r>
                      <a:endParaRPr lang="ja-JP" sz="1800" b="1" kern="100" dirty="0">
                        <a:solidFill>
                          <a:srgbClr val="DF032E"/>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r>
                        <a:rPr lang="ja-JP" sz="1800" b="1" kern="100" dirty="0">
                          <a:solidFill>
                            <a:srgbClr val="DF032E"/>
                          </a:solidFill>
                          <a:effectLst/>
                          <a:latin typeface="メイリオ" panose="020B0604030504040204" pitchFamily="50" charset="-128"/>
                          <a:ea typeface="メイリオ" panose="020B0604030504040204" pitchFamily="50" charset="-128"/>
                        </a:rPr>
                        <a:t>必要</a:t>
                      </a:r>
                      <a:endParaRPr lang="ja-JP" sz="1800" b="1" kern="100" dirty="0">
                        <a:solidFill>
                          <a:srgbClr val="DF032E"/>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r>
                        <a:rPr lang="ja-JP" sz="1800" b="1" kern="100" dirty="0">
                          <a:solidFill>
                            <a:srgbClr val="DF032E"/>
                          </a:solidFill>
                          <a:effectLst/>
                          <a:latin typeface="メイリオ" panose="020B0604030504040204" pitchFamily="50" charset="-128"/>
                          <a:ea typeface="メイリオ" panose="020B0604030504040204" pitchFamily="50" charset="-128"/>
                        </a:rPr>
                        <a:t>必要</a:t>
                      </a:r>
                      <a:endParaRPr lang="ja-JP" sz="1800" b="1" kern="100" dirty="0">
                        <a:solidFill>
                          <a:srgbClr val="DF032E"/>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61683585"/>
                  </a:ext>
                </a:extLst>
              </a:tr>
              <a:tr h="596348">
                <a:tc>
                  <a:txBody>
                    <a:bodyPr/>
                    <a:lstStyle/>
                    <a:p>
                      <a:pPr marL="0" lvl="0" indent="0" algn="just">
                        <a:buFont typeface="+mj-ea"/>
                        <a:buNone/>
                      </a:pPr>
                      <a:r>
                        <a:rPr lang="ja-JP" altLang="en-US" sz="1800" kern="100" dirty="0">
                          <a:effectLst/>
                        </a:rPr>
                        <a:t>②　</a:t>
                      </a:r>
                      <a:r>
                        <a:rPr lang="ja-JP" sz="1800" kern="100" dirty="0">
                          <a:effectLst/>
                        </a:rPr>
                        <a:t>除じん性能を有する電動工具</a:t>
                      </a:r>
                      <a:r>
                        <a:rPr lang="en-US" altLang="ja-JP" sz="1400" kern="100" dirty="0">
                          <a:effectLst/>
                        </a:rPr>
                        <a:t>※</a:t>
                      </a:r>
                      <a:r>
                        <a:rPr lang="ja-JP" altLang="en-US" sz="1400" kern="100" dirty="0">
                          <a:effectLst/>
                        </a:rPr>
                        <a:t>１</a:t>
                      </a:r>
                      <a:endParaRPr lang="en-US" altLang="ja-JP" sz="1800" kern="100" dirty="0">
                        <a:effectLst/>
                      </a:endParaRPr>
                    </a:p>
                  </a:txBody>
                  <a:tcPr marL="68580" marR="68580" marT="0" marB="0" anchor="ctr">
                    <a:solidFill>
                      <a:srgbClr val="2A4C74"/>
                    </a:solidFill>
                  </a:tcPr>
                </a:tc>
                <a:tc>
                  <a:txBody>
                    <a:bodyPr/>
                    <a:lstStyle/>
                    <a:p>
                      <a:pPr algn="ctr"/>
                      <a:r>
                        <a:rPr lang="ja-JP" sz="1800" b="1" kern="100" dirty="0">
                          <a:solidFill>
                            <a:srgbClr val="DF032E"/>
                          </a:solidFill>
                          <a:effectLst/>
                          <a:latin typeface="メイリオ" panose="020B0604030504040204" pitchFamily="50" charset="-128"/>
                          <a:ea typeface="メイリオ" panose="020B0604030504040204" pitchFamily="50" charset="-128"/>
                        </a:rPr>
                        <a:t>必要</a:t>
                      </a:r>
                      <a:endParaRPr lang="ja-JP" sz="1800" b="1" kern="100" dirty="0">
                        <a:solidFill>
                          <a:srgbClr val="DF032E"/>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r>
                        <a:rPr lang="ja-JP" sz="1800" kern="100" dirty="0">
                          <a:effectLst/>
                          <a:latin typeface="メイリオ" panose="020B0604030504040204" pitchFamily="50" charset="-128"/>
                          <a:ea typeface="メイリオ" panose="020B0604030504040204" pitchFamily="50" charset="-128"/>
                        </a:rPr>
                        <a:t>不要</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r>
                        <a:rPr lang="ja-JP" sz="1800" b="1" kern="100" dirty="0">
                          <a:solidFill>
                            <a:srgbClr val="DF032E"/>
                          </a:solidFill>
                          <a:effectLst/>
                          <a:latin typeface="メイリオ" panose="020B0604030504040204" pitchFamily="50" charset="-128"/>
                          <a:ea typeface="メイリオ" panose="020B0604030504040204" pitchFamily="50" charset="-128"/>
                        </a:rPr>
                        <a:t>必要</a:t>
                      </a:r>
                      <a:endParaRPr lang="ja-JP" sz="1800" b="1" kern="100" dirty="0">
                        <a:solidFill>
                          <a:srgbClr val="DF032E"/>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22589655"/>
                  </a:ext>
                </a:extLst>
              </a:tr>
              <a:tr h="775528">
                <a:tc>
                  <a:txBody>
                    <a:bodyPr/>
                    <a:lstStyle/>
                    <a:p>
                      <a:pPr marL="0" lvl="0" indent="0" algn="just">
                        <a:buFont typeface="+mj-ea"/>
                        <a:buNone/>
                      </a:pPr>
                      <a:r>
                        <a:rPr lang="ja-JP" altLang="en-US" sz="1800" kern="100" dirty="0">
                          <a:effectLst/>
                        </a:rPr>
                        <a:t>③　</a:t>
                      </a:r>
                      <a:r>
                        <a:rPr lang="ja-JP" sz="1800" kern="100" dirty="0">
                          <a:effectLst/>
                        </a:rPr>
                        <a:t>十分な集じん機能を有する</a:t>
                      </a:r>
                      <a:endParaRPr lang="en-US" altLang="ja-JP" sz="1800" kern="100" dirty="0">
                        <a:effectLst/>
                      </a:endParaRPr>
                    </a:p>
                    <a:p>
                      <a:pPr marL="0" lvl="0" indent="0" algn="just">
                        <a:buFont typeface="+mj-ea"/>
                        <a:buNone/>
                      </a:pPr>
                      <a:r>
                        <a:rPr lang="ja-JP" altLang="en-US" sz="1800" kern="100" dirty="0">
                          <a:effectLst/>
                        </a:rPr>
                        <a:t>　　</a:t>
                      </a:r>
                      <a:r>
                        <a:rPr lang="ja-JP" sz="1800" kern="100" dirty="0">
                          <a:effectLst/>
                        </a:rPr>
                        <a:t>集</a:t>
                      </a:r>
                      <a:r>
                        <a:rPr lang="ja-JP" altLang="en-US" sz="1800" kern="100" dirty="0">
                          <a:effectLst/>
                        </a:rPr>
                        <a:t>じ</a:t>
                      </a:r>
                      <a:r>
                        <a:rPr lang="ja-JP" sz="1800" kern="100" dirty="0">
                          <a:effectLst/>
                        </a:rPr>
                        <a:t>ん装置付きの電動工具</a:t>
                      </a:r>
                      <a:r>
                        <a:rPr lang="en-US" altLang="ja-JP" sz="1400" kern="100" dirty="0">
                          <a:effectLst/>
                        </a:rPr>
                        <a:t>※</a:t>
                      </a:r>
                      <a:r>
                        <a:rPr lang="ja-JP" altLang="en-US" sz="1400" kern="100" dirty="0">
                          <a:effectLst/>
                        </a:rPr>
                        <a:t>２</a:t>
                      </a:r>
                      <a:endParaRPr lang="en-US" altLang="ja-JP" sz="1800" kern="100" dirty="0">
                        <a:effectLst/>
                      </a:endParaRPr>
                    </a:p>
                  </a:txBody>
                  <a:tcPr marL="68580" marR="68580" marT="0" marB="0" anchor="ctr">
                    <a:solidFill>
                      <a:srgbClr val="2A4C74"/>
                    </a:solidFill>
                  </a:tcPr>
                </a:tc>
                <a:tc>
                  <a:txBody>
                    <a:bodyPr/>
                    <a:lstStyle/>
                    <a:p>
                      <a:pPr algn="ctr"/>
                      <a:r>
                        <a:rPr lang="ja-JP" sz="1800" kern="100">
                          <a:effectLst/>
                          <a:latin typeface="メイリオ" panose="020B0604030504040204" pitchFamily="50" charset="-128"/>
                          <a:ea typeface="メイリオ" panose="020B0604030504040204" pitchFamily="50" charset="-128"/>
                        </a:rPr>
                        <a:t>不要</a:t>
                      </a:r>
                      <a:endParaRPr lang="ja-JP" sz="18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r>
                        <a:rPr lang="ja-JP" sz="1800" kern="100">
                          <a:effectLst/>
                          <a:latin typeface="メイリオ" panose="020B0604030504040204" pitchFamily="50" charset="-128"/>
                          <a:ea typeface="メイリオ" panose="020B0604030504040204" pitchFamily="50" charset="-128"/>
                        </a:rPr>
                        <a:t>不要</a:t>
                      </a:r>
                      <a:endParaRPr lang="ja-JP" sz="18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tc>
                  <a:txBody>
                    <a:bodyPr/>
                    <a:lstStyle/>
                    <a:p>
                      <a:pPr algn="ctr"/>
                      <a:r>
                        <a:rPr lang="ja-JP" sz="1800" b="1" kern="100" dirty="0">
                          <a:solidFill>
                            <a:srgbClr val="DF032E"/>
                          </a:solidFill>
                          <a:effectLst/>
                          <a:latin typeface="メイリオ" panose="020B0604030504040204" pitchFamily="50" charset="-128"/>
                          <a:ea typeface="メイリオ" panose="020B0604030504040204" pitchFamily="50" charset="-128"/>
                        </a:rPr>
                        <a:t>必要</a:t>
                      </a:r>
                      <a:endParaRPr lang="ja-JP" sz="1800" b="1" kern="100" dirty="0">
                        <a:solidFill>
                          <a:srgbClr val="DF032E"/>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9599590"/>
                  </a:ext>
                </a:extLst>
              </a:tr>
            </a:tbl>
          </a:graphicData>
        </a:graphic>
      </p:graphicFrame>
      <p:sp>
        <p:nvSpPr>
          <p:cNvPr id="21" name="四角形: 角を丸くする 20">
            <a:extLst>
              <a:ext uri="{FF2B5EF4-FFF2-40B4-BE49-F238E27FC236}">
                <a16:creationId xmlns:a16="http://schemas.microsoft.com/office/drawing/2014/main" id="{2134C5E9-7687-4DF7-83AE-55C589DBD74B}"/>
              </a:ext>
            </a:extLst>
          </p:cNvPr>
          <p:cNvSpPr/>
          <p:nvPr/>
        </p:nvSpPr>
        <p:spPr>
          <a:xfrm>
            <a:off x="420487" y="4940247"/>
            <a:ext cx="8303024" cy="983474"/>
          </a:xfrm>
          <a:prstGeom prst="roundRect">
            <a:avLst>
              <a:gd name="adj" fmla="val 1998"/>
            </a:avLst>
          </a:prstGeom>
          <a:noFill/>
          <a:ln w="38100">
            <a:solidFill>
              <a:srgbClr val="DF0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507995"/>
      </p:ext>
    </p:extLst>
  </p:cSld>
  <p:clrMapOvr>
    <a:masterClrMapping/>
  </p:clrMapOvr>
  <mc:AlternateContent xmlns:mc="http://schemas.openxmlformats.org/markup-compatibility/2006" xmlns:p14="http://schemas.microsoft.com/office/powerpoint/2010/main">
    <mc:Choice Requires="p14">
      <p:transition spd="slow" p14:dur="2000" advTm="10321"/>
    </mc:Choice>
    <mc:Fallback xmlns="">
      <p:transition spd="slow" advTm="1032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3ADC723-2300-4E02-8E04-8D08C0D4B3F7}"/>
              </a:ext>
            </a:extLst>
          </p:cNvPr>
          <p:cNvSpPr/>
          <p:nvPr/>
        </p:nvSpPr>
        <p:spPr>
          <a:xfrm>
            <a:off x="0" y="855676"/>
            <a:ext cx="9144000" cy="306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158B6D8-AD15-47A2-A901-E0DD27939529}"/>
              </a:ext>
            </a:extLst>
          </p:cNvPr>
          <p:cNvSpPr txBox="1"/>
          <p:nvPr/>
        </p:nvSpPr>
        <p:spPr>
          <a:xfrm>
            <a:off x="0" y="1662401"/>
            <a:ext cx="9144000" cy="1446550"/>
          </a:xfrm>
          <a:prstGeom prst="rect">
            <a:avLst/>
          </a:prstGeom>
          <a:noFill/>
        </p:spPr>
        <p:txBody>
          <a:bodyPr wrap="square" rtlCol="0">
            <a:spAutoFit/>
          </a:bodyPr>
          <a:lstStyle/>
          <a:p>
            <a:pPr algn="ctr"/>
            <a:r>
              <a:rPr lang="ja-JP" altLang="en-US" sz="4400" b="1" dirty="0">
                <a:solidFill>
                  <a:schemeClr val="bg1"/>
                </a:solidFill>
                <a:latin typeface="メイリオ" panose="020B0604030504040204" pitchFamily="50" charset="-128"/>
                <a:ea typeface="メイリオ" panose="020B0604030504040204" pitchFamily="50" charset="-128"/>
              </a:rPr>
              <a:t>今後も石綿飛散防止のため</a:t>
            </a:r>
            <a:endParaRPr lang="en-US" altLang="ja-JP" sz="4400" b="1" dirty="0">
              <a:solidFill>
                <a:schemeClr val="bg1"/>
              </a:solidFill>
              <a:latin typeface="メイリオ" panose="020B0604030504040204" pitchFamily="50" charset="-128"/>
              <a:ea typeface="メイリオ" panose="020B0604030504040204" pitchFamily="50" charset="-128"/>
            </a:endParaRPr>
          </a:p>
          <a:p>
            <a:pPr algn="ctr"/>
            <a:r>
              <a:rPr lang="ja-JP" altLang="en-US" sz="4400" b="1" dirty="0">
                <a:solidFill>
                  <a:schemeClr val="bg1"/>
                </a:solidFill>
                <a:latin typeface="メイリオ" panose="020B0604030504040204" pitchFamily="50" charset="-128"/>
                <a:ea typeface="メイリオ" panose="020B0604030504040204" pitchFamily="50" charset="-128"/>
              </a:rPr>
              <a:t>法令遵守をお願いいたします</a:t>
            </a:r>
          </a:p>
        </p:txBody>
      </p:sp>
      <p:sp>
        <p:nvSpPr>
          <p:cNvPr id="9" name="サブタイトル 4">
            <a:extLst>
              <a:ext uri="{FF2B5EF4-FFF2-40B4-BE49-F238E27FC236}">
                <a16:creationId xmlns:a16="http://schemas.microsoft.com/office/drawing/2014/main" id="{F09172A9-0624-4450-A7B2-910513092D4D}"/>
              </a:ext>
            </a:extLst>
          </p:cNvPr>
          <p:cNvSpPr txBox="1">
            <a:spLocks/>
          </p:cNvSpPr>
          <p:nvPr/>
        </p:nvSpPr>
        <p:spPr>
          <a:xfrm>
            <a:off x="539552" y="4108218"/>
            <a:ext cx="8064896" cy="1018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800" dirty="0">
                <a:latin typeface="メイリオ" panose="020B0604030504040204" pitchFamily="50" charset="-128"/>
                <a:ea typeface="メイリオ" panose="020B0604030504040204" pitchFamily="50" charset="-128"/>
              </a:rPr>
              <a:t>大阪府 環境農林水産部 環境管理室</a:t>
            </a:r>
            <a:endParaRPr lang="en-US" altLang="ja-JP" sz="2800" dirty="0">
              <a:latin typeface="メイリオ" panose="020B0604030504040204" pitchFamily="50" charset="-128"/>
              <a:ea typeface="メイリオ" panose="020B0604030504040204" pitchFamily="50" charset="-128"/>
            </a:endParaRPr>
          </a:p>
          <a:p>
            <a:pPr marL="0" indent="0" algn="ctr">
              <a:buNone/>
            </a:pPr>
            <a:r>
              <a:rPr lang="ja-JP" altLang="en-US" sz="2800" dirty="0">
                <a:latin typeface="メイリオ" panose="020B0604030504040204" pitchFamily="50" charset="-128"/>
                <a:ea typeface="メイリオ" panose="020B0604030504040204" pitchFamily="50" charset="-128"/>
              </a:rPr>
              <a:t>事業所指導課 大気指導グループ</a:t>
            </a:r>
            <a:endParaRPr lang="en-US" altLang="ja-JP" sz="28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3C882E8D-5C3D-40E5-8319-CFE031B3EE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2955" y="5497832"/>
            <a:ext cx="901246" cy="1080000"/>
          </a:xfrm>
          <a:prstGeom prst="rect">
            <a:avLst/>
          </a:prstGeom>
          <a:noFill/>
          <a:ln>
            <a:noFill/>
          </a:ln>
        </p:spPr>
      </p:pic>
      <p:sp>
        <p:nvSpPr>
          <p:cNvPr id="11" name="サブタイトル 4">
            <a:extLst>
              <a:ext uri="{FF2B5EF4-FFF2-40B4-BE49-F238E27FC236}">
                <a16:creationId xmlns:a16="http://schemas.microsoft.com/office/drawing/2014/main" id="{028B6038-3D66-4A6C-89B4-1015CC39B325}"/>
              </a:ext>
            </a:extLst>
          </p:cNvPr>
          <p:cNvSpPr txBox="1">
            <a:spLocks/>
          </p:cNvSpPr>
          <p:nvPr/>
        </p:nvSpPr>
        <p:spPr>
          <a:xfrm>
            <a:off x="539552" y="5528748"/>
            <a:ext cx="8064896" cy="1018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800" dirty="0">
                <a:latin typeface="メイリオ" panose="020B0604030504040204" pitchFamily="50" charset="-128"/>
                <a:ea typeface="メイリオ" panose="020B0604030504040204" pitchFamily="50" charset="-128"/>
              </a:rPr>
              <a:t>大阪府 泉州農と緑の総合事務所</a:t>
            </a:r>
            <a:endParaRPr lang="en-US" altLang="ja-JP" sz="2800" dirty="0">
              <a:latin typeface="メイリオ" panose="020B0604030504040204" pitchFamily="50" charset="-128"/>
              <a:ea typeface="メイリオ" panose="020B0604030504040204" pitchFamily="50" charset="-128"/>
            </a:endParaRPr>
          </a:p>
          <a:p>
            <a:pPr marL="0" indent="0" algn="ctr">
              <a:buNone/>
            </a:pPr>
            <a:r>
              <a:rPr lang="ja-JP" altLang="en-US" sz="2800" dirty="0">
                <a:latin typeface="メイリオ" panose="020B0604030504040204" pitchFamily="50" charset="-128"/>
                <a:ea typeface="メイリオ" panose="020B0604030504040204" pitchFamily="50" charset="-128"/>
              </a:rPr>
              <a:t>環境指導課</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637824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a:t>
            </a:r>
            <a:r>
              <a:rPr lang="zh-TW" altLang="en-US" sz="4000" b="1" dirty="0">
                <a:solidFill>
                  <a:schemeClr val="bg1"/>
                </a:solidFill>
                <a:latin typeface="メイリオ" panose="020B0604030504040204" pitchFamily="50" charset="-128"/>
                <a:ea typeface="メイリオ" panose="020B0604030504040204" pitchFamily="50" charset="-128"/>
              </a:rPr>
              <a:t>石綿含有建築材料</a:t>
            </a:r>
            <a:r>
              <a:rPr lang="ja-JP" altLang="en-US" sz="4000" b="1" dirty="0">
                <a:solidFill>
                  <a:schemeClr val="bg1"/>
                </a:solidFill>
                <a:latin typeface="メイリオ" panose="020B0604030504040204" pitchFamily="50" charset="-128"/>
                <a:ea typeface="メイリオ" panose="020B0604030504040204" pitchFamily="50" charset="-128"/>
              </a:rPr>
              <a:t>の例</a:t>
            </a:r>
          </a:p>
        </p:txBody>
      </p:sp>
      <p:sp>
        <p:nvSpPr>
          <p:cNvPr id="8" name="四角形: 角を丸くする 7">
            <a:extLst>
              <a:ext uri="{FF2B5EF4-FFF2-40B4-BE49-F238E27FC236}">
                <a16:creationId xmlns:a16="http://schemas.microsoft.com/office/drawing/2014/main" id="{0E435F40-351A-4852-8835-03D302E77179}"/>
              </a:ext>
            </a:extLst>
          </p:cNvPr>
          <p:cNvSpPr/>
          <p:nvPr/>
        </p:nvSpPr>
        <p:spPr>
          <a:xfrm>
            <a:off x="138189" y="996874"/>
            <a:ext cx="8867621" cy="5675070"/>
          </a:xfrm>
          <a:prstGeom prst="roundRect">
            <a:avLst>
              <a:gd name="adj" fmla="val 2195"/>
            </a:avLst>
          </a:prstGeom>
          <a:solidFill>
            <a:srgbClr val="D3D4D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CE951E0-4E5B-404E-B84B-7DEEF7C6EA68}"/>
              </a:ext>
            </a:extLst>
          </p:cNvPr>
          <p:cNvSpPr txBox="1"/>
          <p:nvPr/>
        </p:nvSpPr>
        <p:spPr>
          <a:xfrm>
            <a:off x="458864" y="1019999"/>
            <a:ext cx="1814217"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建築材料</a:t>
            </a:r>
            <a:endParaRPr lang="ja-JP" altLang="en-US" sz="2000" dirty="0">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36032AED-D503-4F4B-8BD0-25CD1F027DFC}"/>
              </a:ext>
            </a:extLst>
          </p:cNvPr>
          <p:cNvSpPr/>
          <p:nvPr/>
        </p:nvSpPr>
        <p:spPr>
          <a:xfrm>
            <a:off x="312756" y="1650941"/>
            <a:ext cx="8518486" cy="4846038"/>
          </a:xfrm>
          <a:prstGeom prst="roundRect">
            <a:avLst>
              <a:gd name="adj" fmla="val 2195"/>
            </a:avLst>
          </a:prstGeom>
          <a:solidFill>
            <a:srgbClr val="5185C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539A17E-C341-40C1-8957-FC5B35215426}"/>
              </a:ext>
            </a:extLst>
          </p:cNvPr>
          <p:cNvSpPr txBox="1"/>
          <p:nvPr/>
        </p:nvSpPr>
        <p:spPr>
          <a:xfrm>
            <a:off x="648376" y="1710207"/>
            <a:ext cx="5996618" cy="523220"/>
          </a:xfrm>
          <a:prstGeom prst="rect">
            <a:avLst/>
          </a:prstGeom>
          <a:noFill/>
        </p:spPr>
        <p:txBody>
          <a:bodyPr wrap="square" rtlCol="0">
            <a:spAutoFit/>
          </a:bodyPr>
          <a:lstStyle/>
          <a:p>
            <a:r>
              <a:rPr lang="ja-JP" altLang="en-US" sz="2800" b="1" dirty="0">
                <a:solidFill>
                  <a:srgbClr val="FFC000"/>
                </a:solidFill>
                <a:latin typeface="メイリオ" panose="020B0604030504040204" pitchFamily="50" charset="-128"/>
                <a:ea typeface="メイリオ" panose="020B0604030504040204" pitchFamily="50" charset="-128"/>
              </a:rPr>
              <a:t>石綿含有建築材料</a:t>
            </a:r>
            <a:endParaRPr lang="ja-JP" altLang="en-US" sz="2000" dirty="0">
              <a:solidFill>
                <a:srgbClr val="FFC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9076648-DFF5-4C76-AFB2-DA39FEAE5BCF}"/>
              </a:ext>
            </a:extLst>
          </p:cNvPr>
          <p:cNvSpPr txBox="1"/>
          <p:nvPr/>
        </p:nvSpPr>
        <p:spPr>
          <a:xfrm>
            <a:off x="3183305" y="1197958"/>
            <a:ext cx="321906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木材などの建材</a:t>
            </a:r>
          </a:p>
        </p:txBody>
      </p:sp>
      <p:sp>
        <p:nvSpPr>
          <p:cNvPr id="24" name="テキスト ボックス 23">
            <a:extLst>
              <a:ext uri="{FF2B5EF4-FFF2-40B4-BE49-F238E27FC236}">
                <a16:creationId xmlns:a16="http://schemas.microsoft.com/office/drawing/2014/main" id="{63259A33-B7EA-44EA-91C7-663CBD53FD9F}"/>
              </a:ext>
            </a:extLst>
          </p:cNvPr>
          <p:cNvSpPr txBox="1"/>
          <p:nvPr/>
        </p:nvSpPr>
        <p:spPr>
          <a:xfrm>
            <a:off x="668419" y="4253209"/>
            <a:ext cx="2703108" cy="738664"/>
          </a:xfrm>
          <a:prstGeom prst="rect">
            <a:avLst/>
          </a:prstGeom>
          <a:noFill/>
        </p:spPr>
        <p:txBody>
          <a:bodyPr wrap="square" rtlCol="0">
            <a:spAutoFit/>
          </a:bodyPr>
          <a:lstStyle/>
          <a:p>
            <a:r>
              <a:rPr lang="ja-JP" altLang="en-US" sz="2400" b="1" dirty="0">
                <a:solidFill>
                  <a:schemeClr val="bg1"/>
                </a:solidFill>
                <a:latin typeface="メイリオ" panose="020B0604030504040204" pitchFamily="50" charset="-128"/>
                <a:ea typeface="メイリオ" panose="020B0604030504040204" pitchFamily="50" charset="-128"/>
              </a:rPr>
              <a:t>石綿含有成形板等</a:t>
            </a:r>
            <a:r>
              <a:rPr lang="en-US" altLang="ja-JP" b="1" dirty="0">
                <a:solidFill>
                  <a:schemeClr val="bg1"/>
                </a:solidFill>
                <a:latin typeface="メイリオ" panose="020B0604030504040204" pitchFamily="50" charset="-128"/>
                <a:ea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rPr>
              <a:t>レベル３</a:t>
            </a:r>
            <a:r>
              <a:rPr lang="en-US" altLang="ja-JP" dirty="0">
                <a:solidFill>
                  <a:schemeClr val="bg1"/>
                </a:solidFill>
                <a:latin typeface="メイリオ" panose="020B0604030504040204" pitchFamily="50" charset="-128"/>
                <a:ea typeface="メイリオ" panose="020B0604030504040204" pitchFamily="50" charset="-128"/>
              </a:rPr>
              <a:t>】</a:t>
            </a:r>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CE086AB8-1AC7-4104-B6C3-12A733B625C0}"/>
              </a:ext>
            </a:extLst>
          </p:cNvPr>
          <p:cNvSpPr txBox="1"/>
          <p:nvPr/>
        </p:nvSpPr>
        <p:spPr>
          <a:xfrm>
            <a:off x="4762972" y="4253209"/>
            <a:ext cx="3050992" cy="738664"/>
          </a:xfrm>
          <a:prstGeom prst="rect">
            <a:avLst/>
          </a:prstGeom>
          <a:noFill/>
        </p:spPr>
        <p:txBody>
          <a:bodyPr wrap="square" rtlCol="0">
            <a:spAutoFit/>
          </a:bodyPr>
          <a:lstStyle/>
          <a:p>
            <a:r>
              <a:rPr lang="ja-JP" altLang="en-US" sz="2400" b="1" dirty="0">
                <a:solidFill>
                  <a:schemeClr val="bg1"/>
                </a:solidFill>
                <a:latin typeface="メイリオ" panose="020B0604030504040204" pitchFamily="50" charset="-128"/>
                <a:ea typeface="メイリオ" panose="020B0604030504040204" pitchFamily="50" charset="-128"/>
              </a:rPr>
              <a:t>石綿含有仕上塗材</a:t>
            </a:r>
            <a:r>
              <a:rPr lang="en-US" altLang="ja-JP" b="1" dirty="0">
                <a:solidFill>
                  <a:schemeClr val="bg1"/>
                </a:solidFill>
                <a:latin typeface="メイリオ" panose="020B0604030504040204" pitchFamily="50" charset="-128"/>
                <a:ea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rPr>
              <a:t>レベル３相当</a:t>
            </a:r>
            <a:r>
              <a:rPr lang="en-US" altLang="ja-JP" dirty="0">
                <a:solidFill>
                  <a:schemeClr val="bg1"/>
                </a:solidFill>
                <a:latin typeface="メイリオ" panose="020B0604030504040204" pitchFamily="50" charset="-128"/>
                <a:ea typeface="メイリオ" panose="020B0604030504040204" pitchFamily="50" charset="-128"/>
              </a:rPr>
              <a:t>】</a:t>
            </a:r>
            <a:endParaRPr lang="ja-JP" altLang="en-US" dirty="0">
              <a:solidFill>
                <a:schemeClr val="bg1"/>
              </a:solidFill>
              <a:latin typeface="メイリオ" panose="020B0604030504040204" pitchFamily="50" charset="-128"/>
              <a:ea typeface="メイリオ" panose="020B0604030504040204" pitchFamily="50" charset="-128"/>
            </a:endParaRPr>
          </a:p>
        </p:txBody>
      </p:sp>
      <p:pic>
        <p:nvPicPr>
          <p:cNvPr id="26" name="図 25">
            <a:extLst>
              <a:ext uri="{FF2B5EF4-FFF2-40B4-BE49-F238E27FC236}">
                <a16:creationId xmlns:a16="http://schemas.microsoft.com/office/drawing/2014/main" id="{46703243-0995-4B8E-AEA7-76C671B3F4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00290" y="4834777"/>
            <a:ext cx="1800000" cy="1126080"/>
          </a:xfrm>
          <a:prstGeom prst="rect">
            <a:avLst/>
          </a:prstGeom>
          <a:ln w="19050">
            <a:solidFill>
              <a:schemeClr val="tx1"/>
            </a:solidFill>
          </a:ln>
          <a:effectLst>
            <a:softEdge rad="101600"/>
          </a:effectLst>
        </p:spPr>
      </p:pic>
      <p:pic>
        <p:nvPicPr>
          <p:cNvPr id="27" name="Picture 2" descr="\\localhost\LIB\事業所指導課\04  大気\04-08 アスベスト\アスベスト雑件\H29 守口市\290727_関電橋波変電所\RIMG3205.JPG">
            <a:extLst>
              <a:ext uri="{FF2B5EF4-FFF2-40B4-BE49-F238E27FC236}">
                <a16:creationId xmlns:a16="http://schemas.microsoft.com/office/drawing/2014/main" id="{FA10352C-45A9-4468-93FD-3918E5D8EE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49" b="-1516"/>
          <a:stretch/>
        </p:blipFill>
        <p:spPr bwMode="auto">
          <a:xfrm>
            <a:off x="6870192" y="4754442"/>
            <a:ext cx="1800000" cy="1228863"/>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1066EA75-DEB9-4402-B73E-BB6E2C889E4F}"/>
              </a:ext>
            </a:extLst>
          </p:cNvPr>
          <p:cNvSpPr txBox="1"/>
          <p:nvPr/>
        </p:nvSpPr>
        <p:spPr>
          <a:xfrm>
            <a:off x="483633" y="4985841"/>
            <a:ext cx="2370928" cy="1384995"/>
          </a:xfrm>
          <a:prstGeom prst="rect">
            <a:avLst/>
          </a:prstGeom>
          <a:noFill/>
        </p:spPr>
        <p:txBody>
          <a:bodyPr wrap="square" rtlCol="0">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吸音天井板</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窯業系サイディング</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住宅屋根用化粧スレート</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ビニル床タイル</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けい酸カルシウム板第１種</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下地調整材　など</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0E056E7D-87E9-4219-83DB-3941DCCDBAD5}"/>
              </a:ext>
            </a:extLst>
          </p:cNvPr>
          <p:cNvSpPr txBox="1"/>
          <p:nvPr/>
        </p:nvSpPr>
        <p:spPr>
          <a:xfrm>
            <a:off x="5071218" y="4980445"/>
            <a:ext cx="1711967" cy="1034899"/>
          </a:xfrm>
          <a:prstGeom prst="rect">
            <a:avLst/>
          </a:prstGeom>
          <a:noFill/>
        </p:spPr>
        <p:txBody>
          <a:bodyPr wrap="square" rtlCol="0">
            <a:spAutoFit/>
          </a:bodyPr>
          <a:lstStyle/>
          <a:p>
            <a:pPr>
              <a:lnSpc>
                <a:spcPct val="150000"/>
              </a:lnSpc>
            </a:pPr>
            <a:r>
              <a:rPr lang="ja-JP" altLang="en-US" sz="1400" dirty="0">
                <a:solidFill>
                  <a:schemeClr val="bg1"/>
                </a:solidFill>
                <a:latin typeface="メイリオ" panose="020B0604030504040204" pitchFamily="50" charset="-128"/>
                <a:ea typeface="メイリオ" panose="020B0604030504040204" pitchFamily="50" charset="-128"/>
              </a:rPr>
              <a:t>リシン</a:t>
            </a:r>
            <a:endParaRPr lang="en-US" altLang="ja-JP" sz="1400" dirty="0">
              <a:solidFill>
                <a:schemeClr val="bg1"/>
              </a:solidFill>
              <a:latin typeface="メイリオ" panose="020B0604030504040204" pitchFamily="50" charset="-128"/>
              <a:ea typeface="メイリオ" panose="020B0604030504040204" pitchFamily="50" charset="-128"/>
            </a:endParaRPr>
          </a:p>
          <a:p>
            <a:pPr>
              <a:lnSpc>
                <a:spcPct val="150000"/>
              </a:lnSpc>
            </a:pPr>
            <a:r>
              <a:rPr lang="ja-JP" altLang="en-US" sz="1400" dirty="0">
                <a:solidFill>
                  <a:schemeClr val="bg1"/>
                </a:solidFill>
                <a:latin typeface="メイリオ" panose="020B0604030504040204" pitchFamily="50" charset="-128"/>
                <a:ea typeface="メイリオ" panose="020B0604030504040204" pitchFamily="50" charset="-128"/>
              </a:rPr>
              <a:t>じゅらく</a:t>
            </a:r>
            <a:endParaRPr lang="en-US" altLang="ja-JP" sz="1400" dirty="0">
              <a:solidFill>
                <a:schemeClr val="bg1"/>
              </a:solidFill>
              <a:latin typeface="メイリオ" panose="020B0604030504040204" pitchFamily="50" charset="-128"/>
              <a:ea typeface="メイリオ" panose="020B0604030504040204" pitchFamily="50" charset="-128"/>
            </a:endParaRPr>
          </a:p>
          <a:p>
            <a:pPr>
              <a:lnSpc>
                <a:spcPct val="150000"/>
              </a:lnSpc>
            </a:pPr>
            <a:r>
              <a:rPr lang="ja-JP" altLang="en-US" sz="1400" dirty="0">
                <a:solidFill>
                  <a:schemeClr val="bg1"/>
                </a:solidFill>
                <a:latin typeface="メイリオ" panose="020B0604030504040204" pitchFamily="50" charset="-128"/>
                <a:ea typeface="メイリオ" panose="020B0604030504040204" pitchFamily="50" charset="-128"/>
              </a:rPr>
              <a:t>スタッコ　など</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FBBA1F87-64C7-4F4A-A876-6FD2F370C214}"/>
              </a:ext>
            </a:extLst>
          </p:cNvPr>
          <p:cNvSpPr/>
          <p:nvPr/>
        </p:nvSpPr>
        <p:spPr>
          <a:xfrm>
            <a:off x="540290" y="2165488"/>
            <a:ext cx="3960000" cy="1980000"/>
          </a:xfrm>
          <a:prstGeom prst="roundRect">
            <a:avLst>
              <a:gd name="adj" fmla="val 5653"/>
            </a:avLst>
          </a:prstGeom>
          <a:solidFill>
            <a:srgbClr val="2A4C7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F60E8BE3-6253-4DAD-AFBA-E97FDEBC1D5A}"/>
              </a:ext>
            </a:extLst>
          </p:cNvPr>
          <p:cNvSpPr/>
          <p:nvPr/>
        </p:nvSpPr>
        <p:spPr>
          <a:xfrm>
            <a:off x="4608376" y="2166812"/>
            <a:ext cx="3960000" cy="1980000"/>
          </a:xfrm>
          <a:prstGeom prst="roundRect">
            <a:avLst>
              <a:gd name="adj" fmla="val 5653"/>
            </a:avLst>
          </a:prstGeom>
          <a:solidFill>
            <a:srgbClr val="2A4C7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0BAB7FC-7DA3-4D9A-87B5-20F78F1761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80453" y="2248748"/>
            <a:ext cx="1800000" cy="1144752"/>
          </a:xfrm>
          <a:prstGeom prst="rect">
            <a:avLst/>
          </a:prstGeom>
          <a:ln w="25400">
            <a:solidFill>
              <a:schemeClr val="tx1"/>
            </a:solidFill>
          </a:ln>
          <a:effectLst>
            <a:softEdge rad="101600"/>
          </a:effectLst>
        </p:spPr>
      </p:pic>
      <p:sp>
        <p:nvSpPr>
          <p:cNvPr id="19" name="テキスト ボックス 18">
            <a:extLst>
              <a:ext uri="{FF2B5EF4-FFF2-40B4-BE49-F238E27FC236}">
                <a16:creationId xmlns:a16="http://schemas.microsoft.com/office/drawing/2014/main" id="{C57E31FE-65AC-486A-82A1-9947153FBA71}"/>
              </a:ext>
            </a:extLst>
          </p:cNvPr>
          <p:cNvSpPr txBox="1"/>
          <p:nvPr/>
        </p:nvSpPr>
        <p:spPr>
          <a:xfrm>
            <a:off x="4727824" y="3191381"/>
            <a:ext cx="3747757" cy="954107"/>
          </a:xfrm>
          <a:prstGeom prst="rect">
            <a:avLst/>
          </a:prstGeom>
          <a:noFill/>
        </p:spPr>
        <p:txBody>
          <a:bodyPr wrap="square" rtlCol="0">
            <a:spAutoFit/>
          </a:bodyPr>
          <a:lstStyle/>
          <a:p>
            <a:r>
              <a:rPr lang="zh-TW" altLang="en-US" sz="1400" dirty="0">
                <a:solidFill>
                  <a:schemeClr val="bg1"/>
                </a:solidFill>
                <a:latin typeface="メイリオ" panose="020B0604030504040204" pitchFamily="50" charset="-128"/>
                <a:ea typeface="メイリオ" panose="020B0604030504040204" pitchFamily="50" charset="-128"/>
              </a:rPr>
              <a:t>石綿含有保温材</a:t>
            </a:r>
          </a:p>
          <a:p>
            <a:r>
              <a:rPr lang="zh-TW" altLang="en-US" sz="1400" dirty="0">
                <a:solidFill>
                  <a:schemeClr val="bg1"/>
                </a:solidFill>
                <a:latin typeface="メイリオ" panose="020B0604030504040204" pitchFamily="50" charset="-128"/>
                <a:ea typeface="メイリオ" panose="020B0604030504040204" pitchFamily="50" charset="-128"/>
              </a:rPr>
              <a:t>石綿含有耐火被覆材</a:t>
            </a:r>
          </a:p>
          <a:p>
            <a:r>
              <a:rPr lang="zh-TW" altLang="en-US" sz="1400" dirty="0">
                <a:solidFill>
                  <a:schemeClr val="bg1"/>
                </a:solidFill>
                <a:latin typeface="メイリオ" panose="020B0604030504040204" pitchFamily="50" charset="-128"/>
                <a:ea typeface="メイリオ" panose="020B0604030504040204" pitchFamily="50" charset="-128"/>
              </a:rPr>
              <a:t>石綿含有断熱材</a:t>
            </a:r>
            <a:endParaRPr lang="en-US" altLang="zh-TW"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石綿含有けい酸カルシウム板第２種　など</a:t>
            </a:r>
            <a:endParaRPr lang="zh-TW" altLang="en-US" sz="1400" dirty="0">
              <a:solidFill>
                <a:schemeClr val="bg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63CAF9EC-24C1-4F2E-AE3E-5589B1085AC8}"/>
              </a:ext>
            </a:extLst>
          </p:cNvPr>
          <p:cNvSpPr txBox="1"/>
          <p:nvPr/>
        </p:nvSpPr>
        <p:spPr>
          <a:xfrm>
            <a:off x="664656" y="2256619"/>
            <a:ext cx="1794584" cy="738664"/>
          </a:xfrm>
          <a:prstGeom prst="rect">
            <a:avLst/>
          </a:prstGeom>
          <a:noFill/>
        </p:spPr>
        <p:txBody>
          <a:bodyPr wrap="square" rtlCol="0">
            <a:spAutoFit/>
          </a:bodyPr>
          <a:lstStyle/>
          <a:p>
            <a:r>
              <a:rPr lang="ja-JP" altLang="en-US" sz="2400" b="1" dirty="0">
                <a:solidFill>
                  <a:schemeClr val="bg1"/>
                </a:solidFill>
                <a:latin typeface="メイリオ" panose="020B0604030504040204" pitchFamily="50" charset="-128"/>
                <a:ea typeface="メイリオ" panose="020B0604030504040204" pitchFamily="50" charset="-128"/>
              </a:rPr>
              <a:t>吹付け石綿</a:t>
            </a:r>
            <a:endParaRPr lang="en-US" altLang="ja-JP" sz="2400" b="1" dirty="0">
              <a:solidFill>
                <a:schemeClr val="bg1"/>
              </a:solidFill>
              <a:latin typeface="メイリオ" panose="020B0604030504040204" pitchFamily="50" charset="-128"/>
              <a:ea typeface="メイリオ" panose="020B0604030504040204" pitchFamily="50" charset="-128"/>
            </a:endParaRPr>
          </a:p>
          <a:p>
            <a:r>
              <a:rPr lang="en-US" altLang="ja-JP" b="1" dirty="0">
                <a:solidFill>
                  <a:schemeClr val="bg1"/>
                </a:solidFill>
                <a:latin typeface="メイリオ" panose="020B0604030504040204" pitchFamily="50" charset="-128"/>
                <a:ea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rPr>
              <a:t>レベル１</a:t>
            </a:r>
            <a:r>
              <a:rPr lang="en-US" altLang="ja-JP" dirty="0">
                <a:solidFill>
                  <a:schemeClr val="bg1"/>
                </a:solidFill>
                <a:latin typeface="メイリオ" panose="020B0604030504040204" pitchFamily="50" charset="-128"/>
                <a:ea typeface="メイリオ" panose="020B0604030504040204" pitchFamily="50" charset="-128"/>
              </a:rPr>
              <a:t>】</a:t>
            </a:r>
            <a:endParaRPr lang="ja-JP" altLang="en-US" dirty="0">
              <a:solidFill>
                <a:schemeClr val="bg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32816E4E-78E4-4B71-A0A7-3D1B90526A53}"/>
              </a:ext>
            </a:extLst>
          </p:cNvPr>
          <p:cNvSpPr txBox="1"/>
          <p:nvPr/>
        </p:nvSpPr>
        <p:spPr>
          <a:xfrm>
            <a:off x="4762972" y="2256619"/>
            <a:ext cx="1794584" cy="738664"/>
          </a:xfrm>
          <a:prstGeom prst="rect">
            <a:avLst/>
          </a:prstGeom>
          <a:noFill/>
        </p:spPr>
        <p:txBody>
          <a:bodyPr wrap="square" rtlCol="0">
            <a:spAutoFit/>
          </a:bodyPr>
          <a:lstStyle/>
          <a:p>
            <a:r>
              <a:rPr lang="ja-JP" altLang="en-US" sz="2400" b="1" dirty="0">
                <a:solidFill>
                  <a:schemeClr val="bg1"/>
                </a:solidFill>
                <a:latin typeface="メイリオ" panose="020B0604030504040204" pitchFamily="50" charset="-128"/>
                <a:ea typeface="メイリオ" panose="020B0604030504040204" pitchFamily="50" charset="-128"/>
              </a:rPr>
              <a:t>断熱材等</a:t>
            </a:r>
            <a:r>
              <a:rPr lang="en-US" altLang="ja-JP" b="1" dirty="0">
                <a:solidFill>
                  <a:schemeClr val="bg1"/>
                </a:solidFill>
                <a:latin typeface="メイリオ" panose="020B0604030504040204" pitchFamily="50" charset="-128"/>
                <a:ea typeface="メイリオ" panose="020B0604030504040204" pitchFamily="50" charset="-128"/>
              </a:rPr>
              <a:t>【</a:t>
            </a:r>
            <a:r>
              <a:rPr lang="ja-JP" altLang="en-US" dirty="0">
                <a:solidFill>
                  <a:schemeClr val="bg1"/>
                </a:solidFill>
                <a:latin typeface="メイリオ" panose="020B0604030504040204" pitchFamily="50" charset="-128"/>
                <a:ea typeface="メイリオ" panose="020B0604030504040204" pitchFamily="50" charset="-128"/>
              </a:rPr>
              <a:t>レベル２</a:t>
            </a:r>
            <a:r>
              <a:rPr lang="en-US" altLang="ja-JP" dirty="0">
                <a:solidFill>
                  <a:schemeClr val="bg1"/>
                </a:solidFill>
                <a:latin typeface="メイリオ" panose="020B0604030504040204" pitchFamily="50" charset="-128"/>
                <a:ea typeface="メイリオ" panose="020B0604030504040204" pitchFamily="50" charset="-128"/>
              </a:rPr>
              <a:t>】</a:t>
            </a:r>
            <a:endParaRPr lang="ja-JP" altLang="en-US" dirty="0">
              <a:solidFill>
                <a:schemeClr val="bg1"/>
              </a:solidFill>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4A8799CB-0510-42D1-8EB2-6C1B2B3264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33808" y="2292694"/>
            <a:ext cx="1800000" cy="1100806"/>
          </a:xfrm>
          <a:prstGeom prst="rect">
            <a:avLst/>
          </a:prstGeom>
          <a:ln w="25400">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01600"/>
          </a:effectLst>
        </p:spPr>
      </p:pic>
      <p:sp>
        <p:nvSpPr>
          <p:cNvPr id="21" name="テキスト ボックス 20">
            <a:extLst>
              <a:ext uri="{FF2B5EF4-FFF2-40B4-BE49-F238E27FC236}">
                <a16:creationId xmlns:a16="http://schemas.microsoft.com/office/drawing/2014/main" id="{21CCC845-F834-4F61-8A3E-5BA003510096}"/>
              </a:ext>
            </a:extLst>
          </p:cNvPr>
          <p:cNvSpPr txBox="1"/>
          <p:nvPr/>
        </p:nvSpPr>
        <p:spPr>
          <a:xfrm>
            <a:off x="663547" y="3194204"/>
            <a:ext cx="3219067" cy="954107"/>
          </a:xfrm>
          <a:prstGeom prst="rect">
            <a:avLst/>
          </a:prstGeom>
          <a:noFill/>
        </p:spPr>
        <p:txBody>
          <a:bodyPr wrap="square" rtlCol="0">
            <a:spAutoFit/>
          </a:bodyPr>
          <a:lstStyle/>
          <a:p>
            <a:r>
              <a:rPr lang="ja-JP" altLang="en-US" sz="1400" dirty="0">
                <a:solidFill>
                  <a:schemeClr val="bg1"/>
                </a:solidFill>
                <a:latin typeface="メイリオ" panose="020B0604030504040204" pitchFamily="50" charset="-128"/>
                <a:ea typeface="メイリオ" panose="020B0604030504040204" pitchFamily="50" charset="-128"/>
              </a:rPr>
              <a:t>吹付け石綿</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石綿含有吹付けロックウール</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石綿含有ひる石吹付け材</a:t>
            </a:r>
            <a:endParaRPr lang="en-US" altLang="ja-JP" sz="1400" dirty="0">
              <a:solidFill>
                <a:schemeClr val="bg1"/>
              </a:solidFill>
              <a:latin typeface="メイリオ" panose="020B0604030504040204" pitchFamily="50" charset="-128"/>
              <a:ea typeface="メイリオ" panose="020B0604030504040204" pitchFamily="50" charset="-128"/>
            </a:endParaRPr>
          </a:p>
          <a:p>
            <a:r>
              <a:rPr lang="ja-JP" altLang="en-US" sz="1400" dirty="0">
                <a:solidFill>
                  <a:schemeClr val="bg1"/>
                </a:solidFill>
                <a:latin typeface="メイリオ" panose="020B0604030504040204" pitchFamily="50" charset="-128"/>
                <a:ea typeface="メイリオ" panose="020B0604030504040204" pitchFamily="50" charset="-128"/>
              </a:rPr>
              <a:t>石綿含有パーライト吹付け材　など</a:t>
            </a:r>
          </a:p>
        </p:txBody>
      </p:sp>
    </p:spTree>
    <p:extLst>
      <p:ext uri="{BB962C8B-B14F-4D97-AF65-F5344CB8AC3E}">
        <p14:creationId xmlns:p14="http://schemas.microsoft.com/office/powerpoint/2010/main" val="622839609"/>
      </p:ext>
    </p:extLst>
  </p:cSld>
  <p:clrMapOvr>
    <a:masterClrMapping/>
  </p:clrMapOvr>
  <mc:AlternateContent xmlns:mc="http://schemas.openxmlformats.org/markup-compatibility/2006" xmlns:p14="http://schemas.microsoft.com/office/powerpoint/2010/main">
    <mc:Choice Requires="p14">
      <p:transition spd="slow" p14:dur="2000" advTm="15590"/>
    </mc:Choice>
    <mc:Fallback xmlns="">
      <p:transition spd="slow" advTm="155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3A30A19A-CB25-4E69-95D1-B2EA5EE8B4FF}"/>
              </a:ext>
            </a:extLst>
          </p:cNvPr>
          <p:cNvGrpSpPr/>
          <p:nvPr/>
        </p:nvGrpSpPr>
        <p:grpSpPr>
          <a:xfrm>
            <a:off x="235673" y="85600"/>
            <a:ext cx="432261" cy="4343280"/>
            <a:chOff x="66335" y="196367"/>
            <a:chExt cx="432261" cy="4257913"/>
          </a:xfrm>
          <a:solidFill>
            <a:schemeClr val="accent2">
              <a:lumMod val="75000"/>
            </a:schemeClr>
          </a:solidFill>
        </p:grpSpPr>
        <p:sp>
          <p:nvSpPr>
            <p:cNvPr id="60" name="正方形/長方形 59">
              <a:extLst>
                <a:ext uri="{FF2B5EF4-FFF2-40B4-BE49-F238E27FC236}">
                  <a16:creationId xmlns:a16="http://schemas.microsoft.com/office/drawing/2014/main" id="{2DF3DFCF-B8B3-41AE-A4FD-32DE0A06381A}"/>
                </a:ext>
              </a:extLst>
            </p:cNvPr>
            <p:cNvSpPr/>
            <p:nvPr/>
          </p:nvSpPr>
          <p:spPr>
            <a:xfrm>
              <a:off x="66335" y="196367"/>
              <a:ext cx="432000" cy="4047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二等辺三角形 62">
              <a:extLst>
                <a:ext uri="{FF2B5EF4-FFF2-40B4-BE49-F238E27FC236}">
                  <a16:creationId xmlns:a16="http://schemas.microsoft.com/office/drawing/2014/main" id="{BF42D3EF-F180-4926-A243-8F6BC89A88AB}"/>
                </a:ext>
              </a:extLst>
            </p:cNvPr>
            <p:cNvSpPr/>
            <p:nvPr/>
          </p:nvSpPr>
          <p:spPr>
            <a:xfrm rot="10800000">
              <a:off x="66596" y="4238380"/>
              <a:ext cx="432000" cy="2159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83E627F7-9FDD-427C-AE45-7D54C10DF33C}"/>
              </a:ext>
            </a:extLst>
          </p:cNvPr>
          <p:cNvGrpSpPr/>
          <p:nvPr/>
        </p:nvGrpSpPr>
        <p:grpSpPr>
          <a:xfrm>
            <a:off x="229688" y="5736332"/>
            <a:ext cx="433814" cy="899900"/>
            <a:chOff x="-450017" y="5775315"/>
            <a:chExt cx="433814" cy="899900"/>
          </a:xfrm>
          <a:solidFill>
            <a:schemeClr val="accent2">
              <a:lumMod val="75000"/>
            </a:schemeClr>
          </a:solidFill>
        </p:grpSpPr>
        <p:sp>
          <p:nvSpPr>
            <p:cNvPr id="66" name="正方形/長方形 65">
              <a:extLst>
                <a:ext uri="{FF2B5EF4-FFF2-40B4-BE49-F238E27FC236}">
                  <a16:creationId xmlns:a16="http://schemas.microsoft.com/office/drawing/2014/main" id="{073E34BC-A8BA-4AAD-8336-42AC3F9D08DE}"/>
                </a:ext>
              </a:extLst>
            </p:cNvPr>
            <p:cNvSpPr/>
            <p:nvPr/>
          </p:nvSpPr>
          <p:spPr>
            <a:xfrm>
              <a:off x="-450017" y="5775315"/>
              <a:ext cx="432000" cy="68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二等辺三角形 66">
              <a:extLst>
                <a:ext uri="{FF2B5EF4-FFF2-40B4-BE49-F238E27FC236}">
                  <a16:creationId xmlns:a16="http://schemas.microsoft.com/office/drawing/2014/main" id="{6A41623C-0856-4165-9226-96A7C53D20D8}"/>
                </a:ext>
              </a:extLst>
            </p:cNvPr>
            <p:cNvSpPr/>
            <p:nvPr/>
          </p:nvSpPr>
          <p:spPr>
            <a:xfrm rot="10800000">
              <a:off x="-448203" y="6459315"/>
              <a:ext cx="432000" cy="2159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a:extLst>
              <a:ext uri="{FF2B5EF4-FFF2-40B4-BE49-F238E27FC236}">
                <a16:creationId xmlns:a16="http://schemas.microsoft.com/office/drawing/2014/main" id="{9D67BC20-DDE2-4646-BF62-444A231EDD97}"/>
              </a:ext>
            </a:extLst>
          </p:cNvPr>
          <p:cNvGrpSpPr/>
          <p:nvPr/>
        </p:nvGrpSpPr>
        <p:grpSpPr>
          <a:xfrm>
            <a:off x="230595" y="4441226"/>
            <a:ext cx="432000" cy="1295106"/>
            <a:chOff x="-479853" y="4472766"/>
            <a:chExt cx="432000" cy="1295106"/>
          </a:xfrm>
          <a:solidFill>
            <a:schemeClr val="accent2">
              <a:lumMod val="75000"/>
            </a:schemeClr>
          </a:solidFill>
        </p:grpSpPr>
        <p:sp>
          <p:nvSpPr>
            <p:cNvPr id="64" name="正方形/長方形 63">
              <a:extLst>
                <a:ext uri="{FF2B5EF4-FFF2-40B4-BE49-F238E27FC236}">
                  <a16:creationId xmlns:a16="http://schemas.microsoft.com/office/drawing/2014/main" id="{DFA98FD6-51AC-4740-B0DF-B49404B131C9}"/>
                </a:ext>
              </a:extLst>
            </p:cNvPr>
            <p:cNvSpPr/>
            <p:nvPr/>
          </p:nvSpPr>
          <p:spPr>
            <a:xfrm>
              <a:off x="-479853" y="4472766"/>
              <a:ext cx="432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二等辺三角形 64">
              <a:extLst>
                <a:ext uri="{FF2B5EF4-FFF2-40B4-BE49-F238E27FC236}">
                  <a16:creationId xmlns:a16="http://schemas.microsoft.com/office/drawing/2014/main" id="{E1E3964C-5D0D-4219-BC99-6BC994D19389}"/>
                </a:ext>
              </a:extLst>
            </p:cNvPr>
            <p:cNvSpPr/>
            <p:nvPr/>
          </p:nvSpPr>
          <p:spPr>
            <a:xfrm rot="10800000">
              <a:off x="-479853" y="5551972"/>
              <a:ext cx="432000" cy="2159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矢印: 下 58">
            <a:extLst>
              <a:ext uri="{FF2B5EF4-FFF2-40B4-BE49-F238E27FC236}">
                <a16:creationId xmlns:a16="http://schemas.microsoft.com/office/drawing/2014/main" id="{BC213F26-16B4-4CCD-8739-DB146581B608}"/>
              </a:ext>
            </a:extLst>
          </p:cNvPr>
          <p:cNvSpPr/>
          <p:nvPr/>
        </p:nvSpPr>
        <p:spPr>
          <a:xfrm>
            <a:off x="7180677" y="1498126"/>
            <a:ext cx="1440000" cy="5356523"/>
          </a:xfrm>
          <a:prstGeom prst="downArrow">
            <a:avLst>
              <a:gd name="adj1" fmla="val 50000"/>
              <a:gd name="adj2" fmla="val 15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下 57">
            <a:extLst>
              <a:ext uri="{FF2B5EF4-FFF2-40B4-BE49-F238E27FC236}">
                <a16:creationId xmlns:a16="http://schemas.microsoft.com/office/drawing/2014/main" id="{126AF7FB-DFA5-4C94-9D8E-2BDA383AB4D1}"/>
              </a:ext>
            </a:extLst>
          </p:cNvPr>
          <p:cNvSpPr/>
          <p:nvPr/>
        </p:nvSpPr>
        <p:spPr>
          <a:xfrm>
            <a:off x="4233486" y="1501477"/>
            <a:ext cx="2160000" cy="5356523"/>
          </a:xfrm>
          <a:prstGeom prst="downArrow">
            <a:avLst>
              <a:gd name="adj1" fmla="val 50000"/>
              <a:gd name="adj2" fmla="val 10411"/>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下 56">
            <a:extLst>
              <a:ext uri="{FF2B5EF4-FFF2-40B4-BE49-F238E27FC236}">
                <a16:creationId xmlns:a16="http://schemas.microsoft.com/office/drawing/2014/main" id="{1516DA2C-BEA7-427C-A87E-A049F2DC7F1B}"/>
              </a:ext>
            </a:extLst>
          </p:cNvPr>
          <p:cNvSpPr/>
          <p:nvPr/>
        </p:nvSpPr>
        <p:spPr>
          <a:xfrm>
            <a:off x="1256957" y="1501476"/>
            <a:ext cx="2160000" cy="5356523"/>
          </a:xfrm>
          <a:prstGeom prst="downArrow">
            <a:avLst>
              <a:gd name="adj1" fmla="val 50000"/>
              <a:gd name="adj2" fmla="val 10411"/>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B380145-B5A5-4BD0-9305-43A579C41712}"/>
              </a:ext>
            </a:extLst>
          </p:cNvPr>
          <p:cNvSpPr/>
          <p:nvPr/>
        </p:nvSpPr>
        <p:spPr>
          <a:xfrm>
            <a:off x="3856973" y="896065"/>
            <a:ext cx="2880000" cy="612000"/>
          </a:xfrm>
          <a:prstGeom prst="rect">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ED4422D-6B30-4470-B59E-CF3087B6DAF0}"/>
              </a:ext>
            </a:extLst>
          </p:cNvPr>
          <p:cNvSpPr/>
          <p:nvPr/>
        </p:nvSpPr>
        <p:spPr>
          <a:xfrm>
            <a:off x="893183" y="893939"/>
            <a:ext cx="2880000" cy="612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6B9F4D79-C968-4148-B7D0-8591118E958C}"/>
              </a:ext>
            </a:extLst>
          </p:cNvPr>
          <p:cNvSpPr/>
          <p:nvPr/>
        </p:nvSpPr>
        <p:spPr>
          <a:xfrm>
            <a:off x="891343" y="1555726"/>
            <a:ext cx="8100000" cy="648000"/>
          </a:xfrm>
          <a:prstGeom prst="roundRect">
            <a:avLst>
              <a:gd name="adj" fmla="val 910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4D53A70-D20A-4D00-8A22-27E75AF7ABD0}"/>
              </a:ext>
            </a:extLst>
          </p:cNvPr>
          <p:cNvSpPr txBox="1"/>
          <p:nvPr/>
        </p:nvSpPr>
        <p:spPr>
          <a:xfrm>
            <a:off x="2463644" y="504156"/>
            <a:ext cx="4580130"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事前調査の実施</a:t>
            </a:r>
          </a:p>
        </p:txBody>
      </p:sp>
      <p:sp>
        <p:nvSpPr>
          <p:cNvPr id="7" name="テキスト ボックス 6">
            <a:extLst>
              <a:ext uri="{FF2B5EF4-FFF2-40B4-BE49-F238E27FC236}">
                <a16:creationId xmlns:a16="http://schemas.microsoft.com/office/drawing/2014/main" id="{B2D98A63-E360-40E0-A942-67989A083D28}"/>
              </a:ext>
            </a:extLst>
          </p:cNvPr>
          <p:cNvSpPr txBox="1"/>
          <p:nvPr/>
        </p:nvSpPr>
        <p:spPr>
          <a:xfrm>
            <a:off x="1044186" y="923290"/>
            <a:ext cx="2535172" cy="584775"/>
          </a:xfrm>
          <a:prstGeom prst="rect">
            <a:avLst/>
          </a:prstGeom>
          <a:noFill/>
        </p:spPr>
        <p:txBody>
          <a:bodyPr wrap="square" rtlCol="0">
            <a:spAutoFit/>
          </a:bodyPr>
          <a:lstStyle/>
          <a:p>
            <a:pPr algn="ctr"/>
            <a:r>
              <a:rPr lang="ja-JP" altLang="en-US" b="1" dirty="0">
                <a:solidFill>
                  <a:schemeClr val="bg1"/>
                </a:solidFill>
                <a:latin typeface="メイリオ" panose="020B0604030504040204" pitchFamily="50" charset="-128"/>
                <a:ea typeface="メイリオ" panose="020B0604030504040204" pitchFamily="50" charset="-128"/>
              </a:rPr>
              <a:t>吹付け石綿・断熱材等</a:t>
            </a:r>
            <a:endParaRPr lang="en-US" altLang="ja-JP" b="1" dirty="0">
              <a:solidFill>
                <a:schemeClr val="bg1"/>
              </a:solidFill>
              <a:latin typeface="メイリオ" panose="020B0604030504040204" pitchFamily="50" charset="-128"/>
              <a:ea typeface="メイリオ" panose="020B0604030504040204" pitchFamily="50" charset="-128"/>
            </a:endParaRPr>
          </a:p>
          <a:p>
            <a:pPr algn="ctr"/>
            <a:r>
              <a:rPr lang="ja-JP" altLang="en-US" sz="1400" b="1" dirty="0">
                <a:solidFill>
                  <a:schemeClr val="bg1"/>
                </a:solidFill>
                <a:latin typeface="メイリオ" panose="020B0604030504040204" pitchFamily="50" charset="-128"/>
                <a:ea typeface="メイリオ" panose="020B0604030504040204" pitchFamily="50" charset="-128"/>
              </a:rPr>
              <a:t>（レベル１・２）</a:t>
            </a:r>
          </a:p>
        </p:txBody>
      </p:sp>
      <p:sp>
        <p:nvSpPr>
          <p:cNvPr id="8" name="テキスト ボックス 7">
            <a:extLst>
              <a:ext uri="{FF2B5EF4-FFF2-40B4-BE49-F238E27FC236}">
                <a16:creationId xmlns:a16="http://schemas.microsoft.com/office/drawing/2014/main" id="{74EEE634-6A1F-4935-A653-C223A6243FAE}"/>
              </a:ext>
            </a:extLst>
          </p:cNvPr>
          <p:cNvSpPr txBox="1"/>
          <p:nvPr/>
        </p:nvSpPr>
        <p:spPr>
          <a:xfrm>
            <a:off x="4389481" y="923290"/>
            <a:ext cx="1847639" cy="584775"/>
          </a:xfrm>
          <a:prstGeom prst="rect">
            <a:avLst/>
          </a:prstGeom>
          <a:noFill/>
        </p:spPr>
        <p:txBody>
          <a:bodyPr wrap="square" rtlCol="0">
            <a:spAutoFit/>
          </a:bodyPr>
          <a:lstStyle/>
          <a:p>
            <a:pPr algn="ctr"/>
            <a:r>
              <a:rPr lang="ja-JP" altLang="en-US" b="1" dirty="0">
                <a:solidFill>
                  <a:schemeClr val="bg1"/>
                </a:solidFill>
                <a:latin typeface="メイリオ" panose="020B0604030504040204" pitchFamily="50" charset="-128"/>
                <a:ea typeface="メイリオ" panose="020B0604030504040204" pitchFamily="50" charset="-128"/>
              </a:rPr>
              <a:t>塗材・成形板等</a:t>
            </a:r>
            <a:endParaRPr lang="en-US" altLang="ja-JP" b="1" dirty="0">
              <a:solidFill>
                <a:schemeClr val="bg1"/>
              </a:solidFill>
              <a:latin typeface="メイリオ" panose="020B0604030504040204" pitchFamily="50" charset="-128"/>
              <a:ea typeface="メイリオ" panose="020B0604030504040204" pitchFamily="50" charset="-128"/>
            </a:endParaRPr>
          </a:p>
          <a:p>
            <a:pPr algn="ctr"/>
            <a:r>
              <a:rPr lang="ja-JP" altLang="en-US" sz="1400" b="1" dirty="0">
                <a:solidFill>
                  <a:schemeClr val="bg1"/>
                </a:solidFill>
                <a:latin typeface="メイリオ" panose="020B0604030504040204" pitchFamily="50" charset="-128"/>
                <a:ea typeface="メイリオ" panose="020B0604030504040204" pitchFamily="50" charset="-128"/>
              </a:rPr>
              <a:t>（レベル３）</a:t>
            </a:r>
          </a:p>
        </p:txBody>
      </p:sp>
      <p:sp>
        <p:nvSpPr>
          <p:cNvPr id="10" name="テキスト ボックス 9">
            <a:extLst>
              <a:ext uri="{FF2B5EF4-FFF2-40B4-BE49-F238E27FC236}">
                <a16:creationId xmlns:a16="http://schemas.microsoft.com/office/drawing/2014/main" id="{6AAB98ED-98E6-43BA-B24E-F67370D89CB8}"/>
              </a:ext>
            </a:extLst>
          </p:cNvPr>
          <p:cNvSpPr txBox="1"/>
          <p:nvPr/>
        </p:nvSpPr>
        <p:spPr>
          <a:xfrm>
            <a:off x="1672909" y="1584248"/>
            <a:ext cx="6015904"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事前調査結果の記録の作成・保存、発注者への説明</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事前調査結果の自治体への報告</a:t>
            </a:r>
          </a:p>
        </p:txBody>
      </p:sp>
      <p:sp>
        <p:nvSpPr>
          <p:cNvPr id="14" name="四角形: 角を丸くする 13">
            <a:extLst>
              <a:ext uri="{FF2B5EF4-FFF2-40B4-BE49-F238E27FC236}">
                <a16:creationId xmlns:a16="http://schemas.microsoft.com/office/drawing/2014/main" id="{2175D568-7B04-41B1-BB27-CB4AB547DCC4}"/>
              </a:ext>
            </a:extLst>
          </p:cNvPr>
          <p:cNvSpPr/>
          <p:nvPr/>
        </p:nvSpPr>
        <p:spPr>
          <a:xfrm>
            <a:off x="891343" y="2266096"/>
            <a:ext cx="5845630" cy="36933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B8C39A0-D62D-4358-BC7E-2A8872085B6D}"/>
              </a:ext>
            </a:extLst>
          </p:cNvPr>
          <p:cNvSpPr txBox="1"/>
          <p:nvPr/>
        </p:nvSpPr>
        <p:spPr>
          <a:xfrm>
            <a:off x="1683098" y="2306026"/>
            <a:ext cx="4486867"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作業計画の作成、下請負人への説明</a:t>
            </a:r>
            <a:endParaRPr lang="en-US" altLang="ja-JP"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7320131C-FD19-4FB0-BAF1-3B3BD1329437}"/>
              </a:ext>
            </a:extLst>
          </p:cNvPr>
          <p:cNvSpPr/>
          <p:nvPr/>
        </p:nvSpPr>
        <p:spPr>
          <a:xfrm>
            <a:off x="891343" y="3177660"/>
            <a:ext cx="8100000" cy="3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DA6D928-04B3-40B7-ABF9-BF2D38771311}"/>
              </a:ext>
            </a:extLst>
          </p:cNvPr>
          <p:cNvSpPr txBox="1"/>
          <p:nvPr/>
        </p:nvSpPr>
        <p:spPr>
          <a:xfrm>
            <a:off x="3242206" y="3207241"/>
            <a:ext cx="3865372"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事前調査結果の現場備え置き、掲示</a:t>
            </a:r>
            <a:endParaRPr lang="en-US" altLang="ja-JP" b="1" dirty="0">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D8654821-2792-4164-833E-BCE8C08C78B0}"/>
              </a:ext>
            </a:extLst>
          </p:cNvPr>
          <p:cNvSpPr/>
          <p:nvPr/>
        </p:nvSpPr>
        <p:spPr>
          <a:xfrm>
            <a:off x="891343" y="3609362"/>
            <a:ext cx="5845630" cy="36933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B3E77CC-1FB5-4117-9858-A799CFA3FB83}"/>
              </a:ext>
            </a:extLst>
          </p:cNvPr>
          <p:cNvSpPr txBox="1"/>
          <p:nvPr/>
        </p:nvSpPr>
        <p:spPr>
          <a:xfrm>
            <a:off x="2895576" y="3654244"/>
            <a:ext cx="2052389"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作業方法の掲示</a:t>
            </a:r>
            <a:endParaRPr lang="en-US" altLang="ja-JP" b="1" dirty="0">
              <a:latin typeface="メイリオ" panose="020B0604030504040204" pitchFamily="50" charset="-128"/>
              <a:ea typeface="メイリオ" panose="020B0604030504040204" pitchFamily="50" charset="-128"/>
            </a:endParaRPr>
          </a:p>
        </p:txBody>
      </p:sp>
      <p:sp>
        <p:nvSpPr>
          <p:cNvPr id="24" name="四角形: 角を丸くする 23">
            <a:extLst>
              <a:ext uri="{FF2B5EF4-FFF2-40B4-BE49-F238E27FC236}">
                <a16:creationId xmlns:a16="http://schemas.microsoft.com/office/drawing/2014/main" id="{593BDC93-22C6-41F8-95BA-737980B13F7A}"/>
              </a:ext>
            </a:extLst>
          </p:cNvPr>
          <p:cNvSpPr/>
          <p:nvPr/>
        </p:nvSpPr>
        <p:spPr>
          <a:xfrm>
            <a:off x="891343" y="4041064"/>
            <a:ext cx="2881840" cy="36933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2EE5C3C-FF5A-4766-B7CA-9ABC34B029F3}"/>
              </a:ext>
            </a:extLst>
          </p:cNvPr>
          <p:cNvSpPr txBox="1"/>
          <p:nvPr/>
        </p:nvSpPr>
        <p:spPr>
          <a:xfrm>
            <a:off x="863288" y="4063505"/>
            <a:ext cx="3200712"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石綿濃度測定 </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使用面積</a:t>
            </a:r>
            <a:r>
              <a:rPr lang="en-US" altLang="ja-JP" sz="1100" dirty="0">
                <a:latin typeface="メイリオ" panose="020B0604030504040204" pitchFamily="50" charset="-128"/>
                <a:ea typeface="メイリオ" panose="020B0604030504040204" pitchFamily="50" charset="-128"/>
              </a:rPr>
              <a:t>50m</a:t>
            </a:r>
            <a:r>
              <a:rPr lang="en-US" altLang="ja-JP" sz="1100" baseline="300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以上</a:t>
            </a:r>
            <a:endParaRPr lang="en-US" altLang="ja-JP" dirty="0">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3DD9C559-B59D-4A02-8F2F-F7EA8BAC43A8}"/>
              </a:ext>
            </a:extLst>
          </p:cNvPr>
          <p:cNvSpPr/>
          <p:nvPr/>
        </p:nvSpPr>
        <p:spPr>
          <a:xfrm>
            <a:off x="891343" y="4472766"/>
            <a:ext cx="5838419" cy="36933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E8540D8-4749-488C-8416-D0F514434FBA}"/>
              </a:ext>
            </a:extLst>
          </p:cNvPr>
          <p:cNvSpPr txBox="1"/>
          <p:nvPr/>
        </p:nvSpPr>
        <p:spPr>
          <a:xfrm>
            <a:off x="1489896" y="4497901"/>
            <a:ext cx="4555305"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作業基準の遵守、作業の記録の作成・保存</a:t>
            </a:r>
            <a:endParaRPr lang="en-US" altLang="ja-JP" b="1" dirty="0">
              <a:latin typeface="メイリオ" panose="020B0604030504040204" pitchFamily="50" charset="-128"/>
              <a:ea typeface="メイリオ" panose="020B0604030504040204" pitchFamily="50" charset="-128"/>
            </a:endParaRPr>
          </a:p>
        </p:txBody>
      </p:sp>
      <p:sp>
        <p:nvSpPr>
          <p:cNvPr id="28" name="四角形: 角を丸くする 27">
            <a:extLst>
              <a:ext uri="{FF2B5EF4-FFF2-40B4-BE49-F238E27FC236}">
                <a16:creationId xmlns:a16="http://schemas.microsoft.com/office/drawing/2014/main" id="{0BCF06E5-330D-4ADE-B99E-F919D37EA176}"/>
              </a:ext>
            </a:extLst>
          </p:cNvPr>
          <p:cNvSpPr/>
          <p:nvPr/>
        </p:nvSpPr>
        <p:spPr>
          <a:xfrm>
            <a:off x="891343" y="4904468"/>
            <a:ext cx="2871310" cy="36933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0D6CB5DA-5EB4-4963-9F5B-1B6DE554C1CA}"/>
              </a:ext>
            </a:extLst>
          </p:cNvPr>
          <p:cNvSpPr txBox="1"/>
          <p:nvPr/>
        </p:nvSpPr>
        <p:spPr>
          <a:xfrm>
            <a:off x="863287" y="4929514"/>
            <a:ext cx="3259979"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石綿濃度測定 </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使用面積</a:t>
            </a:r>
            <a:r>
              <a:rPr lang="en-US" altLang="ja-JP" sz="1100" dirty="0">
                <a:latin typeface="メイリオ" panose="020B0604030504040204" pitchFamily="50" charset="-128"/>
                <a:ea typeface="メイリオ" panose="020B0604030504040204" pitchFamily="50" charset="-128"/>
              </a:rPr>
              <a:t>50m</a:t>
            </a:r>
            <a:r>
              <a:rPr lang="en-US" altLang="ja-JP" sz="1100" baseline="300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以上</a:t>
            </a:r>
            <a:endParaRPr lang="en-US" altLang="ja-JP" dirty="0">
              <a:latin typeface="メイリオ" panose="020B0604030504040204" pitchFamily="50" charset="-128"/>
              <a:ea typeface="メイリオ" panose="020B0604030504040204" pitchFamily="50" charset="-128"/>
            </a:endParaRPr>
          </a:p>
        </p:txBody>
      </p:sp>
      <p:sp>
        <p:nvSpPr>
          <p:cNvPr id="33" name="四角形: 角を丸くする 32">
            <a:extLst>
              <a:ext uri="{FF2B5EF4-FFF2-40B4-BE49-F238E27FC236}">
                <a16:creationId xmlns:a16="http://schemas.microsoft.com/office/drawing/2014/main" id="{3F3057BC-FEA6-40D1-B6BC-A3276BBCE2A4}"/>
              </a:ext>
            </a:extLst>
          </p:cNvPr>
          <p:cNvSpPr/>
          <p:nvPr/>
        </p:nvSpPr>
        <p:spPr>
          <a:xfrm>
            <a:off x="891343" y="5336170"/>
            <a:ext cx="5838419" cy="36933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3DF47026-C90A-473E-911C-A2B156DA9AC1}"/>
              </a:ext>
            </a:extLst>
          </p:cNvPr>
          <p:cNvSpPr txBox="1"/>
          <p:nvPr/>
        </p:nvSpPr>
        <p:spPr>
          <a:xfrm>
            <a:off x="2766843" y="5363910"/>
            <a:ext cx="2534817"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取り残し確認・清掃</a:t>
            </a:r>
            <a:endParaRPr lang="en-US" altLang="ja-JP" b="1" dirty="0">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A296CC0B-6CB1-414B-91E5-DCA5133C5879}"/>
              </a:ext>
            </a:extLst>
          </p:cNvPr>
          <p:cNvSpPr/>
          <p:nvPr/>
        </p:nvSpPr>
        <p:spPr>
          <a:xfrm>
            <a:off x="891343" y="5767872"/>
            <a:ext cx="2891228" cy="36933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AA3C8953-CBF3-43A2-811D-FBDD00249C37}"/>
              </a:ext>
            </a:extLst>
          </p:cNvPr>
          <p:cNvSpPr txBox="1"/>
          <p:nvPr/>
        </p:nvSpPr>
        <p:spPr>
          <a:xfrm>
            <a:off x="863288" y="5794335"/>
            <a:ext cx="3309454"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石綿濃度測定 </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使用面積</a:t>
            </a:r>
            <a:r>
              <a:rPr lang="en-US" altLang="ja-JP" sz="1100" dirty="0">
                <a:latin typeface="メイリオ" panose="020B0604030504040204" pitchFamily="50" charset="-128"/>
                <a:ea typeface="メイリオ" panose="020B0604030504040204" pitchFamily="50" charset="-128"/>
              </a:rPr>
              <a:t>50m</a:t>
            </a:r>
            <a:r>
              <a:rPr lang="en-US" altLang="ja-JP" sz="1100" baseline="300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以上</a:t>
            </a:r>
            <a:endParaRPr lang="en-US" altLang="ja-JP" dirty="0">
              <a:latin typeface="メイリオ" panose="020B0604030504040204" pitchFamily="50" charset="-128"/>
              <a:ea typeface="メイリオ" panose="020B0604030504040204" pitchFamily="50" charset="-128"/>
            </a:endParaRPr>
          </a:p>
        </p:txBody>
      </p:sp>
      <p:sp>
        <p:nvSpPr>
          <p:cNvPr id="37" name="四角形: 角を丸くする 36">
            <a:extLst>
              <a:ext uri="{FF2B5EF4-FFF2-40B4-BE49-F238E27FC236}">
                <a16:creationId xmlns:a16="http://schemas.microsoft.com/office/drawing/2014/main" id="{E1B0E17B-C656-4A8E-B77E-6E65B84C97B6}"/>
              </a:ext>
            </a:extLst>
          </p:cNvPr>
          <p:cNvSpPr/>
          <p:nvPr/>
        </p:nvSpPr>
        <p:spPr>
          <a:xfrm>
            <a:off x="891343" y="6199576"/>
            <a:ext cx="5838419" cy="36933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3A1BB16E-264F-497B-8B69-CECCAFB8AB5F}"/>
              </a:ext>
            </a:extLst>
          </p:cNvPr>
          <p:cNvSpPr txBox="1"/>
          <p:nvPr/>
        </p:nvSpPr>
        <p:spPr>
          <a:xfrm>
            <a:off x="1114426" y="6222650"/>
            <a:ext cx="5556676"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作業の記録の作成・保存、発注者への作業結果報告</a:t>
            </a:r>
            <a:endParaRPr lang="en-US" altLang="ja-JP" b="1"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6DE0E604-4EDF-4E7B-9571-629CA3EC0F7B}"/>
              </a:ext>
            </a:extLst>
          </p:cNvPr>
          <p:cNvSpPr txBox="1"/>
          <p:nvPr/>
        </p:nvSpPr>
        <p:spPr>
          <a:xfrm>
            <a:off x="1672909" y="85599"/>
            <a:ext cx="6804620"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事前調査が必要な工事か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建築物等の解体等に該当しないなら以下は不要</a:t>
            </a:r>
            <a:endParaRPr lang="ja-JP" altLang="en-US" dirty="0">
              <a:latin typeface="メイリオ" panose="020B0604030504040204" pitchFamily="50" charset="-128"/>
              <a:ea typeface="メイリオ" panose="020B0604030504040204" pitchFamily="50" charset="-128"/>
            </a:endParaRPr>
          </a:p>
        </p:txBody>
      </p:sp>
      <p:sp>
        <p:nvSpPr>
          <p:cNvPr id="43" name="四角形: 角を丸くする 42">
            <a:extLst>
              <a:ext uri="{FF2B5EF4-FFF2-40B4-BE49-F238E27FC236}">
                <a16:creationId xmlns:a16="http://schemas.microsoft.com/office/drawing/2014/main" id="{15E42BF0-6291-41D6-A2C5-AF26F49271B8}"/>
              </a:ext>
            </a:extLst>
          </p:cNvPr>
          <p:cNvSpPr/>
          <p:nvPr/>
        </p:nvSpPr>
        <p:spPr>
          <a:xfrm>
            <a:off x="891343" y="63843"/>
            <a:ext cx="8100000" cy="3600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868AD86E-D26B-4EAD-BB26-FF996217948D}"/>
              </a:ext>
            </a:extLst>
          </p:cNvPr>
          <p:cNvSpPr/>
          <p:nvPr/>
        </p:nvSpPr>
        <p:spPr>
          <a:xfrm>
            <a:off x="891343" y="486211"/>
            <a:ext cx="8100000" cy="3600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4A0AB4AD-1DDC-4A5A-A301-12B39318843D}"/>
              </a:ext>
            </a:extLst>
          </p:cNvPr>
          <p:cNvSpPr/>
          <p:nvPr/>
        </p:nvSpPr>
        <p:spPr>
          <a:xfrm>
            <a:off x="6817476" y="891328"/>
            <a:ext cx="2160000" cy="61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E8F9F79-7BF5-4A52-83C5-B2FC0B70BBBF}"/>
              </a:ext>
            </a:extLst>
          </p:cNvPr>
          <p:cNvSpPr txBox="1"/>
          <p:nvPr/>
        </p:nvSpPr>
        <p:spPr>
          <a:xfrm>
            <a:off x="7403112" y="923290"/>
            <a:ext cx="1132167" cy="584775"/>
          </a:xfrm>
          <a:prstGeom prst="rect">
            <a:avLst/>
          </a:prstGeom>
          <a:noFill/>
        </p:spPr>
        <p:txBody>
          <a:bodyPr wrap="square" rtlCol="0">
            <a:spAutoFit/>
          </a:bodyPr>
          <a:lstStyle/>
          <a:p>
            <a:r>
              <a:rPr lang="ja-JP" altLang="en-US" sz="1600" b="1" dirty="0">
                <a:solidFill>
                  <a:schemeClr val="bg1"/>
                </a:solidFill>
                <a:latin typeface="メイリオ" panose="020B0604030504040204" pitchFamily="50" charset="-128"/>
                <a:ea typeface="メイリオ" panose="020B0604030504040204" pitchFamily="50" charset="-128"/>
              </a:rPr>
              <a:t>特定建築</a:t>
            </a:r>
            <a:endParaRPr lang="en-US" altLang="ja-JP" sz="1600" b="1" dirty="0">
              <a:solidFill>
                <a:schemeClr val="bg1"/>
              </a:solidFill>
              <a:latin typeface="メイリオ" panose="020B0604030504040204" pitchFamily="50" charset="-128"/>
              <a:ea typeface="メイリオ" panose="020B0604030504040204" pitchFamily="50" charset="-128"/>
            </a:endParaRPr>
          </a:p>
          <a:p>
            <a:r>
              <a:rPr lang="ja-JP" altLang="en-US" sz="1600" b="1" dirty="0">
                <a:solidFill>
                  <a:schemeClr val="bg1"/>
                </a:solidFill>
                <a:latin typeface="メイリオ" panose="020B0604030504040204" pitchFamily="50" charset="-128"/>
                <a:ea typeface="メイリオ" panose="020B0604030504040204" pitchFamily="50" charset="-128"/>
              </a:rPr>
              <a:t>材料なし</a:t>
            </a:r>
          </a:p>
        </p:txBody>
      </p:sp>
      <p:sp>
        <p:nvSpPr>
          <p:cNvPr id="51" name="テキスト ボックス 50">
            <a:extLst>
              <a:ext uri="{FF2B5EF4-FFF2-40B4-BE49-F238E27FC236}">
                <a16:creationId xmlns:a16="http://schemas.microsoft.com/office/drawing/2014/main" id="{46CBB2A9-1467-44E5-9E5E-3138AEBA42C1}"/>
              </a:ext>
            </a:extLst>
          </p:cNvPr>
          <p:cNvSpPr txBox="1"/>
          <p:nvPr/>
        </p:nvSpPr>
        <p:spPr>
          <a:xfrm>
            <a:off x="231320" y="4461893"/>
            <a:ext cx="430887" cy="786506"/>
          </a:xfrm>
          <a:prstGeom prst="rect">
            <a:avLst/>
          </a:prstGeom>
          <a:noFill/>
        </p:spPr>
        <p:txBody>
          <a:bodyPr vert="eaVert" wrap="square" rtlCol="0">
            <a:spAutoFit/>
          </a:bodyPr>
          <a:lstStyle/>
          <a:p>
            <a:r>
              <a:rPr lang="ja-JP" altLang="en-US" sz="1600" dirty="0">
                <a:solidFill>
                  <a:schemeClr val="bg1"/>
                </a:solidFill>
                <a:latin typeface="メイリオ" panose="020B0604030504040204" pitchFamily="50" charset="-128"/>
                <a:ea typeface="メイリオ" panose="020B0604030504040204" pitchFamily="50" charset="-128"/>
              </a:rPr>
              <a:t>作業中</a:t>
            </a:r>
          </a:p>
        </p:txBody>
      </p:sp>
      <p:sp>
        <p:nvSpPr>
          <p:cNvPr id="52" name="テキスト ボックス 51">
            <a:extLst>
              <a:ext uri="{FF2B5EF4-FFF2-40B4-BE49-F238E27FC236}">
                <a16:creationId xmlns:a16="http://schemas.microsoft.com/office/drawing/2014/main" id="{C0D512D0-F335-4A55-8D0F-49ECC046E282}"/>
              </a:ext>
            </a:extLst>
          </p:cNvPr>
          <p:cNvSpPr txBox="1"/>
          <p:nvPr/>
        </p:nvSpPr>
        <p:spPr>
          <a:xfrm>
            <a:off x="231552" y="5730598"/>
            <a:ext cx="430887" cy="773213"/>
          </a:xfrm>
          <a:prstGeom prst="rect">
            <a:avLst/>
          </a:prstGeom>
          <a:noFill/>
        </p:spPr>
        <p:txBody>
          <a:bodyPr vert="eaVert" wrap="square" rtlCol="0">
            <a:spAutoFit/>
          </a:bodyPr>
          <a:lstStyle/>
          <a:p>
            <a:r>
              <a:rPr lang="ja-JP" altLang="en-US" sz="1600" dirty="0">
                <a:solidFill>
                  <a:schemeClr val="bg1"/>
                </a:solidFill>
                <a:latin typeface="メイリオ" panose="020B0604030504040204" pitchFamily="50" charset="-128"/>
                <a:ea typeface="メイリオ" panose="020B0604030504040204" pitchFamily="50" charset="-128"/>
              </a:rPr>
              <a:t>作業後</a:t>
            </a:r>
          </a:p>
        </p:txBody>
      </p:sp>
      <p:sp>
        <p:nvSpPr>
          <p:cNvPr id="17" name="四角形: 角を丸くする 16">
            <a:extLst>
              <a:ext uri="{FF2B5EF4-FFF2-40B4-BE49-F238E27FC236}">
                <a16:creationId xmlns:a16="http://schemas.microsoft.com/office/drawing/2014/main" id="{514081EB-FA16-49B3-9430-BE8BA379E117}"/>
              </a:ext>
            </a:extLst>
          </p:cNvPr>
          <p:cNvSpPr/>
          <p:nvPr/>
        </p:nvSpPr>
        <p:spPr>
          <a:xfrm>
            <a:off x="891343" y="2697799"/>
            <a:ext cx="5845630" cy="417491"/>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8F05E5A-5317-4AC3-A499-659E5F698A83}"/>
              </a:ext>
            </a:extLst>
          </p:cNvPr>
          <p:cNvSpPr txBox="1"/>
          <p:nvPr/>
        </p:nvSpPr>
        <p:spPr>
          <a:xfrm>
            <a:off x="887800" y="2735724"/>
            <a:ext cx="3183338"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作業実施届出を自治体へ提出</a:t>
            </a:r>
            <a:endParaRPr lang="en-US" altLang="ja-JP"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301B9023-1DEB-4C84-BEAE-2C49E96BABE2}"/>
              </a:ext>
            </a:extLst>
          </p:cNvPr>
          <p:cNvSpPr txBox="1"/>
          <p:nvPr/>
        </p:nvSpPr>
        <p:spPr>
          <a:xfrm>
            <a:off x="226582" y="175508"/>
            <a:ext cx="461665" cy="962712"/>
          </a:xfrm>
          <a:prstGeom prst="rect">
            <a:avLst/>
          </a:prstGeom>
          <a:noFill/>
        </p:spPr>
        <p:txBody>
          <a:bodyPr vert="eaVert" wrap="square" rtlCol="0">
            <a:spAutoFit/>
          </a:bodyPr>
          <a:lstStyle/>
          <a:p>
            <a:r>
              <a:rPr lang="ja-JP" altLang="en-US" dirty="0">
                <a:solidFill>
                  <a:schemeClr val="bg1"/>
                </a:solidFill>
                <a:latin typeface="メイリオ" panose="020B0604030504040204" pitchFamily="50" charset="-128"/>
                <a:ea typeface="メイリオ" panose="020B0604030504040204" pitchFamily="50" charset="-128"/>
              </a:rPr>
              <a:t>作業前</a:t>
            </a:r>
          </a:p>
        </p:txBody>
      </p:sp>
      <p:sp>
        <p:nvSpPr>
          <p:cNvPr id="72" name="テキスト ボックス 71">
            <a:extLst>
              <a:ext uri="{FF2B5EF4-FFF2-40B4-BE49-F238E27FC236}">
                <a16:creationId xmlns:a16="http://schemas.microsoft.com/office/drawing/2014/main" id="{67D0BFA3-C74E-4C6B-B636-FAC3E0464545}"/>
              </a:ext>
            </a:extLst>
          </p:cNvPr>
          <p:cNvSpPr txBox="1"/>
          <p:nvPr/>
        </p:nvSpPr>
        <p:spPr>
          <a:xfrm>
            <a:off x="3985694" y="2715879"/>
            <a:ext cx="2920999" cy="430887"/>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レベル３は使用面積</a:t>
            </a:r>
            <a:r>
              <a:rPr lang="en-US" altLang="ja-JP" sz="1100" dirty="0">
                <a:latin typeface="メイリオ" panose="020B0604030504040204" pitchFamily="50" charset="-128"/>
                <a:ea typeface="メイリオ" panose="020B0604030504040204" pitchFamily="50" charset="-128"/>
              </a:rPr>
              <a:t>1000m</a:t>
            </a:r>
            <a:r>
              <a:rPr lang="en-US" altLang="ja-JP" sz="1100" baseline="300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以上で該当</a:t>
            </a:r>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作業開始の</a:t>
            </a:r>
            <a:r>
              <a:rPr lang="en-US" altLang="ja-JP" sz="1100" dirty="0">
                <a:latin typeface="メイリオ" panose="020B0604030504040204" pitchFamily="50" charset="-128"/>
                <a:ea typeface="メイリオ" panose="020B0604030504040204" pitchFamily="50" charset="-128"/>
              </a:rPr>
              <a:t>14</a:t>
            </a:r>
            <a:r>
              <a:rPr lang="ja-JP" altLang="en-US" sz="1100" dirty="0">
                <a:latin typeface="メイリオ" panose="020B0604030504040204" pitchFamily="50" charset="-128"/>
                <a:ea typeface="メイリオ" panose="020B0604030504040204" pitchFamily="50" charset="-128"/>
              </a:rPr>
              <a:t>日前までに提出</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03818573"/>
      </p:ext>
    </p:extLst>
  </p:cSld>
  <p:clrMapOvr>
    <a:masterClrMapping/>
  </p:clrMapOvr>
  <mc:AlternateContent xmlns:mc="http://schemas.openxmlformats.org/markup-compatibility/2006" xmlns:p14="http://schemas.microsoft.com/office/powerpoint/2010/main">
    <mc:Choice Requires="p14">
      <p:transition spd="slow" p14:dur="2000" advTm="15304"/>
    </mc:Choice>
    <mc:Fallback xmlns="">
      <p:transition spd="slow" advTm="153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事前調査が必要な工事か</a:t>
            </a:r>
          </a:p>
        </p:txBody>
      </p:sp>
      <p:sp>
        <p:nvSpPr>
          <p:cNvPr id="32" name="テキスト ボックス 31">
            <a:extLst>
              <a:ext uri="{FF2B5EF4-FFF2-40B4-BE49-F238E27FC236}">
                <a16:creationId xmlns:a16="http://schemas.microsoft.com/office/drawing/2014/main" id="{E525B794-316B-46F8-BA00-6C5BD9ED2B33}"/>
              </a:ext>
            </a:extLst>
          </p:cNvPr>
          <p:cNvSpPr txBox="1"/>
          <p:nvPr/>
        </p:nvSpPr>
        <p:spPr>
          <a:xfrm>
            <a:off x="1129474" y="996801"/>
            <a:ext cx="7199879" cy="107721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解体・改造・補修工事を行う場合は</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事前調査が必要</a:t>
            </a:r>
          </a:p>
        </p:txBody>
      </p:sp>
      <p:grpSp>
        <p:nvGrpSpPr>
          <p:cNvPr id="7" name="グループ化 6">
            <a:extLst>
              <a:ext uri="{FF2B5EF4-FFF2-40B4-BE49-F238E27FC236}">
                <a16:creationId xmlns:a16="http://schemas.microsoft.com/office/drawing/2014/main" id="{AF14AC09-3321-4413-9B23-755891CE5DFD}"/>
              </a:ext>
            </a:extLst>
          </p:cNvPr>
          <p:cNvGrpSpPr/>
          <p:nvPr/>
        </p:nvGrpSpPr>
        <p:grpSpPr>
          <a:xfrm>
            <a:off x="210388" y="1048369"/>
            <a:ext cx="648000" cy="654095"/>
            <a:chOff x="7481655" y="1829595"/>
            <a:chExt cx="648000" cy="654095"/>
          </a:xfrm>
        </p:grpSpPr>
        <p:sp>
          <p:nvSpPr>
            <p:cNvPr id="8" name="四角形: 角を丸くする 7">
              <a:extLst>
                <a:ext uri="{FF2B5EF4-FFF2-40B4-BE49-F238E27FC236}">
                  <a16:creationId xmlns:a16="http://schemas.microsoft.com/office/drawing/2014/main" id="{53C5AB86-41C3-4644-BE0D-DE2783083448}"/>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10" name="テキスト ボックス 9">
            <a:extLst>
              <a:ext uri="{FF2B5EF4-FFF2-40B4-BE49-F238E27FC236}">
                <a16:creationId xmlns:a16="http://schemas.microsoft.com/office/drawing/2014/main" id="{3AC866F8-47F9-49DD-A03E-2F2CC5708F66}"/>
              </a:ext>
            </a:extLst>
          </p:cNvPr>
          <p:cNvSpPr txBox="1"/>
          <p:nvPr/>
        </p:nvSpPr>
        <p:spPr>
          <a:xfrm>
            <a:off x="1893018" y="3205192"/>
            <a:ext cx="5357963"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事前調査の対象外となる作業</a:t>
            </a:r>
            <a:endParaRPr lang="en-US" altLang="ja-JP" sz="28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B05D987-0821-4C29-9031-286DFBEBE914}"/>
              </a:ext>
            </a:extLst>
          </p:cNvPr>
          <p:cNvSpPr txBox="1"/>
          <p:nvPr/>
        </p:nvSpPr>
        <p:spPr bwMode="auto">
          <a:xfrm>
            <a:off x="269776" y="3743172"/>
            <a:ext cx="8572219"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・木材、金属、石、ガラス等のみで構成されているもの、畳、電球等の</a:t>
            </a:r>
            <a:endParaRPr kumimoji="1" lang="en-US" altLang="ja-JP" dirty="0">
              <a:latin typeface="メイリオ" panose="020B0604030504040204" pitchFamily="50" charset="-128"/>
              <a:ea typeface="メイリオ" panose="020B0604030504040204" pitchFamily="50" charset="-128"/>
            </a:endParaRPr>
          </a:p>
          <a:p>
            <a:r>
              <a:rPr kumimoji="1" lang="ja-JP" altLang="en-US" dirty="0">
                <a:solidFill>
                  <a:srgbClr val="E8822E"/>
                </a:solidFill>
                <a:uFill>
                  <a:solidFill>
                    <a:srgbClr val="FFFF00"/>
                  </a:solidFill>
                </a:uFill>
                <a:latin typeface="メイリオ" panose="020B0604030504040204" pitchFamily="50" charset="-128"/>
                <a:ea typeface="メイリオ" panose="020B0604030504040204" pitchFamily="50" charset="-128"/>
              </a:rPr>
              <a:t>　</a:t>
            </a:r>
            <a:r>
              <a:rPr kumimoji="1" lang="ja-JP" altLang="en-US" b="1" dirty="0">
                <a:solidFill>
                  <a:srgbClr val="E8822E"/>
                </a:solidFill>
                <a:uFill>
                  <a:solidFill>
                    <a:srgbClr val="FFFF00"/>
                  </a:solidFill>
                </a:uFill>
                <a:latin typeface="メイリオ" panose="020B0604030504040204" pitchFamily="50" charset="-128"/>
                <a:ea typeface="メイリオ" panose="020B0604030504040204" pitchFamily="50" charset="-128"/>
              </a:rPr>
              <a:t>石綿等が含まれていないことが明らか</a:t>
            </a:r>
            <a:r>
              <a:rPr kumimoji="1" lang="ja-JP" altLang="en-US" dirty="0">
                <a:latin typeface="メイリオ" panose="020B0604030504040204" pitchFamily="50" charset="-128"/>
                <a:ea typeface="メイリオ" panose="020B0604030504040204" pitchFamily="50" charset="-128"/>
              </a:rPr>
              <a:t>であって</a:t>
            </a:r>
            <a:r>
              <a:rPr kumimoji="1" lang="ja-JP" altLang="en-US" b="1" dirty="0">
                <a:solidFill>
                  <a:srgbClr val="E8822E"/>
                </a:solidFill>
                <a:uFill>
                  <a:solidFill>
                    <a:srgbClr val="FFFF00"/>
                  </a:solidFill>
                </a:uFill>
                <a:latin typeface="メイリオ" panose="020B0604030504040204" pitchFamily="50" charset="-128"/>
                <a:ea typeface="メイリオ" panose="020B0604030504040204" pitchFamily="50" charset="-128"/>
              </a:rPr>
              <a:t>周囲の材料を損傷させない</a:t>
            </a:r>
            <a:r>
              <a:rPr kumimoji="1" lang="ja-JP" altLang="en-US" dirty="0">
                <a:latin typeface="メイリオ" panose="020B0604030504040204" pitchFamily="50" charset="-128"/>
                <a:ea typeface="メイリオ" panose="020B0604030504040204" pitchFamily="50" charset="-128"/>
              </a:rPr>
              <a:t>作業</a:t>
            </a:r>
          </a:p>
        </p:txBody>
      </p:sp>
      <p:sp>
        <p:nvSpPr>
          <p:cNvPr id="12" name="テキスト ボックス 11">
            <a:extLst>
              <a:ext uri="{FF2B5EF4-FFF2-40B4-BE49-F238E27FC236}">
                <a16:creationId xmlns:a16="http://schemas.microsoft.com/office/drawing/2014/main" id="{74BC1418-223E-46EC-B954-ECBFA9D871ED}"/>
              </a:ext>
            </a:extLst>
          </p:cNvPr>
          <p:cNvSpPr txBox="1"/>
          <p:nvPr/>
        </p:nvSpPr>
        <p:spPr bwMode="auto">
          <a:xfrm>
            <a:off x="269776" y="4556182"/>
            <a:ext cx="8286995"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・釘の抜き差し等、石綿が</a:t>
            </a:r>
            <a:r>
              <a:rPr kumimoji="1" lang="ja-JP" altLang="en-US" b="1" dirty="0">
                <a:solidFill>
                  <a:srgbClr val="E8822E"/>
                </a:solidFill>
                <a:uFill>
                  <a:solidFill>
                    <a:srgbClr val="FFFF00"/>
                  </a:solidFill>
                </a:uFill>
                <a:latin typeface="メイリオ" panose="020B0604030504040204" pitchFamily="50" charset="-128"/>
                <a:ea typeface="メイリオ" panose="020B0604030504040204" pitchFamily="50" charset="-128"/>
              </a:rPr>
              <a:t>飛散する可能性がほとんどなく</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極めて軽微な損傷しか及ぼさない作業</a:t>
            </a:r>
          </a:p>
        </p:txBody>
      </p:sp>
      <p:sp>
        <p:nvSpPr>
          <p:cNvPr id="13" name="テキスト ボックス 12">
            <a:extLst>
              <a:ext uri="{FF2B5EF4-FFF2-40B4-BE49-F238E27FC236}">
                <a16:creationId xmlns:a16="http://schemas.microsoft.com/office/drawing/2014/main" id="{39D15F35-38EE-4551-904D-B8133FDCA046}"/>
              </a:ext>
            </a:extLst>
          </p:cNvPr>
          <p:cNvSpPr txBox="1"/>
          <p:nvPr/>
        </p:nvSpPr>
        <p:spPr bwMode="auto">
          <a:xfrm>
            <a:off x="269776" y="5369192"/>
            <a:ext cx="799338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・現存の塗装や</a:t>
            </a:r>
            <a:r>
              <a:rPr kumimoji="1" lang="ja-JP" altLang="en-US" b="1" dirty="0">
                <a:solidFill>
                  <a:srgbClr val="E8822E"/>
                </a:solidFill>
                <a:uFill>
                  <a:solidFill>
                    <a:srgbClr val="FFFF00"/>
                  </a:solidFill>
                </a:uFill>
                <a:latin typeface="メイリオ" panose="020B0604030504040204" pitchFamily="50" charset="-128"/>
                <a:ea typeface="メイリオ" panose="020B0604030504040204" pitchFamily="50" charset="-128"/>
              </a:rPr>
              <a:t>材料の除去は行わず</a:t>
            </a:r>
            <a:r>
              <a:rPr kumimoji="1" lang="ja-JP" altLang="en-US" dirty="0">
                <a:latin typeface="メイリオ" panose="020B0604030504040204" pitchFamily="50" charset="-128"/>
                <a:ea typeface="メイリオ" panose="020B0604030504040204" pitchFamily="50" charset="-128"/>
              </a:rPr>
              <a:t>、新たに塗装や材料を追加する作業</a:t>
            </a:r>
            <a:endParaRPr kumimoji="1" lang="en-US" altLang="ja-JP"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585E781-BC4F-43AE-BE2D-23988C2F3589}"/>
              </a:ext>
            </a:extLst>
          </p:cNvPr>
          <p:cNvSpPr txBox="1"/>
          <p:nvPr/>
        </p:nvSpPr>
        <p:spPr bwMode="auto">
          <a:xfrm>
            <a:off x="269776" y="5905202"/>
            <a:ext cx="8211494"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・国土交通省等により石綿なしと確認された工作物</a:t>
            </a:r>
            <a:endParaRPr kumimoji="1" lang="en-US" altLang="ja-JP"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08DF3490-CC01-42BB-BE77-7604A933D52D}"/>
              </a:ext>
            </a:extLst>
          </p:cNvPr>
          <p:cNvSpPr txBox="1"/>
          <p:nvPr/>
        </p:nvSpPr>
        <p:spPr bwMode="auto">
          <a:xfrm>
            <a:off x="-196477" y="6165461"/>
            <a:ext cx="9144000" cy="30777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建築物等の解体等に係る石綿ばく露防止及び石綿飛散漏えい防止対策徹底マニュアル参照</a:t>
            </a:r>
          </a:p>
        </p:txBody>
      </p:sp>
      <p:sp>
        <p:nvSpPr>
          <p:cNvPr id="17" name="テキスト ボックス 16">
            <a:extLst>
              <a:ext uri="{FF2B5EF4-FFF2-40B4-BE49-F238E27FC236}">
                <a16:creationId xmlns:a16="http://schemas.microsoft.com/office/drawing/2014/main" id="{C7E1A321-85D4-4EF5-91E7-39C91F1F0054}"/>
              </a:ext>
            </a:extLst>
          </p:cNvPr>
          <p:cNvSpPr txBox="1"/>
          <p:nvPr/>
        </p:nvSpPr>
        <p:spPr>
          <a:xfrm>
            <a:off x="1486482" y="2136612"/>
            <a:ext cx="6171033" cy="769441"/>
          </a:xfrm>
          <a:prstGeom prst="rect">
            <a:avLst/>
          </a:prstGeom>
          <a:noFill/>
        </p:spPr>
        <p:txBody>
          <a:bodyPr wrap="square" rtlCol="0">
            <a:spAutoFit/>
          </a:bodyPr>
          <a:lstStyle/>
          <a:p>
            <a:r>
              <a:rPr lang="en-US" altLang="ja-JP" sz="4400" b="1" dirty="0">
                <a:solidFill>
                  <a:srgbClr val="DF032E"/>
                </a:solidFill>
                <a:latin typeface="メイリオ" panose="020B0604030504040204" pitchFamily="50" charset="-128"/>
                <a:ea typeface="メイリオ" panose="020B0604030504040204" pitchFamily="50" charset="-128"/>
              </a:rPr>
              <a:t>※</a:t>
            </a:r>
            <a:r>
              <a:rPr lang="ja-JP" altLang="en-US" sz="4400" b="1" dirty="0">
                <a:solidFill>
                  <a:srgbClr val="DF032E"/>
                </a:solidFill>
                <a:latin typeface="メイリオ" panose="020B0604030504040204" pitchFamily="50" charset="-128"/>
                <a:ea typeface="メイリオ" panose="020B0604030504040204" pitchFamily="50" charset="-128"/>
              </a:rPr>
              <a:t>規模に関わらず必要</a:t>
            </a:r>
          </a:p>
        </p:txBody>
      </p:sp>
      <p:sp>
        <p:nvSpPr>
          <p:cNvPr id="18" name="四角形: 角を丸くする 17">
            <a:extLst>
              <a:ext uri="{FF2B5EF4-FFF2-40B4-BE49-F238E27FC236}">
                <a16:creationId xmlns:a16="http://schemas.microsoft.com/office/drawing/2014/main" id="{BC6D8234-B312-4869-A7BD-4BE72A51EFEA}"/>
              </a:ext>
            </a:extLst>
          </p:cNvPr>
          <p:cNvSpPr/>
          <p:nvPr/>
        </p:nvSpPr>
        <p:spPr>
          <a:xfrm>
            <a:off x="210388" y="3078760"/>
            <a:ext cx="8690994" cy="3593183"/>
          </a:xfrm>
          <a:prstGeom prst="roundRect">
            <a:avLst>
              <a:gd name="adj" fmla="val 6229"/>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4221739"/>
      </p:ext>
    </p:extLst>
  </p:cSld>
  <p:clrMapOvr>
    <a:masterClrMapping/>
  </p:clrMapOvr>
  <mc:AlternateContent xmlns:mc="http://schemas.openxmlformats.org/markup-compatibility/2006" xmlns:p14="http://schemas.microsoft.com/office/powerpoint/2010/main">
    <mc:Choice Requires="p14">
      <p:transition spd="slow" p14:dur="2000" advTm="15344"/>
    </mc:Choice>
    <mc:Fallback xmlns="">
      <p:transition spd="slow" advTm="153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事前調査が必要な工事か</a:t>
            </a:r>
          </a:p>
        </p:txBody>
      </p:sp>
      <p:sp>
        <p:nvSpPr>
          <p:cNvPr id="16" name="テキスト ボックス 15">
            <a:extLst>
              <a:ext uri="{FF2B5EF4-FFF2-40B4-BE49-F238E27FC236}">
                <a16:creationId xmlns:a16="http://schemas.microsoft.com/office/drawing/2014/main" id="{CDC9E65C-BD88-4978-9326-500FB2460728}"/>
              </a:ext>
            </a:extLst>
          </p:cNvPr>
          <p:cNvSpPr txBox="1"/>
          <p:nvPr/>
        </p:nvSpPr>
        <p:spPr bwMode="auto">
          <a:xfrm>
            <a:off x="1629858" y="2937045"/>
            <a:ext cx="134426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必要</a:t>
            </a:r>
            <a:endParaRPr kumimoji="1" lang="ja-JP" altLang="en-US" sz="40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123BE51-29CB-4389-BC95-C65866CC2AD7}"/>
              </a:ext>
            </a:extLst>
          </p:cNvPr>
          <p:cNvSpPr txBox="1"/>
          <p:nvPr/>
        </p:nvSpPr>
        <p:spPr bwMode="auto">
          <a:xfrm>
            <a:off x="5937375" y="2914646"/>
            <a:ext cx="1809265"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対象外</a:t>
            </a:r>
            <a:endParaRPr kumimoji="1" lang="ja-JP" altLang="en-US" sz="4000" b="1"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291A523A-CA77-4F1A-8AA1-EEA3C4C1975F}"/>
              </a:ext>
            </a:extLst>
          </p:cNvPr>
          <p:cNvSpPr txBox="1"/>
          <p:nvPr/>
        </p:nvSpPr>
        <p:spPr bwMode="auto">
          <a:xfrm>
            <a:off x="244726" y="3640810"/>
            <a:ext cx="4217263" cy="2862322"/>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・エアコンの設置のため、</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b="1" dirty="0">
                <a:solidFill>
                  <a:srgbClr val="FFC000"/>
                </a:solidFill>
                <a:uFill>
                  <a:solidFill>
                    <a:srgbClr val="FFFF00"/>
                  </a:solidFill>
                </a:uFill>
                <a:latin typeface="メイリオ" panose="020B0604030504040204" pitchFamily="50" charset="-128"/>
                <a:ea typeface="メイリオ" panose="020B0604030504040204" pitchFamily="50" charset="-128"/>
              </a:rPr>
              <a:t>　</a:t>
            </a:r>
            <a:r>
              <a:rPr kumimoji="1" lang="ja-JP" altLang="en-US" sz="2000" b="1" dirty="0">
                <a:solidFill>
                  <a:srgbClr val="E8822E"/>
                </a:solidFill>
                <a:uFill>
                  <a:solidFill>
                    <a:srgbClr val="FFFF00"/>
                  </a:solidFill>
                </a:uFill>
                <a:latin typeface="メイリオ" panose="020B0604030504040204" pitchFamily="50" charset="-128"/>
                <a:ea typeface="メイリオ" panose="020B0604030504040204" pitchFamily="50" charset="-128"/>
              </a:rPr>
              <a:t>壁に配管穴を開ける</a:t>
            </a:r>
            <a:endParaRPr kumimoji="1" lang="en-US" altLang="ja-JP" sz="2000" b="1" dirty="0">
              <a:solidFill>
                <a:srgbClr val="E8822E"/>
              </a:solidFill>
              <a:uFill>
                <a:solidFill>
                  <a:srgbClr val="FFFF00"/>
                </a:solidFill>
              </a:uFill>
              <a:latin typeface="メイリオ" panose="020B0604030504040204" pitchFamily="50" charset="-128"/>
              <a:ea typeface="メイリオ" panose="020B0604030504040204" pitchFamily="50" charset="-128"/>
            </a:endParaRPr>
          </a:p>
          <a:p>
            <a:endParaRPr kumimoji="1" lang="en-US" altLang="ja-JP" sz="2000" b="1" dirty="0">
              <a:solidFill>
                <a:srgbClr val="FFC000"/>
              </a:solidFill>
              <a:uFill>
                <a:solidFill>
                  <a:srgbClr val="FFFF00"/>
                </a:solidFill>
              </a:uFill>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・白熱電球から</a:t>
            </a:r>
            <a:r>
              <a:rPr kumimoji="1" lang="en-US" altLang="ja-JP" sz="2000" dirty="0">
                <a:latin typeface="メイリオ" panose="020B0604030504040204" pitchFamily="50" charset="-128"/>
                <a:ea typeface="メイリオ" panose="020B0604030504040204" pitchFamily="50" charset="-128"/>
              </a:rPr>
              <a:t>LED</a:t>
            </a:r>
            <a:r>
              <a:rPr kumimoji="1" lang="ja-JP" altLang="en-US" sz="2000" dirty="0">
                <a:latin typeface="メイリオ" panose="020B0604030504040204" pitchFamily="50" charset="-128"/>
                <a:ea typeface="メイリオ" panose="020B0604030504040204" pitchFamily="50" charset="-128"/>
              </a:rPr>
              <a:t>電球へ</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取り換えるため</a:t>
            </a:r>
          </a:p>
          <a:p>
            <a:r>
              <a:rPr kumimoji="1" lang="ja-JP" altLang="en-US" sz="2000" b="1" dirty="0">
                <a:solidFill>
                  <a:srgbClr val="FFC000"/>
                </a:solidFill>
                <a:uFill>
                  <a:solidFill>
                    <a:srgbClr val="FFFF00"/>
                  </a:solidFill>
                </a:uFill>
                <a:latin typeface="メイリオ" panose="020B0604030504040204" pitchFamily="50" charset="-128"/>
                <a:ea typeface="メイリオ" panose="020B0604030504040204" pitchFamily="50" charset="-128"/>
              </a:rPr>
              <a:t>　</a:t>
            </a:r>
            <a:r>
              <a:rPr kumimoji="1" lang="ja-JP" altLang="en-US" sz="2000" b="1" dirty="0">
                <a:solidFill>
                  <a:srgbClr val="E8822E"/>
                </a:solidFill>
                <a:uFill>
                  <a:solidFill>
                    <a:srgbClr val="FFFF00"/>
                  </a:solidFill>
                </a:uFill>
                <a:latin typeface="メイリオ" panose="020B0604030504040204" pitchFamily="50" charset="-128"/>
                <a:ea typeface="メイリオ" panose="020B0604030504040204" pitchFamily="50" charset="-128"/>
              </a:rPr>
              <a:t>天井板ソケット部の穴を広げる</a:t>
            </a:r>
          </a:p>
          <a:p>
            <a:endParaRPr kumimoji="1" lang="en-US" altLang="ja-JP" sz="2000" b="1" dirty="0">
              <a:solidFill>
                <a:srgbClr val="FFC000"/>
              </a:solidFill>
              <a:uFill>
                <a:solidFill>
                  <a:srgbClr val="FFFF00"/>
                </a:solidFill>
              </a:uFill>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a:t>
            </a:r>
            <a:r>
              <a:rPr kumimoji="1" lang="ja-JP" altLang="en-US" sz="2000" b="1" dirty="0">
                <a:solidFill>
                  <a:srgbClr val="E8822E"/>
                </a:solidFill>
                <a:latin typeface="メイリオ" panose="020B0604030504040204" pitchFamily="50" charset="-128"/>
                <a:ea typeface="メイリオ" panose="020B0604030504040204" pitchFamily="50" charset="-128"/>
              </a:rPr>
              <a:t>壁の外壁に</a:t>
            </a:r>
            <a:r>
              <a:rPr kumimoji="1" lang="ja-JP" altLang="en-US" sz="2000" dirty="0">
                <a:latin typeface="メイリオ" panose="020B0604030504040204" pitchFamily="50" charset="-128"/>
                <a:ea typeface="メイリオ" panose="020B0604030504040204" pitchFamily="50" charset="-128"/>
              </a:rPr>
              <a:t>足場設置用に</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b="1" dirty="0">
                <a:solidFill>
                  <a:srgbClr val="E8822E"/>
                </a:solidFill>
                <a:uFill>
                  <a:solidFill>
                    <a:srgbClr val="FFFF00"/>
                  </a:solidFill>
                </a:uFill>
                <a:latin typeface="メイリオ" panose="020B0604030504040204" pitchFamily="50" charset="-128"/>
                <a:ea typeface="メイリオ" panose="020B0604030504040204" pitchFamily="50" charset="-128"/>
              </a:rPr>
              <a:t>　穴をあける</a:t>
            </a:r>
            <a:endParaRPr kumimoji="1" lang="ja-JP" altLang="en-US" sz="2000" b="1" dirty="0">
              <a:solidFill>
                <a:srgbClr val="FFC000"/>
              </a:solidFill>
              <a:uFill>
                <a:solidFill>
                  <a:srgbClr val="FFFF00"/>
                </a:solidFill>
              </a:u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09BCE11B-EA3D-4D8C-801B-562F0763A677}"/>
              </a:ext>
            </a:extLst>
          </p:cNvPr>
          <p:cNvSpPr txBox="1"/>
          <p:nvPr/>
        </p:nvSpPr>
        <p:spPr bwMode="auto">
          <a:xfrm>
            <a:off x="4918831" y="3640810"/>
            <a:ext cx="3846352" cy="2862322"/>
          </a:xfrm>
          <a:prstGeom prst="rect">
            <a:avLst/>
          </a:prstGeom>
          <a:noFill/>
        </p:spPr>
        <p:txBody>
          <a:bodyPr wrap="square" rtlCol="0">
            <a:spAutoFit/>
          </a:bodyPr>
          <a:lstStyle/>
          <a:p>
            <a:r>
              <a:rPr kumimoji="1" lang="ja-JP" altLang="en-US" sz="2000" dirty="0">
                <a:uFill>
                  <a:solidFill>
                    <a:srgbClr val="FFFF00"/>
                  </a:solidFill>
                </a:uFill>
                <a:latin typeface="メイリオ" panose="020B0604030504040204" pitchFamily="50" charset="-128"/>
                <a:ea typeface="メイリオ" panose="020B0604030504040204" pitchFamily="50" charset="-128"/>
              </a:rPr>
              <a:t>・支持金具、配管穴を</a:t>
            </a:r>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r>
              <a:rPr kumimoji="1" lang="ja-JP" altLang="en-US" sz="2000" dirty="0">
                <a:uFill>
                  <a:solidFill>
                    <a:srgbClr val="FFFF00"/>
                  </a:solidFill>
                </a:uFill>
                <a:latin typeface="メイリオ" panose="020B0604030504040204" pitchFamily="50" charset="-128"/>
                <a:ea typeface="メイリオ" panose="020B0604030504040204" pitchFamily="50" charset="-128"/>
              </a:rPr>
              <a:t>　そのまま</a:t>
            </a:r>
            <a:r>
              <a:rPr kumimoji="1" lang="ja-JP" altLang="en-US" sz="2000" dirty="0">
                <a:latin typeface="メイリオ" panose="020B0604030504040204" pitchFamily="50" charset="-128"/>
                <a:ea typeface="メイリオ" panose="020B0604030504040204" pitchFamily="50" charset="-128"/>
              </a:rPr>
              <a:t>でエアコンの設置</a:t>
            </a:r>
            <a:endParaRPr kumimoji="1" lang="en-US" altLang="ja-JP" sz="2000" dirty="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・ソケット部での電球の</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取り換え</a:t>
            </a:r>
          </a:p>
          <a:p>
            <a:endParaRPr kumimoji="1" lang="en-US" altLang="ja-JP" sz="2000" dirty="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・壁の内壁に刺さった</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押しピンを抜く</a:t>
            </a:r>
          </a:p>
        </p:txBody>
      </p:sp>
      <p:sp>
        <p:nvSpPr>
          <p:cNvPr id="26" name="四角形: 角を丸くする 25">
            <a:extLst>
              <a:ext uri="{FF2B5EF4-FFF2-40B4-BE49-F238E27FC236}">
                <a16:creationId xmlns:a16="http://schemas.microsoft.com/office/drawing/2014/main" id="{CF770D73-D866-4F1E-A304-10F2B241CA0F}"/>
              </a:ext>
            </a:extLst>
          </p:cNvPr>
          <p:cNvSpPr/>
          <p:nvPr/>
        </p:nvSpPr>
        <p:spPr>
          <a:xfrm>
            <a:off x="141989" y="2871369"/>
            <a:ext cx="4320000" cy="3879754"/>
          </a:xfrm>
          <a:prstGeom prst="roundRect">
            <a:avLst>
              <a:gd name="adj" fmla="val 6229"/>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EF30F3D7-1553-4413-9FA8-2C2622CB58DF}"/>
              </a:ext>
            </a:extLst>
          </p:cNvPr>
          <p:cNvSpPr/>
          <p:nvPr/>
        </p:nvSpPr>
        <p:spPr>
          <a:xfrm>
            <a:off x="4682008" y="2866431"/>
            <a:ext cx="4320000" cy="3879754"/>
          </a:xfrm>
          <a:prstGeom prst="roundRect">
            <a:avLst>
              <a:gd name="adj" fmla="val 6229"/>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BA5B655-5F63-4A72-AD9F-937300060EA0}"/>
              </a:ext>
            </a:extLst>
          </p:cNvPr>
          <p:cNvSpPr txBox="1"/>
          <p:nvPr/>
        </p:nvSpPr>
        <p:spPr>
          <a:xfrm>
            <a:off x="1129474" y="996801"/>
            <a:ext cx="7199879" cy="107721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解体・改造・補修工事を行う場合は</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事前調査が必要</a:t>
            </a:r>
          </a:p>
        </p:txBody>
      </p:sp>
      <p:grpSp>
        <p:nvGrpSpPr>
          <p:cNvPr id="17" name="グループ化 16">
            <a:extLst>
              <a:ext uri="{FF2B5EF4-FFF2-40B4-BE49-F238E27FC236}">
                <a16:creationId xmlns:a16="http://schemas.microsoft.com/office/drawing/2014/main" id="{F36A46D7-C6E2-4F01-9A1F-147466E239CB}"/>
              </a:ext>
            </a:extLst>
          </p:cNvPr>
          <p:cNvGrpSpPr/>
          <p:nvPr/>
        </p:nvGrpSpPr>
        <p:grpSpPr>
          <a:xfrm>
            <a:off x="210388" y="1048369"/>
            <a:ext cx="648000" cy="654095"/>
            <a:chOff x="7481655" y="1829595"/>
            <a:chExt cx="648000" cy="654095"/>
          </a:xfrm>
        </p:grpSpPr>
        <p:sp>
          <p:nvSpPr>
            <p:cNvPr id="19" name="四角形: 角を丸くする 18">
              <a:extLst>
                <a:ext uri="{FF2B5EF4-FFF2-40B4-BE49-F238E27FC236}">
                  <a16:creationId xmlns:a16="http://schemas.microsoft.com/office/drawing/2014/main" id="{58F4FB5D-A03C-4395-A4A1-BEFDD648C37A}"/>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F06FCFB-2E1E-47D5-B84B-96FE908DBDF2}"/>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24" name="テキスト ボックス 23">
            <a:extLst>
              <a:ext uri="{FF2B5EF4-FFF2-40B4-BE49-F238E27FC236}">
                <a16:creationId xmlns:a16="http://schemas.microsoft.com/office/drawing/2014/main" id="{A37FC987-224F-4241-A7C8-057F30B220DC}"/>
              </a:ext>
            </a:extLst>
          </p:cNvPr>
          <p:cNvSpPr txBox="1"/>
          <p:nvPr/>
        </p:nvSpPr>
        <p:spPr>
          <a:xfrm>
            <a:off x="1486482" y="2136612"/>
            <a:ext cx="6171033" cy="769441"/>
          </a:xfrm>
          <a:prstGeom prst="rect">
            <a:avLst/>
          </a:prstGeom>
          <a:noFill/>
        </p:spPr>
        <p:txBody>
          <a:bodyPr wrap="square" rtlCol="0">
            <a:spAutoFit/>
          </a:bodyPr>
          <a:lstStyle/>
          <a:p>
            <a:r>
              <a:rPr lang="en-US" altLang="ja-JP" sz="4400" b="1" dirty="0">
                <a:solidFill>
                  <a:srgbClr val="DF032E"/>
                </a:solidFill>
                <a:latin typeface="メイリオ" panose="020B0604030504040204" pitchFamily="50" charset="-128"/>
                <a:ea typeface="メイリオ" panose="020B0604030504040204" pitchFamily="50" charset="-128"/>
              </a:rPr>
              <a:t>※</a:t>
            </a:r>
            <a:r>
              <a:rPr lang="ja-JP" altLang="en-US" sz="4400" b="1" dirty="0">
                <a:solidFill>
                  <a:srgbClr val="DF032E"/>
                </a:solidFill>
                <a:latin typeface="メイリオ" panose="020B0604030504040204" pitchFamily="50" charset="-128"/>
                <a:ea typeface="メイリオ" panose="020B0604030504040204" pitchFamily="50" charset="-128"/>
              </a:rPr>
              <a:t>規模に関わらず必要</a:t>
            </a:r>
          </a:p>
        </p:txBody>
      </p:sp>
    </p:spTree>
    <p:extLst>
      <p:ext uri="{BB962C8B-B14F-4D97-AF65-F5344CB8AC3E}">
        <p14:creationId xmlns:p14="http://schemas.microsoft.com/office/powerpoint/2010/main" val="3380125313"/>
      </p:ext>
    </p:extLst>
  </p:cSld>
  <p:clrMapOvr>
    <a:masterClrMapping/>
  </p:clrMapOvr>
  <mc:AlternateContent xmlns:mc="http://schemas.openxmlformats.org/markup-compatibility/2006" xmlns:p14="http://schemas.microsoft.com/office/powerpoint/2010/main">
    <mc:Choice Requires="p14">
      <p:transition spd="slow" p14:dur="2000" advTm="16418"/>
    </mc:Choice>
    <mc:Fallback xmlns="">
      <p:transition spd="slow" advTm="1641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5AC2EE5-BB00-4B66-9E98-609A975CA1C8}"/>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E98B076-A5B0-4E42-9051-9ECD561B3E8F}"/>
              </a:ext>
            </a:extLst>
          </p:cNvPr>
          <p:cNvSpPr txBox="1"/>
          <p:nvPr/>
        </p:nvSpPr>
        <p:spPr>
          <a:xfrm>
            <a:off x="0" y="186057"/>
            <a:ext cx="9144000" cy="707886"/>
          </a:xfrm>
          <a:prstGeom prst="rect">
            <a:avLst/>
          </a:prstGeom>
          <a:noFill/>
        </p:spPr>
        <p:txBody>
          <a:bodyPr wrap="square" rtlCol="0">
            <a:spAutoFit/>
          </a:bodyPr>
          <a:lstStyle/>
          <a:p>
            <a:r>
              <a:rPr lang="ja-JP" altLang="en-US" sz="4000" b="1" dirty="0">
                <a:solidFill>
                  <a:schemeClr val="bg1"/>
                </a:solidFill>
                <a:latin typeface="メイリオ" panose="020B0604030504040204" pitchFamily="50" charset="-128"/>
                <a:ea typeface="メイリオ" panose="020B0604030504040204" pitchFamily="50" charset="-128"/>
              </a:rPr>
              <a:t>　事前調査の実施</a:t>
            </a:r>
          </a:p>
        </p:txBody>
      </p:sp>
      <p:grpSp>
        <p:nvGrpSpPr>
          <p:cNvPr id="7" name="グループ化 6">
            <a:extLst>
              <a:ext uri="{FF2B5EF4-FFF2-40B4-BE49-F238E27FC236}">
                <a16:creationId xmlns:a16="http://schemas.microsoft.com/office/drawing/2014/main" id="{AF14AC09-3321-4413-9B23-755891CE5DFD}"/>
              </a:ext>
            </a:extLst>
          </p:cNvPr>
          <p:cNvGrpSpPr/>
          <p:nvPr/>
        </p:nvGrpSpPr>
        <p:grpSpPr>
          <a:xfrm>
            <a:off x="210388" y="1878374"/>
            <a:ext cx="648000" cy="654095"/>
            <a:chOff x="7481655" y="1829595"/>
            <a:chExt cx="648000" cy="654095"/>
          </a:xfrm>
        </p:grpSpPr>
        <p:sp>
          <p:nvSpPr>
            <p:cNvPr id="8" name="四角形: 角を丸くする 7">
              <a:extLst>
                <a:ext uri="{FF2B5EF4-FFF2-40B4-BE49-F238E27FC236}">
                  <a16:creationId xmlns:a16="http://schemas.microsoft.com/office/drawing/2014/main" id="{53C5AB86-41C3-4644-BE0D-DE2783083448}"/>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08AC458-B725-4F88-9D14-75EA15073020}"/>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21" name="テキスト ボックス 20">
            <a:extLst>
              <a:ext uri="{FF2B5EF4-FFF2-40B4-BE49-F238E27FC236}">
                <a16:creationId xmlns:a16="http://schemas.microsoft.com/office/drawing/2014/main" id="{09BCE11B-EA3D-4D8C-801B-562F0763A677}"/>
              </a:ext>
            </a:extLst>
          </p:cNvPr>
          <p:cNvSpPr txBox="1"/>
          <p:nvPr/>
        </p:nvSpPr>
        <p:spPr bwMode="auto">
          <a:xfrm>
            <a:off x="5569778" y="1536518"/>
            <a:ext cx="3846352" cy="400110"/>
          </a:xfrm>
          <a:prstGeom prst="rect">
            <a:avLst/>
          </a:prstGeom>
          <a:noFill/>
        </p:spPr>
        <p:txBody>
          <a:bodyPr wrap="square" rtlCol="0">
            <a:spAutoFit/>
          </a:bodyPr>
          <a:lstStyle/>
          <a:p>
            <a:r>
              <a:rPr kumimoji="1" lang="en-US" altLang="ja-JP" sz="2000" dirty="0">
                <a:uFill>
                  <a:solidFill>
                    <a:srgbClr val="FFFF00"/>
                  </a:solidFill>
                </a:uFill>
                <a:latin typeface="メイリオ" panose="020B0604030504040204" pitchFamily="50" charset="-128"/>
                <a:ea typeface="メイリオ" panose="020B0604030504040204" pitchFamily="50" charset="-128"/>
              </a:rPr>
              <a:t>※</a:t>
            </a:r>
            <a:r>
              <a:rPr kumimoji="1" lang="ja-JP" altLang="en-US" sz="2000" dirty="0">
                <a:uFill>
                  <a:solidFill>
                    <a:srgbClr val="FFFF00"/>
                  </a:solidFill>
                </a:uFill>
                <a:latin typeface="メイリオ" panose="020B0604030504040204" pitchFamily="50" charset="-128"/>
                <a:ea typeface="メイリオ" panose="020B0604030504040204" pitchFamily="50" charset="-128"/>
              </a:rPr>
              <a:t>元請業者または自主施工者</a:t>
            </a:r>
            <a:endParaRPr kumimoji="1" lang="ja-JP" altLang="en-US" sz="2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5BF5FAF-6220-4282-A641-444044EC23E5}"/>
              </a:ext>
            </a:extLst>
          </p:cNvPr>
          <p:cNvSpPr txBox="1"/>
          <p:nvPr/>
        </p:nvSpPr>
        <p:spPr>
          <a:xfrm>
            <a:off x="1129474" y="1947679"/>
            <a:ext cx="7840951"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事前調査は資格を持った調査者等が実施</a:t>
            </a:r>
          </a:p>
        </p:txBody>
      </p:sp>
      <p:sp>
        <p:nvSpPr>
          <p:cNvPr id="14" name="テキスト ボックス 13">
            <a:extLst>
              <a:ext uri="{FF2B5EF4-FFF2-40B4-BE49-F238E27FC236}">
                <a16:creationId xmlns:a16="http://schemas.microsoft.com/office/drawing/2014/main" id="{2B751C8F-B538-46F0-88F7-E75C9D3330F6}"/>
              </a:ext>
            </a:extLst>
          </p:cNvPr>
          <p:cNvSpPr txBox="1"/>
          <p:nvPr/>
        </p:nvSpPr>
        <p:spPr bwMode="auto">
          <a:xfrm>
            <a:off x="470645" y="2848545"/>
            <a:ext cx="4119122" cy="461665"/>
          </a:xfrm>
          <a:prstGeom prst="rect">
            <a:avLst/>
          </a:prstGeom>
          <a:noFill/>
        </p:spPr>
        <p:txBody>
          <a:bodyPr wrap="square" rtlCol="0">
            <a:spAutoFit/>
          </a:bodyPr>
          <a:lstStyle/>
          <a:p>
            <a:r>
              <a:rPr kumimoji="1" lang="ja-JP" altLang="en-US" sz="2400" b="1" dirty="0">
                <a:uFill>
                  <a:solidFill>
                    <a:srgbClr val="FFFF00"/>
                  </a:solidFill>
                </a:uFill>
                <a:latin typeface="メイリオ" panose="020B0604030504040204" pitchFamily="50" charset="-128"/>
                <a:ea typeface="メイリオ" panose="020B0604030504040204" pitchFamily="50" charset="-128"/>
              </a:rPr>
              <a:t>建築物石綿含有建材調査者</a:t>
            </a:r>
          </a:p>
        </p:txBody>
      </p:sp>
      <p:sp>
        <p:nvSpPr>
          <p:cNvPr id="15" name="テキスト ボックス 14">
            <a:extLst>
              <a:ext uri="{FF2B5EF4-FFF2-40B4-BE49-F238E27FC236}">
                <a16:creationId xmlns:a16="http://schemas.microsoft.com/office/drawing/2014/main" id="{82DB3669-A4E0-46C1-B28B-0E5D6AAB4534}"/>
              </a:ext>
            </a:extLst>
          </p:cNvPr>
          <p:cNvSpPr txBox="1"/>
          <p:nvPr/>
        </p:nvSpPr>
        <p:spPr bwMode="auto">
          <a:xfrm>
            <a:off x="341819" y="3380025"/>
            <a:ext cx="4228901" cy="461665"/>
          </a:xfrm>
          <a:prstGeom prst="rect">
            <a:avLst/>
          </a:prstGeom>
          <a:noFill/>
        </p:spPr>
        <p:txBody>
          <a:bodyPr wrap="square" rtlCol="0">
            <a:spAutoFit/>
          </a:bodyPr>
          <a:lstStyle/>
          <a:p>
            <a:r>
              <a:rPr lang="ja-JP" altLang="en-US" sz="2400" dirty="0">
                <a:uFill>
                  <a:solidFill>
                    <a:srgbClr val="FFFF00"/>
                  </a:solidFill>
                </a:uFill>
                <a:latin typeface="メイリオ" panose="020B0604030504040204" pitchFamily="50" charset="-128"/>
                <a:ea typeface="メイリオ" panose="020B0604030504040204" pitchFamily="50" charset="-128"/>
              </a:rPr>
              <a:t>・</a:t>
            </a:r>
            <a:r>
              <a:rPr kumimoji="1" lang="zh-TW" altLang="en-US" sz="2400" b="1" dirty="0">
                <a:solidFill>
                  <a:srgbClr val="E8822E"/>
                </a:solidFill>
                <a:uFill>
                  <a:solidFill>
                    <a:srgbClr val="FFFF00"/>
                  </a:solidFill>
                </a:uFill>
                <a:latin typeface="メイリオ" panose="020B0604030504040204" pitchFamily="50" charset="-128"/>
                <a:ea typeface="メイリオ" panose="020B0604030504040204" pitchFamily="50" charset="-128"/>
              </a:rPr>
              <a:t>一般建築物</a:t>
            </a:r>
            <a:r>
              <a:rPr kumimoji="1" lang="ja-JP" altLang="en-US" dirty="0">
                <a:uFill>
                  <a:solidFill>
                    <a:srgbClr val="FFFF00"/>
                  </a:solidFill>
                </a:uFill>
                <a:latin typeface="メイリオ" panose="020B0604030504040204" pitchFamily="50" charset="-128"/>
                <a:ea typeface="メイリオ" panose="020B0604030504040204" pitchFamily="50" charset="-128"/>
              </a:rPr>
              <a:t>石綿含有建材調査者</a:t>
            </a:r>
            <a:endParaRPr kumimoji="1" lang="ja-JP" altLang="en-US" sz="2400" dirty="0">
              <a:uFill>
                <a:solidFill>
                  <a:srgbClr val="FFFF00"/>
                </a:solidFill>
              </a:u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543ECADA-BBEE-449E-AE76-70E5605D6842}"/>
              </a:ext>
            </a:extLst>
          </p:cNvPr>
          <p:cNvSpPr txBox="1"/>
          <p:nvPr/>
        </p:nvSpPr>
        <p:spPr bwMode="auto">
          <a:xfrm>
            <a:off x="341819" y="5182532"/>
            <a:ext cx="4377144" cy="461665"/>
          </a:xfrm>
          <a:prstGeom prst="rect">
            <a:avLst/>
          </a:prstGeom>
          <a:noFill/>
        </p:spPr>
        <p:txBody>
          <a:bodyPr wrap="square" rtlCol="0">
            <a:spAutoFit/>
          </a:bodyPr>
          <a:lstStyle/>
          <a:p>
            <a:r>
              <a:rPr lang="ja-JP" altLang="en-US" sz="2400" dirty="0">
                <a:uFill>
                  <a:solidFill>
                    <a:srgbClr val="FFFF00"/>
                  </a:solidFill>
                </a:uFill>
                <a:latin typeface="メイリオ" panose="020B0604030504040204" pitchFamily="50" charset="-128"/>
                <a:ea typeface="メイリオ" panose="020B0604030504040204" pitchFamily="50" charset="-128"/>
              </a:rPr>
              <a:t>・</a:t>
            </a:r>
            <a:r>
              <a:rPr lang="ja-JP" altLang="en-US" sz="2400" b="1" dirty="0">
                <a:solidFill>
                  <a:srgbClr val="E8822E"/>
                </a:solidFill>
                <a:uFill>
                  <a:solidFill>
                    <a:srgbClr val="FFFF00"/>
                  </a:solidFill>
                </a:uFill>
                <a:latin typeface="メイリオ" panose="020B0604030504040204" pitchFamily="50" charset="-128"/>
                <a:ea typeface="メイリオ" panose="020B0604030504040204" pitchFamily="50" charset="-128"/>
              </a:rPr>
              <a:t>一戸建て等</a:t>
            </a:r>
            <a:r>
              <a:rPr kumimoji="1" lang="ja-JP" altLang="en-US" dirty="0">
                <a:uFill>
                  <a:solidFill>
                    <a:srgbClr val="FFFF00"/>
                  </a:solidFill>
                </a:uFill>
                <a:latin typeface="メイリオ" panose="020B0604030504040204" pitchFamily="50" charset="-128"/>
                <a:ea typeface="メイリオ" panose="020B0604030504040204" pitchFamily="50" charset="-128"/>
              </a:rPr>
              <a:t>石綿含有建材調査者</a:t>
            </a:r>
            <a:endParaRPr kumimoji="1" lang="ja-JP" altLang="en-US" sz="2400" dirty="0">
              <a:uFill>
                <a:solidFill>
                  <a:srgbClr val="FFFF00"/>
                </a:solidFill>
              </a:u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9C65F6C8-19A7-4B5E-A40C-C24FB316C059}"/>
              </a:ext>
            </a:extLst>
          </p:cNvPr>
          <p:cNvSpPr txBox="1"/>
          <p:nvPr/>
        </p:nvSpPr>
        <p:spPr bwMode="auto">
          <a:xfrm>
            <a:off x="341819" y="4103534"/>
            <a:ext cx="4226659" cy="461665"/>
          </a:xfrm>
          <a:prstGeom prst="rect">
            <a:avLst/>
          </a:prstGeom>
          <a:noFill/>
        </p:spPr>
        <p:txBody>
          <a:bodyPr wrap="square" rtlCol="0">
            <a:spAutoFit/>
          </a:bodyPr>
          <a:lstStyle/>
          <a:p>
            <a:r>
              <a:rPr lang="ja-JP" altLang="en-US" sz="2400" dirty="0">
                <a:uFill>
                  <a:solidFill>
                    <a:srgbClr val="FFFF00"/>
                  </a:solidFill>
                </a:uFill>
                <a:latin typeface="メイリオ" panose="020B0604030504040204" pitchFamily="50" charset="-128"/>
                <a:ea typeface="メイリオ" panose="020B0604030504040204" pitchFamily="50" charset="-128"/>
              </a:rPr>
              <a:t>・</a:t>
            </a:r>
            <a:r>
              <a:rPr lang="ja-JP" altLang="en-US" sz="2400" b="1" dirty="0">
                <a:solidFill>
                  <a:srgbClr val="E8822E"/>
                </a:solidFill>
                <a:uFill>
                  <a:solidFill>
                    <a:srgbClr val="FFFF00"/>
                  </a:solidFill>
                </a:uFill>
                <a:latin typeface="メイリオ" panose="020B0604030504040204" pitchFamily="50" charset="-128"/>
                <a:ea typeface="メイリオ" panose="020B0604030504040204" pitchFamily="50" charset="-128"/>
              </a:rPr>
              <a:t>特定</a:t>
            </a:r>
            <a:r>
              <a:rPr kumimoji="1" lang="zh-TW" altLang="en-US" sz="2400" b="1" dirty="0">
                <a:solidFill>
                  <a:srgbClr val="E8822E"/>
                </a:solidFill>
                <a:uFill>
                  <a:solidFill>
                    <a:srgbClr val="FFFF00"/>
                  </a:solidFill>
                </a:uFill>
                <a:latin typeface="メイリオ" panose="020B0604030504040204" pitchFamily="50" charset="-128"/>
                <a:ea typeface="メイリオ" panose="020B0604030504040204" pitchFamily="50" charset="-128"/>
              </a:rPr>
              <a:t>建築物</a:t>
            </a:r>
            <a:r>
              <a:rPr kumimoji="1" lang="ja-JP" altLang="en-US" dirty="0">
                <a:uFill>
                  <a:solidFill>
                    <a:srgbClr val="FFFF00"/>
                  </a:solidFill>
                </a:uFill>
                <a:latin typeface="メイリオ" panose="020B0604030504040204" pitchFamily="50" charset="-128"/>
                <a:ea typeface="メイリオ" panose="020B0604030504040204" pitchFamily="50" charset="-128"/>
              </a:rPr>
              <a:t>石綿含有建材調査者</a:t>
            </a:r>
            <a:endParaRPr kumimoji="1" lang="ja-JP" altLang="en-US" sz="2400" dirty="0">
              <a:uFill>
                <a:solidFill>
                  <a:srgbClr val="FFFF00"/>
                </a:solidFill>
              </a:u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36FCD27-750C-4F8F-9A78-540C1BAD5C3C}"/>
              </a:ext>
            </a:extLst>
          </p:cNvPr>
          <p:cNvSpPr txBox="1"/>
          <p:nvPr/>
        </p:nvSpPr>
        <p:spPr bwMode="auto">
          <a:xfrm>
            <a:off x="5488115" y="2848545"/>
            <a:ext cx="2732951" cy="461665"/>
          </a:xfrm>
          <a:prstGeom prst="rect">
            <a:avLst/>
          </a:prstGeom>
          <a:noFill/>
        </p:spPr>
        <p:txBody>
          <a:bodyPr wrap="square" rtlCol="0">
            <a:spAutoFit/>
          </a:bodyPr>
          <a:lstStyle/>
          <a:p>
            <a:r>
              <a:rPr kumimoji="1" lang="ja-JP" altLang="en-US" sz="2400" b="1" dirty="0">
                <a:uFill>
                  <a:solidFill>
                    <a:srgbClr val="FFFF00"/>
                  </a:solidFill>
                </a:uFill>
                <a:latin typeface="メイリオ" panose="020B0604030504040204" pitchFamily="50" charset="-128"/>
                <a:ea typeface="メイリオ" panose="020B0604030504040204" pitchFamily="50" charset="-128"/>
              </a:rPr>
              <a:t>アスベスト診断士</a:t>
            </a:r>
          </a:p>
        </p:txBody>
      </p:sp>
      <p:sp>
        <p:nvSpPr>
          <p:cNvPr id="19" name="テキスト ボックス 18">
            <a:extLst>
              <a:ext uri="{FF2B5EF4-FFF2-40B4-BE49-F238E27FC236}">
                <a16:creationId xmlns:a16="http://schemas.microsoft.com/office/drawing/2014/main" id="{454EAC5F-13EA-4924-BFC4-A706A452F906}"/>
              </a:ext>
            </a:extLst>
          </p:cNvPr>
          <p:cNvSpPr txBox="1"/>
          <p:nvPr/>
        </p:nvSpPr>
        <p:spPr bwMode="auto">
          <a:xfrm>
            <a:off x="4613614" y="4181921"/>
            <a:ext cx="4481954" cy="1015663"/>
          </a:xfrm>
          <a:prstGeom prst="rect">
            <a:avLst/>
          </a:prstGeom>
          <a:noFill/>
        </p:spPr>
        <p:txBody>
          <a:bodyPr wrap="square" rtlCol="0">
            <a:spAutoFit/>
          </a:bodyPr>
          <a:lstStyle/>
          <a:p>
            <a:pPr algn="ctr"/>
            <a:r>
              <a:rPr kumimoji="1" lang="ja-JP" altLang="en-US" sz="2000" dirty="0">
                <a:uFill>
                  <a:solidFill>
                    <a:srgbClr val="FFFF00"/>
                  </a:solidFill>
                </a:uFill>
                <a:latin typeface="メイリオ" panose="020B0604030504040204" pitchFamily="50" charset="-128"/>
                <a:ea typeface="メイリオ" panose="020B0604030504040204" pitchFamily="50" charset="-128"/>
              </a:rPr>
              <a:t>令和５年</a:t>
            </a:r>
            <a:r>
              <a:rPr kumimoji="1" lang="en-US" altLang="ja-JP" sz="2000" dirty="0">
                <a:uFill>
                  <a:solidFill>
                    <a:srgbClr val="FFFF00"/>
                  </a:solidFill>
                </a:uFill>
                <a:latin typeface="メイリオ" panose="020B0604030504040204" pitchFamily="50" charset="-128"/>
                <a:ea typeface="メイリオ" panose="020B0604030504040204" pitchFamily="50" charset="-128"/>
              </a:rPr>
              <a:t>(2023</a:t>
            </a:r>
            <a:r>
              <a:rPr kumimoji="1" lang="ja-JP" altLang="en-US" sz="2000" dirty="0">
                <a:uFill>
                  <a:solidFill>
                    <a:srgbClr val="FFFF00"/>
                  </a:solidFill>
                </a:uFill>
                <a:latin typeface="メイリオ" panose="020B0604030504040204" pitchFamily="50" charset="-128"/>
                <a:ea typeface="メイリオ" panose="020B0604030504040204" pitchFamily="50" charset="-128"/>
              </a:rPr>
              <a:t>年</a:t>
            </a:r>
            <a:r>
              <a:rPr kumimoji="1" lang="en-US" altLang="ja-JP" sz="2000" dirty="0">
                <a:uFill>
                  <a:solidFill>
                    <a:srgbClr val="FFFF00"/>
                  </a:solidFill>
                </a:uFill>
                <a:latin typeface="メイリオ" panose="020B0604030504040204" pitchFamily="50" charset="-128"/>
                <a:ea typeface="メイリオ" panose="020B0604030504040204" pitchFamily="50" charset="-128"/>
              </a:rPr>
              <a:t>)</a:t>
            </a:r>
            <a:r>
              <a:rPr kumimoji="1" lang="ja-JP" altLang="en-US" sz="2000" dirty="0">
                <a:uFill>
                  <a:solidFill>
                    <a:srgbClr val="FFFF00"/>
                  </a:solidFill>
                </a:uFill>
                <a:latin typeface="メイリオ" panose="020B0604030504040204" pitchFamily="50" charset="-128"/>
                <a:ea typeface="メイリオ" panose="020B0604030504040204" pitchFamily="50" charset="-128"/>
              </a:rPr>
              <a:t>年</a:t>
            </a:r>
            <a:r>
              <a:rPr kumimoji="1" lang="en-US" altLang="ja-JP" sz="2000" dirty="0">
                <a:uFill>
                  <a:solidFill>
                    <a:srgbClr val="FFFF00"/>
                  </a:solidFill>
                </a:uFill>
                <a:latin typeface="メイリオ" panose="020B0604030504040204" pitchFamily="50" charset="-128"/>
                <a:ea typeface="メイリオ" panose="020B0604030504040204" pitchFamily="50" charset="-128"/>
              </a:rPr>
              <a:t>9</a:t>
            </a:r>
            <a:r>
              <a:rPr kumimoji="1" lang="ja-JP" altLang="en-US" sz="2000" dirty="0">
                <a:uFill>
                  <a:solidFill>
                    <a:srgbClr val="FFFF00"/>
                  </a:solidFill>
                </a:uFill>
                <a:latin typeface="メイリオ" panose="020B0604030504040204" pitchFamily="50" charset="-128"/>
                <a:ea typeface="メイリオ" panose="020B0604030504040204" pitchFamily="50" charset="-128"/>
              </a:rPr>
              <a:t>月</a:t>
            </a:r>
            <a:r>
              <a:rPr kumimoji="1" lang="en-US" altLang="ja-JP" sz="2000" dirty="0">
                <a:uFill>
                  <a:solidFill>
                    <a:srgbClr val="FFFF00"/>
                  </a:solidFill>
                </a:uFill>
                <a:latin typeface="メイリオ" panose="020B0604030504040204" pitchFamily="50" charset="-128"/>
                <a:ea typeface="メイリオ" panose="020B0604030504040204" pitchFamily="50" charset="-128"/>
              </a:rPr>
              <a:t>30</a:t>
            </a:r>
            <a:r>
              <a:rPr kumimoji="1" lang="ja-JP" altLang="en-US" sz="2000" dirty="0">
                <a:uFill>
                  <a:solidFill>
                    <a:srgbClr val="FFFF00"/>
                  </a:solidFill>
                </a:uFill>
                <a:latin typeface="メイリオ" panose="020B0604030504040204" pitchFamily="50" charset="-128"/>
                <a:ea typeface="メイリオ" panose="020B0604030504040204" pitchFamily="50" charset="-128"/>
              </a:rPr>
              <a:t>日までに</a:t>
            </a:r>
            <a:endParaRPr kumimoji="1" lang="en-US" altLang="ja-JP" sz="2000" dirty="0">
              <a:uFill>
                <a:solidFill>
                  <a:srgbClr val="FFFF00"/>
                </a:solidFill>
              </a:uFill>
              <a:latin typeface="メイリオ" panose="020B0604030504040204" pitchFamily="50" charset="-128"/>
              <a:ea typeface="メイリオ" panose="020B0604030504040204" pitchFamily="50" charset="-128"/>
            </a:endParaRPr>
          </a:p>
          <a:p>
            <a:pPr algn="ctr"/>
            <a:r>
              <a:rPr kumimoji="1" lang="en-US" altLang="ja-JP" sz="2000" b="1" dirty="0">
                <a:solidFill>
                  <a:srgbClr val="E8822E"/>
                </a:solidFill>
                <a:uFill>
                  <a:solidFill>
                    <a:srgbClr val="FFFF00"/>
                  </a:solidFill>
                </a:uFill>
                <a:latin typeface="メイリオ" panose="020B0604030504040204" pitchFamily="50" charset="-128"/>
                <a:ea typeface="メイリオ" panose="020B0604030504040204" pitchFamily="50" charset="-128"/>
              </a:rPr>
              <a:t>(</a:t>
            </a:r>
            <a:r>
              <a:rPr kumimoji="1" lang="ja-JP" altLang="en-US" sz="2000" b="1" dirty="0">
                <a:solidFill>
                  <a:srgbClr val="E8822E"/>
                </a:solidFill>
                <a:uFill>
                  <a:solidFill>
                    <a:srgbClr val="FFFF00"/>
                  </a:solidFill>
                </a:uFill>
                <a:latin typeface="メイリオ" panose="020B0604030504040204" pitchFamily="50" charset="-128"/>
                <a:ea typeface="メイリオ" panose="020B0604030504040204" pitchFamily="50" charset="-128"/>
              </a:rPr>
              <a:t>一社</a:t>
            </a:r>
            <a:r>
              <a:rPr kumimoji="1" lang="en-US" altLang="ja-JP" sz="2000" b="1" dirty="0">
                <a:solidFill>
                  <a:srgbClr val="E8822E"/>
                </a:solidFill>
                <a:uFill>
                  <a:solidFill>
                    <a:srgbClr val="FFFF00"/>
                  </a:solidFill>
                </a:uFill>
                <a:latin typeface="メイリオ" panose="020B0604030504040204" pitchFamily="50" charset="-128"/>
                <a:ea typeface="メイリオ" panose="020B0604030504040204" pitchFamily="50" charset="-128"/>
              </a:rPr>
              <a:t>)</a:t>
            </a:r>
            <a:r>
              <a:rPr kumimoji="1" lang="ja-JP" altLang="en-US" sz="2000" b="1" dirty="0">
                <a:solidFill>
                  <a:srgbClr val="E8822E"/>
                </a:solidFill>
                <a:uFill>
                  <a:solidFill>
                    <a:srgbClr val="FFFF00"/>
                  </a:solidFill>
                </a:uFill>
                <a:latin typeface="メイリオ" panose="020B0604030504040204" pitchFamily="50" charset="-128"/>
                <a:ea typeface="メイリオ" panose="020B0604030504040204" pitchFamily="50" charset="-128"/>
              </a:rPr>
              <a:t>日本アスベスト調査診断協会</a:t>
            </a:r>
            <a:endParaRPr kumimoji="1" lang="en-US" altLang="ja-JP" sz="2000" b="1" dirty="0">
              <a:solidFill>
                <a:srgbClr val="E8822E"/>
              </a:solidFill>
              <a:uFill>
                <a:solidFill>
                  <a:srgbClr val="FFFF00"/>
                </a:solidFill>
              </a:uFill>
              <a:latin typeface="メイリオ" panose="020B0604030504040204" pitchFamily="50" charset="-128"/>
              <a:ea typeface="メイリオ" panose="020B0604030504040204" pitchFamily="50" charset="-128"/>
            </a:endParaRPr>
          </a:p>
          <a:p>
            <a:pPr algn="ctr"/>
            <a:r>
              <a:rPr kumimoji="1" lang="ja-JP" altLang="en-US" sz="2000" dirty="0">
                <a:uFill>
                  <a:solidFill>
                    <a:srgbClr val="FFFF00"/>
                  </a:solidFill>
                </a:uFill>
                <a:latin typeface="メイリオ" panose="020B0604030504040204" pitchFamily="50" charset="-128"/>
                <a:ea typeface="メイリオ" panose="020B0604030504040204" pitchFamily="50" charset="-128"/>
              </a:rPr>
              <a:t>に登録された者</a:t>
            </a:r>
          </a:p>
        </p:txBody>
      </p:sp>
      <p:sp>
        <p:nvSpPr>
          <p:cNvPr id="20" name="テキスト ボックス 19">
            <a:extLst>
              <a:ext uri="{FF2B5EF4-FFF2-40B4-BE49-F238E27FC236}">
                <a16:creationId xmlns:a16="http://schemas.microsoft.com/office/drawing/2014/main" id="{DF14C0FF-DDAE-4501-A101-A22CCE56326D}"/>
              </a:ext>
            </a:extLst>
          </p:cNvPr>
          <p:cNvSpPr txBox="1"/>
          <p:nvPr/>
        </p:nvSpPr>
        <p:spPr bwMode="auto">
          <a:xfrm>
            <a:off x="669260" y="4451253"/>
            <a:ext cx="2987061" cy="738664"/>
          </a:xfrm>
          <a:prstGeom prst="rect">
            <a:avLst/>
          </a:prstGeom>
          <a:noFill/>
        </p:spPr>
        <p:txBody>
          <a:bodyPr wrap="square" rtlCol="0">
            <a:spAutoFit/>
          </a:bodyPr>
          <a:lstStyle/>
          <a:p>
            <a:r>
              <a:rPr lang="ja-JP" altLang="en-US" sz="1400" dirty="0">
                <a:uFill>
                  <a:solidFill>
                    <a:srgbClr val="FF99FF"/>
                  </a:solidFill>
                </a:uFill>
                <a:latin typeface="メイリオ" panose="020B0604030504040204" pitchFamily="50" charset="-128"/>
                <a:ea typeface="メイリオ" panose="020B0604030504040204" pitchFamily="50" charset="-128"/>
              </a:rPr>
              <a:t>試験内容が追加されているが</a:t>
            </a:r>
            <a:endParaRPr lang="en-US" altLang="ja-JP" sz="1400" dirty="0">
              <a:uFill>
                <a:solidFill>
                  <a:srgbClr val="FF99FF"/>
                </a:solidFill>
              </a:uFill>
              <a:latin typeface="メイリオ" panose="020B0604030504040204" pitchFamily="50" charset="-128"/>
              <a:ea typeface="メイリオ" panose="020B0604030504040204" pitchFamily="50" charset="-128"/>
            </a:endParaRPr>
          </a:p>
          <a:p>
            <a:r>
              <a:rPr lang="ja-JP" altLang="en-US" sz="1400" dirty="0">
                <a:uFill>
                  <a:solidFill>
                    <a:srgbClr val="FF99FF"/>
                  </a:solidFill>
                </a:uFill>
                <a:latin typeface="メイリオ" panose="020B0604030504040204" pitchFamily="50" charset="-128"/>
                <a:ea typeface="メイリオ" panose="020B0604030504040204" pitchFamily="50" charset="-128"/>
              </a:rPr>
              <a:t>一般建築物石綿含有建材調査と</a:t>
            </a:r>
            <a:endParaRPr lang="en-US" altLang="ja-JP" sz="1400" dirty="0">
              <a:uFill>
                <a:solidFill>
                  <a:srgbClr val="FF99FF"/>
                </a:solidFill>
              </a:uFill>
              <a:latin typeface="メイリオ" panose="020B0604030504040204" pitchFamily="50" charset="-128"/>
              <a:ea typeface="メイリオ" panose="020B0604030504040204" pitchFamily="50" charset="-128"/>
            </a:endParaRPr>
          </a:p>
          <a:p>
            <a:r>
              <a:rPr lang="ja-JP" altLang="en-US" sz="1400" dirty="0">
                <a:uFill>
                  <a:solidFill>
                    <a:srgbClr val="FF99FF"/>
                  </a:solidFill>
                </a:uFill>
                <a:latin typeface="メイリオ" panose="020B0604030504040204" pitchFamily="50" charset="-128"/>
                <a:ea typeface="メイリオ" panose="020B0604030504040204" pitchFamily="50" charset="-128"/>
              </a:rPr>
              <a:t>資格内容は同じ</a:t>
            </a:r>
            <a:endParaRPr lang="en-US" altLang="ja-JP" sz="1400" dirty="0">
              <a:uFill>
                <a:solidFill>
                  <a:srgbClr val="FF99FF"/>
                </a:solidFill>
              </a:u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893B308C-3688-47A2-9EF5-7506932DF94A}"/>
              </a:ext>
            </a:extLst>
          </p:cNvPr>
          <p:cNvSpPr txBox="1"/>
          <p:nvPr/>
        </p:nvSpPr>
        <p:spPr bwMode="auto">
          <a:xfrm>
            <a:off x="669260" y="5539163"/>
            <a:ext cx="2522607" cy="307777"/>
          </a:xfrm>
          <a:prstGeom prst="rect">
            <a:avLst/>
          </a:prstGeom>
          <a:noFill/>
        </p:spPr>
        <p:txBody>
          <a:bodyPr wrap="square" rtlCol="0">
            <a:spAutoFit/>
          </a:bodyPr>
          <a:lstStyle/>
          <a:p>
            <a:r>
              <a:rPr kumimoji="1" lang="ja-JP" altLang="en-US" sz="1400" dirty="0">
                <a:solidFill>
                  <a:srgbClr val="DF032E"/>
                </a:solidFill>
                <a:uFill>
                  <a:solidFill>
                    <a:srgbClr val="FF99FF"/>
                  </a:solidFill>
                </a:uFill>
                <a:latin typeface="メイリオ" panose="020B0604030504040204" pitchFamily="50" charset="-128"/>
                <a:ea typeface="メイリオ" panose="020B0604030504040204" pitchFamily="50" charset="-128"/>
              </a:rPr>
              <a:t>一戸建ての住宅等に限る</a:t>
            </a:r>
            <a:endParaRPr kumimoji="1" lang="en-US" altLang="ja-JP" sz="1400" dirty="0">
              <a:solidFill>
                <a:srgbClr val="DF032E"/>
              </a:solidFill>
              <a:uFill>
                <a:solidFill>
                  <a:srgbClr val="FF99FF"/>
                </a:solidFill>
              </a:u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A1FA0ED2-418A-468B-BA02-7F92DBE725D3}"/>
              </a:ext>
            </a:extLst>
          </p:cNvPr>
          <p:cNvSpPr txBox="1"/>
          <p:nvPr/>
        </p:nvSpPr>
        <p:spPr bwMode="auto">
          <a:xfrm>
            <a:off x="669260" y="3763742"/>
            <a:ext cx="2780149" cy="307777"/>
          </a:xfrm>
          <a:prstGeom prst="rect">
            <a:avLst/>
          </a:prstGeom>
          <a:noFill/>
        </p:spPr>
        <p:txBody>
          <a:bodyPr wrap="square" rtlCol="0">
            <a:spAutoFit/>
          </a:bodyPr>
          <a:lstStyle/>
          <a:p>
            <a:r>
              <a:rPr lang="ja-JP" altLang="en-US" sz="1400" dirty="0">
                <a:uFill>
                  <a:solidFill>
                    <a:srgbClr val="FF99FF"/>
                  </a:solidFill>
                </a:uFill>
                <a:latin typeface="メイリオ" panose="020B0604030504040204" pitchFamily="50" charset="-128"/>
                <a:ea typeface="メイリオ" panose="020B0604030504040204" pitchFamily="50" charset="-128"/>
              </a:rPr>
              <a:t>全ての建築物の調査を行う資格</a:t>
            </a:r>
            <a:endParaRPr lang="en-US" altLang="ja-JP" sz="1400" dirty="0">
              <a:uFill>
                <a:solidFill>
                  <a:srgbClr val="FF99FF"/>
                </a:solidFill>
              </a:uFill>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5304FD45-56E2-46B7-BD38-03C645E02043}"/>
              </a:ext>
            </a:extLst>
          </p:cNvPr>
          <p:cNvSpPr/>
          <p:nvPr/>
        </p:nvSpPr>
        <p:spPr>
          <a:xfrm>
            <a:off x="210388" y="2676394"/>
            <a:ext cx="4320000" cy="3995548"/>
          </a:xfrm>
          <a:prstGeom prst="roundRect">
            <a:avLst>
              <a:gd name="adj" fmla="val 6229"/>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C92D9F51-E0BF-412A-A635-82AFC58D26A0}"/>
              </a:ext>
            </a:extLst>
          </p:cNvPr>
          <p:cNvSpPr/>
          <p:nvPr/>
        </p:nvSpPr>
        <p:spPr>
          <a:xfrm>
            <a:off x="4649146" y="2673626"/>
            <a:ext cx="4320000" cy="3995548"/>
          </a:xfrm>
          <a:prstGeom prst="roundRect">
            <a:avLst>
              <a:gd name="adj" fmla="val 6229"/>
            </a:avLst>
          </a:prstGeom>
          <a:noFill/>
          <a:ln w="38100">
            <a:solidFill>
              <a:srgbClr val="2A4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89CC3A4-C127-4F77-A74D-0FEB01F84F2B}"/>
              </a:ext>
            </a:extLst>
          </p:cNvPr>
          <p:cNvSpPr txBox="1"/>
          <p:nvPr/>
        </p:nvSpPr>
        <p:spPr>
          <a:xfrm>
            <a:off x="1129474" y="1088240"/>
            <a:ext cx="7199879"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事前調査の義務は元請業者等</a:t>
            </a:r>
            <a:r>
              <a:rPr lang="en-US" altLang="ja-JP" sz="24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にある</a:t>
            </a:r>
          </a:p>
        </p:txBody>
      </p:sp>
      <p:grpSp>
        <p:nvGrpSpPr>
          <p:cNvPr id="31" name="グループ化 30">
            <a:extLst>
              <a:ext uri="{FF2B5EF4-FFF2-40B4-BE49-F238E27FC236}">
                <a16:creationId xmlns:a16="http://schemas.microsoft.com/office/drawing/2014/main" id="{32E88996-B3D6-4918-8FFD-006925ED595D}"/>
              </a:ext>
            </a:extLst>
          </p:cNvPr>
          <p:cNvGrpSpPr/>
          <p:nvPr/>
        </p:nvGrpSpPr>
        <p:grpSpPr>
          <a:xfrm>
            <a:off x="210388" y="1048369"/>
            <a:ext cx="648000" cy="654095"/>
            <a:chOff x="7481655" y="1829595"/>
            <a:chExt cx="648000" cy="654095"/>
          </a:xfrm>
        </p:grpSpPr>
        <p:sp>
          <p:nvSpPr>
            <p:cNvPr id="33" name="四角形: 角を丸くする 32">
              <a:extLst>
                <a:ext uri="{FF2B5EF4-FFF2-40B4-BE49-F238E27FC236}">
                  <a16:creationId xmlns:a16="http://schemas.microsoft.com/office/drawing/2014/main" id="{E21B9D2B-5B96-4440-9E8C-6D067D199F1E}"/>
                </a:ext>
              </a:extLst>
            </p:cNvPr>
            <p:cNvSpPr/>
            <p:nvPr/>
          </p:nvSpPr>
          <p:spPr>
            <a:xfrm>
              <a:off x="7481655" y="1829595"/>
              <a:ext cx="648000" cy="648000"/>
            </a:xfrm>
            <a:prstGeom prst="round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E941325-50C5-4124-A4D1-8DAE8CCFA5C9}"/>
                </a:ext>
              </a:extLst>
            </p:cNvPr>
            <p:cNvSpPr txBox="1"/>
            <p:nvPr/>
          </p:nvSpPr>
          <p:spPr>
            <a:xfrm>
              <a:off x="7519985" y="1907690"/>
              <a:ext cx="609670" cy="576000"/>
            </a:xfrm>
            <a:prstGeom prst="rect">
              <a:avLst/>
            </a:prstGeom>
            <a:noFill/>
          </p:spPr>
          <p:txBody>
            <a:bodyPr wrap="square" rtlCol="0">
              <a:spAutoFit/>
            </a:bodyPr>
            <a:lstStyle/>
            <a:p>
              <a:r>
                <a:rPr lang="ja-JP" altLang="en-US" sz="3200" b="1" dirty="0">
                  <a:solidFill>
                    <a:schemeClr val="bg1"/>
                  </a:solidFill>
                  <a:latin typeface="メイリオ" panose="020B0604030504040204" pitchFamily="50" charset="-128"/>
                  <a:ea typeface="メイリオ" panose="020B0604030504040204" pitchFamily="50" charset="-128"/>
                </a:rPr>
                <a:t>法</a:t>
              </a:r>
            </a:p>
          </p:txBody>
        </p:sp>
      </p:grpSp>
      <p:sp>
        <p:nvSpPr>
          <p:cNvPr id="25" name="テキスト ボックス 24">
            <a:extLst>
              <a:ext uri="{FF2B5EF4-FFF2-40B4-BE49-F238E27FC236}">
                <a16:creationId xmlns:a16="http://schemas.microsoft.com/office/drawing/2014/main" id="{96F39232-B1A5-4220-8D8A-75978AF6E5B1}"/>
              </a:ext>
            </a:extLst>
          </p:cNvPr>
          <p:cNvSpPr txBox="1"/>
          <p:nvPr/>
        </p:nvSpPr>
        <p:spPr bwMode="auto">
          <a:xfrm>
            <a:off x="340697" y="5906041"/>
            <a:ext cx="4228901" cy="461665"/>
          </a:xfrm>
          <a:prstGeom prst="rect">
            <a:avLst/>
          </a:prstGeom>
          <a:noFill/>
        </p:spPr>
        <p:txBody>
          <a:bodyPr wrap="square" rtlCol="0">
            <a:spAutoFit/>
          </a:bodyPr>
          <a:lstStyle/>
          <a:p>
            <a:r>
              <a:rPr lang="ja-JP" altLang="en-US" sz="2400" dirty="0">
                <a:uFill>
                  <a:solidFill>
                    <a:srgbClr val="FFFF00"/>
                  </a:solidFill>
                </a:uFill>
                <a:latin typeface="メイリオ" panose="020B0604030504040204" pitchFamily="50" charset="-128"/>
                <a:ea typeface="メイリオ" panose="020B0604030504040204" pitchFamily="50" charset="-128"/>
              </a:rPr>
              <a:t>・</a:t>
            </a:r>
            <a:r>
              <a:rPr kumimoji="1" lang="ja-JP" altLang="en-US" sz="2400" b="1" dirty="0">
                <a:solidFill>
                  <a:srgbClr val="E8822E"/>
                </a:solidFill>
                <a:uFill>
                  <a:solidFill>
                    <a:srgbClr val="FFFF00"/>
                  </a:solidFill>
                </a:uFill>
                <a:latin typeface="メイリオ" panose="020B0604030504040204" pitchFamily="50" charset="-128"/>
                <a:ea typeface="メイリオ" panose="020B0604030504040204" pitchFamily="50" charset="-128"/>
              </a:rPr>
              <a:t>工作物</a:t>
            </a:r>
            <a:r>
              <a:rPr kumimoji="1" lang="ja-JP" altLang="en-US" dirty="0">
                <a:uFill>
                  <a:solidFill>
                    <a:srgbClr val="FFFF00"/>
                  </a:solidFill>
                </a:uFill>
                <a:latin typeface="メイリオ" panose="020B0604030504040204" pitchFamily="50" charset="-128"/>
                <a:ea typeface="メイリオ" panose="020B0604030504040204" pitchFamily="50" charset="-128"/>
              </a:rPr>
              <a:t>石綿事前調査者</a:t>
            </a:r>
            <a:endParaRPr kumimoji="1" lang="ja-JP" altLang="en-US" sz="2400" dirty="0">
              <a:uFill>
                <a:solidFill>
                  <a:srgbClr val="FFFF00"/>
                </a:solidFill>
              </a:u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678DEE38-444C-430E-81D3-D53254002DE0}"/>
              </a:ext>
            </a:extLst>
          </p:cNvPr>
          <p:cNvSpPr txBox="1"/>
          <p:nvPr/>
        </p:nvSpPr>
        <p:spPr bwMode="auto">
          <a:xfrm>
            <a:off x="669259" y="6261530"/>
            <a:ext cx="3825596" cy="307777"/>
          </a:xfrm>
          <a:prstGeom prst="rect">
            <a:avLst/>
          </a:prstGeom>
          <a:noFill/>
        </p:spPr>
        <p:txBody>
          <a:bodyPr wrap="square" rtlCol="0">
            <a:spAutoFit/>
          </a:bodyPr>
          <a:lstStyle/>
          <a:p>
            <a:r>
              <a:rPr lang="ja-JP" altLang="en-US" sz="1400" dirty="0">
                <a:solidFill>
                  <a:srgbClr val="FF0000"/>
                </a:solidFill>
                <a:uFill>
                  <a:solidFill>
                    <a:srgbClr val="FF99FF"/>
                  </a:solidFill>
                </a:uFill>
                <a:latin typeface="メイリオ" panose="020B0604030504040204" pitchFamily="50" charset="-128"/>
                <a:ea typeface="メイリオ" panose="020B0604030504040204" pitchFamily="50" charset="-128"/>
              </a:rPr>
              <a:t>工作物の調査を行う資格（</a:t>
            </a:r>
            <a:r>
              <a:rPr lang="en-US" altLang="ja-JP" sz="1400" dirty="0">
                <a:solidFill>
                  <a:srgbClr val="FF0000"/>
                </a:solidFill>
                <a:uFill>
                  <a:solidFill>
                    <a:srgbClr val="FF99FF"/>
                  </a:solidFill>
                </a:uFill>
                <a:latin typeface="メイリオ" panose="020B0604030504040204" pitchFamily="50" charset="-128"/>
                <a:ea typeface="メイリオ" panose="020B0604030504040204" pitchFamily="50" charset="-128"/>
              </a:rPr>
              <a:t>R8.1.1</a:t>
            </a:r>
            <a:r>
              <a:rPr lang="ja-JP" altLang="en-US" sz="1400" dirty="0">
                <a:solidFill>
                  <a:srgbClr val="FF0000"/>
                </a:solidFill>
                <a:uFill>
                  <a:solidFill>
                    <a:srgbClr val="FF99FF"/>
                  </a:solidFill>
                </a:uFill>
                <a:latin typeface="メイリオ" panose="020B0604030504040204" pitchFamily="50" charset="-128"/>
                <a:ea typeface="メイリオ" panose="020B0604030504040204" pitchFamily="50" charset="-128"/>
              </a:rPr>
              <a:t>～）</a:t>
            </a:r>
            <a:endParaRPr lang="en-US" altLang="ja-JP" sz="1400" dirty="0">
              <a:solidFill>
                <a:srgbClr val="FF0000"/>
              </a:solidFill>
              <a:uFill>
                <a:solidFill>
                  <a:srgbClr val="FF99FF"/>
                </a:solidFill>
              </a:u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92053854"/>
      </p:ext>
    </p:extLst>
  </p:cSld>
  <p:clrMapOvr>
    <a:masterClrMapping/>
  </p:clrMapOvr>
  <mc:AlternateContent xmlns:mc="http://schemas.openxmlformats.org/markup-compatibility/2006" xmlns:p14="http://schemas.microsoft.com/office/powerpoint/2010/main">
    <mc:Choice Requires="p14">
      <p:transition spd="slow" p14:dur="2000" advTm="18006"/>
    </mc:Choice>
    <mc:Fallback xmlns="">
      <p:transition spd="slow" advTm="180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四角形: 角を丸くする 90">
            <a:extLst>
              <a:ext uri="{FF2B5EF4-FFF2-40B4-BE49-F238E27FC236}">
                <a16:creationId xmlns:a16="http://schemas.microsoft.com/office/drawing/2014/main" id="{1B3B6FDA-6DAA-47A0-8B2E-08C512F06E0C}"/>
              </a:ext>
            </a:extLst>
          </p:cNvPr>
          <p:cNvSpPr/>
          <p:nvPr/>
        </p:nvSpPr>
        <p:spPr>
          <a:xfrm>
            <a:off x="129209" y="1202635"/>
            <a:ext cx="8905461" cy="5469307"/>
          </a:xfrm>
          <a:prstGeom prst="roundRect">
            <a:avLst>
              <a:gd name="adj" fmla="val 4032"/>
            </a:avLst>
          </a:prstGeom>
          <a:noFill/>
          <a:ln w="76200">
            <a:solidFill>
              <a:srgbClr val="518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矢印: 右 62">
            <a:extLst>
              <a:ext uri="{FF2B5EF4-FFF2-40B4-BE49-F238E27FC236}">
                <a16:creationId xmlns:a16="http://schemas.microsoft.com/office/drawing/2014/main" id="{4B977030-EFBE-4FF3-B26A-DB33B946FD18}"/>
              </a:ext>
            </a:extLst>
          </p:cNvPr>
          <p:cNvSpPr/>
          <p:nvPr/>
        </p:nvSpPr>
        <p:spPr>
          <a:xfrm rot="1270876">
            <a:off x="4810872" y="4336562"/>
            <a:ext cx="360000" cy="360000"/>
          </a:xfrm>
          <a:prstGeom prst="rightArrow">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E7C64276-5CB2-41C5-9D76-E520D1A70517}"/>
              </a:ext>
            </a:extLst>
          </p:cNvPr>
          <p:cNvSpPr/>
          <p:nvPr/>
        </p:nvSpPr>
        <p:spPr>
          <a:xfrm>
            <a:off x="447439" y="3046407"/>
            <a:ext cx="3780000" cy="900000"/>
          </a:xfrm>
          <a:prstGeom prst="roundRect">
            <a:avLst>
              <a:gd name="adj" fmla="val 403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四角形: 角を丸くする 48">
            <a:extLst>
              <a:ext uri="{FF2B5EF4-FFF2-40B4-BE49-F238E27FC236}">
                <a16:creationId xmlns:a16="http://schemas.microsoft.com/office/drawing/2014/main" id="{1D84F32C-E127-4471-9828-A0ECB0660F12}"/>
              </a:ext>
            </a:extLst>
          </p:cNvPr>
          <p:cNvSpPr/>
          <p:nvPr/>
        </p:nvSpPr>
        <p:spPr>
          <a:xfrm>
            <a:off x="447439" y="5546192"/>
            <a:ext cx="2880000" cy="874486"/>
          </a:xfrm>
          <a:prstGeom prst="roundRect">
            <a:avLst/>
          </a:prstGeom>
          <a:solidFill>
            <a:srgbClr val="5185C5"/>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四角形: 角を丸くする 36">
            <a:extLst>
              <a:ext uri="{FF2B5EF4-FFF2-40B4-BE49-F238E27FC236}">
                <a16:creationId xmlns:a16="http://schemas.microsoft.com/office/drawing/2014/main" id="{F66DAA6E-2D3D-40E5-BD8A-E4C765C7C3E6}"/>
              </a:ext>
            </a:extLst>
          </p:cNvPr>
          <p:cNvSpPr/>
          <p:nvPr/>
        </p:nvSpPr>
        <p:spPr>
          <a:xfrm>
            <a:off x="7330972" y="1671450"/>
            <a:ext cx="1512000" cy="4749228"/>
          </a:xfrm>
          <a:prstGeom prst="roundRect">
            <a:avLst>
              <a:gd name="adj" fmla="val 5728"/>
            </a:avLst>
          </a:prstGeom>
          <a:solidFill>
            <a:schemeClr val="bg1">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33B37600-F472-40F7-81AF-B2CC5EEB8298}"/>
              </a:ext>
            </a:extLst>
          </p:cNvPr>
          <p:cNvSpPr txBox="1"/>
          <p:nvPr/>
        </p:nvSpPr>
        <p:spPr>
          <a:xfrm>
            <a:off x="499342" y="5602307"/>
            <a:ext cx="2778153" cy="584775"/>
          </a:xfrm>
          <a:prstGeom prst="rect">
            <a:avLst/>
          </a:prstGeom>
          <a:no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石綿あり</a:t>
            </a:r>
            <a:endParaRPr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3A54CBE-BA49-4550-94B9-D0417E96C77B}"/>
              </a:ext>
            </a:extLst>
          </p:cNvPr>
          <p:cNvSpPr txBox="1"/>
          <p:nvPr/>
        </p:nvSpPr>
        <p:spPr>
          <a:xfrm>
            <a:off x="5099867" y="1739432"/>
            <a:ext cx="1121741"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以降</a:t>
            </a:r>
          </a:p>
        </p:txBody>
      </p:sp>
      <p:sp>
        <p:nvSpPr>
          <p:cNvPr id="14" name="矢印: 右 13">
            <a:extLst>
              <a:ext uri="{FF2B5EF4-FFF2-40B4-BE49-F238E27FC236}">
                <a16:creationId xmlns:a16="http://schemas.microsoft.com/office/drawing/2014/main" id="{8E78C507-985C-4B4A-A46A-3A9BDB53D8F0}"/>
              </a:ext>
            </a:extLst>
          </p:cNvPr>
          <p:cNvSpPr/>
          <p:nvPr/>
        </p:nvSpPr>
        <p:spPr>
          <a:xfrm rot="5400000">
            <a:off x="1672910" y="2628928"/>
            <a:ext cx="432000" cy="360000"/>
          </a:xfrm>
          <a:prstGeom prst="rightArrow">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054BCC0-AB76-4A93-80E3-04704F65B02A}"/>
              </a:ext>
            </a:extLst>
          </p:cNvPr>
          <p:cNvSpPr txBox="1"/>
          <p:nvPr/>
        </p:nvSpPr>
        <p:spPr>
          <a:xfrm>
            <a:off x="674042" y="2637545"/>
            <a:ext cx="957273"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より前</a:t>
            </a:r>
          </a:p>
        </p:txBody>
      </p:sp>
      <p:sp>
        <p:nvSpPr>
          <p:cNvPr id="18" name="テキスト ボックス 17">
            <a:extLst>
              <a:ext uri="{FF2B5EF4-FFF2-40B4-BE49-F238E27FC236}">
                <a16:creationId xmlns:a16="http://schemas.microsoft.com/office/drawing/2014/main" id="{16FE8B39-7397-4C0F-BDDC-E67312121F3B}"/>
              </a:ext>
            </a:extLst>
          </p:cNvPr>
          <p:cNvSpPr txBox="1"/>
          <p:nvPr/>
        </p:nvSpPr>
        <p:spPr>
          <a:xfrm>
            <a:off x="4820723" y="2966800"/>
            <a:ext cx="1783923"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含有なし</a:t>
            </a:r>
          </a:p>
        </p:txBody>
      </p:sp>
      <p:sp>
        <p:nvSpPr>
          <p:cNvPr id="20" name="テキスト ボックス 19">
            <a:extLst>
              <a:ext uri="{FF2B5EF4-FFF2-40B4-BE49-F238E27FC236}">
                <a16:creationId xmlns:a16="http://schemas.microsoft.com/office/drawing/2014/main" id="{EE3C8EC5-CA18-4F59-BBF8-77E1B098DCAC}"/>
              </a:ext>
            </a:extLst>
          </p:cNvPr>
          <p:cNvSpPr txBox="1"/>
          <p:nvPr/>
        </p:nvSpPr>
        <p:spPr>
          <a:xfrm>
            <a:off x="3970836" y="4121527"/>
            <a:ext cx="957273"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不明</a:t>
            </a:r>
          </a:p>
        </p:txBody>
      </p:sp>
      <p:sp>
        <p:nvSpPr>
          <p:cNvPr id="24" name="テキスト ボックス 23">
            <a:extLst>
              <a:ext uri="{FF2B5EF4-FFF2-40B4-BE49-F238E27FC236}">
                <a16:creationId xmlns:a16="http://schemas.microsoft.com/office/drawing/2014/main" id="{7E7D2420-D91F-45DC-A9D4-29B4FDA2E601}"/>
              </a:ext>
            </a:extLst>
          </p:cNvPr>
          <p:cNvSpPr txBox="1"/>
          <p:nvPr/>
        </p:nvSpPr>
        <p:spPr>
          <a:xfrm>
            <a:off x="403248" y="4080705"/>
            <a:ext cx="1510018"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含有あり</a:t>
            </a:r>
          </a:p>
        </p:txBody>
      </p:sp>
      <p:sp>
        <p:nvSpPr>
          <p:cNvPr id="28" name="テキスト ボックス 27">
            <a:extLst>
              <a:ext uri="{FF2B5EF4-FFF2-40B4-BE49-F238E27FC236}">
                <a16:creationId xmlns:a16="http://schemas.microsoft.com/office/drawing/2014/main" id="{F826BCC9-E9E8-4CA0-91C8-05C179514383}"/>
              </a:ext>
            </a:extLst>
          </p:cNvPr>
          <p:cNvSpPr txBox="1"/>
          <p:nvPr/>
        </p:nvSpPr>
        <p:spPr>
          <a:xfrm>
            <a:off x="3099272" y="5361747"/>
            <a:ext cx="1510018"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含有あり</a:t>
            </a:r>
          </a:p>
        </p:txBody>
      </p:sp>
      <p:sp>
        <p:nvSpPr>
          <p:cNvPr id="30" name="テキスト ボックス 29">
            <a:extLst>
              <a:ext uri="{FF2B5EF4-FFF2-40B4-BE49-F238E27FC236}">
                <a16:creationId xmlns:a16="http://schemas.microsoft.com/office/drawing/2014/main" id="{EF983FF1-439E-4837-8821-174B8F806F35}"/>
              </a:ext>
            </a:extLst>
          </p:cNvPr>
          <p:cNvSpPr txBox="1"/>
          <p:nvPr/>
        </p:nvSpPr>
        <p:spPr>
          <a:xfrm>
            <a:off x="6110917" y="5361747"/>
            <a:ext cx="1345353"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含有なし</a:t>
            </a:r>
          </a:p>
        </p:txBody>
      </p:sp>
      <p:sp>
        <p:nvSpPr>
          <p:cNvPr id="34" name="テキスト ボックス 33">
            <a:extLst>
              <a:ext uri="{FF2B5EF4-FFF2-40B4-BE49-F238E27FC236}">
                <a16:creationId xmlns:a16="http://schemas.microsoft.com/office/drawing/2014/main" id="{C6661B18-AC70-4408-BD6A-E84716EDD527}"/>
              </a:ext>
            </a:extLst>
          </p:cNvPr>
          <p:cNvSpPr txBox="1"/>
          <p:nvPr/>
        </p:nvSpPr>
        <p:spPr>
          <a:xfrm>
            <a:off x="7482214" y="3316425"/>
            <a:ext cx="1204285" cy="1077218"/>
          </a:xfrm>
          <a:prstGeom prst="rect">
            <a:avLst/>
          </a:prstGeom>
          <a:no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石綿</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a:r>
              <a:rPr lang="ja-JP" altLang="en-US" sz="3200" b="1" dirty="0">
                <a:solidFill>
                  <a:schemeClr val="bg1"/>
                </a:solidFill>
                <a:latin typeface="メイリオ" panose="020B0604030504040204" pitchFamily="50" charset="-128"/>
                <a:ea typeface="メイリオ" panose="020B0604030504040204" pitchFamily="50" charset="-128"/>
              </a:rPr>
              <a:t>なし</a:t>
            </a:r>
            <a:endParaRPr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61" name="矢印: 右 60">
            <a:extLst>
              <a:ext uri="{FF2B5EF4-FFF2-40B4-BE49-F238E27FC236}">
                <a16:creationId xmlns:a16="http://schemas.microsoft.com/office/drawing/2014/main" id="{C04BDBFC-4485-430A-B146-19E30170D5C8}"/>
              </a:ext>
            </a:extLst>
          </p:cNvPr>
          <p:cNvSpPr/>
          <p:nvPr/>
        </p:nvSpPr>
        <p:spPr>
          <a:xfrm>
            <a:off x="4383479" y="3236598"/>
            <a:ext cx="2880000" cy="360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右 61">
            <a:extLst>
              <a:ext uri="{FF2B5EF4-FFF2-40B4-BE49-F238E27FC236}">
                <a16:creationId xmlns:a16="http://schemas.microsoft.com/office/drawing/2014/main" id="{7B77D782-31EF-4FD1-9660-3DA6C9C35BCB}"/>
              </a:ext>
            </a:extLst>
          </p:cNvPr>
          <p:cNvSpPr/>
          <p:nvPr/>
        </p:nvSpPr>
        <p:spPr>
          <a:xfrm rot="5400000">
            <a:off x="1171788" y="4592369"/>
            <a:ext cx="1440000" cy="360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95D67779-88BD-4D2C-9576-D5C9CA7B8763}"/>
              </a:ext>
            </a:extLst>
          </p:cNvPr>
          <p:cNvSpPr/>
          <p:nvPr/>
        </p:nvSpPr>
        <p:spPr>
          <a:xfrm>
            <a:off x="6363479" y="5762610"/>
            <a:ext cx="900000" cy="360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右 64">
            <a:extLst>
              <a:ext uri="{FF2B5EF4-FFF2-40B4-BE49-F238E27FC236}">
                <a16:creationId xmlns:a16="http://schemas.microsoft.com/office/drawing/2014/main" id="{D5C5B8D3-4260-4DDA-A9AD-048A3B9121F0}"/>
              </a:ext>
            </a:extLst>
          </p:cNvPr>
          <p:cNvSpPr/>
          <p:nvPr/>
        </p:nvSpPr>
        <p:spPr>
          <a:xfrm rot="10800000">
            <a:off x="3416854" y="5762610"/>
            <a:ext cx="900000" cy="360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矢印: 右 65">
            <a:extLst>
              <a:ext uri="{FF2B5EF4-FFF2-40B4-BE49-F238E27FC236}">
                <a16:creationId xmlns:a16="http://schemas.microsoft.com/office/drawing/2014/main" id="{885940EA-A571-4BA6-895A-041A8E73B316}"/>
              </a:ext>
            </a:extLst>
          </p:cNvPr>
          <p:cNvSpPr/>
          <p:nvPr/>
        </p:nvSpPr>
        <p:spPr>
          <a:xfrm rot="1303894">
            <a:off x="3739276" y="3955701"/>
            <a:ext cx="360000" cy="360000"/>
          </a:xfrm>
          <a:prstGeom prst="rightArrow">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右 66">
            <a:extLst>
              <a:ext uri="{FF2B5EF4-FFF2-40B4-BE49-F238E27FC236}">
                <a16:creationId xmlns:a16="http://schemas.microsoft.com/office/drawing/2014/main" id="{48C90532-AC39-467F-8FC4-C3C477EEB59D}"/>
              </a:ext>
            </a:extLst>
          </p:cNvPr>
          <p:cNvSpPr/>
          <p:nvPr/>
        </p:nvSpPr>
        <p:spPr>
          <a:xfrm rot="5400000">
            <a:off x="5076372" y="5283606"/>
            <a:ext cx="432000" cy="360000"/>
          </a:xfrm>
          <a:prstGeom prst="rightArrow">
            <a:avLst/>
          </a:prstGeom>
          <a:solidFill>
            <a:srgbClr val="518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右 67">
            <a:extLst>
              <a:ext uri="{FF2B5EF4-FFF2-40B4-BE49-F238E27FC236}">
                <a16:creationId xmlns:a16="http://schemas.microsoft.com/office/drawing/2014/main" id="{3BC11286-6F05-44A2-AEDE-C0858CFF9375}"/>
              </a:ext>
            </a:extLst>
          </p:cNvPr>
          <p:cNvSpPr/>
          <p:nvPr/>
        </p:nvSpPr>
        <p:spPr>
          <a:xfrm rot="7642511">
            <a:off x="3322865" y="4700426"/>
            <a:ext cx="1080000" cy="360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角を丸くする 68">
            <a:extLst>
              <a:ext uri="{FF2B5EF4-FFF2-40B4-BE49-F238E27FC236}">
                <a16:creationId xmlns:a16="http://schemas.microsoft.com/office/drawing/2014/main" id="{D4BD7061-F09C-4F11-A30A-74B333796F64}"/>
              </a:ext>
            </a:extLst>
          </p:cNvPr>
          <p:cNvSpPr/>
          <p:nvPr/>
        </p:nvSpPr>
        <p:spPr>
          <a:xfrm>
            <a:off x="447439" y="1671449"/>
            <a:ext cx="3780000" cy="900000"/>
          </a:xfrm>
          <a:prstGeom prst="roundRect">
            <a:avLst>
              <a:gd name="adj" fmla="val 403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四角形: 角を丸くする 71">
            <a:extLst>
              <a:ext uri="{FF2B5EF4-FFF2-40B4-BE49-F238E27FC236}">
                <a16:creationId xmlns:a16="http://schemas.microsoft.com/office/drawing/2014/main" id="{27C8B67D-601A-492F-94ED-139061672B86}"/>
              </a:ext>
            </a:extLst>
          </p:cNvPr>
          <p:cNvSpPr/>
          <p:nvPr/>
        </p:nvSpPr>
        <p:spPr>
          <a:xfrm>
            <a:off x="4432970" y="4718842"/>
            <a:ext cx="1800000" cy="540000"/>
          </a:xfrm>
          <a:prstGeom prst="roundRect">
            <a:avLst>
              <a:gd name="adj" fmla="val 403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四角形: 角を丸くする 72">
            <a:extLst>
              <a:ext uri="{FF2B5EF4-FFF2-40B4-BE49-F238E27FC236}">
                <a16:creationId xmlns:a16="http://schemas.microsoft.com/office/drawing/2014/main" id="{84F36050-815B-4863-A6ED-8E5822374872}"/>
              </a:ext>
            </a:extLst>
          </p:cNvPr>
          <p:cNvSpPr/>
          <p:nvPr/>
        </p:nvSpPr>
        <p:spPr>
          <a:xfrm>
            <a:off x="4436215" y="5668782"/>
            <a:ext cx="1800000" cy="540000"/>
          </a:xfrm>
          <a:prstGeom prst="roundRect">
            <a:avLst>
              <a:gd name="adj" fmla="val 403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2" name="四角形: 角を丸くする 91">
            <a:extLst>
              <a:ext uri="{FF2B5EF4-FFF2-40B4-BE49-F238E27FC236}">
                <a16:creationId xmlns:a16="http://schemas.microsoft.com/office/drawing/2014/main" id="{E69DC496-9128-415E-9DA7-E2D7B7CE0671}"/>
              </a:ext>
            </a:extLst>
          </p:cNvPr>
          <p:cNvSpPr/>
          <p:nvPr/>
        </p:nvSpPr>
        <p:spPr>
          <a:xfrm>
            <a:off x="306645" y="2805632"/>
            <a:ext cx="6630867" cy="1666431"/>
          </a:xfrm>
          <a:prstGeom prst="roundRect">
            <a:avLst>
              <a:gd name="adj" fmla="val 4032"/>
            </a:avLst>
          </a:prstGeom>
          <a:noFill/>
          <a:ln w="28575">
            <a:solidFill>
              <a:srgbClr val="DF03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3" name="テキスト ボックス 92">
            <a:extLst>
              <a:ext uri="{FF2B5EF4-FFF2-40B4-BE49-F238E27FC236}">
                <a16:creationId xmlns:a16="http://schemas.microsoft.com/office/drawing/2014/main" id="{5628B321-A711-453D-A992-A978147F1FA6}"/>
              </a:ext>
            </a:extLst>
          </p:cNvPr>
          <p:cNvSpPr txBox="1"/>
          <p:nvPr/>
        </p:nvSpPr>
        <p:spPr>
          <a:xfrm>
            <a:off x="4757994" y="2517023"/>
            <a:ext cx="1983777" cy="461665"/>
          </a:xfrm>
          <a:prstGeom prst="rect">
            <a:avLst/>
          </a:prstGeom>
          <a:solidFill>
            <a:schemeClr val="bg1"/>
          </a:solidFill>
        </p:spPr>
        <p:txBody>
          <a:bodyPr wrap="square" rtlCol="0">
            <a:spAutoFit/>
          </a:bodyPr>
          <a:lstStyle/>
          <a:p>
            <a:pPr algn="ctr"/>
            <a:r>
              <a:rPr lang="ja-JP" altLang="en-US" sz="2400" b="1" dirty="0">
                <a:solidFill>
                  <a:srgbClr val="FF0000"/>
                </a:solidFill>
                <a:latin typeface="メイリオ" panose="020B0604030504040204" pitchFamily="50" charset="-128"/>
                <a:ea typeface="メイリオ" panose="020B0604030504040204" pitchFamily="50" charset="-128"/>
              </a:rPr>
              <a:t>資格が必要</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33C88A11-1409-4961-BA66-6A29D799CEE9}"/>
              </a:ext>
            </a:extLst>
          </p:cNvPr>
          <p:cNvSpPr txBox="1"/>
          <p:nvPr/>
        </p:nvSpPr>
        <p:spPr>
          <a:xfrm>
            <a:off x="2942700" y="945248"/>
            <a:ext cx="2888234" cy="707886"/>
          </a:xfrm>
          <a:prstGeom prst="rect">
            <a:avLst/>
          </a:prstGeom>
          <a:solidFill>
            <a:schemeClr val="bg1"/>
          </a:solidFill>
        </p:spPr>
        <p:txBody>
          <a:bodyPr wrap="square" rtlCol="0">
            <a:spAutoFit/>
          </a:bodyPr>
          <a:lstStyle/>
          <a:p>
            <a:pPr algn="ctr"/>
            <a:r>
              <a:rPr lang="ja-JP" altLang="en-US" sz="4000" b="1" dirty="0">
                <a:solidFill>
                  <a:srgbClr val="5185C5"/>
                </a:solidFill>
                <a:latin typeface="メイリオ" panose="020B0604030504040204" pitchFamily="50" charset="-128"/>
                <a:ea typeface="メイリオ" panose="020B0604030504040204" pitchFamily="50" charset="-128"/>
              </a:rPr>
              <a:t>事前調査</a:t>
            </a:r>
            <a:endParaRPr lang="en-US" altLang="ja-JP" sz="4000" b="1" dirty="0">
              <a:solidFill>
                <a:srgbClr val="5185C5"/>
              </a:solidFill>
              <a:latin typeface="メイリオ" panose="020B0604030504040204" pitchFamily="50" charset="-128"/>
              <a:ea typeface="メイリオ" panose="020B0604030504040204" pitchFamily="50" charset="-128"/>
            </a:endParaRPr>
          </a:p>
        </p:txBody>
      </p:sp>
      <p:sp>
        <p:nvSpPr>
          <p:cNvPr id="3" name="矢印: 右 2">
            <a:extLst>
              <a:ext uri="{FF2B5EF4-FFF2-40B4-BE49-F238E27FC236}">
                <a16:creationId xmlns:a16="http://schemas.microsoft.com/office/drawing/2014/main" id="{83E3DC14-EED7-4D2A-B24F-098FBC5B4A13}"/>
              </a:ext>
            </a:extLst>
          </p:cNvPr>
          <p:cNvSpPr/>
          <p:nvPr/>
        </p:nvSpPr>
        <p:spPr>
          <a:xfrm>
            <a:off x="4383479" y="2025938"/>
            <a:ext cx="2880000" cy="360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8FA7D641-B4F8-4C7F-B50E-2C6F7B3CBF6F}"/>
              </a:ext>
            </a:extLst>
          </p:cNvPr>
          <p:cNvSpPr/>
          <p:nvPr/>
        </p:nvSpPr>
        <p:spPr>
          <a:xfrm>
            <a:off x="0" y="0"/>
            <a:ext cx="9144000" cy="900000"/>
          </a:xfrm>
          <a:prstGeom prst="rect">
            <a:avLst/>
          </a:prstGeom>
          <a:solidFill>
            <a:srgbClr val="2A4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BF86174B-39C9-4020-AC6E-4F3FB8E75E13}"/>
              </a:ext>
            </a:extLst>
          </p:cNvPr>
          <p:cNvSpPr txBox="1"/>
          <p:nvPr/>
        </p:nvSpPr>
        <p:spPr>
          <a:xfrm>
            <a:off x="0" y="186057"/>
            <a:ext cx="9144000" cy="707886"/>
          </a:xfrm>
          <a:prstGeom prst="rect">
            <a:avLst/>
          </a:prstGeom>
          <a:noFill/>
        </p:spPr>
        <p:txBody>
          <a:bodyPr wrap="square" rtlCol="0">
            <a:spAutoFit/>
          </a:bodyPr>
          <a:lstStyle/>
          <a:p>
            <a:pPr algn="ctr"/>
            <a:r>
              <a:rPr lang="ja-JP" altLang="en-US" sz="4000" b="1" dirty="0">
                <a:solidFill>
                  <a:schemeClr val="bg1"/>
                </a:solidFill>
                <a:latin typeface="メイリオ" panose="020B0604030504040204" pitchFamily="50" charset="-128"/>
                <a:ea typeface="メイリオ" panose="020B0604030504040204" pitchFamily="50" charset="-128"/>
              </a:rPr>
              <a:t>事前調査の流れ</a:t>
            </a:r>
          </a:p>
        </p:txBody>
      </p:sp>
      <p:sp>
        <p:nvSpPr>
          <p:cNvPr id="38" name="テキスト ボックス 37">
            <a:extLst>
              <a:ext uri="{FF2B5EF4-FFF2-40B4-BE49-F238E27FC236}">
                <a16:creationId xmlns:a16="http://schemas.microsoft.com/office/drawing/2014/main" id="{B4F7D0B1-A325-4D5E-BB30-C1D2F180633E}"/>
              </a:ext>
            </a:extLst>
          </p:cNvPr>
          <p:cNvSpPr txBox="1"/>
          <p:nvPr/>
        </p:nvSpPr>
        <p:spPr>
          <a:xfrm>
            <a:off x="374476" y="6056933"/>
            <a:ext cx="3097643" cy="369332"/>
          </a:xfrm>
          <a:prstGeom prst="rect">
            <a:avLst/>
          </a:prstGeom>
          <a:noFill/>
        </p:spPr>
        <p:txBody>
          <a:bodyPr wrap="square" rtlCol="0">
            <a:spAutoFit/>
          </a:bodyPr>
          <a:lstStyle/>
          <a:p>
            <a:pPr algn="ctr"/>
            <a:r>
              <a:rPr lang="ja-JP" altLang="en-US" dirty="0">
                <a:solidFill>
                  <a:schemeClr val="bg1"/>
                </a:solidFill>
                <a:latin typeface="メイリオ" panose="020B0604030504040204" pitchFamily="50" charset="-128"/>
                <a:ea typeface="メイリオ" panose="020B0604030504040204" pitchFamily="50" charset="-128"/>
              </a:rPr>
              <a:t>適正な飛散防止措置が必要</a:t>
            </a:r>
          </a:p>
        </p:txBody>
      </p:sp>
      <p:sp>
        <p:nvSpPr>
          <p:cNvPr id="11" name="テキスト ボックス 10">
            <a:extLst>
              <a:ext uri="{FF2B5EF4-FFF2-40B4-BE49-F238E27FC236}">
                <a16:creationId xmlns:a16="http://schemas.microsoft.com/office/drawing/2014/main" id="{48E6FB42-25F7-46A3-B174-9B06993A7B29}"/>
              </a:ext>
            </a:extLst>
          </p:cNvPr>
          <p:cNvSpPr txBox="1"/>
          <p:nvPr/>
        </p:nvSpPr>
        <p:spPr>
          <a:xfrm>
            <a:off x="338045" y="1786415"/>
            <a:ext cx="4044515" cy="769441"/>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①書面調査（着工日確認）</a:t>
            </a:r>
            <a:endParaRPr lang="en-US" altLang="ja-JP" sz="2400" b="1" dirty="0">
              <a:latin typeface="メイリオ" panose="020B0604030504040204" pitchFamily="50" charset="-128"/>
              <a:ea typeface="メイリオ" panose="020B0604030504040204" pitchFamily="50" charset="-128"/>
            </a:endParaRPr>
          </a:p>
          <a:p>
            <a:pPr algn="ctr"/>
            <a:r>
              <a:rPr lang="en-US" altLang="ja-JP" sz="2000" dirty="0">
                <a:latin typeface="メイリオ" panose="020B0604030504040204" pitchFamily="50" charset="-128"/>
                <a:ea typeface="メイリオ" panose="020B0604030504040204" pitchFamily="50" charset="-128"/>
              </a:rPr>
              <a:t>H18.9.</a:t>
            </a:r>
            <a:r>
              <a:rPr lang="ja-JP" altLang="en-US" sz="2000" dirty="0">
                <a:latin typeface="メイリオ" panose="020B0604030504040204" pitchFamily="50" charset="-128"/>
                <a:ea typeface="メイリオ" panose="020B0604030504040204" pitchFamily="50" charset="-128"/>
              </a:rPr>
              <a:t>１以降着工か</a:t>
            </a:r>
          </a:p>
        </p:txBody>
      </p:sp>
      <p:sp>
        <p:nvSpPr>
          <p:cNvPr id="16" name="テキスト ボックス 15">
            <a:extLst>
              <a:ext uri="{FF2B5EF4-FFF2-40B4-BE49-F238E27FC236}">
                <a16:creationId xmlns:a16="http://schemas.microsoft.com/office/drawing/2014/main" id="{89DB8363-3E3F-405C-B676-A49ECBE09D3D}"/>
              </a:ext>
            </a:extLst>
          </p:cNvPr>
          <p:cNvSpPr txBox="1"/>
          <p:nvPr/>
        </p:nvSpPr>
        <p:spPr>
          <a:xfrm>
            <a:off x="448922" y="3121753"/>
            <a:ext cx="4009960" cy="830997"/>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②書面調査（建材確認）</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目視調査</a:t>
            </a:r>
            <a:endParaRPr lang="ja-JP" altLang="en-US" sz="24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D3118D8F-CEE7-4AFE-BEC5-3AAA524B4461}"/>
              </a:ext>
            </a:extLst>
          </p:cNvPr>
          <p:cNvSpPr txBox="1"/>
          <p:nvPr/>
        </p:nvSpPr>
        <p:spPr>
          <a:xfrm>
            <a:off x="4618409" y="4794850"/>
            <a:ext cx="1457177" cy="461665"/>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試料採取</a:t>
            </a:r>
            <a:endParaRPr lang="en-US" altLang="ja-JP" sz="2400" b="1"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8836B450-41A8-4A38-98E2-56754A1F6A15}"/>
              </a:ext>
            </a:extLst>
          </p:cNvPr>
          <p:cNvSpPr txBox="1"/>
          <p:nvPr/>
        </p:nvSpPr>
        <p:spPr>
          <a:xfrm>
            <a:off x="4401419" y="5744894"/>
            <a:ext cx="1816324" cy="461665"/>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③分析調査</a:t>
            </a:r>
            <a:endParaRPr lang="en-US" altLang="ja-JP" sz="24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F0A89BCA-6B05-43A7-AE0B-D297963E79A9}"/>
              </a:ext>
            </a:extLst>
          </p:cNvPr>
          <p:cNvSpPr txBox="1"/>
          <p:nvPr/>
        </p:nvSpPr>
        <p:spPr>
          <a:xfrm>
            <a:off x="2727591" y="4558784"/>
            <a:ext cx="957273" cy="400110"/>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みなし</a:t>
            </a:r>
          </a:p>
        </p:txBody>
      </p:sp>
    </p:spTree>
    <p:extLst>
      <p:ext uri="{BB962C8B-B14F-4D97-AF65-F5344CB8AC3E}">
        <p14:creationId xmlns:p14="http://schemas.microsoft.com/office/powerpoint/2010/main" val="411298201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3814</Words>
  <Application>Microsoft Office PowerPoint</Application>
  <PresentationFormat>画面に合わせる (4:3)</PresentationFormat>
  <Paragraphs>550</Paragraphs>
  <Slides>34</Slides>
  <Notes>34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34</vt:i4>
      </vt:variant>
    </vt:vector>
  </HeadingPairs>
  <TitlesOfParts>
    <vt:vector size="42" baseType="lpstr">
      <vt:lpstr>ＭＳ ゴシック</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2024-10-28T09:30:58Z</dcterms:created>
  <dcterms:modified xsi:type="dcterms:W3CDTF">2024-10-28T09:31:17Z</dcterms:modified>
</cp:coreProperties>
</file>