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2"/>
  </p:notesMasterIdLst>
  <p:sldIdLst>
    <p:sldId id="258" r:id="rId2"/>
    <p:sldId id="262" r:id="rId3"/>
    <p:sldId id="305" r:id="rId4"/>
    <p:sldId id="260" r:id="rId5"/>
    <p:sldId id="311" r:id="rId6"/>
    <p:sldId id="266" r:id="rId7"/>
    <p:sldId id="306" r:id="rId8"/>
    <p:sldId id="281" r:id="rId9"/>
    <p:sldId id="301" r:id="rId10"/>
    <p:sldId id="310" r:id="rId11"/>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B487"/>
    <a:srgbClr val="E8822E"/>
    <a:srgbClr val="DF032E"/>
    <a:srgbClr val="2A4C74"/>
    <a:srgbClr val="5185C5"/>
    <a:srgbClr val="D3D4D3"/>
    <a:srgbClr val="111987"/>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92838" autoAdjust="0"/>
  </p:normalViewPr>
  <p:slideViewPr>
    <p:cSldViewPr snapToGrid="0">
      <p:cViewPr>
        <p:scale>
          <a:sx n="60" d="100"/>
          <a:sy n="60" d="100"/>
        </p:scale>
        <p:origin x="1292"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B3DFD4F-DD22-4F1A-BDA5-91D99DDFF634}" type="datetimeFigureOut">
              <a:rPr kumimoji="1" lang="ja-JP" altLang="en-US" smtClean="0"/>
              <a:t>2024/10/28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596A9BA-8D2B-4AC2-9EB3-1CDA9A9CC556}" type="slidenum">
              <a:rPr kumimoji="1" lang="ja-JP" altLang="en-US" smtClean="0"/>
              <a:t>‹#›</a:t>
            </a:fld>
            <a:endParaRPr kumimoji="1" lang="ja-JP" altLang="en-US"/>
          </a:p>
        </p:txBody>
      </p:sp>
    </p:spTree>
    <p:extLst>
      <p:ext uri="{BB962C8B-B14F-4D97-AF65-F5344CB8AC3E}">
        <p14:creationId xmlns:p14="http://schemas.microsoft.com/office/powerpoint/2010/main" val="29068734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1</a:t>
            </a:fld>
            <a:endParaRPr kumimoji="1" lang="ja-JP" altLang="en-US"/>
          </a:p>
        </p:txBody>
      </p:sp>
    </p:spTree>
    <p:extLst>
      <p:ext uri="{BB962C8B-B14F-4D97-AF65-F5344CB8AC3E}">
        <p14:creationId xmlns:p14="http://schemas.microsoft.com/office/powerpoint/2010/main" val="3247329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10</a:t>
            </a:fld>
            <a:endParaRPr kumimoji="1" lang="ja-JP" altLang="en-US"/>
          </a:p>
        </p:txBody>
      </p:sp>
    </p:spTree>
    <p:extLst>
      <p:ext uri="{BB962C8B-B14F-4D97-AF65-F5344CB8AC3E}">
        <p14:creationId xmlns:p14="http://schemas.microsoft.com/office/powerpoint/2010/main" val="177520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2</a:t>
            </a:fld>
            <a:endParaRPr kumimoji="1" lang="ja-JP" altLang="en-US"/>
          </a:p>
        </p:txBody>
      </p:sp>
    </p:spTree>
    <p:extLst>
      <p:ext uri="{BB962C8B-B14F-4D97-AF65-F5344CB8AC3E}">
        <p14:creationId xmlns:p14="http://schemas.microsoft.com/office/powerpoint/2010/main" val="56511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3</a:t>
            </a:fld>
            <a:endParaRPr kumimoji="1" lang="ja-JP" altLang="en-US"/>
          </a:p>
        </p:txBody>
      </p:sp>
    </p:spTree>
    <p:extLst>
      <p:ext uri="{BB962C8B-B14F-4D97-AF65-F5344CB8AC3E}">
        <p14:creationId xmlns:p14="http://schemas.microsoft.com/office/powerpoint/2010/main" val="3165974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4</a:t>
            </a:fld>
            <a:endParaRPr kumimoji="1" lang="ja-JP" altLang="en-US"/>
          </a:p>
        </p:txBody>
      </p:sp>
    </p:spTree>
    <p:extLst>
      <p:ext uri="{BB962C8B-B14F-4D97-AF65-F5344CB8AC3E}">
        <p14:creationId xmlns:p14="http://schemas.microsoft.com/office/powerpoint/2010/main" val="4221485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5</a:t>
            </a:fld>
            <a:endParaRPr kumimoji="1" lang="ja-JP" altLang="en-US"/>
          </a:p>
        </p:txBody>
      </p:sp>
    </p:spTree>
    <p:extLst>
      <p:ext uri="{BB962C8B-B14F-4D97-AF65-F5344CB8AC3E}">
        <p14:creationId xmlns:p14="http://schemas.microsoft.com/office/powerpoint/2010/main" val="3464722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6</a:t>
            </a:fld>
            <a:endParaRPr kumimoji="1" lang="ja-JP" altLang="en-US"/>
          </a:p>
        </p:txBody>
      </p:sp>
    </p:spTree>
    <p:extLst>
      <p:ext uri="{BB962C8B-B14F-4D97-AF65-F5344CB8AC3E}">
        <p14:creationId xmlns:p14="http://schemas.microsoft.com/office/powerpoint/2010/main" val="3894187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7</a:t>
            </a:fld>
            <a:endParaRPr kumimoji="1" lang="ja-JP" altLang="en-US"/>
          </a:p>
        </p:txBody>
      </p:sp>
    </p:spTree>
    <p:extLst>
      <p:ext uri="{BB962C8B-B14F-4D97-AF65-F5344CB8AC3E}">
        <p14:creationId xmlns:p14="http://schemas.microsoft.com/office/powerpoint/2010/main" val="251092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8</a:t>
            </a:fld>
            <a:endParaRPr kumimoji="1" lang="ja-JP" altLang="en-US"/>
          </a:p>
        </p:txBody>
      </p:sp>
    </p:spTree>
    <p:extLst>
      <p:ext uri="{BB962C8B-B14F-4D97-AF65-F5344CB8AC3E}">
        <p14:creationId xmlns:p14="http://schemas.microsoft.com/office/powerpoint/2010/main" val="3896948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6596A9BA-8D2B-4AC2-9EB3-1CDA9A9CC556}" type="slidenum">
              <a:rPr kumimoji="1" lang="ja-JP" altLang="en-US" smtClean="0"/>
              <a:t>9</a:t>
            </a:fld>
            <a:endParaRPr kumimoji="1" lang="ja-JP" altLang="en-US"/>
          </a:p>
        </p:txBody>
      </p:sp>
    </p:spTree>
    <p:extLst>
      <p:ext uri="{BB962C8B-B14F-4D97-AF65-F5344CB8AC3E}">
        <p14:creationId xmlns:p14="http://schemas.microsoft.com/office/powerpoint/2010/main" val="404256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1710392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84393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137159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4015670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195534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1107255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81435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1158588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335726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268639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C7609E-20FC-4B64-AFA1-6725646D3AE6}" type="datetimeFigureOut">
              <a:rPr kumimoji="1" lang="ja-JP" altLang="en-US" smtClean="0"/>
              <a:t>2024/10/28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295077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7609E-20FC-4B64-AFA1-6725646D3AE6}" type="datetimeFigureOut">
              <a:rPr kumimoji="1" lang="ja-JP" altLang="en-US" smtClean="0"/>
              <a:t>2024/10/28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C4E565-94F2-46ED-AD9E-4BAFDEC7F5C0}" type="slidenum">
              <a:rPr kumimoji="1" lang="ja-JP" altLang="en-US" smtClean="0"/>
              <a:t>‹#›</a:t>
            </a:fld>
            <a:endParaRPr kumimoji="1" lang="ja-JP" altLang="en-US"/>
          </a:p>
        </p:txBody>
      </p:sp>
    </p:spTree>
    <p:extLst>
      <p:ext uri="{BB962C8B-B14F-4D97-AF65-F5344CB8AC3E}">
        <p14:creationId xmlns:p14="http://schemas.microsoft.com/office/powerpoint/2010/main" val="2865997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CD76620E-CEE4-4679-9591-F1E10898F66A}"/>
              </a:ext>
            </a:extLst>
          </p:cNvPr>
          <p:cNvSpPr/>
          <p:nvPr/>
        </p:nvSpPr>
        <p:spPr>
          <a:xfrm>
            <a:off x="0" y="855676"/>
            <a:ext cx="9144000" cy="306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サブタイトル 4">
            <a:extLst>
              <a:ext uri="{FF2B5EF4-FFF2-40B4-BE49-F238E27FC236}">
                <a16:creationId xmlns:a16="http://schemas.microsoft.com/office/drawing/2014/main" id="{EE3ABD97-3E49-470B-8D55-DAC04FF0C5D5}"/>
              </a:ext>
            </a:extLst>
          </p:cNvPr>
          <p:cNvSpPr txBox="1">
            <a:spLocks/>
          </p:cNvSpPr>
          <p:nvPr/>
        </p:nvSpPr>
        <p:spPr>
          <a:xfrm>
            <a:off x="539552" y="4108218"/>
            <a:ext cx="8064896" cy="1018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800" dirty="0">
                <a:latin typeface="メイリオ" panose="020B0604030504040204" pitchFamily="50" charset="-128"/>
                <a:ea typeface="メイリオ" panose="020B0604030504040204" pitchFamily="50" charset="-128"/>
              </a:rPr>
              <a:t>大阪府 環境農林水産部 環境管理室</a:t>
            </a:r>
            <a:endParaRPr lang="en-US" altLang="ja-JP" sz="2800" dirty="0">
              <a:latin typeface="メイリオ" panose="020B0604030504040204" pitchFamily="50" charset="-128"/>
              <a:ea typeface="メイリオ" panose="020B0604030504040204" pitchFamily="50" charset="-128"/>
            </a:endParaRPr>
          </a:p>
          <a:p>
            <a:pPr marL="0" indent="0" algn="ctr">
              <a:buNone/>
            </a:pPr>
            <a:r>
              <a:rPr lang="ja-JP" altLang="en-US" sz="2800" dirty="0">
                <a:latin typeface="メイリオ" panose="020B0604030504040204" pitchFamily="50" charset="-128"/>
                <a:ea typeface="メイリオ" panose="020B0604030504040204" pitchFamily="50" charset="-128"/>
              </a:rPr>
              <a:t>事業所指導課 大気指導グループ</a:t>
            </a:r>
            <a:endParaRPr lang="en-US" altLang="ja-JP" sz="2800" dirty="0">
              <a:latin typeface="メイリオ" panose="020B0604030504040204" pitchFamily="50" charset="-128"/>
              <a:ea typeface="メイリオ" panose="020B0604030504040204" pitchFamily="50" charset="-128"/>
            </a:endParaRPr>
          </a:p>
        </p:txBody>
      </p:sp>
      <p:pic>
        <p:nvPicPr>
          <p:cNvPr id="30" name="図 29">
            <a:extLst>
              <a:ext uri="{FF2B5EF4-FFF2-40B4-BE49-F238E27FC236}">
                <a16:creationId xmlns:a16="http://schemas.microsoft.com/office/drawing/2014/main" id="{215D95E7-ED0A-4503-A695-56B5ABD55E2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2955" y="5497832"/>
            <a:ext cx="901246" cy="1080000"/>
          </a:xfrm>
          <a:prstGeom prst="rect">
            <a:avLst/>
          </a:prstGeom>
          <a:noFill/>
          <a:ln>
            <a:noFill/>
          </a:ln>
        </p:spPr>
      </p:pic>
      <p:sp>
        <p:nvSpPr>
          <p:cNvPr id="6" name="サブタイトル 4">
            <a:extLst>
              <a:ext uri="{FF2B5EF4-FFF2-40B4-BE49-F238E27FC236}">
                <a16:creationId xmlns:a16="http://schemas.microsoft.com/office/drawing/2014/main" id="{1D374229-9BAF-4FBF-9229-505C6E79F55A}"/>
              </a:ext>
            </a:extLst>
          </p:cNvPr>
          <p:cNvSpPr txBox="1">
            <a:spLocks/>
          </p:cNvSpPr>
          <p:nvPr/>
        </p:nvSpPr>
        <p:spPr>
          <a:xfrm>
            <a:off x="539552" y="5528748"/>
            <a:ext cx="8064896" cy="1018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800" dirty="0">
                <a:latin typeface="メイリオ" panose="020B0604030504040204" pitchFamily="50" charset="-128"/>
                <a:ea typeface="メイリオ" panose="020B0604030504040204" pitchFamily="50" charset="-128"/>
              </a:rPr>
              <a:t>大阪府 泉州農と緑の総合事務所</a:t>
            </a:r>
            <a:endParaRPr lang="en-US" altLang="ja-JP" sz="2800" dirty="0">
              <a:latin typeface="メイリオ" panose="020B0604030504040204" pitchFamily="50" charset="-128"/>
              <a:ea typeface="メイリオ" panose="020B0604030504040204" pitchFamily="50" charset="-128"/>
            </a:endParaRPr>
          </a:p>
          <a:p>
            <a:pPr marL="0" indent="0" algn="ctr">
              <a:buNone/>
            </a:pPr>
            <a:r>
              <a:rPr lang="ja-JP" altLang="en-US" sz="2800" dirty="0">
                <a:latin typeface="メイリオ" panose="020B0604030504040204" pitchFamily="50" charset="-128"/>
                <a:ea typeface="メイリオ" panose="020B0604030504040204" pitchFamily="50" charset="-128"/>
              </a:rPr>
              <a:t>環境指導課</a:t>
            </a:r>
            <a:endParaRPr lang="en-US" altLang="ja-JP" sz="28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D08643BF-0050-416E-B994-879563630B93}"/>
              </a:ext>
            </a:extLst>
          </p:cNvPr>
          <p:cNvSpPr txBox="1"/>
          <p:nvPr/>
        </p:nvSpPr>
        <p:spPr>
          <a:xfrm>
            <a:off x="618711" y="1509886"/>
            <a:ext cx="7906578" cy="1938992"/>
          </a:xfrm>
          <a:prstGeom prst="rect">
            <a:avLst/>
          </a:prstGeom>
          <a:noFill/>
        </p:spPr>
        <p:txBody>
          <a:bodyPr wrap="square" rtlCol="0">
            <a:spAutoFit/>
          </a:bodyPr>
          <a:lstStyle/>
          <a:p>
            <a:pPr algn="ctr"/>
            <a:r>
              <a:rPr lang="ja-JP" altLang="en-US" sz="6000" b="1" dirty="0">
                <a:solidFill>
                  <a:schemeClr val="bg1"/>
                </a:solidFill>
                <a:latin typeface="メイリオ" panose="020B0604030504040204" pitchFamily="50" charset="-128"/>
                <a:ea typeface="メイリオ" panose="020B0604030504040204" pitchFamily="50" charset="-128"/>
              </a:rPr>
              <a:t>石綿事前調査について</a:t>
            </a:r>
            <a:endParaRPr lang="en-US" altLang="ja-JP" sz="6000" b="1" dirty="0">
              <a:solidFill>
                <a:schemeClr val="bg1"/>
              </a:solidFill>
              <a:latin typeface="メイリオ" panose="020B0604030504040204" pitchFamily="50" charset="-128"/>
              <a:ea typeface="メイリオ" panose="020B0604030504040204" pitchFamily="50" charset="-128"/>
            </a:endParaRPr>
          </a:p>
          <a:p>
            <a:pPr algn="ctr"/>
            <a:r>
              <a:rPr lang="ja-JP" altLang="en-US" sz="6000" b="1" dirty="0">
                <a:solidFill>
                  <a:schemeClr val="bg1"/>
                </a:solidFill>
                <a:latin typeface="メイリオ" panose="020B0604030504040204" pitchFamily="50" charset="-128"/>
                <a:ea typeface="メイリオ" panose="020B0604030504040204" pitchFamily="50" charset="-128"/>
              </a:rPr>
              <a:t>（抜粋版）</a:t>
            </a:r>
          </a:p>
        </p:txBody>
      </p:sp>
    </p:spTree>
    <p:extLst>
      <p:ext uri="{BB962C8B-B14F-4D97-AF65-F5344CB8AC3E}">
        <p14:creationId xmlns:p14="http://schemas.microsoft.com/office/powerpoint/2010/main" val="2335702964"/>
      </p:ext>
    </p:extLst>
  </p:cSld>
  <p:clrMapOvr>
    <a:masterClrMapping/>
  </p:clrMapOvr>
  <mc:AlternateContent xmlns:mc="http://schemas.openxmlformats.org/markup-compatibility/2006" xmlns:p14="http://schemas.microsoft.com/office/powerpoint/2010/main">
    <mc:Choice Requires="p14">
      <p:transition spd="slow" p14:dur="2000" advTm="9632"/>
    </mc:Choice>
    <mc:Fallback xmlns="">
      <p:transition spd="slow" advTm="963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3ADC723-2300-4E02-8E04-8D08C0D4B3F7}"/>
              </a:ext>
            </a:extLst>
          </p:cNvPr>
          <p:cNvSpPr/>
          <p:nvPr/>
        </p:nvSpPr>
        <p:spPr>
          <a:xfrm>
            <a:off x="0" y="855676"/>
            <a:ext cx="9144000" cy="306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0158B6D8-AD15-47A2-A901-E0DD27939529}"/>
              </a:ext>
            </a:extLst>
          </p:cNvPr>
          <p:cNvSpPr txBox="1"/>
          <p:nvPr/>
        </p:nvSpPr>
        <p:spPr>
          <a:xfrm>
            <a:off x="0" y="1662401"/>
            <a:ext cx="9144000" cy="1446550"/>
          </a:xfrm>
          <a:prstGeom prst="rect">
            <a:avLst/>
          </a:prstGeom>
          <a:noFill/>
        </p:spPr>
        <p:txBody>
          <a:bodyPr wrap="square" rtlCol="0">
            <a:spAutoFit/>
          </a:bodyPr>
          <a:lstStyle/>
          <a:p>
            <a:pPr algn="ctr"/>
            <a:r>
              <a:rPr lang="ja-JP" altLang="en-US" sz="4400" b="1" dirty="0">
                <a:solidFill>
                  <a:schemeClr val="bg1"/>
                </a:solidFill>
                <a:latin typeface="メイリオ" panose="020B0604030504040204" pitchFamily="50" charset="-128"/>
                <a:ea typeface="メイリオ" panose="020B0604030504040204" pitchFamily="50" charset="-128"/>
              </a:rPr>
              <a:t>今後も石綿飛散防止のため</a:t>
            </a:r>
            <a:endParaRPr lang="en-US" altLang="ja-JP" sz="4400" b="1" dirty="0">
              <a:solidFill>
                <a:schemeClr val="bg1"/>
              </a:solidFill>
              <a:latin typeface="メイリオ" panose="020B0604030504040204" pitchFamily="50" charset="-128"/>
              <a:ea typeface="メイリオ" panose="020B0604030504040204" pitchFamily="50" charset="-128"/>
            </a:endParaRPr>
          </a:p>
          <a:p>
            <a:pPr algn="ctr"/>
            <a:r>
              <a:rPr lang="ja-JP" altLang="en-US" sz="4400" b="1" dirty="0">
                <a:solidFill>
                  <a:schemeClr val="bg1"/>
                </a:solidFill>
                <a:latin typeface="メイリオ" panose="020B0604030504040204" pitchFamily="50" charset="-128"/>
                <a:ea typeface="メイリオ" panose="020B0604030504040204" pitchFamily="50" charset="-128"/>
              </a:rPr>
              <a:t>法令遵守をお願いいたします</a:t>
            </a:r>
          </a:p>
        </p:txBody>
      </p:sp>
      <p:sp>
        <p:nvSpPr>
          <p:cNvPr id="9" name="サブタイトル 4">
            <a:extLst>
              <a:ext uri="{FF2B5EF4-FFF2-40B4-BE49-F238E27FC236}">
                <a16:creationId xmlns:a16="http://schemas.microsoft.com/office/drawing/2014/main" id="{F09172A9-0624-4450-A7B2-910513092D4D}"/>
              </a:ext>
            </a:extLst>
          </p:cNvPr>
          <p:cNvSpPr txBox="1">
            <a:spLocks/>
          </p:cNvSpPr>
          <p:nvPr/>
        </p:nvSpPr>
        <p:spPr>
          <a:xfrm>
            <a:off x="539552" y="4108218"/>
            <a:ext cx="8064896" cy="1018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800" dirty="0">
                <a:latin typeface="メイリオ" panose="020B0604030504040204" pitchFamily="50" charset="-128"/>
                <a:ea typeface="メイリオ" panose="020B0604030504040204" pitchFamily="50" charset="-128"/>
              </a:rPr>
              <a:t>大阪府 環境農林水産部 環境管理室</a:t>
            </a:r>
            <a:endParaRPr lang="en-US" altLang="ja-JP" sz="2800" dirty="0">
              <a:latin typeface="メイリオ" panose="020B0604030504040204" pitchFamily="50" charset="-128"/>
              <a:ea typeface="メイリオ" panose="020B0604030504040204" pitchFamily="50" charset="-128"/>
            </a:endParaRPr>
          </a:p>
          <a:p>
            <a:pPr marL="0" indent="0" algn="ctr">
              <a:buNone/>
            </a:pPr>
            <a:r>
              <a:rPr lang="ja-JP" altLang="en-US" sz="2800" dirty="0">
                <a:latin typeface="メイリオ" panose="020B0604030504040204" pitchFamily="50" charset="-128"/>
                <a:ea typeface="メイリオ" panose="020B0604030504040204" pitchFamily="50" charset="-128"/>
              </a:rPr>
              <a:t>事業所指導課 大気指導グループ</a:t>
            </a:r>
            <a:endParaRPr lang="en-US" altLang="ja-JP" sz="2800" dirty="0">
              <a:latin typeface="メイリオ" panose="020B0604030504040204" pitchFamily="50" charset="-128"/>
              <a:ea typeface="メイリオ" panose="020B0604030504040204" pitchFamily="50" charset="-128"/>
            </a:endParaRPr>
          </a:p>
        </p:txBody>
      </p:sp>
      <p:pic>
        <p:nvPicPr>
          <p:cNvPr id="10" name="図 9">
            <a:extLst>
              <a:ext uri="{FF2B5EF4-FFF2-40B4-BE49-F238E27FC236}">
                <a16:creationId xmlns:a16="http://schemas.microsoft.com/office/drawing/2014/main" id="{3C882E8D-5C3D-40E5-8319-CFE031B3EEC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2955" y="5497832"/>
            <a:ext cx="901246" cy="1080000"/>
          </a:xfrm>
          <a:prstGeom prst="rect">
            <a:avLst/>
          </a:prstGeom>
          <a:noFill/>
          <a:ln>
            <a:noFill/>
          </a:ln>
        </p:spPr>
      </p:pic>
      <p:sp>
        <p:nvSpPr>
          <p:cNvPr id="11" name="サブタイトル 4">
            <a:extLst>
              <a:ext uri="{FF2B5EF4-FFF2-40B4-BE49-F238E27FC236}">
                <a16:creationId xmlns:a16="http://schemas.microsoft.com/office/drawing/2014/main" id="{028B6038-3D66-4A6C-89B4-1015CC39B325}"/>
              </a:ext>
            </a:extLst>
          </p:cNvPr>
          <p:cNvSpPr txBox="1">
            <a:spLocks/>
          </p:cNvSpPr>
          <p:nvPr/>
        </p:nvSpPr>
        <p:spPr>
          <a:xfrm>
            <a:off x="539552" y="5528748"/>
            <a:ext cx="8064896" cy="1018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ja-JP" altLang="en-US" sz="2800" dirty="0">
                <a:latin typeface="メイリオ" panose="020B0604030504040204" pitchFamily="50" charset="-128"/>
                <a:ea typeface="メイリオ" panose="020B0604030504040204" pitchFamily="50" charset="-128"/>
              </a:rPr>
              <a:t>大阪府 泉州農と緑の総合事務所</a:t>
            </a:r>
            <a:endParaRPr lang="en-US" altLang="ja-JP" sz="2800" dirty="0">
              <a:latin typeface="メイリオ" panose="020B0604030504040204" pitchFamily="50" charset="-128"/>
              <a:ea typeface="メイリオ" panose="020B0604030504040204" pitchFamily="50" charset="-128"/>
            </a:endParaRPr>
          </a:p>
          <a:p>
            <a:pPr marL="0" indent="0" algn="ctr">
              <a:buNone/>
            </a:pPr>
            <a:r>
              <a:rPr lang="ja-JP" altLang="en-US" sz="2800" dirty="0">
                <a:latin typeface="メイリオ" panose="020B0604030504040204" pitchFamily="50" charset="-128"/>
                <a:ea typeface="メイリオ" panose="020B0604030504040204" pitchFamily="50" charset="-128"/>
              </a:rPr>
              <a:t>環境指導課</a:t>
            </a:r>
            <a:endParaRPr lang="en-US" altLang="ja-JP" sz="2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66378246"/>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E98EB90A-3A9E-4A6A-BA28-6AA9386A30EC}"/>
              </a:ext>
            </a:extLst>
          </p:cNvPr>
          <p:cNvSpPr/>
          <p:nvPr/>
        </p:nvSpPr>
        <p:spPr>
          <a:xfrm>
            <a:off x="226503" y="1009824"/>
            <a:ext cx="8690994" cy="2737544"/>
          </a:xfrm>
          <a:prstGeom prst="roundRect">
            <a:avLst>
              <a:gd name="adj" fmla="val 10898"/>
            </a:avLst>
          </a:prstGeom>
          <a:noFill/>
          <a:ln w="28575">
            <a:solidFill>
              <a:srgbClr val="2A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9EB70C03-C179-44B4-A087-1D1FDACBACF6}"/>
              </a:ext>
            </a:extLst>
          </p:cNvPr>
          <p:cNvSpPr/>
          <p:nvPr/>
        </p:nvSpPr>
        <p:spPr>
          <a:xfrm>
            <a:off x="6135232" y="1762745"/>
            <a:ext cx="2647158" cy="1821835"/>
          </a:xfrm>
          <a:prstGeom prst="roundRect">
            <a:avLst>
              <a:gd name="adj" fmla="val 16667"/>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A0A93FD4-2FA5-41D8-865C-9CD247577C4C}"/>
              </a:ext>
            </a:extLst>
          </p:cNvPr>
          <p:cNvSpPr txBox="1"/>
          <p:nvPr/>
        </p:nvSpPr>
        <p:spPr>
          <a:xfrm>
            <a:off x="6169007" y="1810500"/>
            <a:ext cx="2647158" cy="1815882"/>
          </a:xfrm>
          <a:prstGeom prst="rect">
            <a:avLst/>
          </a:prstGeom>
          <a:noFill/>
        </p:spPr>
        <p:txBody>
          <a:bodyPr wrap="square" rtlCol="0">
            <a:spAutoFit/>
          </a:bodyPr>
          <a:lstStyle/>
          <a:p>
            <a:pPr algn="ctr"/>
            <a:r>
              <a:rPr lang="ja-JP" altLang="en-US" sz="3200" b="1" dirty="0">
                <a:solidFill>
                  <a:schemeClr val="bg1"/>
                </a:solidFill>
                <a:latin typeface="メイリオ" panose="020B0604030504040204" pitchFamily="50" charset="-128"/>
                <a:ea typeface="メイリオ" panose="020B0604030504040204" pitchFamily="50" charset="-128"/>
              </a:rPr>
              <a:t>成形板等</a:t>
            </a:r>
            <a:endParaRPr lang="en-US" altLang="ja-JP" sz="3200" b="1" dirty="0">
              <a:solidFill>
                <a:schemeClr val="bg1"/>
              </a:solidFill>
              <a:latin typeface="メイリオ" panose="020B0604030504040204" pitchFamily="50" charset="-128"/>
              <a:ea typeface="メイリオ" panose="020B0604030504040204" pitchFamily="50" charset="-128"/>
            </a:endParaRPr>
          </a:p>
          <a:p>
            <a:pPr algn="ctr"/>
            <a:r>
              <a:rPr lang="ja-JP" altLang="en-US" sz="2400" dirty="0">
                <a:solidFill>
                  <a:schemeClr val="bg1"/>
                </a:solidFill>
                <a:latin typeface="メイリオ" panose="020B0604030504040204" pitchFamily="50" charset="-128"/>
                <a:ea typeface="メイリオ" panose="020B0604030504040204" pitchFamily="50" charset="-128"/>
              </a:rPr>
              <a:t>（レベル３）</a:t>
            </a:r>
            <a:endParaRPr lang="en-US" altLang="ja-JP" sz="2400" dirty="0">
              <a:solidFill>
                <a:schemeClr val="bg1"/>
              </a:solidFill>
              <a:latin typeface="メイリオ" panose="020B0604030504040204" pitchFamily="50" charset="-128"/>
              <a:ea typeface="メイリオ" panose="020B0604030504040204" pitchFamily="50" charset="-128"/>
            </a:endParaRPr>
          </a:p>
          <a:p>
            <a:pPr algn="ctr"/>
            <a:r>
              <a:rPr lang="ja-JP" altLang="en-US" sz="3200" b="1" dirty="0">
                <a:solidFill>
                  <a:schemeClr val="bg1"/>
                </a:solidFill>
                <a:latin typeface="メイリオ" panose="020B0604030504040204" pitchFamily="50" charset="-128"/>
                <a:ea typeface="メイリオ" panose="020B0604030504040204" pitchFamily="50" charset="-128"/>
              </a:rPr>
              <a:t>仕上塗材</a:t>
            </a:r>
            <a:endParaRPr lang="en-US" altLang="ja-JP" sz="3200" b="1" dirty="0">
              <a:solidFill>
                <a:schemeClr val="bg1"/>
              </a:solidFill>
              <a:latin typeface="メイリオ" panose="020B0604030504040204" pitchFamily="50" charset="-128"/>
              <a:ea typeface="メイリオ" panose="020B0604030504040204" pitchFamily="50" charset="-128"/>
            </a:endParaRPr>
          </a:p>
          <a:p>
            <a:pPr algn="ctr"/>
            <a:r>
              <a:rPr lang="ja-JP" altLang="en-US" sz="2400" dirty="0">
                <a:solidFill>
                  <a:schemeClr val="bg1"/>
                </a:solidFill>
                <a:latin typeface="メイリオ" panose="020B0604030504040204" pitchFamily="50" charset="-128"/>
                <a:ea typeface="メイリオ" panose="020B0604030504040204" pitchFamily="50" charset="-128"/>
              </a:rPr>
              <a:t>（レベル３相当）</a:t>
            </a:r>
          </a:p>
        </p:txBody>
      </p:sp>
      <p:sp>
        <p:nvSpPr>
          <p:cNvPr id="19" name="四角形: 角を丸くする 18">
            <a:extLst>
              <a:ext uri="{FF2B5EF4-FFF2-40B4-BE49-F238E27FC236}">
                <a16:creationId xmlns:a16="http://schemas.microsoft.com/office/drawing/2014/main" id="{816CABFB-9E09-41B3-B156-EC2095EF5B90}"/>
              </a:ext>
            </a:extLst>
          </p:cNvPr>
          <p:cNvSpPr/>
          <p:nvPr/>
        </p:nvSpPr>
        <p:spPr>
          <a:xfrm>
            <a:off x="343734" y="1762745"/>
            <a:ext cx="2647158" cy="1821835"/>
          </a:xfrm>
          <a:prstGeom prst="roundRect">
            <a:avLst>
              <a:gd name="adj" fmla="val 16667"/>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1F1935B8-9146-4D82-A210-7296BD4353C8}"/>
              </a:ext>
            </a:extLst>
          </p:cNvPr>
          <p:cNvSpPr/>
          <p:nvPr/>
        </p:nvSpPr>
        <p:spPr>
          <a:xfrm>
            <a:off x="3239483" y="1762745"/>
            <a:ext cx="2647158" cy="1821835"/>
          </a:xfrm>
          <a:prstGeom prst="roundRect">
            <a:avLst>
              <a:gd name="adj" fmla="val 16667"/>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45AC2EE5-BB00-4B66-9E98-609A975CA1C8}"/>
              </a:ext>
            </a:extLst>
          </p:cNvPr>
          <p:cNvSpPr/>
          <p:nvPr/>
        </p:nvSpPr>
        <p:spPr>
          <a:xfrm>
            <a:off x="0" y="0"/>
            <a:ext cx="9144000" cy="90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BE98B076-A5B0-4E42-9051-9ECD561B3E8F}"/>
              </a:ext>
            </a:extLst>
          </p:cNvPr>
          <p:cNvSpPr txBox="1"/>
          <p:nvPr/>
        </p:nvSpPr>
        <p:spPr>
          <a:xfrm>
            <a:off x="0" y="186057"/>
            <a:ext cx="9144000" cy="707886"/>
          </a:xfrm>
          <a:prstGeom prst="rect">
            <a:avLst/>
          </a:prstGeom>
          <a:noFill/>
        </p:spPr>
        <p:txBody>
          <a:bodyPr wrap="square" rtlCol="0">
            <a:spAutoFit/>
          </a:bodyPr>
          <a:lstStyle/>
          <a:p>
            <a:pPr algn="ctr"/>
            <a:r>
              <a:rPr lang="ja-JP" altLang="en-US" sz="4000" b="1" dirty="0">
                <a:solidFill>
                  <a:schemeClr val="bg1"/>
                </a:solidFill>
                <a:latin typeface="メイリオ" panose="020B0604030504040204" pitchFamily="50" charset="-128"/>
                <a:ea typeface="メイリオ" panose="020B0604030504040204" pitchFamily="50" charset="-128"/>
              </a:rPr>
              <a:t>規制対象</a:t>
            </a:r>
          </a:p>
        </p:txBody>
      </p:sp>
      <p:sp>
        <p:nvSpPr>
          <p:cNvPr id="32" name="テキスト ボックス 31">
            <a:extLst>
              <a:ext uri="{FF2B5EF4-FFF2-40B4-BE49-F238E27FC236}">
                <a16:creationId xmlns:a16="http://schemas.microsoft.com/office/drawing/2014/main" id="{E525B794-316B-46F8-BA00-6C5BD9ED2B33}"/>
              </a:ext>
            </a:extLst>
          </p:cNvPr>
          <p:cNvSpPr txBox="1"/>
          <p:nvPr/>
        </p:nvSpPr>
        <p:spPr>
          <a:xfrm>
            <a:off x="663394" y="1136843"/>
            <a:ext cx="8152771" cy="584775"/>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重量で</a:t>
            </a:r>
            <a:r>
              <a:rPr lang="en-US" altLang="ja-JP" sz="3200" b="1" dirty="0">
                <a:solidFill>
                  <a:srgbClr val="E8822E"/>
                </a:solidFill>
                <a:latin typeface="メイリオ" panose="020B0604030504040204" pitchFamily="50" charset="-128"/>
                <a:ea typeface="メイリオ" panose="020B0604030504040204" pitchFamily="50" charset="-128"/>
              </a:rPr>
              <a:t>0.1%</a:t>
            </a:r>
            <a:r>
              <a:rPr lang="ja-JP" altLang="en-US" sz="3200" b="1" dirty="0">
                <a:solidFill>
                  <a:srgbClr val="E8822E"/>
                </a:solidFill>
                <a:latin typeface="メイリオ" panose="020B0604030504040204" pitchFamily="50" charset="-128"/>
                <a:ea typeface="メイリオ" panose="020B0604030504040204" pitchFamily="50" charset="-128"/>
              </a:rPr>
              <a:t>を超えて石綿を含有</a:t>
            </a:r>
            <a:r>
              <a:rPr lang="ja-JP" altLang="en-US" sz="3200" b="1" dirty="0">
                <a:latin typeface="メイリオ" panose="020B0604030504040204" pitchFamily="50" charset="-128"/>
                <a:ea typeface="メイリオ" panose="020B0604030504040204" pitchFamily="50" charset="-128"/>
              </a:rPr>
              <a:t>するもの</a:t>
            </a:r>
          </a:p>
        </p:txBody>
      </p:sp>
      <p:sp>
        <p:nvSpPr>
          <p:cNvPr id="9" name="テキスト ボックス 8">
            <a:extLst>
              <a:ext uri="{FF2B5EF4-FFF2-40B4-BE49-F238E27FC236}">
                <a16:creationId xmlns:a16="http://schemas.microsoft.com/office/drawing/2014/main" id="{31FC417D-E42C-4DEB-BB4E-0103D9573842}"/>
              </a:ext>
            </a:extLst>
          </p:cNvPr>
          <p:cNvSpPr txBox="1"/>
          <p:nvPr/>
        </p:nvSpPr>
        <p:spPr>
          <a:xfrm>
            <a:off x="246072" y="2205050"/>
            <a:ext cx="2855499" cy="954107"/>
          </a:xfrm>
          <a:prstGeom prst="rect">
            <a:avLst/>
          </a:prstGeom>
          <a:noFill/>
        </p:spPr>
        <p:txBody>
          <a:bodyPr wrap="square" rtlCol="0">
            <a:spAutoFit/>
          </a:bodyPr>
          <a:lstStyle/>
          <a:p>
            <a:pPr algn="ctr"/>
            <a:r>
              <a:rPr lang="ja-JP" altLang="en-US" sz="3200" b="1" dirty="0">
                <a:solidFill>
                  <a:schemeClr val="bg1"/>
                </a:solidFill>
                <a:latin typeface="メイリオ" panose="020B0604030504040204" pitchFamily="50" charset="-128"/>
                <a:ea typeface="メイリオ" panose="020B0604030504040204" pitchFamily="50" charset="-128"/>
              </a:rPr>
              <a:t>吹付け石綿</a:t>
            </a:r>
            <a:endParaRPr lang="en-US" altLang="ja-JP" sz="3200" b="1" dirty="0">
              <a:solidFill>
                <a:schemeClr val="bg1"/>
              </a:solidFill>
              <a:latin typeface="メイリオ" panose="020B0604030504040204" pitchFamily="50" charset="-128"/>
              <a:ea typeface="メイリオ" panose="020B0604030504040204" pitchFamily="50" charset="-128"/>
            </a:endParaRPr>
          </a:p>
          <a:p>
            <a:pPr algn="ctr"/>
            <a:r>
              <a:rPr lang="ja-JP" altLang="en-US" sz="2400" dirty="0">
                <a:solidFill>
                  <a:schemeClr val="bg1"/>
                </a:solidFill>
                <a:latin typeface="メイリオ" panose="020B0604030504040204" pitchFamily="50" charset="-128"/>
                <a:ea typeface="メイリオ" panose="020B0604030504040204" pitchFamily="50" charset="-128"/>
              </a:rPr>
              <a:t>（レベル１）</a:t>
            </a:r>
          </a:p>
        </p:txBody>
      </p:sp>
      <p:sp>
        <p:nvSpPr>
          <p:cNvPr id="10" name="テキスト ボックス 9">
            <a:extLst>
              <a:ext uri="{FF2B5EF4-FFF2-40B4-BE49-F238E27FC236}">
                <a16:creationId xmlns:a16="http://schemas.microsoft.com/office/drawing/2014/main" id="{9CCC0600-30A7-4C6A-AEBC-E4776881598E}"/>
              </a:ext>
            </a:extLst>
          </p:cNvPr>
          <p:cNvSpPr txBox="1"/>
          <p:nvPr/>
        </p:nvSpPr>
        <p:spPr>
          <a:xfrm>
            <a:off x="3411945" y="2195986"/>
            <a:ext cx="2336784" cy="954107"/>
          </a:xfrm>
          <a:prstGeom prst="rect">
            <a:avLst/>
          </a:prstGeom>
          <a:noFill/>
        </p:spPr>
        <p:txBody>
          <a:bodyPr wrap="square" rtlCol="0">
            <a:spAutoFit/>
          </a:bodyPr>
          <a:lstStyle/>
          <a:p>
            <a:pPr algn="ctr"/>
            <a:r>
              <a:rPr lang="ja-JP" altLang="en-US" sz="3200" b="1" dirty="0">
                <a:solidFill>
                  <a:schemeClr val="bg1"/>
                </a:solidFill>
                <a:latin typeface="メイリオ" panose="020B0604030504040204" pitchFamily="50" charset="-128"/>
                <a:ea typeface="メイリオ" panose="020B0604030504040204" pitchFamily="50" charset="-128"/>
              </a:rPr>
              <a:t>断熱材等</a:t>
            </a:r>
            <a:endParaRPr lang="en-US" altLang="ja-JP" sz="3200" b="1" dirty="0">
              <a:solidFill>
                <a:schemeClr val="bg1"/>
              </a:solidFill>
              <a:latin typeface="メイリオ" panose="020B0604030504040204" pitchFamily="50" charset="-128"/>
              <a:ea typeface="メイリオ" panose="020B0604030504040204" pitchFamily="50" charset="-128"/>
            </a:endParaRPr>
          </a:p>
          <a:p>
            <a:pPr algn="ctr"/>
            <a:r>
              <a:rPr lang="en-US" altLang="ja-JP" sz="2400" dirty="0">
                <a:solidFill>
                  <a:schemeClr val="bg1"/>
                </a:solidFill>
                <a:latin typeface="メイリオ" panose="020B0604030504040204" pitchFamily="50" charset="-128"/>
                <a:ea typeface="メイリオ" panose="020B0604030504040204" pitchFamily="50" charset="-128"/>
              </a:rPr>
              <a:t>(</a:t>
            </a:r>
            <a:r>
              <a:rPr lang="ja-JP" altLang="en-US" sz="2400" dirty="0">
                <a:solidFill>
                  <a:schemeClr val="bg1"/>
                </a:solidFill>
                <a:latin typeface="メイリオ" panose="020B0604030504040204" pitchFamily="50" charset="-128"/>
                <a:ea typeface="メイリオ" panose="020B0604030504040204" pitchFamily="50" charset="-128"/>
              </a:rPr>
              <a:t>レベル２</a:t>
            </a:r>
            <a:r>
              <a:rPr lang="en-US" altLang="ja-JP" sz="2400" dirty="0">
                <a:solidFill>
                  <a:schemeClr val="bg1"/>
                </a:solidFill>
                <a:latin typeface="メイリオ" panose="020B0604030504040204" pitchFamily="50" charset="-128"/>
                <a:ea typeface="メイリオ" panose="020B0604030504040204" pitchFamily="50" charset="-128"/>
              </a:rPr>
              <a:t>)</a:t>
            </a:r>
          </a:p>
        </p:txBody>
      </p:sp>
      <p:sp>
        <p:nvSpPr>
          <p:cNvPr id="12" name="テキスト ボックス 11">
            <a:extLst>
              <a:ext uri="{FF2B5EF4-FFF2-40B4-BE49-F238E27FC236}">
                <a16:creationId xmlns:a16="http://schemas.microsoft.com/office/drawing/2014/main" id="{8A4CA1BF-EAC9-4A57-80FF-504C6D38D59B}"/>
              </a:ext>
            </a:extLst>
          </p:cNvPr>
          <p:cNvSpPr txBox="1"/>
          <p:nvPr/>
        </p:nvSpPr>
        <p:spPr>
          <a:xfrm>
            <a:off x="1100158" y="4862539"/>
            <a:ext cx="7751426" cy="1621982"/>
          </a:xfrm>
          <a:prstGeom prst="rect">
            <a:avLst/>
          </a:prstGeom>
          <a:noFill/>
        </p:spPr>
        <p:txBody>
          <a:bodyPr wrap="square" rtlCol="0">
            <a:spAutoFit/>
          </a:bodyPr>
          <a:lstStyle/>
          <a:p>
            <a:pPr>
              <a:lnSpc>
                <a:spcPct val="120000"/>
              </a:lnSpc>
            </a:pPr>
            <a:r>
              <a:rPr lang="ja-JP" altLang="en-US" sz="2800" b="1" dirty="0">
                <a:latin typeface="メイリオ" panose="020B0604030504040204" pitchFamily="50" charset="-128"/>
                <a:ea typeface="メイリオ" panose="020B0604030504040204" pitchFamily="50" charset="-128"/>
              </a:rPr>
              <a:t>・大気汚染防止法</a:t>
            </a:r>
            <a:endParaRPr lang="en-US" altLang="ja-JP" sz="2800" b="1" dirty="0">
              <a:latin typeface="メイリオ" panose="020B0604030504040204" pitchFamily="50" charset="-128"/>
              <a:ea typeface="メイリオ" panose="020B0604030504040204" pitchFamily="50" charset="-128"/>
            </a:endParaRPr>
          </a:p>
          <a:p>
            <a:pPr>
              <a:lnSpc>
                <a:spcPct val="120000"/>
              </a:lnSpc>
            </a:pPr>
            <a:r>
              <a:rPr lang="ja-JP" altLang="en-US" sz="2800" b="1" dirty="0">
                <a:latin typeface="メイリオ" panose="020B0604030504040204" pitchFamily="50" charset="-128"/>
                <a:ea typeface="メイリオ" panose="020B0604030504040204" pitchFamily="50" charset="-128"/>
              </a:rPr>
              <a:t>・大阪府生活環境の保全等に関する条例</a:t>
            </a:r>
            <a:endParaRPr lang="en-US" altLang="ja-JP" sz="2800" b="1" dirty="0">
              <a:latin typeface="メイリオ" panose="020B0604030504040204" pitchFamily="50" charset="-128"/>
              <a:ea typeface="メイリオ" panose="020B0604030504040204" pitchFamily="50" charset="-128"/>
            </a:endParaRPr>
          </a:p>
          <a:p>
            <a:pPr>
              <a:lnSpc>
                <a:spcPct val="120000"/>
              </a:lnSpc>
            </a:pPr>
            <a:r>
              <a:rPr lang="ja-JP" altLang="en-US" sz="2800" b="1" dirty="0">
                <a:latin typeface="メイリオ" panose="020B0604030504040204" pitchFamily="50" charset="-128"/>
                <a:ea typeface="メイリオ" panose="020B0604030504040204" pitchFamily="50" charset="-128"/>
              </a:rPr>
              <a:t>・石綿障害予防規則</a:t>
            </a:r>
          </a:p>
        </p:txBody>
      </p:sp>
      <p:sp>
        <p:nvSpPr>
          <p:cNvPr id="15" name="四角形: 角を丸くする 14">
            <a:extLst>
              <a:ext uri="{FF2B5EF4-FFF2-40B4-BE49-F238E27FC236}">
                <a16:creationId xmlns:a16="http://schemas.microsoft.com/office/drawing/2014/main" id="{434C7964-ED5A-4593-B22B-4FBFF9EBD31C}"/>
              </a:ext>
            </a:extLst>
          </p:cNvPr>
          <p:cNvSpPr/>
          <p:nvPr/>
        </p:nvSpPr>
        <p:spPr>
          <a:xfrm>
            <a:off x="243283" y="4572000"/>
            <a:ext cx="8690994" cy="2082026"/>
          </a:xfrm>
          <a:prstGeom prst="roundRect">
            <a:avLst>
              <a:gd name="adj" fmla="val 13978"/>
            </a:avLst>
          </a:prstGeom>
          <a:noFill/>
          <a:ln w="28575">
            <a:solidFill>
              <a:srgbClr val="2A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二等辺三角形 3">
            <a:extLst>
              <a:ext uri="{FF2B5EF4-FFF2-40B4-BE49-F238E27FC236}">
                <a16:creationId xmlns:a16="http://schemas.microsoft.com/office/drawing/2014/main" id="{6EBB9F69-C169-41AA-807A-2866C3072033}"/>
              </a:ext>
            </a:extLst>
          </p:cNvPr>
          <p:cNvSpPr/>
          <p:nvPr/>
        </p:nvSpPr>
        <p:spPr>
          <a:xfrm rot="10800000">
            <a:off x="3298421" y="3862359"/>
            <a:ext cx="2529281" cy="385893"/>
          </a:xfrm>
          <a:prstGeom prst="triangle">
            <a:avLst>
              <a:gd name="adj" fmla="val 50000"/>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2360A845-6CDD-4D81-BEE5-6246DE3ECC68}"/>
              </a:ext>
            </a:extLst>
          </p:cNvPr>
          <p:cNvSpPr txBox="1"/>
          <p:nvPr/>
        </p:nvSpPr>
        <p:spPr>
          <a:xfrm>
            <a:off x="615381" y="4356013"/>
            <a:ext cx="7929912" cy="584775"/>
          </a:xfrm>
          <a:prstGeom prst="rect">
            <a:avLst/>
          </a:prstGeom>
          <a:solidFill>
            <a:schemeClr val="bg1"/>
          </a:solidFill>
        </p:spPr>
        <p:txBody>
          <a:bodyPr wrap="square" rtlCol="0">
            <a:spAutoFit/>
          </a:bodyPr>
          <a:lstStyle/>
          <a:p>
            <a:r>
              <a:rPr lang="ja-JP" altLang="en-US" sz="3200" b="1" dirty="0">
                <a:solidFill>
                  <a:srgbClr val="FF0000"/>
                </a:solidFill>
                <a:latin typeface="メイリオ" panose="020B0604030504040204" pitchFamily="50" charset="-128"/>
                <a:ea typeface="メイリオ" panose="020B0604030504040204" pitchFamily="50" charset="-128"/>
              </a:rPr>
              <a:t>全ての石綿含有建築材料が法令の規制対象</a:t>
            </a:r>
          </a:p>
        </p:txBody>
      </p:sp>
    </p:spTree>
    <p:extLst>
      <p:ext uri="{BB962C8B-B14F-4D97-AF65-F5344CB8AC3E}">
        <p14:creationId xmlns:p14="http://schemas.microsoft.com/office/powerpoint/2010/main" val="924554160"/>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5AC2EE5-BB00-4B66-9E98-609A975CA1C8}"/>
              </a:ext>
            </a:extLst>
          </p:cNvPr>
          <p:cNvSpPr/>
          <p:nvPr/>
        </p:nvSpPr>
        <p:spPr>
          <a:xfrm>
            <a:off x="0" y="0"/>
            <a:ext cx="9144000" cy="90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BE98B076-A5B0-4E42-9051-9ECD561B3E8F}"/>
              </a:ext>
            </a:extLst>
          </p:cNvPr>
          <p:cNvSpPr txBox="1"/>
          <p:nvPr/>
        </p:nvSpPr>
        <p:spPr>
          <a:xfrm>
            <a:off x="0" y="186057"/>
            <a:ext cx="9144000" cy="707886"/>
          </a:xfrm>
          <a:prstGeom prst="rect">
            <a:avLst/>
          </a:prstGeom>
          <a:noFill/>
        </p:spPr>
        <p:txBody>
          <a:bodyPr wrap="square" rtlCol="0">
            <a:spAutoFit/>
          </a:bodyPr>
          <a:lstStyle/>
          <a:p>
            <a:pPr algn="ctr"/>
            <a:r>
              <a:rPr lang="zh-TW" altLang="en-US" sz="4000" b="1" dirty="0">
                <a:solidFill>
                  <a:schemeClr val="bg1"/>
                </a:solidFill>
                <a:latin typeface="メイリオ" panose="020B0604030504040204" pitchFamily="50" charset="-128"/>
                <a:ea typeface="メイリオ" panose="020B0604030504040204" pitchFamily="50" charset="-128"/>
              </a:rPr>
              <a:t>石綿含有建築材料</a:t>
            </a:r>
            <a:r>
              <a:rPr lang="ja-JP" altLang="en-US" sz="4000" b="1" dirty="0">
                <a:solidFill>
                  <a:schemeClr val="bg1"/>
                </a:solidFill>
                <a:latin typeface="メイリオ" panose="020B0604030504040204" pitchFamily="50" charset="-128"/>
                <a:ea typeface="メイリオ" panose="020B0604030504040204" pitchFamily="50" charset="-128"/>
              </a:rPr>
              <a:t>の例</a:t>
            </a:r>
          </a:p>
        </p:txBody>
      </p:sp>
      <p:sp>
        <p:nvSpPr>
          <p:cNvPr id="8" name="四角形: 角を丸くする 7">
            <a:extLst>
              <a:ext uri="{FF2B5EF4-FFF2-40B4-BE49-F238E27FC236}">
                <a16:creationId xmlns:a16="http://schemas.microsoft.com/office/drawing/2014/main" id="{0E435F40-351A-4852-8835-03D302E77179}"/>
              </a:ext>
            </a:extLst>
          </p:cNvPr>
          <p:cNvSpPr/>
          <p:nvPr/>
        </p:nvSpPr>
        <p:spPr>
          <a:xfrm>
            <a:off x="138189" y="996874"/>
            <a:ext cx="8867621" cy="5675070"/>
          </a:xfrm>
          <a:prstGeom prst="roundRect">
            <a:avLst>
              <a:gd name="adj" fmla="val 2195"/>
            </a:avLst>
          </a:prstGeom>
          <a:solidFill>
            <a:srgbClr val="D3D4D3"/>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CE951E0-4E5B-404E-B84B-7DEEF7C6EA68}"/>
              </a:ext>
            </a:extLst>
          </p:cNvPr>
          <p:cNvSpPr txBox="1"/>
          <p:nvPr/>
        </p:nvSpPr>
        <p:spPr>
          <a:xfrm>
            <a:off x="458864" y="1019999"/>
            <a:ext cx="1814217" cy="523220"/>
          </a:xfrm>
          <a:prstGeom prst="rect">
            <a:avLst/>
          </a:prstGeom>
          <a:noFill/>
        </p:spPr>
        <p:txBody>
          <a:bodyPr wrap="square" rtlCol="0">
            <a:spAutoFit/>
          </a:bodyPr>
          <a:lstStyle/>
          <a:p>
            <a:r>
              <a:rPr lang="ja-JP" altLang="en-US" sz="2800" b="1" dirty="0">
                <a:latin typeface="メイリオ" panose="020B0604030504040204" pitchFamily="50" charset="-128"/>
                <a:ea typeface="メイリオ" panose="020B0604030504040204" pitchFamily="50" charset="-128"/>
              </a:rPr>
              <a:t>建築材料</a:t>
            </a:r>
            <a:endParaRPr lang="ja-JP" altLang="en-US" sz="2000" dirty="0">
              <a:latin typeface="メイリオ" panose="020B0604030504040204" pitchFamily="50" charset="-128"/>
              <a:ea typeface="メイリオ" panose="020B0604030504040204" pitchFamily="50" charset="-128"/>
            </a:endParaRPr>
          </a:p>
        </p:txBody>
      </p:sp>
      <p:sp>
        <p:nvSpPr>
          <p:cNvPr id="13" name="四角形: 角を丸くする 12">
            <a:extLst>
              <a:ext uri="{FF2B5EF4-FFF2-40B4-BE49-F238E27FC236}">
                <a16:creationId xmlns:a16="http://schemas.microsoft.com/office/drawing/2014/main" id="{36032AED-D503-4F4B-8BD0-25CD1F027DFC}"/>
              </a:ext>
            </a:extLst>
          </p:cNvPr>
          <p:cNvSpPr/>
          <p:nvPr/>
        </p:nvSpPr>
        <p:spPr>
          <a:xfrm>
            <a:off x="312756" y="1650941"/>
            <a:ext cx="8518486" cy="4846038"/>
          </a:xfrm>
          <a:prstGeom prst="roundRect">
            <a:avLst>
              <a:gd name="adj" fmla="val 2195"/>
            </a:avLst>
          </a:prstGeom>
          <a:solidFill>
            <a:srgbClr val="5185C5"/>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8539A17E-C341-40C1-8957-FC5B35215426}"/>
              </a:ext>
            </a:extLst>
          </p:cNvPr>
          <p:cNvSpPr txBox="1"/>
          <p:nvPr/>
        </p:nvSpPr>
        <p:spPr>
          <a:xfrm>
            <a:off x="648376" y="1710207"/>
            <a:ext cx="5996618" cy="523220"/>
          </a:xfrm>
          <a:prstGeom prst="rect">
            <a:avLst/>
          </a:prstGeom>
          <a:noFill/>
        </p:spPr>
        <p:txBody>
          <a:bodyPr wrap="square" rtlCol="0">
            <a:spAutoFit/>
          </a:bodyPr>
          <a:lstStyle/>
          <a:p>
            <a:r>
              <a:rPr lang="ja-JP" altLang="en-US" sz="2800" b="1" dirty="0">
                <a:solidFill>
                  <a:srgbClr val="FFC000"/>
                </a:solidFill>
                <a:latin typeface="メイリオ" panose="020B0604030504040204" pitchFamily="50" charset="-128"/>
                <a:ea typeface="メイリオ" panose="020B0604030504040204" pitchFamily="50" charset="-128"/>
              </a:rPr>
              <a:t>石綿含有建築材料</a:t>
            </a:r>
            <a:endParaRPr lang="ja-JP" altLang="en-US" sz="2000" dirty="0">
              <a:solidFill>
                <a:srgbClr val="FFC000"/>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89076648-DFF5-4C76-AFB2-DA39FEAE5BCF}"/>
              </a:ext>
            </a:extLst>
          </p:cNvPr>
          <p:cNvSpPr txBox="1"/>
          <p:nvPr/>
        </p:nvSpPr>
        <p:spPr>
          <a:xfrm>
            <a:off x="3183305" y="1197958"/>
            <a:ext cx="3219067"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木材などの石綿非含有建材</a:t>
            </a:r>
          </a:p>
        </p:txBody>
      </p:sp>
      <p:sp>
        <p:nvSpPr>
          <p:cNvPr id="24" name="テキスト ボックス 23">
            <a:extLst>
              <a:ext uri="{FF2B5EF4-FFF2-40B4-BE49-F238E27FC236}">
                <a16:creationId xmlns:a16="http://schemas.microsoft.com/office/drawing/2014/main" id="{63259A33-B7EA-44EA-91C7-663CBD53FD9F}"/>
              </a:ext>
            </a:extLst>
          </p:cNvPr>
          <p:cNvSpPr txBox="1"/>
          <p:nvPr/>
        </p:nvSpPr>
        <p:spPr>
          <a:xfrm>
            <a:off x="668419" y="4253209"/>
            <a:ext cx="2703108" cy="738664"/>
          </a:xfrm>
          <a:prstGeom prst="rect">
            <a:avLst/>
          </a:prstGeom>
          <a:noFill/>
        </p:spPr>
        <p:txBody>
          <a:bodyPr wrap="square" rtlCol="0">
            <a:spAutoFit/>
          </a:bodyPr>
          <a:lstStyle/>
          <a:p>
            <a:r>
              <a:rPr lang="ja-JP" altLang="en-US" sz="2400" b="1" dirty="0">
                <a:solidFill>
                  <a:schemeClr val="bg1"/>
                </a:solidFill>
                <a:latin typeface="メイリオ" panose="020B0604030504040204" pitchFamily="50" charset="-128"/>
                <a:ea typeface="メイリオ" panose="020B0604030504040204" pitchFamily="50" charset="-128"/>
              </a:rPr>
              <a:t>石綿含有成形板等</a:t>
            </a:r>
            <a:r>
              <a:rPr lang="en-US" altLang="ja-JP" b="1" dirty="0">
                <a:solidFill>
                  <a:schemeClr val="bg1"/>
                </a:solidFill>
                <a:latin typeface="メイリオ" panose="020B0604030504040204" pitchFamily="50" charset="-128"/>
                <a:ea typeface="メイリオ" panose="020B0604030504040204" pitchFamily="50" charset="-128"/>
              </a:rPr>
              <a:t>【</a:t>
            </a:r>
            <a:r>
              <a:rPr lang="ja-JP" altLang="en-US" dirty="0">
                <a:solidFill>
                  <a:schemeClr val="bg1"/>
                </a:solidFill>
                <a:latin typeface="メイリオ" panose="020B0604030504040204" pitchFamily="50" charset="-128"/>
                <a:ea typeface="メイリオ" panose="020B0604030504040204" pitchFamily="50" charset="-128"/>
              </a:rPr>
              <a:t>レベル３</a:t>
            </a:r>
            <a:r>
              <a:rPr lang="en-US" altLang="ja-JP" dirty="0">
                <a:solidFill>
                  <a:schemeClr val="bg1"/>
                </a:solidFill>
                <a:latin typeface="メイリオ" panose="020B0604030504040204" pitchFamily="50" charset="-128"/>
                <a:ea typeface="メイリオ" panose="020B0604030504040204" pitchFamily="50" charset="-128"/>
              </a:rPr>
              <a:t>】</a:t>
            </a:r>
            <a:endParaRPr lang="ja-JP" altLang="en-US" dirty="0">
              <a:solidFill>
                <a:schemeClr val="bg1"/>
              </a:solidFill>
              <a:latin typeface="メイリオ" panose="020B0604030504040204" pitchFamily="50" charset="-128"/>
              <a:ea typeface="メイリオ" panose="020B0604030504040204" pitchFamily="50" charset="-128"/>
            </a:endParaRPr>
          </a:p>
        </p:txBody>
      </p:sp>
      <p:sp>
        <p:nvSpPr>
          <p:cNvPr id="25" name="テキスト ボックス 24">
            <a:extLst>
              <a:ext uri="{FF2B5EF4-FFF2-40B4-BE49-F238E27FC236}">
                <a16:creationId xmlns:a16="http://schemas.microsoft.com/office/drawing/2014/main" id="{CE086AB8-1AC7-4104-B6C3-12A733B625C0}"/>
              </a:ext>
            </a:extLst>
          </p:cNvPr>
          <p:cNvSpPr txBox="1"/>
          <p:nvPr/>
        </p:nvSpPr>
        <p:spPr>
          <a:xfrm>
            <a:off x="4762972" y="4253209"/>
            <a:ext cx="3050992" cy="738664"/>
          </a:xfrm>
          <a:prstGeom prst="rect">
            <a:avLst/>
          </a:prstGeom>
          <a:noFill/>
        </p:spPr>
        <p:txBody>
          <a:bodyPr wrap="square" rtlCol="0">
            <a:spAutoFit/>
          </a:bodyPr>
          <a:lstStyle/>
          <a:p>
            <a:r>
              <a:rPr lang="ja-JP" altLang="en-US" sz="2400" b="1" dirty="0">
                <a:solidFill>
                  <a:schemeClr val="bg1"/>
                </a:solidFill>
                <a:latin typeface="メイリオ" panose="020B0604030504040204" pitchFamily="50" charset="-128"/>
                <a:ea typeface="メイリオ" panose="020B0604030504040204" pitchFamily="50" charset="-128"/>
              </a:rPr>
              <a:t>石綿含有仕上塗材</a:t>
            </a:r>
            <a:r>
              <a:rPr lang="en-US" altLang="ja-JP" b="1" dirty="0">
                <a:solidFill>
                  <a:schemeClr val="bg1"/>
                </a:solidFill>
                <a:latin typeface="メイリオ" panose="020B0604030504040204" pitchFamily="50" charset="-128"/>
                <a:ea typeface="メイリオ" panose="020B0604030504040204" pitchFamily="50" charset="-128"/>
              </a:rPr>
              <a:t>【</a:t>
            </a:r>
            <a:r>
              <a:rPr lang="ja-JP" altLang="en-US" dirty="0">
                <a:solidFill>
                  <a:schemeClr val="bg1"/>
                </a:solidFill>
                <a:latin typeface="メイリオ" panose="020B0604030504040204" pitchFamily="50" charset="-128"/>
                <a:ea typeface="メイリオ" panose="020B0604030504040204" pitchFamily="50" charset="-128"/>
              </a:rPr>
              <a:t>レベル３相当</a:t>
            </a:r>
            <a:r>
              <a:rPr lang="en-US" altLang="ja-JP" dirty="0">
                <a:solidFill>
                  <a:schemeClr val="bg1"/>
                </a:solidFill>
                <a:latin typeface="メイリオ" panose="020B0604030504040204" pitchFamily="50" charset="-128"/>
                <a:ea typeface="メイリオ" panose="020B0604030504040204" pitchFamily="50" charset="-128"/>
              </a:rPr>
              <a:t>】</a:t>
            </a:r>
            <a:endParaRPr lang="ja-JP" altLang="en-US" dirty="0">
              <a:solidFill>
                <a:schemeClr val="bg1"/>
              </a:solidFill>
              <a:latin typeface="メイリオ" panose="020B0604030504040204" pitchFamily="50" charset="-128"/>
              <a:ea typeface="メイリオ" panose="020B0604030504040204" pitchFamily="50" charset="-128"/>
            </a:endParaRPr>
          </a:p>
        </p:txBody>
      </p:sp>
      <p:pic>
        <p:nvPicPr>
          <p:cNvPr id="26" name="図 25">
            <a:extLst>
              <a:ext uri="{FF2B5EF4-FFF2-40B4-BE49-F238E27FC236}">
                <a16:creationId xmlns:a16="http://schemas.microsoft.com/office/drawing/2014/main" id="{46703243-0995-4B8E-AEA7-76C671B3F4F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2700290" y="4834777"/>
            <a:ext cx="1800000" cy="1126080"/>
          </a:xfrm>
          <a:prstGeom prst="rect">
            <a:avLst/>
          </a:prstGeom>
          <a:ln w="19050">
            <a:solidFill>
              <a:schemeClr val="tx1"/>
            </a:solidFill>
          </a:ln>
          <a:effectLst>
            <a:softEdge rad="101600"/>
          </a:effectLst>
        </p:spPr>
      </p:pic>
      <p:pic>
        <p:nvPicPr>
          <p:cNvPr id="27" name="Picture 2" descr="\\localhost\LIB\事業所指導課\04  大気\04-08 アスベスト\アスベスト雑件\H29 守口市\290727_関電橋波変電所\RIMG3205.JPG">
            <a:extLst>
              <a:ext uri="{FF2B5EF4-FFF2-40B4-BE49-F238E27FC236}">
                <a16:creationId xmlns:a16="http://schemas.microsoft.com/office/drawing/2014/main" id="{FA10352C-45A9-4468-93FD-3918E5D8EE01}"/>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149" b="-1516"/>
          <a:stretch/>
        </p:blipFill>
        <p:spPr bwMode="auto">
          <a:xfrm>
            <a:off x="6870192" y="4754442"/>
            <a:ext cx="1800000" cy="1228863"/>
          </a:xfrm>
          <a:prstGeom prst="rect">
            <a:avLst/>
          </a:prstGeom>
          <a:noFill/>
          <a:effectLst>
            <a:softEdge rad="88900"/>
          </a:effectLst>
          <a:extLst>
            <a:ext uri="{909E8E84-426E-40DD-AFC4-6F175D3DCCD1}">
              <a14:hiddenFill xmlns:a14="http://schemas.microsoft.com/office/drawing/2010/main">
                <a:solidFill>
                  <a:srgbClr val="FFFFFF"/>
                </a:solidFill>
              </a14:hiddenFill>
            </a:ext>
          </a:extLst>
        </p:spPr>
      </p:pic>
      <p:sp>
        <p:nvSpPr>
          <p:cNvPr id="28" name="テキスト ボックス 27">
            <a:extLst>
              <a:ext uri="{FF2B5EF4-FFF2-40B4-BE49-F238E27FC236}">
                <a16:creationId xmlns:a16="http://schemas.microsoft.com/office/drawing/2014/main" id="{1066EA75-DEB9-4402-B73E-BB6E2C889E4F}"/>
              </a:ext>
            </a:extLst>
          </p:cNvPr>
          <p:cNvSpPr txBox="1"/>
          <p:nvPr/>
        </p:nvSpPr>
        <p:spPr>
          <a:xfrm>
            <a:off x="483633" y="4985841"/>
            <a:ext cx="2370928" cy="1384995"/>
          </a:xfrm>
          <a:prstGeom prst="rect">
            <a:avLst/>
          </a:prstGeom>
          <a:noFill/>
        </p:spPr>
        <p:txBody>
          <a:bodyPr wrap="square" rtlCol="0">
            <a:spAutoFit/>
          </a:bodyPr>
          <a:lstStyle/>
          <a:p>
            <a:r>
              <a:rPr lang="ja-JP" altLang="en-US" sz="1400" dirty="0">
                <a:solidFill>
                  <a:schemeClr val="bg1"/>
                </a:solidFill>
                <a:latin typeface="メイリオ" panose="020B0604030504040204" pitchFamily="50" charset="-128"/>
                <a:ea typeface="メイリオ" panose="020B0604030504040204" pitchFamily="50" charset="-128"/>
              </a:rPr>
              <a:t>吸音天井板</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rPr>
              <a:t>窯業系サイディング</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rPr>
              <a:t>住宅屋根用化粧スレート</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rPr>
              <a:t>ビニル床タイル</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rgbClr val="FFFF00"/>
                </a:solidFill>
                <a:latin typeface="メイリオ" panose="020B0604030504040204" pitchFamily="50" charset="-128"/>
                <a:ea typeface="メイリオ" panose="020B0604030504040204" pitchFamily="50" charset="-128"/>
              </a:rPr>
              <a:t>けい酸カルシウム板第１種</a:t>
            </a:r>
            <a:endParaRPr lang="en-US" altLang="ja-JP" sz="1400" dirty="0">
              <a:solidFill>
                <a:srgbClr val="FFFF00"/>
              </a:solidFill>
              <a:latin typeface="メイリオ" panose="020B0604030504040204" pitchFamily="50" charset="-128"/>
              <a:ea typeface="メイリオ" panose="020B0604030504040204" pitchFamily="50" charset="-128"/>
            </a:endParaRPr>
          </a:p>
          <a:p>
            <a:r>
              <a:rPr lang="ja-JP" altLang="en-US" sz="1400" dirty="0">
                <a:solidFill>
                  <a:srgbClr val="FFFF00"/>
                </a:solidFill>
                <a:latin typeface="メイリオ" panose="020B0604030504040204" pitchFamily="50" charset="-128"/>
                <a:ea typeface="メイリオ" panose="020B0604030504040204" pitchFamily="50" charset="-128"/>
              </a:rPr>
              <a:t>下地調整材　</a:t>
            </a:r>
            <a:r>
              <a:rPr lang="ja-JP" altLang="en-US" sz="1400" dirty="0">
                <a:solidFill>
                  <a:schemeClr val="bg1"/>
                </a:solidFill>
                <a:latin typeface="メイリオ" panose="020B0604030504040204" pitchFamily="50" charset="-128"/>
                <a:ea typeface="メイリオ" panose="020B0604030504040204" pitchFamily="50" charset="-128"/>
              </a:rPr>
              <a:t>など</a:t>
            </a:r>
            <a:endParaRPr lang="en-US" altLang="ja-JP" sz="1400" dirty="0">
              <a:solidFill>
                <a:schemeClr val="bg1"/>
              </a:solidFill>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0E056E7D-87E9-4219-83DB-3941DCCDBAD5}"/>
              </a:ext>
            </a:extLst>
          </p:cNvPr>
          <p:cNvSpPr txBox="1"/>
          <p:nvPr/>
        </p:nvSpPr>
        <p:spPr>
          <a:xfrm>
            <a:off x="5071218" y="4980445"/>
            <a:ext cx="1711967" cy="1034899"/>
          </a:xfrm>
          <a:prstGeom prst="rect">
            <a:avLst/>
          </a:prstGeom>
          <a:noFill/>
        </p:spPr>
        <p:txBody>
          <a:bodyPr wrap="square" rtlCol="0">
            <a:spAutoFit/>
          </a:bodyPr>
          <a:lstStyle/>
          <a:p>
            <a:pPr>
              <a:lnSpc>
                <a:spcPct val="150000"/>
              </a:lnSpc>
            </a:pPr>
            <a:r>
              <a:rPr lang="ja-JP" altLang="en-US" sz="1400" dirty="0">
                <a:solidFill>
                  <a:schemeClr val="bg1"/>
                </a:solidFill>
                <a:latin typeface="メイリオ" panose="020B0604030504040204" pitchFamily="50" charset="-128"/>
                <a:ea typeface="メイリオ" panose="020B0604030504040204" pitchFamily="50" charset="-128"/>
              </a:rPr>
              <a:t>リシン</a:t>
            </a:r>
            <a:endParaRPr lang="en-US" altLang="ja-JP" sz="1400" dirty="0">
              <a:solidFill>
                <a:schemeClr val="bg1"/>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bg1"/>
                </a:solidFill>
                <a:latin typeface="メイリオ" panose="020B0604030504040204" pitchFamily="50" charset="-128"/>
                <a:ea typeface="メイリオ" panose="020B0604030504040204" pitchFamily="50" charset="-128"/>
              </a:rPr>
              <a:t>じゅらく</a:t>
            </a:r>
            <a:endParaRPr lang="en-US" altLang="ja-JP" sz="1400" dirty="0">
              <a:solidFill>
                <a:schemeClr val="bg1"/>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bg1"/>
                </a:solidFill>
                <a:latin typeface="メイリオ" panose="020B0604030504040204" pitchFamily="50" charset="-128"/>
                <a:ea typeface="メイリオ" panose="020B0604030504040204" pitchFamily="50" charset="-128"/>
              </a:rPr>
              <a:t>スタッコ　など</a:t>
            </a:r>
            <a:endParaRPr lang="en-US" altLang="ja-JP" sz="1400" dirty="0">
              <a:solidFill>
                <a:schemeClr val="bg1"/>
              </a:solidFill>
              <a:latin typeface="メイリオ" panose="020B0604030504040204" pitchFamily="50" charset="-128"/>
              <a:ea typeface="メイリオ" panose="020B0604030504040204" pitchFamily="50" charset="-128"/>
            </a:endParaRPr>
          </a:p>
        </p:txBody>
      </p:sp>
      <p:sp>
        <p:nvSpPr>
          <p:cNvPr id="9" name="四角形: 角を丸くする 8">
            <a:extLst>
              <a:ext uri="{FF2B5EF4-FFF2-40B4-BE49-F238E27FC236}">
                <a16:creationId xmlns:a16="http://schemas.microsoft.com/office/drawing/2014/main" id="{FBBA1F87-64C7-4F4A-A876-6FD2F370C214}"/>
              </a:ext>
            </a:extLst>
          </p:cNvPr>
          <p:cNvSpPr/>
          <p:nvPr/>
        </p:nvSpPr>
        <p:spPr>
          <a:xfrm>
            <a:off x="540290" y="2165488"/>
            <a:ext cx="3960000" cy="1980000"/>
          </a:xfrm>
          <a:prstGeom prst="roundRect">
            <a:avLst>
              <a:gd name="adj" fmla="val 5653"/>
            </a:avLst>
          </a:prstGeom>
          <a:solidFill>
            <a:srgbClr val="2A4C74"/>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F60E8BE3-6253-4DAD-AFBA-E97FDEBC1D5A}"/>
              </a:ext>
            </a:extLst>
          </p:cNvPr>
          <p:cNvSpPr/>
          <p:nvPr/>
        </p:nvSpPr>
        <p:spPr>
          <a:xfrm>
            <a:off x="4608376" y="2166812"/>
            <a:ext cx="3960000" cy="1980000"/>
          </a:xfrm>
          <a:prstGeom prst="roundRect">
            <a:avLst>
              <a:gd name="adj" fmla="val 5653"/>
            </a:avLst>
          </a:prstGeom>
          <a:solidFill>
            <a:srgbClr val="2A4C74"/>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a:extLst>
              <a:ext uri="{FF2B5EF4-FFF2-40B4-BE49-F238E27FC236}">
                <a16:creationId xmlns:a16="http://schemas.microsoft.com/office/drawing/2014/main" id="{00BAB7FC-7DA3-4D9A-87B5-20F78F17612E}"/>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6680453" y="2248748"/>
            <a:ext cx="1800000" cy="1144752"/>
          </a:xfrm>
          <a:prstGeom prst="rect">
            <a:avLst/>
          </a:prstGeom>
          <a:ln w="25400">
            <a:solidFill>
              <a:schemeClr val="tx1"/>
            </a:solidFill>
          </a:ln>
          <a:effectLst>
            <a:softEdge rad="101600"/>
          </a:effectLst>
        </p:spPr>
      </p:pic>
      <p:sp>
        <p:nvSpPr>
          <p:cNvPr id="19" name="テキスト ボックス 18">
            <a:extLst>
              <a:ext uri="{FF2B5EF4-FFF2-40B4-BE49-F238E27FC236}">
                <a16:creationId xmlns:a16="http://schemas.microsoft.com/office/drawing/2014/main" id="{C57E31FE-65AC-486A-82A1-9947153FBA71}"/>
              </a:ext>
            </a:extLst>
          </p:cNvPr>
          <p:cNvSpPr txBox="1"/>
          <p:nvPr/>
        </p:nvSpPr>
        <p:spPr>
          <a:xfrm>
            <a:off x="4727824" y="3191381"/>
            <a:ext cx="3747757" cy="954107"/>
          </a:xfrm>
          <a:prstGeom prst="rect">
            <a:avLst/>
          </a:prstGeom>
          <a:noFill/>
        </p:spPr>
        <p:txBody>
          <a:bodyPr wrap="square" rtlCol="0">
            <a:spAutoFit/>
          </a:bodyPr>
          <a:lstStyle/>
          <a:p>
            <a:r>
              <a:rPr lang="zh-TW" altLang="en-US" sz="1400" dirty="0">
                <a:solidFill>
                  <a:schemeClr val="bg1"/>
                </a:solidFill>
                <a:latin typeface="メイリオ" panose="020B0604030504040204" pitchFamily="50" charset="-128"/>
                <a:ea typeface="メイリオ" panose="020B0604030504040204" pitchFamily="50" charset="-128"/>
              </a:rPr>
              <a:t>石綿含有保温材</a:t>
            </a:r>
          </a:p>
          <a:p>
            <a:r>
              <a:rPr lang="zh-TW" altLang="en-US" sz="1400" dirty="0">
                <a:solidFill>
                  <a:schemeClr val="bg1"/>
                </a:solidFill>
                <a:latin typeface="メイリオ" panose="020B0604030504040204" pitchFamily="50" charset="-128"/>
                <a:ea typeface="メイリオ" panose="020B0604030504040204" pitchFamily="50" charset="-128"/>
              </a:rPr>
              <a:t>石綿含有耐火被覆材</a:t>
            </a:r>
          </a:p>
          <a:p>
            <a:r>
              <a:rPr lang="zh-TW" altLang="en-US" sz="1400" dirty="0">
                <a:solidFill>
                  <a:schemeClr val="bg1"/>
                </a:solidFill>
                <a:latin typeface="メイリオ" panose="020B0604030504040204" pitchFamily="50" charset="-128"/>
                <a:ea typeface="メイリオ" panose="020B0604030504040204" pitchFamily="50" charset="-128"/>
              </a:rPr>
              <a:t>石綿含有断熱材</a:t>
            </a:r>
            <a:endParaRPr lang="en-US" altLang="zh-TW"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rgbClr val="FFFF00"/>
                </a:solidFill>
                <a:latin typeface="メイリオ" panose="020B0604030504040204" pitchFamily="50" charset="-128"/>
                <a:ea typeface="メイリオ" panose="020B0604030504040204" pitchFamily="50" charset="-128"/>
              </a:rPr>
              <a:t>石綿含有けい酸カルシウム板第２種　</a:t>
            </a:r>
            <a:r>
              <a:rPr lang="ja-JP" altLang="en-US" sz="1400" dirty="0">
                <a:solidFill>
                  <a:schemeClr val="bg1"/>
                </a:solidFill>
                <a:latin typeface="メイリオ" panose="020B0604030504040204" pitchFamily="50" charset="-128"/>
                <a:ea typeface="メイリオ" panose="020B0604030504040204" pitchFamily="50" charset="-128"/>
              </a:rPr>
              <a:t>など</a:t>
            </a:r>
            <a:endParaRPr lang="zh-TW" altLang="en-US" sz="1400" dirty="0">
              <a:solidFill>
                <a:schemeClr val="bg1"/>
              </a:solidFill>
              <a:latin typeface="メイリオ" panose="020B0604030504040204" pitchFamily="50" charset="-128"/>
              <a:ea typeface="メイリオ" panose="020B0604030504040204" pitchFamily="50" charset="-128"/>
            </a:endParaRPr>
          </a:p>
        </p:txBody>
      </p:sp>
      <p:sp>
        <p:nvSpPr>
          <p:cNvPr id="20" name="テキスト ボックス 19">
            <a:extLst>
              <a:ext uri="{FF2B5EF4-FFF2-40B4-BE49-F238E27FC236}">
                <a16:creationId xmlns:a16="http://schemas.microsoft.com/office/drawing/2014/main" id="{63CAF9EC-24C1-4F2E-AE3E-5589B1085AC8}"/>
              </a:ext>
            </a:extLst>
          </p:cNvPr>
          <p:cNvSpPr txBox="1"/>
          <p:nvPr/>
        </p:nvSpPr>
        <p:spPr>
          <a:xfrm>
            <a:off x="664656" y="2256619"/>
            <a:ext cx="1794584" cy="738664"/>
          </a:xfrm>
          <a:prstGeom prst="rect">
            <a:avLst/>
          </a:prstGeom>
          <a:noFill/>
        </p:spPr>
        <p:txBody>
          <a:bodyPr wrap="square" rtlCol="0">
            <a:spAutoFit/>
          </a:bodyPr>
          <a:lstStyle/>
          <a:p>
            <a:r>
              <a:rPr lang="ja-JP" altLang="en-US" sz="2400" b="1" dirty="0">
                <a:solidFill>
                  <a:schemeClr val="bg1"/>
                </a:solidFill>
                <a:latin typeface="メイリオ" panose="020B0604030504040204" pitchFamily="50" charset="-128"/>
                <a:ea typeface="メイリオ" panose="020B0604030504040204" pitchFamily="50" charset="-128"/>
              </a:rPr>
              <a:t>吹付け石綿</a:t>
            </a:r>
            <a:endParaRPr lang="en-US" altLang="ja-JP" sz="2400" b="1" dirty="0">
              <a:solidFill>
                <a:schemeClr val="bg1"/>
              </a:solidFill>
              <a:latin typeface="メイリオ" panose="020B0604030504040204" pitchFamily="50" charset="-128"/>
              <a:ea typeface="メイリオ" panose="020B0604030504040204" pitchFamily="50" charset="-128"/>
            </a:endParaRPr>
          </a:p>
          <a:p>
            <a:r>
              <a:rPr lang="en-US" altLang="ja-JP" b="1" dirty="0">
                <a:solidFill>
                  <a:schemeClr val="bg1"/>
                </a:solidFill>
                <a:latin typeface="メイリオ" panose="020B0604030504040204" pitchFamily="50" charset="-128"/>
                <a:ea typeface="メイリオ" panose="020B0604030504040204" pitchFamily="50" charset="-128"/>
              </a:rPr>
              <a:t>【</a:t>
            </a:r>
            <a:r>
              <a:rPr lang="ja-JP" altLang="en-US" dirty="0">
                <a:solidFill>
                  <a:schemeClr val="bg1"/>
                </a:solidFill>
                <a:latin typeface="メイリオ" panose="020B0604030504040204" pitchFamily="50" charset="-128"/>
                <a:ea typeface="メイリオ" panose="020B0604030504040204" pitchFamily="50" charset="-128"/>
              </a:rPr>
              <a:t>レベル１</a:t>
            </a:r>
            <a:r>
              <a:rPr lang="en-US" altLang="ja-JP" dirty="0">
                <a:solidFill>
                  <a:schemeClr val="bg1"/>
                </a:solidFill>
                <a:latin typeface="メイリオ" panose="020B0604030504040204" pitchFamily="50" charset="-128"/>
                <a:ea typeface="メイリオ" panose="020B0604030504040204" pitchFamily="50" charset="-128"/>
              </a:rPr>
              <a:t>】</a:t>
            </a:r>
            <a:endParaRPr lang="ja-JP" altLang="en-US" dirty="0">
              <a:solidFill>
                <a:schemeClr val="bg1"/>
              </a:solidFill>
              <a:latin typeface="メイリオ" panose="020B0604030504040204" pitchFamily="50" charset="-128"/>
              <a:ea typeface="メイリオ" panose="020B0604030504040204" pitchFamily="50" charset="-128"/>
            </a:endParaRPr>
          </a:p>
        </p:txBody>
      </p:sp>
      <p:sp>
        <p:nvSpPr>
          <p:cNvPr id="23" name="テキスト ボックス 22">
            <a:extLst>
              <a:ext uri="{FF2B5EF4-FFF2-40B4-BE49-F238E27FC236}">
                <a16:creationId xmlns:a16="http://schemas.microsoft.com/office/drawing/2014/main" id="{32816E4E-78E4-4B71-A0A7-3D1B90526A53}"/>
              </a:ext>
            </a:extLst>
          </p:cNvPr>
          <p:cNvSpPr txBox="1"/>
          <p:nvPr/>
        </p:nvSpPr>
        <p:spPr>
          <a:xfrm>
            <a:off x="4762972" y="2256619"/>
            <a:ext cx="1794584" cy="738664"/>
          </a:xfrm>
          <a:prstGeom prst="rect">
            <a:avLst/>
          </a:prstGeom>
          <a:noFill/>
        </p:spPr>
        <p:txBody>
          <a:bodyPr wrap="square" rtlCol="0">
            <a:spAutoFit/>
          </a:bodyPr>
          <a:lstStyle/>
          <a:p>
            <a:r>
              <a:rPr lang="ja-JP" altLang="en-US" sz="2400" b="1" dirty="0">
                <a:solidFill>
                  <a:schemeClr val="bg1"/>
                </a:solidFill>
                <a:latin typeface="メイリオ" panose="020B0604030504040204" pitchFamily="50" charset="-128"/>
                <a:ea typeface="メイリオ" panose="020B0604030504040204" pitchFamily="50" charset="-128"/>
              </a:rPr>
              <a:t>断熱材等</a:t>
            </a:r>
            <a:r>
              <a:rPr lang="en-US" altLang="ja-JP" b="1" dirty="0">
                <a:solidFill>
                  <a:schemeClr val="bg1"/>
                </a:solidFill>
                <a:latin typeface="メイリオ" panose="020B0604030504040204" pitchFamily="50" charset="-128"/>
                <a:ea typeface="メイリオ" panose="020B0604030504040204" pitchFamily="50" charset="-128"/>
              </a:rPr>
              <a:t>【</a:t>
            </a:r>
            <a:r>
              <a:rPr lang="ja-JP" altLang="en-US" dirty="0">
                <a:solidFill>
                  <a:schemeClr val="bg1"/>
                </a:solidFill>
                <a:latin typeface="メイリオ" panose="020B0604030504040204" pitchFamily="50" charset="-128"/>
                <a:ea typeface="メイリオ" panose="020B0604030504040204" pitchFamily="50" charset="-128"/>
              </a:rPr>
              <a:t>レベル２</a:t>
            </a:r>
            <a:r>
              <a:rPr lang="en-US" altLang="ja-JP" dirty="0">
                <a:solidFill>
                  <a:schemeClr val="bg1"/>
                </a:solidFill>
                <a:latin typeface="メイリオ" panose="020B0604030504040204" pitchFamily="50" charset="-128"/>
                <a:ea typeface="メイリオ" panose="020B0604030504040204" pitchFamily="50" charset="-128"/>
              </a:rPr>
              <a:t>】</a:t>
            </a:r>
            <a:endParaRPr lang="ja-JP" altLang="en-US" dirty="0">
              <a:solidFill>
                <a:schemeClr val="bg1"/>
              </a:solidFill>
              <a:latin typeface="メイリオ" panose="020B0604030504040204" pitchFamily="50" charset="-128"/>
              <a:ea typeface="メイリオ" panose="020B0604030504040204" pitchFamily="50" charset="-128"/>
            </a:endParaRPr>
          </a:p>
        </p:txBody>
      </p:sp>
      <p:pic>
        <p:nvPicPr>
          <p:cNvPr id="17" name="図 16">
            <a:extLst>
              <a:ext uri="{FF2B5EF4-FFF2-40B4-BE49-F238E27FC236}">
                <a16:creationId xmlns:a16="http://schemas.microsoft.com/office/drawing/2014/main" id="{4A8799CB-0510-42D1-8EB2-6C1B2B326402}"/>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a:stretch/>
        </p:blipFill>
        <p:spPr>
          <a:xfrm>
            <a:off x="2633808" y="2292694"/>
            <a:ext cx="1800000" cy="1100806"/>
          </a:xfrm>
          <a:prstGeom prst="rect">
            <a:avLst/>
          </a:prstGeom>
          <a:ln w="25400">
            <a:gradFill>
              <a:gsLst>
                <a:gs pos="20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softEdge rad="101600"/>
          </a:effectLst>
        </p:spPr>
      </p:pic>
      <p:sp>
        <p:nvSpPr>
          <p:cNvPr id="21" name="テキスト ボックス 20">
            <a:extLst>
              <a:ext uri="{FF2B5EF4-FFF2-40B4-BE49-F238E27FC236}">
                <a16:creationId xmlns:a16="http://schemas.microsoft.com/office/drawing/2014/main" id="{21CCC845-F834-4F61-8A3E-5BA003510096}"/>
              </a:ext>
            </a:extLst>
          </p:cNvPr>
          <p:cNvSpPr txBox="1"/>
          <p:nvPr/>
        </p:nvSpPr>
        <p:spPr>
          <a:xfrm>
            <a:off x="663547" y="3194204"/>
            <a:ext cx="3219067" cy="954107"/>
          </a:xfrm>
          <a:prstGeom prst="rect">
            <a:avLst/>
          </a:prstGeom>
          <a:noFill/>
        </p:spPr>
        <p:txBody>
          <a:bodyPr wrap="square" rtlCol="0">
            <a:spAutoFit/>
          </a:bodyPr>
          <a:lstStyle/>
          <a:p>
            <a:r>
              <a:rPr lang="ja-JP" altLang="en-US" sz="1400" dirty="0">
                <a:solidFill>
                  <a:schemeClr val="bg1"/>
                </a:solidFill>
                <a:latin typeface="メイリオ" panose="020B0604030504040204" pitchFamily="50" charset="-128"/>
                <a:ea typeface="メイリオ" panose="020B0604030504040204" pitchFamily="50" charset="-128"/>
              </a:rPr>
              <a:t>吹付け石綿</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rPr>
              <a:t>石綿含有吹付けロックウール</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rPr>
              <a:t>石綿含有ひる石吹付け材</a:t>
            </a:r>
            <a:endParaRPr lang="en-US" altLang="ja-JP" sz="1400" dirty="0">
              <a:solidFill>
                <a:schemeClr val="bg1"/>
              </a:solidFill>
              <a:latin typeface="メイリオ" panose="020B0604030504040204" pitchFamily="50" charset="-128"/>
              <a:ea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rPr>
              <a:t>石綿含有パーライト吹付け材　など</a:t>
            </a:r>
          </a:p>
        </p:txBody>
      </p:sp>
    </p:spTree>
    <p:extLst>
      <p:ext uri="{BB962C8B-B14F-4D97-AF65-F5344CB8AC3E}">
        <p14:creationId xmlns:p14="http://schemas.microsoft.com/office/powerpoint/2010/main" val="622839609"/>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グループ化 70">
            <a:extLst>
              <a:ext uri="{FF2B5EF4-FFF2-40B4-BE49-F238E27FC236}">
                <a16:creationId xmlns:a16="http://schemas.microsoft.com/office/drawing/2014/main" id="{3A30A19A-CB25-4E69-95D1-B2EA5EE8B4FF}"/>
              </a:ext>
            </a:extLst>
          </p:cNvPr>
          <p:cNvGrpSpPr/>
          <p:nvPr/>
        </p:nvGrpSpPr>
        <p:grpSpPr>
          <a:xfrm>
            <a:off x="235673" y="85600"/>
            <a:ext cx="432261" cy="4343280"/>
            <a:chOff x="66335" y="196367"/>
            <a:chExt cx="432261" cy="4257913"/>
          </a:xfrm>
          <a:solidFill>
            <a:schemeClr val="accent2">
              <a:lumMod val="75000"/>
            </a:schemeClr>
          </a:solidFill>
        </p:grpSpPr>
        <p:sp>
          <p:nvSpPr>
            <p:cNvPr id="60" name="正方形/長方形 59">
              <a:extLst>
                <a:ext uri="{FF2B5EF4-FFF2-40B4-BE49-F238E27FC236}">
                  <a16:creationId xmlns:a16="http://schemas.microsoft.com/office/drawing/2014/main" id="{2DF3DFCF-B8B3-41AE-A4FD-32DE0A06381A}"/>
                </a:ext>
              </a:extLst>
            </p:cNvPr>
            <p:cNvSpPr/>
            <p:nvPr/>
          </p:nvSpPr>
          <p:spPr>
            <a:xfrm>
              <a:off x="66335" y="196367"/>
              <a:ext cx="432000" cy="4047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二等辺三角形 62">
              <a:extLst>
                <a:ext uri="{FF2B5EF4-FFF2-40B4-BE49-F238E27FC236}">
                  <a16:creationId xmlns:a16="http://schemas.microsoft.com/office/drawing/2014/main" id="{BF42D3EF-F180-4926-A243-8F6BC89A88AB}"/>
                </a:ext>
              </a:extLst>
            </p:cNvPr>
            <p:cNvSpPr/>
            <p:nvPr/>
          </p:nvSpPr>
          <p:spPr>
            <a:xfrm rot="10800000">
              <a:off x="66596" y="4238380"/>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9" name="グループ化 68">
            <a:extLst>
              <a:ext uri="{FF2B5EF4-FFF2-40B4-BE49-F238E27FC236}">
                <a16:creationId xmlns:a16="http://schemas.microsoft.com/office/drawing/2014/main" id="{83E627F7-9FDD-427C-AE45-7D54C10DF33C}"/>
              </a:ext>
            </a:extLst>
          </p:cNvPr>
          <p:cNvGrpSpPr/>
          <p:nvPr/>
        </p:nvGrpSpPr>
        <p:grpSpPr>
          <a:xfrm>
            <a:off x="229688" y="5736332"/>
            <a:ext cx="433814" cy="899900"/>
            <a:chOff x="-450017" y="5775315"/>
            <a:chExt cx="433814" cy="899900"/>
          </a:xfrm>
          <a:solidFill>
            <a:schemeClr val="accent2">
              <a:lumMod val="75000"/>
            </a:schemeClr>
          </a:solidFill>
        </p:grpSpPr>
        <p:sp>
          <p:nvSpPr>
            <p:cNvPr id="66" name="正方形/長方形 65">
              <a:extLst>
                <a:ext uri="{FF2B5EF4-FFF2-40B4-BE49-F238E27FC236}">
                  <a16:creationId xmlns:a16="http://schemas.microsoft.com/office/drawing/2014/main" id="{073E34BC-A8BA-4AAD-8336-42AC3F9D08DE}"/>
                </a:ext>
              </a:extLst>
            </p:cNvPr>
            <p:cNvSpPr/>
            <p:nvPr/>
          </p:nvSpPr>
          <p:spPr>
            <a:xfrm>
              <a:off x="-450017" y="5775315"/>
              <a:ext cx="432000" cy="68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二等辺三角形 66">
              <a:extLst>
                <a:ext uri="{FF2B5EF4-FFF2-40B4-BE49-F238E27FC236}">
                  <a16:creationId xmlns:a16="http://schemas.microsoft.com/office/drawing/2014/main" id="{6A41623C-0856-4165-9226-96A7C53D20D8}"/>
                </a:ext>
              </a:extLst>
            </p:cNvPr>
            <p:cNvSpPr/>
            <p:nvPr/>
          </p:nvSpPr>
          <p:spPr>
            <a:xfrm rot="10800000">
              <a:off x="-448203" y="6459315"/>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8" name="グループ化 67">
            <a:extLst>
              <a:ext uri="{FF2B5EF4-FFF2-40B4-BE49-F238E27FC236}">
                <a16:creationId xmlns:a16="http://schemas.microsoft.com/office/drawing/2014/main" id="{9D67BC20-DDE2-4646-BF62-444A231EDD97}"/>
              </a:ext>
            </a:extLst>
          </p:cNvPr>
          <p:cNvGrpSpPr/>
          <p:nvPr/>
        </p:nvGrpSpPr>
        <p:grpSpPr>
          <a:xfrm>
            <a:off x="230595" y="4441226"/>
            <a:ext cx="432000" cy="1295106"/>
            <a:chOff x="-479853" y="4472766"/>
            <a:chExt cx="432000" cy="1295106"/>
          </a:xfrm>
          <a:solidFill>
            <a:schemeClr val="accent2">
              <a:lumMod val="75000"/>
            </a:schemeClr>
          </a:solidFill>
        </p:grpSpPr>
        <p:sp>
          <p:nvSpPr>
            <p:cNvPr id="64" name="正方形/長方形 63">
              <a:extLst>
                <a:ext uri="{FF2B5EF4-FFF2-40B4-BE49-F238E27FC236}">
                  <a16:creationId xmlns:a16="http://schemas.microsoft.com/office/drawing/2014/main" id="{DFA98FD6-51AC-4740-B0DF-B49404B131C9}"/>
                </a:ext>
              </a:extLst>
            </p:cNvPr>
            <p:cNvSpPr/>
            <p:nvPr/>
          </p:nvSpPr>
          <p:spPr>
            <a:xfrm>
              <a:off x="-479853" y="4472766"/>
              <a:ext cx="432000" cy="108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5" name="二等辺三角形 64">
              <a:extLst>
                <a:ext uri="{FF2B5EF4-FFF2-40B4-BE49-F238E27FC236}">
                  <a16:creationId xmlns:a16="http://schemas.microsoft.com/office/drawing/2014/main" id="{E1E3964C-5D0D-4219-BC99-6BC994D19389}"/>
                </a:ext>
              </a:extLst>
            </p:cNvPr>
            <p:cNvSpPr/>
            <p:nvPr/>
          </p:nvSpPr>
          <p:spPr>
            <a:xfrm rot="10800000">
              <a:off x="-479853" y="5551972"/>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 name="矢印: 下 58">
            <a:extLst>
              <a:ext uri="{FF2B5EF4-FFF2-40B4-BE49-F238E27FC236}">
                <a16:creationId xmlns:a16="http://schemas.microsoft.com/office/drawing/2014/main" id="{BC213F26-16B4-4CCD-8739-DB146581B608}"/>
              </a:ext>
            </a:extLst>
          </p:cNvPr>
          <p:cNvSpPr/>
          <p:nvPr/>
        </p:nvSpPr>
        <p:spPr>
          <a:xfrm>
            <a:off x="7180677" y="1508065"/>
            <a:ext cx="1440000" cy="5356523"/>
          </a:xfrm>
          <a:prstGeom prst="downArrow">
            <a:avLst>
              <a:gd name="adj1" fmla="val 50000"/>
              <a:gd name="adj2" fmla="val 1570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矢印: 下 57">
            <a:extLst>
              <a:ext uri="{FF2B5EF4-FFF2-40B4-BE49-F238E27FC236}">
                <a16:creationId xmlns:a16="http://schemas.microsoft.com/office/drawing/2014/main" id="{126AF7FB-DFA5-4C94-9D8E-2BDA383AB4D1}"/>
              </a:ext>
            </a:extLst>
          </p:cNvPr>
          <p:cNvSpPr/>
          <p:nvPr/>
        </p:nvSpPr>
        <p:spPr>
          <a:xfrm>
            <a:off x="4233486" y="1501477"/>
            <a:ext cx="2160000" cy="5356523"/>
          </a:xfrm>
          <a:prstGeom prst="downArrow">
            <a:avLst>
              <a:gd name="adj1" fmla="val 50000"/>
              <a:gd name="adj2" fmla="val 10411"/>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矢印: 下 56">
            <a:extLst>
              <a:ext uri="{FF2B5EF4-FFF2-40B4-BE49-F238E27FC236}">
                <a16:creationId xmlns:a16="http://schemas.microsoft.com/office/drawing/2014/main" id="{1516DA2C-BEA7-427C-A87E-A049F2DC7F1B}"/>
              </a:ext>
            </a:extLst>
          </p:cNvPr>
          <p:cNvSpPr/>
          <p:nvPr/>
        </p:nvSpPr>
        <p:spPr>
          <a:xfrm>
            <a:off x="1256957" y="1501476"/>
            <a:ext cx="2160000" cy="5356523"/>
          </a:xfrm>
          <a:prstGeom prst="downArrow">
            <a:avLst>
              <a:gd name="adj1" fmla="val 50000"/>
              <a:gd name="adj2" fmla="val 10411"/>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B380145-B5A5-4BD0-9305-43A579C41712}"/>
              </a:ext>
            </a:extLst>
          </p:cNvPr>
          <p:cNvSpPr/>
          <p:nvPr/>
        </p:nvSpPr>
        <p:spPr>
          <a:xfrm>
            <a:off x="3856973" y="896065"/>
            <a:ext cx="2880000" cy="612000"/>
          </a:xfrm>
          <a:prstGeom prst="rect">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CED4422D-6B30-4470-B59E-CF3087B6DAF0}"/>
              </a:ext>
            </a:extLst>
          </p:cNvPr>
          <p:cNvSpPr/>
          <p:nvPr/>
        </p:nvSpPr>
        <p:spPr>
          <a:xfrm>
            <a:off x="893183" y="893939"/>
            <a:ext cx="2880000" cy="612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6B9F4D79-C968-4148-B7D0-8591118E958C}"/>
              </a:ext>
            </a:extLst>
          </p:cNvPr>
          <p:cNvSpPr/>
          <p:nvPr/>
        </p:nvSpPr>
        <p:spPr>
          <a:xfrm>
            <a:off x="891343" y="1555726"/>
            <a:ext cx="8100000" cy="360000"/>
          </a:xfrm>
          <a:prstGeom prst="roundRect">
            <a:avLst>
              <a:gd name="adj" fmla="val 910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2D98A63-E360-40E0-A942-67989A083D28}"/>
              </a:ext>
            </a:extLst>
          </p:cNvPr>
          <p:cNvSpPr txBox="1"/>
          <p:nvPr/>
        </p:nvSpPr>
        <p:spPr>
          <a:xfrm>
            <a:off x="1044186" y="923290"/>
            <a:ext cx="2535172" cy="584775"/>
          </a:xfrm>
          <a:prstGeom prst="rect">
            <a:avLst/>
          </a:prstGeom>
          <a:no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rPr>
              <a:t>吹付け石綿・断熱材等</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sz="1400" b="1" dirty="0">
                <a:solidFill>
                  <a:schemeClr val="bg1"/>
                </a:solidFill>
                <a:latin typeface="メイリオ" panose="020B0604030504040204" pitchFamily="50" charset="-128"/>
                <a:ea typeface="メイリオ" panose="020B0604030504040204" pitchFamily="50" charset="-128"/>
              </a:rPr>
              <a:t>（レベル１・２）</a:t>
            </a:r>
          </a:p>
        </p:txBody>
      </p:sp>
      <p:sp>
        <p:nvSpPr>
          <p:cNvPr id="8" name="テキスト ボックス 7">
            <a:extLst>
              <a:ext uri="{FF2B5EF4-FFF2-40B4-BE49-F238E27FC236}">
                <a16:creationId xmlns:a16="http://schemas.microsoft.com/office/drawing/2014/main" id="{74EEE634-6A1F-4935-A653-C223A6243FAE}"/>
              </a:ext>
            </a:extLst>
          </p:cNvPr>
          <p:cNvSpPr txBox="1"/>
          <p:nvPr/>
        </p:nvSpPr>
        <p:spPr>
          <a:xfrm>
            <a:off x="4389481" y="923290"/>
            <a:ext cx="1847639" cy="584775"/>
          </a:xfrm>
          <a:prstGeom prst="rect">
            <a:avLst/>
          </a:prstGeom>
          <a:no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rPr>
              <a:t>塗材・成形板等</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sz="1400" b="1" dirty="0">
                <a:solidFill>
                  <a:schemeClr val="bg1"/>
                </a:solidFill>
                <a:latin typeface="メイリオ" panose="020B0604030504040204" pitchFamily="50" charset="-128"/>
                <a:ea typeface="メイリオ" panose="020B0604030504040204" pitchFamily="50" charset="-128"/>
              </a:rPr>
              <a:t>（レベル３）</a:t>
            </a:r>
          </a:p>
        </p:txBody>
      </p:sp>
      <p:sp>
        <p:nvSpPr>
          <p:cNvPr id="14" name="四角形: 角を丸くする 13">
            <a:extLst>
              <a:ext uri="{FF2B5EF4-FFF2-40B4-BE49-F238E27FC236}">
                <a16:creationId xmlns:a16="http://schemas.microsoft.com/office/drawing/2014/main" id="{2175D568-7B04-41B1-BB27-CB4AB547DCC4}"/>
              </a:ext>
            </a:extLst>
          </p:cNvPr>
          <p:cNvSpPr/>
          <p:nvPr/>
        </p:nvSpPr>
        <p:spPr>
          <a:xfrm>
            <a:off x="891343" y="2377732"/>
            <a:ext cx="5845630" cy="369333"/>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B8C39A0-D62D-4358-BC7E-2A8872085B6D}"/>
              </a:ext>
            </a:extLst>
          </p:cNvPr>
          <p:cNvSpPr txBox="1"/>
          <p:nvPr/>
        </p:nvSpPr>
        <p:spPr>
          <a:xfrm>
            <a:off x="1820332" y="2395768"/>
            <a:ext cx="4486867"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作業計画の作成、下請負人への説明</a:t>
            </a:r>
            <a:endParaRPr lang="en-US" altLang="ja-JP" b="1" dirty="0">
              <a:latin typeface="メイリオ" panose="020B0604030504040204" pitchFamily="50" charset="-128"/>
              <a:ea typeface="メイリオ" panose="020B0604030504040204" pitchFamily="50" charset="-128"/>
            </a:endParaRPr>
          </a:p>
        </p:txBody>
      </p:sp>
      <p:sp>
        <p:nvSpPr>
          <p:cNvPr id="19" name="四角形: 角を丸くする 18">
            <a:extLst>
              <a:ext uri="{FF2B5EF4-FFF2-40B4-BE49-F238E27FC236}">
                <a16:creationId xmlns:a16="http://schemas.microsoft.com/office/drawing/2014/main" id="{7320131C-FD19-4FB0-BAF1-3B3BD1329437}"/>
              </a:ext>
            </a:extLst>
          </p:cNvPr>
          <p:cNvSpPr/>
          <p:nvPr/>
        </p:nvSpPr>
        <p:spPr>
          <a:xfrm>
            <a:off x="891343" y="3266562"/>
            <a:ext cx="8100000" cy="360000"/>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CDA6D928-04B3-40B7-ABF9-BF2D38771311}"/>
              </a:ext>
            </a:extLst>
          </p:cNvPr>
          <p:cNvSpPr txBox="1"/>
          <p:nvPr/>
        </p:nvSpPr>
        <p:spPr>
          <a:xfrm>
            <a:off x="3243225" y="3286822"/>
            <a:ext cx="3865372"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事前調査結果の現場備え置き、掲示</a:t>
            </a:r>
            <a:endParaRPr lang="en-US" altLang="ja-JP" b="1" dirty="0">
              <a:latin typeface="メイリオ" panose="020B0604030504040204" pitchFamily="50" charset="-128"/>
              <a:ea typeface="メイリオ" panose="020B0604030504040204" pitchFamily="50" charset="-128"/>
            </a:endParaRPr>
          </a:p>
        </p:txBody>
      </p:sp>
      <p:sp>
        <p:nvSpPr>
          <p:cNvPr id="21" name="四角形: 角を丸くする 20">
            <a:extLst>
              <a:ext uri="{FF2B5EF4-FFF2-40B4-BE49-F238E27FC236}">
                <a16:creationId xmlns:a16="http://schemas.microsoft.com/office/drawing/2014/main" id="{D8654821-2792-4164-833E-BCE8C08C78B0}"/>
              </a:ext>
            </a:extLst>
          </p:cNvPr>
          <p:cNvSpPr/>
          <p:nvPr/>
        </p:nvSpPr>
        <p:spPr>
          <a:xfrm>
            <a:off x="891343" y="3677565"/>
            <a:ext cx="5845630"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2B3E77CC-1FB5-4117-9858-A799CFA3FB83}"/>
              </a:ext>
            </a:extLst>
          </p:cNvPr>
          <p:cNvSpPr txBox="1"/>
          <p:nvPr/>
        </p:nvSpPr>
        <p:spPr>
          <a:xfrm>
            <a:off x="2900337" y="3704933"/>
            <a:ext cx="2052389"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作業方法の掲示</a:t>
            </a:r>
            <a:endParaRPr lang="en-US" altLang="ja-JP" b="1" dirty="0">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593BDC93-22C6-41F8-95BA-737980B13F7A}"/>
              </a:ext>
            </a:extLst>
          </p:cNvPr>
          <p:cNvSpPr/>
          <p:nvPr/>
        </p:nvSpPr>
        <p:spPr>
          <a:xfrm>
            <a:off x="891343" y="4097900"/>
            <a:ext cx="2881840"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2EE5C3C-FF5A-4766-B7CA-9ABC34B029F3}"/>
              </a:ext>
            </a:extLst>
          </p:cNvPr>
          <p:cNvSpPr txBox="1"/>
          <p:nvPr/>
        </p:nvSpPr>
        <p:spPr>
          <a:xfrm>
            <a:off x="874976" y="4127493"/>
            <a:ext cx="3248157"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石綿濃度測定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使用面積</a:t>
            </a:r>
            <a:r>
              <a:rPr lang="en-US" altLang="ja-JP" sz="1100" dirty="0">
                <a:latin typeface="メイリオ" panose="020B0604030504040204" pitchFamily="50" charset="-128"/>
                <a:ea typeface="メイリオ" panose="020B0604030504040204" pitchFamily="50" charset="-128"/>
              </a:rPr>
              <a:t>50m</a:t>
            </a:r>
            <a:r>
              <a:rPr lang="en-US" altLang="ja-JP" sz="1100" baseline="300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以上</a:t>
            </a:r>
            <a:endParaRPr lang="en-US" altLang="ja-JP" dirty="0">
              <a:latin typeface="メイリオ" panose="020B0604030504040204" pitchFamily="50" charset="-128"/>
              <a:ea typeface="メイリオ" panose="020B0604030504040204" pitchFamily="50" charset="-128"/>
            </a:endParaRPr>
          </a:p>
        </p:txBody>
      </p:sp>
      <p:sp>
        <p:nvSpPr>
          <p:cNvPr id="26" name="四角形: 角を丸くする 25">
            <a:extLst>
              <a:ext uri="{FF2B5EF4-FFF2-40B4-BE49-F238E27FC236}">
                <a16:creationId xmlns:a16="http://schemas.microsoft.com/office/drawing/2014/main" id="{3DD9C559-B59D-4A02-8F2F-F7EA8BAC43A8}"/>
              </a:ext>
            </a:extLst>
          </p:cNvPr>
          <p:cNvSpPr/>
          <p:nvPr/>
        </p:nvSpPr>
        <p:spPr>
          <a:xfrm>
            <a:off x="891343" y="4518235"/>
            <a:ext cx="5838419"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4E8540D8-4749-488C-8416-D0F514434FBA}"/>
              </a:ext>
            </a:extLst>
          </p:cNvPr>
          <p:cNvSpPr txBox="1"/>
          <p:nvPr/>
        </p:nvSpPr>
        <p:spPr>
          <a:xfrm>
            <a:off x="1474875" y="4560440"/>
            <a:ext cx="4555305"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作業基準の遵守、作業の記録の作成・保存</a:t>
            </a:r>
            <a:endParaRPr lang="en-US" altLang="ja-JP" b="1" dirty="0">
              <a:latin typeface="メイリオ" panose="020B0604030504040204" pitchFamily="50" charset="-128"/>
              <a:ea typeface="メイリオ" panose="020B0604030504040204" pitchFamily="50" charset="-128"/>
            </a:endParaRPr>
          </a:p>
        </p:txBody>
      </p:sp>
      <p:sp>
        <p:nvSpPr>
          <p:cNvPr id="28" name="四角形: 角を丸くする 27">
            <a:extLst>
              <a:ext uri="{FF2B5EF4-FFF2-40B4-BE49-F238E27FC236}">
                <a16:creationId xmlns:a16="http://schemas.microsoft.com/office/drawing/2014/main" id="{0BCF06E5-330D-4ADE-B99E-F919D37EA176}"/>
              </a:ext>
            </a:extLst>
          </p:cNvPr>
          <p:cNvSpPr/>
          <p:nvPr/>
        </p:nvSpPr>
        <p:spPr>
          <a:xfrm>
            <a:off x="891343" y="4938570"/>
            <a:ext cx="2871310"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0D6CB5DA-5EB4-4963-9F5B-1B6DE554C1CA}"/>
              </a:ext>
            </a:extLst>
          </p:cNvPr>
          <p:cNvSpPr txBox="1"/>
          <p:nvPr/>
        </p:nvSpPr>
        <p:spPr>
          <a:xfrm>
            <a:off x="874975" y="4973624"/>
            <a:ext cx="3308303"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石綿濃度測定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使用面積</a:t>
            </a:r>
            <a:r>
              <a:rPr lang="en-US" altLang="ja-JP" sz="1100" dirty="0">
                <a:latin typeface="メイリオ" panose="020B0604030504040204" pitchFamily="50" charset="-128"/>
                <a:ea typeface="メイリオ" panose="020B0604030504040204" pitchFamily="50" charset="-128"/>
              </a:rPr>
              <a:t>50m</a:t>
            </a:r>
            <a:r>
              <a:rPr lang="en-US" altLang="ja-JP" sz="1100" baseline="300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以上</a:t>
            </a:r>
            <a:endParaRPr lang="en-US" altLang="ja-JP" dirty="0">
              <a:latin typeface="メイリオ" panose="020B0604030504040204" pitchFamily="50" charset="-128"/>
              <a:ea typeface="メイリオ" panose="020B0604030504040204" pitchFamily="50" charset="-128"/>
            </a:endParaRPr>
          </a:p>
        </p:txBody>
      </p:sp>
      <p:sp>
        <p:nvSpPr>
          <p:cNvPr id="33" name="四角形: 角を丸くする 32">
            <a:extLst>
              <a:ext uri="{FF2B5EF4-FFF2-40B4-BE49-F238E27FC236}">
                <a16:creationId xmlns:a16="http://schemas.microsoft.com/office/drawing/2014/main" id="{3F3057BC-FEA6-40D1-B6BC-A3276BBCE2A4}"/>
              </a:ext>
            </a:extLst>
          </p:cNvPr>
          <p:cNvSpPr/>
          <p:nvPr/>
        </p:nvSpPr>
        <p:spPr>
          <a:xfrm>
            <a:off x="891343" y="5358905"/>
            <a:ext cx="5838419"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3DF47026-C90A-473E-911C-A2B156DA9AC1}"/>
              </a:ext>
            </a:extLst>
          </p:cNvPr>
          <p:cNvSpPr txBox="1"/>
          <p:nvPr/>
        </p:nvSpPr>
        <p:spPr>
          <a:xfrm>
            <a:off x="2766843" y="5393727"/>
            <a:ext cx="2534817"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取り残し確認・清掃</a:t>
            </a:r>
            <a:endParaRPr lang="en-US" altLang="ja-JP" b="1" dirty="0">
              <a:latin typeface="メイリオ" panose="020B0604030504040204" pitchFamily="50" charset="-128"/>
              <a:ea typeface="メイリオ" panose="020B0604030504040204" pitchFamily="50" charset="-128"/>
            </a:endParaRPr>
          </a:p>
        </p:txBody>
      </p:sp>
      <p:sp>
        <p:nvSpPr>
          <p:cNvPr id="35" name="四角形: 角を丸くする 34">
            <a:extLst>
              <a:ext uri="{FF2B5EF4-FFF2-40B4-BE49-F238E27FC236}">
                <a16:creationId xmlns:a16="http://schemas.microsoft.com/office/drawing/2014/main" id="{A296CC0B-6CB1-414B-91E5-DCA5133C5879}"/>
              </a:ext>
            </a:extLst>
          </p:cNvPr>
          <p:cNvSpPr/>
          <p:nvPr/>
        </p:nvSpPr>
        <p:spPr>
          <a:xfrm>
            <a:off x="891343" y="5779240"/>
            <a:ext cx="2891228"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AA3C8953-CBF3-43A2-811D-FBDD00249C37}"/>
              </a:ext>
            </a:extLst>
          </p:cNvPr>
          <p:cNvSpPr txBox="1"/>
          <p:nvPr/>
        </p:nvSpPr>
        <p:spPr>
          <a:xfrm>
            <a:off x="874975" y="5808628"/>
            <a:ext cx="3358511"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石綿濃度測定 </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使用面積</a:t>
            </a:r>
            <a:r>
              <a:rPr lang="en-US" altLang="ja-JP" sz="1100" dirty="0">
                <a:latin typeface="メイリオ" panose="020B0604030504040204" pitchFamily="50" charset="-128"/>
                <a:ea typeface="メイリオ" panose="020B0604030504040204" pitchFamily="50" charset="-128"/>
              </a:rPr>
              <a:t>50m</a:t>
            </a:r>
            <a:r>
              <a:rPr lang="en-US" altLang="ja-JP" sz="1100" baseline="300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以上</a:t>
            </a:r>
            <a:endParaRPr lang="en-US" altLang="ja-JP" dirty="0">
              <a:latin typeface="メイリオ" panose="020B0604030504040204" pitchFamily="50" charset="-128"/>
              <a:ea typeface="メイリオ" panose="020B0604030504040204" pitchFamily="50" charset="-128"/>
            </a:endParaRPr>
          </a:p>
        </p:txBody>
      </p:sp>
      <p:sp>
        <p:nvSpPr>
          <p:cNvPr id="37" name="四角形: 角を丸くする 36">
            <a:extLst>
              <a:ext uri="{FF2B5EF4-FFF2-40B4-BE49-F238E27FC236}">
                <a16:creationId xmlns:a16="http://schemas.microsoft.com/office/drawing/2014/main" id="{E1B0E17B-C656-4A8E-B77E-6E65B84C97B6}"/>
              </a:ext>
            </a:extLst>
          </p:cNvPr>
          <p:cNvSpPr/>
          <p:nvPr/>
        </p:nvSpPr>
        <p:spPr>
          <a:xfrm>
            <a:off x="891343" y="6199576"/>
            <a:ext cx="5838419"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3A1BB16E-264F-497B-8B69-CECCAFB8AB5F}"/>
              </a:ext>
            </a:extLst>
          </p:cNvPr>
          <p:cNvSpPr txBox="1"/>
          <p:nvPr/>
        </p:nvSpPr>
        <p:spPr>
          <a:xfrm>
            <a:off x="1114426" y="6222650"/>
            <a:ext cx="5556676"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作業の記録の作成・保存、発注者への作業結果報告</a:t>
            </a:r>
            <a:endParaRPr lang="en-US" altLang="ja-JP" b="1" dirty="0">
              <a:latin typeface="メイリオ" panose="020B0604030504040204" pitchFamily="50" charset="-128"/>
              <a:ea typeface="メイリオ" panose="020B0604030504040204" pitchFamily="50" charset="-128"/>
            </a:endParaRPr>
          </a:p>
        </p:txBody>
      </p:sp>
      <p:sp>
        <p:nvSpPr>
          <p:cNvPr id="43" name="四角形: 角を丸くする 42">
            <a:extLst>
              <a:ext uri="{FF2B5EF4-FFF2-40B4-BE49-F238E27FC236}">
                <a16:creationId xmlns:a16="http://schemas.microsoft.com/office/drawing/2014/main" id="{15E42BF0-6291-41D6-A2C5-AF26F49271B8}"/>
              </a:ext>
            </a:extLst>
          </p:cNvPr>
          <p:cNvSpPr/>
          <p:nvPr/>
        </p:nvSpPr>
        <p:spPr>
          <a:xfrm>
            <a:off x="891343" y="63843"/>
            <a:ext cx="8100000" cy="3600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四角形: 角を丸くする 45">
            <a:extLst>
              <a:ext uri="{FF2B5EF4-FFF2-40B4-BE49-F238E27FC236}">
                <a16:creationId xmlns:a16="http://schemas.microsoft.com/office/drawing/2014/main" id="{868AD86E-D26B-4EAD-BB26-FF996217948D}"/>
              </a:ext>
            </a:extLst>
          </p:cNvPr>
          <p:cNvSpPr/>
          <p:nvPr/>
        </p:nvSpPr>
        <p:spPr>
          <a:xfrm>
            <a:off x="891343" y="486211"/>
            <a:ext cx="8100000" cy="3600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4A0AB4AD-1DDC-4A5A-A301-12B39318843D}"/>
              </a:ext>
            </a:extLst>
          </p:cNvPr>
          <p:cNvSpPr/>
          <p:nvPr/>
        </p:nvSpPr>
        <p:spPr>
          <a:xfrm>
            <a:off x="6817476" y="891328"/>
            <a:ext cx="2160000" cy="61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E8F9F79-7BF5-4A52-83C5-B2FC0B70BBBF}"/>
              </a:ext>
            </a:extLst>
          </p:cNvPr>
          <p:cNvSpPr txBox="1"/>
          <p:nvPr/>
        </p:nvSpPr>
        <p:spPr>
          <a:xfrm>
            <a:off x="7403112" y="923290"/>
            <a:ext cx="1132167" cy="584775"/>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特定建築</a:t>
            </a:r>
            <a:endParaRPr lang="en-US" altLang="ja-JP" sz="1600" b="1" dirty="0">
              <a:solidFill>
                <a:schemeClr val="bg1"/>
              </a:solidFill>
              <a:latin typeface="メイリオ" panose="020B0604030504040204" pitchFamily="50" charset="-128"/>
              <a:ea typeface="メイリオ" panose="020B0604030504040204" pitchFamily="50" charset="-128"/>
            </a:endParaRPr>
          </a:p>
          <a:p>
            <a:r>
              <a:rPr lang="ja-JP" altLang="en-US" sz="1600" b="1" dirty="0">
                <a:solidFill>
                  <a:schemeClr val="bg1"/>
                </a:solidFill>
                <a:latin typeface="メイリオ" panose="020B0604030504040204" pitchFamily="50" charset="-128"/>
                <a:ea typeface="メイリオ" panose="020B0604030504040204" pitchFamily="50" charset="-128"/>
              </a:rPr>
              <a:t>材料なし</a:t>
            </a:r>
          </a:p>
        </p:txBody>
      </p:sp>
      <p:sp>
        <p:nvSpPr>
          <p:cNvPr id="51" name="テキスト ボックス 50">
            <a:extLst>
              <a:ext uri="{FF2B5EF4-FFF2-40B4-BE49-F238E27FC236}">
                <a16:creationId xmlns:a16="http://schemas.microsoft.com/office/drawing/2014/main" id="{46CBB2A9-1467-44E5-9E5E-3138AEBA42C1}"/>
              </a:ext>
            </a:extLst>
          </p:cNvPr>
          <p:cNvSpPr txBox="1"/>
          <p:nvPr/>
        </p:nvSpPr>
        <p:spPr>
          <a:xfrm>
            <a:off x="231320" y="4461893"/>
            <a:ext cx="430887" cy="786506"/>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作業中</a:t>
            </a:r>
          </a:p>
        </p:txBody>
      </p:sp>
      <p:sp>
        <p:nvSpPr>
          <p:cNvPr id="52" name="テキスト ボックス 51">
            <a:extLst>
              <a:ext uri="{FF2B5EF4-FFF2-40B4-BE49-F238E27FC236}">
                <a16:creationId xmlns:a16="http://schemas.microsoft.com/office/drawing/2014/main" id="{C0D512D0-F335-4A55-8D0F-49ECC046E282}"/>
              </a:ext>
            </a:extLst>
          </p:cNvPr>
          <p:cNvSpPr txBox="1"/>
          <p:nvPr/>
        </p:nvSpPr>
        <p:spPr>
          <a:xfrm>
            <a:off x="231552" y="5730598"/>
            <a:ext cx="430887" cy="773213"/>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作業後</a:t>
            </a:r>
          </a:p>
        </p:txBody>
      </p:sp>
      <p:sp>
        <p:nvSpPr>
          <p:cNvPr id="17" name="四角形: 角を丸くする 16">
            <a:extLst>
              <a:ext uri="{FF2B5EF4-FFF2-40B4-BE49-F238E27FC236}">
                <a16:creationId xmlns:a16="http://schemas.microsoft.com/office/drawing/2014/main" id="{514081EB-FA16-49B3-9430-BE8BA379E117}"/>
              </a:ext>
            </a:extLst>
          </p:cNvPr>
          <p:cNvSpPr/>
          <p:nvPr/>
        </p:nvSpPr>
        <p:spPr>
          <a:xfrm>
            <a:off x="891343" y="2798068"/>
            <a:ext cx="5845630" cy="417491"/>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8F05E5A-5317-4AC3-A499-659E5F698A83}"/>
              </a:ext>
            </a:extLst>
          </p:cNvPr>
          <p:cNvSpPr txBox="1"/>
          <p:nvPr/>
        </p:nvSpPr>
        <p:spPr>
          <a:xfrm>
            <a:off x="897965" y="2860162"/>
            <a:ext cx="3183338"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作業実施届出を自治体へ提出</a:t>
            </a:r>
            <a:endParaRPr lang="en-US" altLang="ja-JP" b="1"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301B9023-1DEB-4C84-BEAE-2C49E96BABE2}"/>
              </a:ext>
            </a:extLst>
          </p:cNvPr>
          <p:cNvSpPr txBox="1"/>
          <p:nvPr/>
        </p:nvSpPr>
        <p:spPr>
          <a:xfrm>
            <a:off x="226582" y="175508"/>
            <a:ext cx="461665" cy="962712"/>
          </a:xfrm>
          <a:prstGeom prst="rect">
            <a:avLst/>
          </a:prstGeom>
          <a:noFill/>
        </p:spPr>
        <p:txBody>
          <a:bodyPr vert="eaVert" wrap="square" rtlCol="0">
            <a:spAutoFit/>
          </a:bodyPr>
          <a:lstStyle/>
          <a:p>
            <a:r>
              <a:rPr lang="ja-JP" altLang="en-US" dirty="0">
                <a:solidFill>
                  <a:schemeClr val="bg1"/>
                </a:solidFill>
                <a:latin typeface="メイリオ" panose="020B0604030504040204" pitchFamily="50" charset="-128"/>
                <a:ea typeface="メイリオ" panose="020B0604030504040204" pitchFamily="50" charset="-128"/>
              </a:rPr>
              <a:t>作業前</a:t>
            </a:r>
          </a:p>
        </p:txBody>
      </p:sp>
      <p:sp>
        <p:nvSpPr>
          <p:cNvPr id="72" name="テキスト ボックス 71">
            <a:extLst>
              <a:ext uri="{FF2B5EF4-FFF2-40B4-BE49-F238E27FC236}">
                <a16:creationId xmlns:a16="http://schemas.microsoft.com/office/drawing/2014/main" id="{67D0BFA3-C74E-4C6B-B636-FAC3E0464545}"/>
              </a:ext>
            </a:extLst>
          </p:cNvPr>
          <p:cNvSpPr txBox="1"/>
          <p:nvPr/>
        </p:nvSpPr>
        <p:spPr>
          <a:xfrm>
            <a:off x="3992316" y="2804091"/>
            <a:ext cx="2920999" cy="430887"/>
          </a:xfrm>
          <a:prstGeom prst="rect">
            <a:avLst/>
          </a:prstGeom>
          <a:noFill/>
        </p:spPr>
        <p:txBody>
          <a:bodyPr wrap="square" rtlCol="0">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レベル３は使用面積</a:t>
            </a:r>
            <a:r>
              <a:rPr lang="en-US" altLang="ja-JP" sz="1100" dirty="0">
                <a:latin typeface="メイリオ" panose="020B0604030504040204" pitchFamily="50" charset="-128"/>
                <a:ea typeface="メイリオ" panose="020B0604030504040204" pitchFamily="50" charset="-128"/>
              </a:rPr>
              <a:t>1000m</a:t>
            </a:r>
            <a:r>
              <a:rPr lang="en-US" altLang="ja-JP" sz="1100" baseline="300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以上で該当</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作業開始の</a:t>
            </a:r>
            <a:r>
              <a:rPr lang="en-US" altLang="ja-JP" sz="1100" dirty="0">
                <a:latin typeface="メイリオ" panose="020B0604030504040204" pitchFamily="50" charset="-128"/>
                <a:ea typeface="メイリオ" panose="020B0604030504040204" pitchFamily="50" charset="-128"/>
              </a:rPr>
              <a:t>14</a:t>
            </a:r>
            <a:r>
              <a:rPr lang="ja-JP" altLang="en-US" sz="1100" dirty="0">
                <a:latin typeface="メイリオ" panose="020B0604030504040204" pitchFamily="50" charset="-128"/>
                <a:ea typeface="メイリオ" panose="020B0604030504040204" pitchFamily="50" charset="-128"/>
              </a:rPr>
              <a:t>日前までに提出</a:t>
            </a:r>
            <a:endParaRPr lang="en-US" altLang="ja-JP" dirty="0">
              <a:latin typeface="メイリオ" panose="020B0604030504040204" pitchFamily="50" charset="-128"/>
              <a:ea typeface="メイリオ" panose="020B0604030504040204" pitchFamily="50" charset="-128"/>
            </a:endParaRPr>
          </a:p>
        </p:txBody>
      </p:sp>
      <p:sp>
        <p:nvSpPr>
          <p:cNvPr id="50" name="四角形: 角を丸くする 49">
            <a:extLst>
              <a:ext uri="{FF2B5EF4-FFF2-40B4-BE49-F238E27FC236}">
                <a16:creationId xmlns:a16="http://schemas.microsoft.com/office/drawing/2014/main" id="{997FC077-4818-4528-A4D6-11E5709529AC}"/>
              </a:ext>
            </a:extLst>
          </p:cNvPr>
          <p:cNvSpPr/>
          <p:nvPr/>
        </p:nvSpPr>
        <p:spPr>
          <a:xfrm>
            <a:off x="897965" y="1966729"/>
            <a:ext cx="8100000" cy="360000"/>
          </a:xfrm>
          <a:prstGeom prst="roundRect">
            <a:avLst>
              <a:gd name="adj" fmla="val 910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AAB98ED-98E6-43BA-B24E-F67370D89CB8}"/>
              </a:ext>
            </a:extLst>
          </p:cNvPr>
          <p:cNvSpPr txBox="1"/>
          <p:nvPr/>
        </p:nvSpPr>
        <p:spPr>
          <a:xfrm>
            <a:off x="2438241" y="1978804"/>
            <a:ext cx="6015904"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事前調査結果の記録の作成・保存、発注者への説明</a:t>
            </a:r>
            <a:endParaRPr lang="en-US" altLang="ja-JP" b="1" dirty="0">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6DE0E604-4EDF-4E7B-9571-629CA3EC0F7B}"/>
              </a:ext>
            </a:extLst>
          </p:cNvPr>
          <p:cNvSpPr txBox="1"/>
          <p:nvPr/>
        </p:nvSpPr>
        <p:spPr>
          <a:xfrm>
            <a:off x="1672909" y="85599"/>
            <a:ext cx="6804620" cy="369332"/>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事前調査が必要な工事か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建築物等の解体等に該当しないなら以下は不要</a:t>
            </a:r>
            <a:endParaRPr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4D53A70-D20A-4D00-8A22-27E75AF7ABD0}"/>
              </a:ext>
            </a:extLst>
          </p:cNvPr>
          <p:cNvSpPr txBox="1"/>
          <p:nvPr/>
        </p:nvSpPr>
        <p:spPr>
          <a:xfrm>
            <a:off x="2463644" y="504156"/>
            <a:ext cx="4580130" cy="369332"/>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事前調査の実施</a:t>
            </a:r>
          </a:p>
        </p:txBody>
      </p:sp>
      <p:sp>
        <p:nvSpPr>
          <p:cNvPr id="53" name="テキスト ボックス 52">
            <a:extLst>
              <a:ext uri="{FF2B5EF4-FFF2-40B4-BE49-F238E27FC236}">
                <a16:creationId xmlns:a16="http://schemas.microsoft.com/office/drawing/2014/main" id="{98D549A3-F08F-40AC-BB3F-9B840BAFB1CB}"/>
              </a:ext>
            </a:extLst>
          </p:cNvPr>
          <p:cNvSpPr txBox="1"/>
          <p:nvPr/>
        </p:nvSpPr>
        <p:spPr>
          <a:xfrm>
            <a:off x="3329777" y="1575990"/>
            <a:ext cx="3692268"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事前調査結果の自治体への報告</a:t>
            </a:r>
          </a:p>
        </p:txBody>
      </p:sp>
      <p:grpSp>
        <p:nvGrpSpPr>
          <p:cNvPr id="61" name="グループ化 60">
            <a:extLst>
              <a:ext uri="{FF2B5EF4-FFF2-40B4-BE49-F238E27FC236}">
                <a16:creationId xmlns:a16="http://schemas.microsoft.com/office/drawing/2014/main" id="{4383D62C-6F6B-4D83-9951-946E2E60D300}"/>
              </a:ext>
            </a:extLst>
          </p:cNvPr>
          <p:cNvGrpSpPr/>
          <p:nvPr/>
        </p:nvGrpSpPr>
        <p:grpSpPr>
          <a:xfrm>
            <a:off x="236297" y="79792"/>
            <a:ext cx="432261" cy="4343280"/>
            <a:chOff x="66335" y="196367"/>
            <a:chExt cx="432261" cy="4257913"/>
          </a:xfrm>
          <a:solidFill>
            <a:schemeClr val="accent2">
              <a:lumMod val="75000"/>
            </a:schemeClr>
          </a:solidFill>
        </p:grpSpPr>
        <p:sp>
          <p:nvSpPr>
            <p:cNvPr id="62" name="正方形/長方形 61">
              <a:extLst>
                <a:ext uri="{FF2B5EF4-FFF2-40B4-BE49-F238E27FC236}">
                  <a16:creationId xmlns:a16="http://schemas.microsoft.com/office/drawing/2014/main" id="{77CD74EA-D23A-4FB3-A672-60B81BC22724}"/>
                </a:ext>
              </a:extLst>
            </p:cNvPr>
            <p:cNvSpPr/>
            <p:nvPr/>
          </p:nvSpPr>
          <p:spPr>
            <a:xfrm>
              <a:off x="66335" y="196367"/>
              <a:ext cx="432000" cy="4047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0" name="二等辺三角形 69">
              <a:extLst>
                <a:ext uri="{FF2B5EF4-FFF2-40B4-BE49-F238E27FC236}">
                  <a16:creationId xmlns:a16="http://schemas.microsoft.com/office/drawing/2014/main" id="{D72EBEA6-E79D-4BBF-B500-3B07C930786C}"/>
                </a:ext>
              </a:extLst>
            </p:cNvPr>
            <p:cNvSpPr/>
            <p:nvPr/>
          </p:nvSpPr>
          <p:spPr>
            <a:xfrm rot="10800000">
              <a:off x="66596" y="4238380"/>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3" name="グループ化 72">
            <a:extLst>
              <a:ext uri="{FF2B5EF4-FFF2-40B4-BE49-F238E27FC236}">
                <a16:creationId xmlns:a16="http://schemas.microsoft.com/office/drawing/2014/main" id="{1D3D3CA6-F86F-4F3A-878E-871E157C2489}"/>
              </a:ext>
            </a:extLst>
          </p:cNvPr>
          <p:cNvGrpSpPr/>
          <p:nvPr/>
        </p:nvGrpSpPr>
        <p:grpSpPr>
          <a:xfrm>
            <a:off x="230312" y="5730524"/>
            <a:ext cx="433814" cy="899900"/>
            <a:chOff x="-450017" y="5775315"/>
            <a:chExt cx="433814" cy="899900"/>
          </a:xfrm>
          <a:solidFill>
            <a:schemeClr val="accent2">
              <a:lumMod val="75000"/>
            </a:schemeClr>
          </a:solidFill>
        </p:grpSpPr>
        <p:sp>
          <p:nvSpPr>
            <p:cNvPr id="74" name="正方形/長方形 73">
              <a:extLst>
                <a:ext uri="{FF2B5EF4-FFF2-40B4-BE49-F238E27FC236}">
                  <a16:creationId xmlns:a16="http://schemas.microsoft.com/office/drawing/2014/main" id="{54414849-5CB6-4D5A-96C7-9BF6A4296377}"/>
                </a:ext>
              </a:extLst>
            </p:cNvPr>
            <p:cNvSpPr/>
            <p:nvPr/>
          </p:nvSpPr>
          <p:spPr>
            <a:xfrm>
              <a:off x="-450017" y="5775315"/>
              <a:ext cx="432000" cy="68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二等辺三角形 74">
              <a:extLst>
                <a:ext uri="{FF2B5EF4-FFF2-40B4-BE49-F238E27FC236}">
                  <a16:creationId xmlns:a16="http://schemas.microsoft.com/office/drawing/2014/main" id="{915605E9-97BB-4EE8-8AFA-29F1F1FE2723}"/>
                </a:ext>
              </a:extLst>
            </p:cNvPr>
            <p:cNvSpPr/>
            <p:nvPr/>
          </p:nvSpPr>
          <p:spPr>
            <a:xfrm rot="10800000">
              <a:off x="-448203" y="6459315"/>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6" name="グループ化 75">
            <a:extLst>
              <a:ext uri="{FF2B5EF4-FFF2-40B4-BE49-F238E27FC236}">
                <a16:creationId xmlns:a16="http://schemas.microsoft.com/office/drawing/2014/main" id="{E5B89447-9B0A-43D6-89F2-1E6231483245}"/>
              </a:ext>
            </a:extLst>
          </p:cNvPr>
          <p:cNvGrpSpPr/>
          <p:nvPr/>
        </p:nvGrpSpPr>
        <p:grpSpPr>
          <a:xfrm>
            <a:off x="231219" y="4435418"/>
            <a:ext cx="432000" cy="1295106"/>
            <a:chOff x="-479853" y="4472766"/>
            <a:chExt cx="432000" cy="1295106"/>
          </a:xfrm>
          <a:solidFill>
            <a:schemeClr val="accent2">
              <a:lumMod val="75000"/>
            </a:schemeClr>
          </a:solidFill>
        </p:grpSpPr>
        <p:sp>
          <p:nvSpPr>
            <p:cNvPr id="77" name="正方形/長方形 76">
              <a:extLst>
                <a:ext uri="{FF2B5EF4-FFF2-40B4-BE49-F238E27FC236}">
                  <a16:creationId xmlns:a16="http://schemas.microsoft.com/office/drawing/2014/main" id="{BE288952-59D8-422B-9503-68E28CA444FC}"/>
                </a:ext>
              </a:extLst>
            </p:cNvPr>
            <p:cNvSpPr/>
            <p:nvPr/>
          </p:nvSpPr>
          <p:spPr>
            <a:xfrm>
              <a:off x="-479853" y="4472766"/>
              <a:ext cx="432000" cy="108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二等辺三角形 77">
              <a:extLst>
                <a:ext uri="{FF2B5EF4-FFF2-40B4-BE49-F238E27FC236}">
                  <a16:creationId xmlns:a16="http://schemas.microsoft.com/office/drawing/2014/main" id="{3B6B5DE5-4D1C-4180-A5B8-F86E76401E49}"/>
                </a:ext>
              </a:extLst>
            </p:cNvPr>
            <p:cNvSpPr/>
            <p:nvPr/>
          </p:nvSpPr>
          <p:spPr>
            <a:xfrm rot="10800000">
              <a:off x="-479853" y="5551972"/>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9" name="テキスト ボックス 108">
            <a:extLst>
              <a:ext uri="{FF2B5EF4-FFF2-40B4-BE49-F238E27FC236}">
                <a16:creationId xmlns:a16="http://schemas.microsoft.com/office/drawing/2014/main" id="{5C62CDA6-C5A0-4C2F-8EB8-C23F89B9743D}"/>
              </a:ext>
            </a:extLst>
          </p:cNvPr>
          <p:cNvSpPr txBox="1"/>
          <p:nvPr/>
        </p:nvSpPr>
        <p:spPr>
          <a:xfrm>
            <a:off x="231944" y="4456085"/>
            <a:ext cx="430887" cy="786506"/>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作業中</a:t>
            </a:r>
          </a:p>
        </p:txBody>
      </p:sp>
      <p:sp>
        <p:nvSpPr>
          <p:cNvPr id="110" name="テキスト ボックス 109">
            <a:extLst>
              <a:ext uri="{FF2B5EF4-FFF2-40B4-BE49-F238E27FC236}">
                <a16:creationId xmlns:a16="http://schemas.microsoft.com/office/drawing/2014/main" id="{D3B32693-3133-426D-A53E-8FF07D75EDBA}"/>
              </a:ext>
            </a:extLst>
          </p:cNvPr>
          <p:cNvSpPr txBox="1"/>
          <p:nvPr/>
        </p:nvSpPr>
        <p:spPr>
          <a:xfrm>
            <a:off x="232176" y="5724790"/>
            <a:ext cx="430887" cy="773213"/>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作業後</a:t>
            </a:r>
          </a:p>
        </p:txBody>
      </p:sp>
      <p:sp>
        <p:nvSpPr>
          <p:cNvPr id="113" name="テキスト ボックス 112">
            <a:extLst>
              <a:ext uri="{FF2B5EF4-FFF2-40B4-BE49-F238E27FC236}">
                <a16:creationId xmlns:a16="http://schemas.microsoft.com/office/drawing/2014/main" id="{526F1243-A3A5-4982-B355-FED70B2ECE79}"/>
              </a:ext>
            </a:extLst>
          </p:cNvPr>
          <p:cNvSpPr txBox="1"/>
          <p:nvPr/>
        </p:nvSpPr>
        <p:spPr>
          <a:xfrm>
            <a:off x="227206" y="169700"/>
            <a:ext cx="461665" cy="962712"/>
          </a:xfrm>
          <a:prstGeom prst="rect">
            <a:avLst/>
          </a:prstGeom>
          <a:noFill/>
        </p:spPr>
        <p:txBody>
          <a:bodyPr vert="eaVert" wrap="square" rtlCol="0">
            <a:spAutoFit/>
          </a:bodyPr>
          <a:lstStyle/>
          <a:p>
            <a:r>
              <a:rPr lang="ja-JP" altLang="en-US" dirty="0">
                <a:solidFill>
                  <a:schemeClr val="bg1"/>
                </a:solidFill>
                <a:latin typeface="メイリオ" panose="020B0604030504040204" pitchFamily="50" charset="-128"/>
                <a:ea typeface="メイリオ" panose="020B0604030504040204" pitchFamily="50" charset="-128"/>
              </a:rPr>
              <a:t>作業前</a:t>
            </a:r>
          </a:p>
        </p:txBody>
      </p:sp>
    </p:spTree>
    <p:extLst>
      <p:ext uri="{BB962C8B-B14F-4D97-AF65-F5344CB8AC3E}">
        <p14:creationId xmlns:p14="http://schemas.microsoft.com/office/powerpoint/2010/main" val="703818573"/>
      </p:ext>
    </p:extLst>
  </p:cSld>
  <p:clrMapOvr>
    <a:masterClrMapping/>
  </p:clrMapOvr>
  <mc:AlternateContent xmlns:mc="http://schemas.openxmlformats.org/markup-compatibility/2006" xmlns:p14="http://schemas.microsoft.com/office/powerpoint/2010/main">
    <mc:Choice Requires="p14">
      <p:transition spd="slow" p14:dur="2000" advClick="0" advTm="11000"/>
    </mc:Choice>
    <mc:Fallback xmlns="">
      <p:transition spd="slow" advClick="0" advTm="11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グループ化 70">
            <a:extLst>
              <a:ext uri="{FF2B5EF4-FFF2-40B4-BE49-F238E27FC236}">
                <a16:creationId xmlns:a16="http://schemas.microsoft.com/office/drawing/2014/main" id="{3A30A19A-CB25-4E69-95D1-B2EA5EE8B4FF}"/>
              </a:ext>
            </a:extLst>
          </p:cNvPr>
          <p:cNvGrpSpPr/>
          <p:nvPr/>
        </p:nvGrpSpPr>
        <p:grpSpPr>
          <a:xfrm>
            <a:off x="235673" y="85600"/>
            <a:ext cx="432261" cy="4343280"/>
            <a:chOff x="66335" y="196367"/>
            <a:chExt cx="432261" cy="4257913"/>
          </a:xfrm>
          <a:solidFill>
            <a:schemeClr val="accent2">
              <a:lumMod val="75000"/>
            </a:schemeClr>
          </a:solidFill>
        </p:grpSpPr>
        <p:sp>
          <p:nvSpPr>
            <p:cNvPr id="60" name="正方形/長方形 59">
              <a:extLst>
                <a:ext uri="{FF2B5EF4-FFF2-40B4-BE49-F238E27FC236}">
                  <a16:creationId xmlns:a16="http://schemas.microsoft.com/office/drawing/2014/main" id="{2DF3DFCF-B8B3-41AE-A4FD-32DE0A06381A}"/>
                </a:ext>
              </a:extLst>
            </p:cNvPr>
            <p:cNvSpPr/>
            <p:nvPr/>
          </p:nvSpPr>
          <p:spPr>
            <a:xfrm>
              <a:off x="66335" y="196367"/>
              <a:ext cx="432000" cy="4047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3" name="二等辺三角形 62">
              <a:extLst>
                <a:ext uri="{FF2B5EF4-FFF2-40B4-BE49-F238E27FC236}">
                  <a16:creationId xmlns:a16="http://schemas.microsoft.com/office/drawing/2014/main" id="{BF42D3EF-F180-4926-A243-8F6BC89A88AB}"/>
                </a:ext>
              </a:extLst>
            </p:cNvPr>
            <p:cNvSpPr/>
            <p:nvPr/>
          </p:nvSpPr>
          <p:spPr>
            <a:xfrm rot="10800000">
              <a:off x="66596" y="4238380"/>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9" name="グループ化 68">
            <a:extLst>
              <a:ext uri="{FF2B5EF4-FFF2-40B4-BE49-F238E27FC236}">
                <a16:creationId xmlns:a16="http://schemas.microsoft.com/office/drawing/2014/main" id="{83E627F7-9FDD-427C-AE45-7D54C10DF33C}"/>
              </a:ext>
            </a:extLst>
          </p:cNvPr>
          <p:cNvGrpSpPr/>
          <p:nvPr/>
        </p:nvGrpSpPr>
        <p:grpSpPr>
          <a:xfrm>
            <a:off x="229688" y="5736332"/>
            <a:ext cx="433814" cy="899900"/>
            <a:chOff x="-450017" y="5775315"/>
            <a:chExt cx="433814" cy="899900"/>
          </a:xfrm>
          <a:solidFill>
            <a:schemeClr val="accent2">
              <a:lumMod val="75000"/>
            </a:schemeClr>
          </a:solidFill>
        </p:grpSpPr>
        <p:sp>
          <p:nvSpPr>
            <p:cNvPr id="66" name="正方形/長方形 65">
              <a:extLst>
                <a:ext uri="{FF2B5EF4-FFF2-40B4-BE49-F238E27FC236}">
                  <a16:creationId xmlns:a16="http://schemas.microsoft.com/office/drawing/2014/main" id="{073E34BC-A8BA-4AAD-8336-42AC3F9D08DE}"/>
                </a:ext>
              </a:extLst>
            </p:cNvPr>
            <p:cNvSpPr/>
            <p:nvPr/>
          </p:nvSpPr>
          <p:spPr>
            <a:xfrm>
              <a:off x="-450017" y="5775315"/>
              <a:ext cx="432000" cy="68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二等辺三角形 66">
              <a:extLst>
                <a:ext uri="{FF2B5EF4-FFF2-40B4-BE49-F238E27FC236}">
                  <a16:creationId xmlns:a16="http://schemas.microsoft.com/office/drawing/2014/main" id="{6A41623C-0856-4165-9226-96A7C53D20D8}"/>
                </a:ext>
              </a:extLst>
            </p:cNvPr>
            <p:cNvSpPr/>
            <p:nvPr/>
          </p:nvSpPr>
          <p:spPr>
            <a:xfrm rot="10800000">
              <a:off x="-448203" y="6459315"/>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8" name="グループ化 67">
            <a:extLst>
              <a:ext uri="{FF2B5EF4-FFF2-40B4-BE49-F238E27FC236}">
                <a16:creationId xmlns:a16="http://schemas.microsoft.com/office/drawing/2014/main" id="{9D67BC20-DDE2-4646-BF62-444A231EDD97}"/>
              </a:ext>
            </a:extLst>
          </p:cNvPr>
          <p:cNvGrpSpPr/>
          <p:nvPr/>
        </p:nvGrpSpPr>
        <p:grpSpPr>
          <a:xfrm>
            <a:off x="230595" y="4441226"/>
            <a:ext cx="432000" cy="1295106"/>
            <a:chOff x="-479853" y="4472766"/>
            <a:chExt cx="432000" cy="1295106"/>
          </a:xfrm>
          <a:solidFill>
            <a:schemeClr val="accent2">
              <a:lumMod val="75000"/>
            </a:schemeClr>
          </a:solidFill>
        </p:grpSpPr>
        <p:sp>
          <p:nvSpPr>
            <p:cNvPr id="64" name="正方形/長方形 63">
              <a:extLst>
                <a:ext uri="{FF2B5EF4-FFF2-40B4-BE49-F238E27FC236}">
                  <a16:creationId xmlns:a16="http://schemas.microsoft.com/office/drawing/2014/main" id="{DFA98FD6-51AC-4740-B0DF-B49404B131C9}"/>
                </a:ext>
              </a:extLst>
            </p:cNvPr>
            <p:cNvSpPr/>
            <p:nvPr/>
          </p:nvSpPr>
          <p:spPr>
            <a:xfrm>
              <a:off x="-479853" y="4472766"/>
              <a:ext cx="432000" cy="108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5" name="二等辺三角形 64">
              <a:extLst>
                <a:ext uri="{FF2B5EF4-FFF2-40B4-BE49-F238E27FC236}">
                  <a16:creationId xmlns:a16="http://schemas.microsoft.com/office/drawing/2014/main" id="{E1E3964C-5D0D-4219-BC99-6BC994D19389}"/>
                </a:ext>
              </a:extLst>
            </p:cNvPr>
            <p:cNvSpPr/>
            <p:nvPr/>
          </p:nvSpPr>
          <p:spPr>
            <a:xfrm rot="10800000">
              <a:off x="-479853" y="5551972"/>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 name="矢印: 下 58">
            <a:extLst>
              <a:ext uri="{FF2B5EF4-FFF2-40B4-BE49-F238E27FC236}">
                <a16:creationId xmlns:a16="http://schemas.microsoft.com/office/drawing/2014/main" id="{BC213F26-16B4-4CCD-8739-DB146581B608}"/>
              </a:ext>
            </a:extLst>
          </p:cNvPr>
          <p:cNvSpPr/>
          <p:nvPr/>
        </p:nvSpPr>
        <p:spPr>
          <a:xfrm>
            <a:off x="7180677" y="1508065"/>
            <a:ext cx="1440000" cy="5356523"/>
          </a:xfrm>
          <a:prstGeom prst="downArrow">
            <a:avLst>
              <a:gd name="adj1" fmla="val 50000"/>
              <a:gd name="adj2" fmla="val 1570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矢印: 下 57">
            <a:extLst>
              <a:ext uri="{FF2B5EF4-FFF2-40B4-BE49-F238E27FC236}">
                <a16:creationId xmlns:a16="http://schemas.microsoft.com/office/drawing/2014/main" id="{126AF7FB-DFA5-4C94-9D8E-2BDA383AB4D1}"/>
              </a:ext>
            </a:extLst>
          </p:cNvPr>
          <p:cNvSpPr/>
          <p:nvPr/>
        </p:nvSpPr>
        <p:spPr>
          <a:xfrm>
            <a:off x="4233486" y="1501477"/>
            <a:ext cx="2160000" cy="5356523"/>
          </a:xfrm>
          <a:prstGeom prst="downArrow">
            <a:avLst>
              <a:gd name="adj1" fmla="val 50000"/>
              <a:gd name="adj2" fmla="val 10411"/>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矢印: 下 56">
            <a:extLst>
              <a:ext uri="{FF2B5EF4-FFF2-40B4-BE49-F238E27FC236}">
                <a16:creationId xmlns:a16="http://schemas.microsoft.com/office/drawing/2014/main" id="{1516DA2C-BEA7-427C-A87E-A049F2DC7F1B}"/>
              </a:ext>
            </a:extLst>
          </p:cNvPr>
          <p:cNvSpPr/>
          <p:nvPr/>
        </p:nvSpPr>
        <p:spPr>
          <a:xfrm>
            <a:off x="1256957" y="1501476"/>
            <a:ext cx="2160000" cy="5356523"/>
          </a:xfrm>
          <a:prstGeom prst="downArrow">
            <a:avLst>
              <a:gd name="adj1" fmla="val 50000"/>
              <a:gd name="adj2" fmla="val 10411"/>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B380145-B5A5-4BD0-9305-43A579C41712}"/>
              </a:ext>
            </a:extLst>
          </p:cNvPr>
          <p:cNvSpPr/>
          <p:nvPr/>
        </p:nvSpPr>
        <p:spPr>
          <a:xfrm>
            <a:off x="3856973" y="896065"/>
            <a:ext cx="2880000" cy="612000"/>
          </a:xfrm>
          <a:prstGeom prst="rect">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CED4422D-6B30-4470-B59E-CF3087B6DAF0}"/>
              </a:ext>
            </a:extLst>
          </p:cNvPr>
          <p:cNvSpPr/>
          <p:nvPr/>
        </p:nvSpPr>
        <p:spPr>
          <a:xfrm>
            <a:off x="893183" y="893939"/>
            <a:ext cx="2880000" cy="612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6B9F4D79-C968-4148-B7D0-8591118E958C}"/>
              </a:ext>
            </a:extLst>
          </p:cNvPr>
          <p:cNvSpPr/>
          <p:nvPr/>
        </p:nvSpPr>
        <p:spPr>
          <a:xfrm>
            <a:off x="891343" y="1555726"/>
            <a:ext cx="8100000" cy="360000"/>
          </a:xfrm>
          <a:prstGeom prst="roundRect">
            <a:avLst>
              <a:gd name="adj" fmla="val 9107"/>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B2D98A63-E360-40E0-A942-67989A083D28}"/>
              </a:ext>
            </a:extLst>
          </p:cNvPr>
          <p:cNvSpPr txBox="1"/>
          <p:nvPr/>
        </p:nvSpPr>
        <p:spPr>
          <a:xfrm>
            <a:off x="1044186" y="923290"/>
            <a:ext cx="2535172" cy="584775"/>
          </a:xfrm>
          <a:prstGeom prst="rect">
            <a:avLst/>
          </a:prstGeom>
          <a:no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rPr>
              <a:t>吹付け石綿・断熱材等</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sz="1400" b="1" dirty="0">
                <a:solidFill>
                  <a:schemeClr val="bg1"/>
                </a:solidFill>
                <a:latin typeface="メイリオ" panose="020B0604030504040204" pitchFamily="50" charset="-128"/>
                <a:ea typeface="メイリオ" panose="020B0604030504040204" pitchFamily="50" charset="-128"/>
              </a:rPr>
              <a:t>（レベル１・２）</a:t>
            </a:r>
          </a:p>
        </p:txBody>
      </p:sp>
      <p:sp>
        <p:nvSpPr>
          <p:cNvPr id="8" name="テキスト ボックス 7">
            <a:extLst>
              <a:ext uri="{FF2B5EF4-FFF2-40B4-BE49-F238E27FC236}">
                <a16:creationId xmlns:a16="http://schemas.microsoft.com/office/drawing/2014/main" id="{74EEE634-6A1F-4935-A653-C223A6243FAE}"/>
              </a:ext>
            </a:extLst>
          </p:cNvPr>
          <p:cNvSpPr txBox="1"/>
          <p:nvPr/>
        </p:nvSpPr>
        <p:spPr>
          <a:xfrm>
            <a:off x="4389481" y="923290"/>
            <a:ext cx="1847639" cy="584775"/>
          </a:xfrm>
          <a:prstGeom prst="rect">
            <a:avLst/>
          </a:prstGeom>
          <a:noFill/>
        </p:spPr>
        <p:txBody>
          <a:bodyPr wrap="square" rtlCol="0">
            <a:spAutoFit/>
          </a:bodyPr>
          <a:lstStyle/>
          <a:p>
            <a:pPr algn="ctr"/>
            <a:r>
              <a:rPr lang="ja-JP" altLang="en-US" b="1" dirty="0">
                <a:solidFill>
                  <a:schemeClr val="bg1"/>
                </a:solidFill>
                <a:latin typeface="メイリオ" panose="020B0604030504040204" pitchFamily="50" charset="-128"/>
                <a:ea typeface="メイリオ" panose="020B0604030504040204" pitchFamily="50" charset="-128"/>
              </a:rPr>
              <a:t>塗材・成形板等</a:t>
            </a:r>
            <a:endParaRPr lang="en-US" altLang="ja-JP" b="1" dirty="0">
              <a:solidFill>
                <a:schemeClr val="bg1"/>
              </a:solidFill>
              <a:latin typeface="メイリオ" panose="020B0604030504040204" pitchFamily="50" charset="-128"/>
              <a:ea typeface="メイリオ" panose="020B0604030504040204" pitchFamily="50" charset="-128"/>
            </a:endParaRPr>
          </a:p>
          <a:p>
            <a:pPr algn="ctr"/>
            <a:r>
              <a:rPr lang="ja-JP" altLang="en-US" sz="1400" b="1" dirty="0">
                <a:solidFill>
                  <a:schemeClr val="bg1"/>
                </a:solidFill>
                <a:latin typeface="メイリオ" panose="020B0604030504040204" pitchFamily="50" charset="-128"/>
                <a:ea typeface="メイリオ" panose="020B0604030504040204" pitchFamily="50" charset="-128"/>
              </a:rPr>
              <a:t>（レベル３）</a:t>
            </a:r>
          </a:p>
        </p:txBody>
      </p:sp>
      <p:sp>
        <p:nvSpPr>
          <p:cNvPr id="14" name="四角形: 角を丸くする 13">
            <a:extLst>
              <a:ext uri="{FF2B5EF4-FFF2-40B4-BE49-F238E27FC236}">
                <a16:creationId xmlns:a16="http://schemas.microsoft.com/office/drawing/2014/main" id="{2175D568-7B04-41B1-BB27-CB4AB547DCC4}"/>
              </a:ext>
            </a:extLst>
          </p:cNvPr>
          <p:cNvSpPr/>
          <p:nvPr/>
        </p:nvSpPr>
        <p:spPr>
          <a:xfrm>
            <a:off x="891343" y="2377732"/>
            <a:ext cx="5845630" cy="369333"/>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B8C39A0-D62D-4358-BC7E-2A8872085B6D}"/>
              </a:ext>
            </a:extLst>
          </p:cNvPr>
          <p:cNvSpPr txBox="1"/>
          <p:nvPr/>
        </p:nvSpPr>
        <p:spPr>
          <a:xfrm>
            <a:off x="1820332" y="2395768"/>
            <a:ext cx="4486867"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作業計画の作成、下請負人への説明</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19" name="四角形: 角を丸くする 18">
            <a:extLst>
              <a:ext uri="{FF2B5EF4-FFF2-40B4-BE49-F238E27FC236}">
                <a16:creationId xmlns:a16="http://schemas.microsoft.com/office/drawing/2014/main" id="{7320131C-FD19-4FB0-BAF1-3B3BD1329437}"/>
              </a:ext>
            </a:extLst>
          </p:cNvPr>
          <p:cNvSpPr/>
          <p:nvPr/>
        </p:nvSpPr>
        <p:spPr>
          <a:xfrm>
            <a:off x="891343" y="3266562"/>
            <a:ext cx="8100000" cy="360000"/>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CDA6D928-04B3-40B7-ABF9-BF2D38771311}"/>
              </a:ext>
            </a:extLst>
          </p:cNvPr>
          <p:cNvSpPr txBox="1"/>
          <p:nvPr/>
        </p:nvSpPr>
        <p:spPr>
          <a:xfrm>
            <a:off x="3243225" y="3286822"/>
            <a:ext cx="3865372"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事前調査結果の現場備え置き、掲示</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1" name="四角形: 角を丸くする 20">
            <a:extLst>
              <a:ext uri="{FF2B5EF4-FFF2-40B4-BE49-F238E27FC236}">
                <a16:creationId xmlns:a16="http://schemas.microsoft.com/office/drawing/2014/main" id="{D8654821-2792-4164-833E-BCE8C08C78B0}"/>
              </a:ext>
            </a:extLst>
          </p:cNvPr>
          <p:cNvSpPr/>
          <p:nvPr/>
        </p:nvSpPr>
        <p:spPr>
          <a:xfrm>
            <a:off x="891343" y="3677565"/>
            <a:ext cx="5845630"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2B3E77CC-1FB5-4117-9858-A799CFA3FB83}"/>
              </a:ext>
            </a:extLst>
          </p:cNvPr>
          <p:cNvSpPr txBox="1"/>
          <p:nvPr/>
        </p:nvSpPr>
        <p:spPr>
          <a:xfrm>
            <a:off x="2900337" y="3704933"/>
            <a:ext cx="2052389"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作業方法の掲示</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4" name="四角形: 角を丸くする 23">
            <a:extLst>
              <a:ext uri="{FF2B5EF4-FFF2-40B4-BE49-F238E27FC236}">
                <a16:creationId xmlns:a16="http://schemas.microsoft.com/office/drawing/2014/main" id="{593BDC93-22C6-41F8-95BA-737980B13F7A}"/>
              </a:ext>
            </a:extLst>
          </p:cNvPr>
          <p:cNvSpPr/>
          <p:nvPr/>
        </p:nvSpPr>
        <p:spPr>
          <a:xfrm>
            <a:off x="891343" y="4097900"/>
            <a:ext cx="2881840"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52EE5C3C-FF5A-4766-B7CA-9ABC34B029F3}"/>
              </a:ext>
            </a:extLst>
          </p:cNvPr>
          <p:cNvSpPr txBox="1"/>
          <p:nvPr/>
        </p:nvSpPr>
        <p:spPr>
          <a:xfrm>
            <a:off x="874976" y="4127493"/>
            <a:ext cx="3248157"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石綿濃度測定 </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使用面積</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50m</a:t>
            </a:r>
            <a:r>
              <a:rPr lang="en-US" altLang="ja-JP" sz="1100" baseline="30000" dirty="0">
                <a:solidFill>
                  <a:schemeClr val="bg1">
                    <a:lumMod val="75000"/>
                  </a:schemeClr>
                </a:solidFill>
                <a:latin typeface="メイリオ" panose="020B0604030504040204" pitchFamily="50" charset="-128"/>
                <a:ea typeface="メイリオ" panose="020B0604030504040204" pitchFamily="50" charset="-128"/>
              </a:rPr>
              <a:t>2</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以上</a:t>
            </a:r>
            <a:endParaRPr lang="en-US" altLang="ja-JP"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6" name="四角形: 角を丸くする 25">
            <a:extLst>
              <a:ext uri="{FF2B5EF4-FFF2-40B4-BE49-F238E27FC236}">
                <a16:creationId xmlns:a16="http://schemas.microsoft.com/office/drawing/2014/main" id="{3DD9C559-B59D-4A02-8F2F-F7EA8BAC43A8}"/>
              </a:ext>
            </a:extLst>
          </p:cNvPr>
          <p:cNvSpPr/>
          <p:nvPr/>
        </p:nvSpPr>
        <p:spPr>
          <a:xfrm>
            <a:off x="891343" y="4518235"/>
            <a:ext cx="5838419"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4E8540D8-4749-488C-8416-D0F514434FBA}"/>
              </a:ext>
            </a:extLst>
          </p:cNvPr>
          <p:cNvSpPr txBox="1"/>
          <p:nvPr/>
        </p:nvSpPr>
        <p:spPr>
          <a:xfrm>
            <a:off x="1474875" y="4560440"/>
            <a:ext cx="4555305"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作業基準の遵守、作業の記録の作成・保存</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28" name="四角形: 角を丸くする 27">
            <a:extLst>
              <a:ext uri="{FF2B5EF4-FFF2-40B4-BE49-F238E27FC236}">
                <a16:creationId xmlns:a16="http://schemas.microsoft.com/office/drawing/2014/main" id="{0BCF06E5-330D-4ADE-B99E-F919D37EA176}"/>
              </a:ext>
            </a:extLst>
          </p:cNvPr>
          <p:cNvSpPr/>
          <p:nvPr/>
        </p:nvSpPr>
        <p:spPr>
          <a:xfrm>
            <a:off x="891343" y="4938570"/>
            <a:ext cx="2871310"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0D6CB5DA-5EB4-4963-9F5B-1B6DE554C1CA}"/>
              </a:ext>
            </a:extLst>
          </p:cNvPr>
          <p:cNvSpPr txBox="1"/>
          <p:nvPr/>
        </p:nvSpPr>
        <p:spPr>
          <a:xfrm>
            <a:off x="874975" y="4973624"/>
            <a:ext cx="3308303"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石綿濃度測定 </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使用面積</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50m</a:t>
            </a:r>
            <a:r>
              <a:rPr lang="en-US" altLang="ja-JP" sz="1100" baseline="30000" dirty="0">
                <a:solidFill>
                  <a:schemeClr val="bg1">
                    <a:lumMod val="75000"/>
                  </a:schemeClr>
                </a:solidFill>
                <a:latin typeface="メイリオ" panose="020B0604030504040204" pitchFamily="50" charset="-128"/>
                <a:ea typeface="メイリオ" panose="020B0604030504040204" pitchFamily="50" charset="-128"/>
              </a:rPr>
              <a:t>2</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以上</a:t>
            </a:r>
            <a:endParaRPr lang="en-US" altLang="ja-JP"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33" name="四角形: 角を丸くする 32">
            <a:extLst>
              <a:ext uri="{FF2B5EF4-FFF2-40B4-BE49-F238E27FC236}">
                <a16:creationId xmlns:a16="http://schemas.microsoft.com/office/drawing/2014/main" id="{3F3057BC-FEA6-40D1-B6BC-A3276BBCE2A4}"/>
              </a:ext>
            </a:extLst>
          </p:cNvPr>
          <p:cNvSpPr/>
          <p:nvPr/>
        </p:nvSpPr>
        <p:spPr>
          <a:xfrm>
            <a:off x="891343" y="5358905"/>
            <a:ext cx="5838419"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3DF47026-C90A-473E-911C-A2B156DA9AC1}"/>
              </a:ext>
            </a:extLst>
          </p:cNvPr>
          <p:cNvSpPr txBox="1"/>
          <p:nvPr/>
        </p:nvSpPr>
        <p:spPr>
          <a:xfrm>
            <a:off x="2766843" y="5393727"/>
            <a:ext cx="2534817"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取り残し確認・清掃</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35" name="四角形: 角を丸くする 34">
            <a:extLst>
              <a:ext uri="{FF2B5EF4-FFF2-40B4-BE49-F238E27FC236}">
                <a16:creationId xmlns:a16="http://schemas.microsoft.com/office/drawing/2014/main" id="{A296CC0B-6CB1-414B-91E5-DCA5133C5879}"/>
              </a:ext>
            </a:extLst>
          </p:cNvPr>
          <p:cNvSpPr/>
          <p:nvPr/>
        </p:nvSpPr>
        <p:spPr>
          <a:xfrm>
            <a:off x="891343" y="5779240"/>
            <a:ext cx="2891228"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AA3C8953-CBF3-43A2-811D-FBDD00249C37}"/>
              </a:ext>
            </a:extLst>
          </p:cNvPr>
          <p:cNvSpPr txBox="1"/>
          <p:nvPr/>
        </p:nvSpPr>
        <p:spPr>
          <a:xfrm>
            <a:off x="874975" y="5808628"/>
            <a:ext cx="3358511"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石綿濃度測定 </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使用面積</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50m</a:t>
            </a:r>
            <a:r>
              <a:rPr lang="en-US" altLang="ja-JP" sz="1100" baseline="30000" dirty="0">
                <a:solidFill>
                  <a:schemeClr val="bg1">
                    <a:lumMod val="75000"/>
                  </a:schemeClr>
                </a:solidFill>
                <a:latin typeface="メイリオ" panose="020B0604030504040204" pitchFamily="50" charset="-128"/>
                <a:ea typeface="メイリオ" panose="020B0604030504040204" pitchFamily="50" charset="-128"/>
              </a:rPr>
              <a:t>2</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以上</a:t>
            </a:r>
            <a:endParaRPr lang="en-US" altLang="ja-JP"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37" name="四角形: 角を丸くする 36">
            <a:extLst>
              <a:ext uri="{FF2B5EF4-FFF2-40B4-BE49-F238E27FC236}">
                <a16:creationId xmlns:a16="http://schemas.microsoft.com/office/drawing/2014/main" id="{E1B0E17B-C656-4A8E-B77E-6E65B84C97B6}"/>
              </a:ext>
            </a:extLst>
          </p:cNvPr>
          <p:cNvSpPr/>
          <p:nvPr/>
        </p:nvSpPr>
        <p:spPr>
          <a:xfrm>
            <a:off x="891343" y="6199576"/>
            <a:ext cx="5838419" cy="369332"/>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3A1BB16E-264F-497B-8B69-CECCAFB8AB5F}"/>
              </a:ext>
            </a:extLst>
          </p:cNvPr>
          <p:cNvSpPr txBox="1"/>
          <p:nvPr/>
        </p:nvSpPr>
        <p:spPr>
          <a:xfrm>
            <a:off x="1114426" y="6222650"/>
            <a:ext cx="5556676"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作業の記録の作成・保存、発注者への作業結果報告</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43" name="四角形: 角を丸くする 42">
            <a:extLst>
              <a:ext uri="{FF2B5EF4-FFF2-40B4-BE49-F238E27FC236}">
                <a16:creationId xmlns:a16="http://schemas.microsoft.com/office/drawing/2014/main" id="{15E42BF0-6291-41D6-A2C5-AF26F49271B8}"/>
              </a:ext>
            </a:extLst>
          </p:cNvPr>
          <p:cNvSpPr/>
          <p:nvPr/>
        </p:nvSpPr>
        <p:spPr>
          <a:xfrm>
            <a:off x="891343" y="63843"/>
            <a:ext cx="8100000" cy="360000"/>
          </a:xfrm>
          <a:prstGeom prst="round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四角形: 角を丸くする 45">
            <a:extLst>
              <a:ext uri="{FF2B5EF4-FFF2-40B4-BE49-F238E27FC236}">
                <a16:creationId xmlns:a16="http://schemas.microsoft.com/office/drawing/2014/main" id="{868AD86E-D26B-4EAD-BB26-FF996217948D}"/>
              </a:ext>
            </a:extLst>
          </p:cNvPr>
          <p:cNvSpPr/>
          <p:nvPr/>
        </p:nvSpPr>
        <p:spPr>
          <a:xfrm>
            <a:off x="891343" y="486211"/>
            <a:ext cx="8100000" cy="360000"/>
          </a:xfrm>
          <a:prstGeom prst="roundRect">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4A0AB4AD-1DDC-4A5A-A301-12B39318843D}"/>
              </a:ext>
            </a:extLst>
          </p:cNvPr>
          <p:cNvSpPr/>
          <p:nvPr/>
        </p:nvSpPr>
        <p:spPr>
          <a:xfrm>
            <a:off x="6817476" y="891328"/>
            <a:ext cx="2160000" cy="612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E8F9F79-7BF5-4A52-83C5-B2FC0B70BBBF}"/>
              </a:ext>
            </a:extLst>
          </p:cNvPr>
          <p:cNvSpPr txBox="1"/>
          <p:nvPr/>
        </p:nvSpPr>
        <p:spPr>
          <a:xfrm>
            <a:off x="7403112" y="923290"/>
            <a:ext cx="1132167" cy="584775"/>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特定建築</a:t>
            </a:r>
            <a:endParaRPr lang="en-US" altLang="ja-JP" sz="1600" b="1" dirty="0">
              <a:solidFill>
                <a:schemeClr val="bg1"/>
              </a:solidFill>
              <a:latin typeface="メイリオ" panose="020B0604030504040204" pitchFamily="50" charset="-128"/>
              <a:ea typeface="メイリオ" panose="020B0604030504040204" pitchFamily="50" charset="-128"/>
            </a:endParaRPr>
          </a:p>
          <a:p>
            <a:r>
              <a:rPr lang="ja-JP" altLang="en-US" sz="1600" b="1" dirty="0">
                <a:solidFill>
                  <a:schemeClr val="bg1"/>
                </a:solidFill>
                <a:latin typeface="メイリオ" panose="020B0604030504040204" pitchFamily="50" charset="-128"/>
                <a:ea typeface="メイリオ" panose="020B0604030504040204" pitchFamily="50" charset="-128"/>
              </a:rPr>
              <a:t>材料なし</a:t>
            </a:r>
          </a:p>
        </p:txBody>
      </p:sp>
      <p:sp>
        <p:nvSpPr>
          <p:cNvPr id="51" name="テキスト ボックス 50">
            <a:extLst>
              <a:ext uri="{FF2B5EF4-FFF2-40B4-BE49-F238E27FC236}">
                <a16:creationId xmlns:a16="http://schemas.microsoft.com/office/drawing/2014/main" id="{46CBB2A9-1467-44E5-9E5E-3138AEBA42C1}"/>
              </a:ext>
            </a:extLst>
          </p:cNvPr>
          <p:cNvSpPr txBox="1"/>
          <p:nvPr/>
        </p:nvSpPr>
        <p:spPr>
          <a:xfrm>
            <a:off x="231320" y="4461893"/>
            <a:ext cx="430887" cy="786506"/>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作業中</a:t>
            </a:r>
          </a:p>
        </p:txBody>
      </p:sp>
      <p:sp>
        <p:nvSpPr>
          <p:cNvPr id="52" name="テキスト ボックス 51">
            <a:extLst>
              <a:ext uri="{FF2B5EF4-FFF2-40B4-BE49-F238E27FC236}">
                <a16:creationId xmlns:a16="http://schemas.microsoft.com/office/drawing/2014/main" id="{C0D512D0-F335-4A55-8D0F-49ECC046E282}"/>
              </a:ext>
            </a:extLst>
          </p:cNvPr>
          <p:cNvSpPr txBox="1"/>
          <p:nvPr/>
        </p:nvSpPr>
        <p:spPr>
          <a:xfrm>
            <a:off x="231552" y="5730598"/>
            <a:ext cx="430887" cy="773213"/>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作業後</a:t>
            </a:r>
          </a:p>
        </p:txBody>
      </p:sp>
      <p:sp>
        <p:nvSpPr>
          <p:cNvPr id="17" name="四角形: 角を丸くする 16">
            <a:extLst>
              <a:ext uri="{FF2B5EF4-FFF2-40B4-BE49-F238E27FC236}">
                <a16:creationId xmlns:a16="http://schemas.microsoft.com/office/drawing/2014/main" id="{514081EB-FA16-49B3-9430-BE8BA379E117}"/>
              </a:ext>
            </a:extLst>
          </p:cNvPr>
          <p:cNvSpPr/>
          <p:nvPr/>
        </p:nvSpPr>
        <p:spPr>
          <a:xfrm>
            <a:off x="891343" y="2798068"/>
            <a:ext cx="5845630" cy="417491"/>
          </a:xfrm>
          <a:prstGeom prst="round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B8F05E5A-5317-4AC3-A499-659E5F698A83}"/>
              </a:ext>
            </a:extLst>
          </p:cNvPr>
          <p:cNvSpPr txBox="1"/>
          <p:nvPr/>
        </p:nvSpPr>
        <p:spPr>
          <a:xfrm>
            <a:off x="897965" y="2860162"/>
            <a:ext cx="3183338"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作業実施届出を自治体へ提出</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301B9023-1DEB-4C84-BEAE-2C49E96BABE2}"/>
              </a:ext>
            </a:extLst>
          </p:cNvPr>
          <p:cNvSpPr txBox="1"/>
          <p:nvPr/>
        </p:nvSpPr>
        <p:spPr>
          <a:xfrm>
            <a:off x="226582" y="175508"/>
            <a:ext cx="461665" cy="962712"/>
          </a:xfrm>
          <a:prstGeom prst="rect">
            <a:avLst/>
          </a:prstGeom>
          <a:noFill/>
        </p:spPr>
        <p:txBody>
          <a:bodyPr vert="eaVert" wrap="square" rtlCol="0">
            <a:spAutoFit/>
          </a:bodyPr>
          <a:lstStyle/>
          <a:p>
            <a:r>
              <a:rPr lang="ja-JP" altLang="en-US" dirty="0">
                <a:solidFill>
                  <a:schemeClr val="bg1"/>
                </a:solidFill>
                <a:latin typeface="メイリオ" panose="020B0604030504040204" pitchFamily="50" charset="-128"/>
                <a:ea typeface="メイリオ" panose="020B0604030504040204" pitchFamily="50" charset="-128"/>
              </a:rPr>
              <a:t>作業前</a:t>
            </a:r>
          </a:p>
        </p:txBody>
      </p:sp>
      <p:sp>
        <p:nvSpPr>
          <p:cNvPr id="72" name="テキスト ボックス 71">
            <a:extLst>
              <a:ext uri="{FF2B5EF4-FFF2-40B4-BE49-F238E27FC236}">
                <a16:creationId xmlns:a16="http://schemas.microsoft.com/office/drawing/2014/main" id="{67D0BFA3-C74E-4C6B-B636-FAC3E0464545}"/>
              </a:ext>
            </a:extLst>
          </p:cNvPr>
          <p:cNvSpPr txBox="1"/>
          <p:nvPr/>
        </p:nvSpPr>
        <p:spPr>
          <a:xfrm>
            <a:off x="3992316" y="2804091"/>
            <a:ext cx="2920999" cy="430887"/>
          </a:xfrm>
          <a:prstGeom prst="rect">
            <a:avLst/>
          </a:prstGeom>
          <a:noFill/>
        </p:spPr>
        <p:txBody>
          <a:bodyPr wrap="square" rtlCol="0">
            <a:spAutoFit/>
          </a:bodyPr>
          <a:lstStyle/>
          <a:p>
            <a:r>
              <a:rPr lang="en-US" altLang="ja-JP" sz="1100" dirty="0">
                <a:solidFill>
                  <a:schemeClr val="bg1">
                    <a:lumMod val="75000"/>
                  </a:schemeClr>
                </a:solidFill>
                <a:latin typeface="メイリオ" panose="020B0604030504040204" pitchFamily="50" charset="-128"/>
                <a:ea typeface="メイリオ" panose="020B0604030504040204" pitchFamily="50" charset="-128"/>
              </a:rPr>
              <a:t>※</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レベル３は使用面積</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1000m</a:t>
            </a:r>
            <a:r>
              <a:rPr lang="en-US" altLang="ja-JP" sz="1100" baseline="30000" dirty="0">
                <a:solidFill>
                  <a:schemeClr val="bg1">
                    <a:lumMod val="75000"/>
                  </a:schemeClr>
                </a:solidFill>
                <a:latin typeface="メイリオ" panose="020B0604030504040204" pitchFamily="50" charset="-128"/>
                <a:ea typeface="メイリオ" panose="020B0604030504040204" pitchFamily="50" charset="-128"/>
              </a:rPr>
              <a:t>2</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以上で該当</a:t>
            </a:r>
            <a:endParaRPr lang="en-US" altLang="ja-JP" sz="1100" dirty="0">
              <a:solidFill>
                <a:schemeClr val="bg1">
                  <a:lumMod val="75000"/>
                </a:schemeClr>
              </a:solidFill>
              <a:latin typeface="メイリオ" panose="020B0604030504040204" pitchFamily="50" charset="-128"/>
              <a:ea typeface="メイリオ" panose="020B0604030504040204" pitchFamily="50" charset="-128"/>
            </a:endParaRPr>
          </a:p>
          <a:p>
            <a:r>
              <a:rPr lang="en-US" altLang="ja-JP" sz="1100" dirty="0">
                <a:solidFill>
                  <a:schemeClr val="bg1">
                    <a:lumMod val="75000"/>
                  </a:schemeClr>
                </a:solidFill>
                <a:latin typeface="メイリオ" panose="020B0604030504040204" pitchFamily="50" charset="-128"/>
                <a:ea typeface="メイリオ" panose="020B0604030504040204" pitchFamily="50" charset="-128"/>
              </a:rPr>
              <a:t>※</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作業開始の</a:t>
            </a:r>
            <a:r>
              <a:rPr lang="en-US" altLang="ja-JP" sz="1100" dirty="0">
                <a:solidFill>
                  <a:schemeClr val="bg1">
                    <a:lumMod val="75000"/>
                  </a:schemeClr>
                </a:solidFill>
                <a:latin typeface="メイリオ" panose="020B0604030504040204" pitchFamily="50" charset="-128"/>
                <a:ea typeface="メイリオ" panose="020B0604030504040204" pitchFamily="50" charset="-128"/>
              </a:rPr>
              <a:t>14</a:t>
            </a:r>
            <a:r>
              <a:rPr lang="ja-JP" altLang="en-US" sz="1100" dirty="0">
                <a:solidFill>
                  <a:schemeClr val="bg1">
                    <a:lumMod val="75000"/>
                  </a:schemeClr>
                </a:solidFill>
                <a:latin typeface="メイリオ" panose="020B0604030504040204" pitchFamily="50" charset="-128"/>
                <a:ea typeface="メイリオ" panose="020B0604030504040204" pitchFamily="50" charset="-128"/>
              </a:rPr>
              <a:t>日前までに提出</a:t>
            </a:r>
            <a:endParaRPr lang="en-US" altLang="ja-JP"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50" name="四角形: 角を丸くする 49">
            <a:extLst>
              <a:ext uri="{FF2B5EF4-FFF2-40B4-BE49-F238E27FC236}">
                <a16:creationId xmlns:a16="http://schemas.microsoft.com/office/drawing/2014/main" id="{997FC077-4818-4528-A4D6-11E5709529AC}"/>
              </a:ext>
            </a:extLst>
          </p:cNvPr>
          <p:cNvSpPr/>
          <p:nvPr/>
        </p:nvSpPr>
        <p:spPr>
          <a:xfrm>
            <a:off x="897965" y="1966729"/>
            <a:ext cx="8100000" cy="360000"/>
          </a:xfrm>
          <a:prstGeom prst="roundRect">
            <a:avLst>
              <a:gd name="adj" fmla="val 910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AAB98ED-98E6-43BA-B24E-F67370D89CB8}"/>
              </a:ext>
            </a:extLst>
          </p:cNvPr>
          <p:cNvSpPr txBox="1"/>
          <p:nvPr/>
        </p:nvSpPr>
        <p:spPr>
          <a:xfrm>
            <a:off x="2438241" y="1978804"/>
            <a:ext cx="6015904" cy="369332"/>
          </a:xfrm>
          <a:prstGeom prst="rect">
            <a:avLst/>
          </a:prstGeom>
          <a:noFill/>
        </p:spPr>
        <p:txBody>
          <a:bodyPr wrap="square" rtlCol="0">
            <a:spAutoFit/>
          </a:bodyPr>
          <a:lstStyle/>
          <a:p>
            <a:r>
              <a:rPr lang="ja-JP" altLang="en-US" b="1" dirty="0">
                <a:solidFill>
                  <a:schemeClr val="bg1">
                    <a:lumMod val="75000"/>
                  </a:schemeClr>
                </a:solidFill>
                <a:latin typeface="メイリオ" panose="020B0604030504040204" pitchFamily="50" charset="-128"/>
                <a:ea typeface="メイリオ" panose="020B0604030504040204" pitchFamily="50" charset="-128"/>
              </a:rPr>
              <a:t>事前調査結果の記録の作成・保存、発注者への説明</a:t>
            </a:r>
            <a:endParaRPr lang="en-US" altLang="ja-JP" b="1" dirty="0">
              <a:solidFill>
                <a:schemeClr val="bg1">
                  <a:lumMod val="75000"/>
                </a:schemeClr>
              </a:solidFill>
              <a:latin typeface="メイリオ" panose="020B0604030504040204" pitchFamily="50" charset="-128"/>
              <a:ea typeface="メイリオ" panose="020B0604030504040204" pitchFamily="50" charset="-128"/>
            </a:endParaRPr>
          </a:p>
        </p:txBody>
      </p:sp>
      <p:sp>
        <p:nvSpPr>
          <p:cNvPr id="42" name="テキスト ボックス 41">
            <a:extLst>
              <a:ext uri="{FF2B5EF4-FFF2-40B4-BE49-F238E27FC236}">
                <a16:creationId xmlns:a16="http://schemas.microsoft.com/office/drawing/2014/main" id="{6DE0E604-4EDF-4E7B-9571-629CA3EC0F7B}"/>
              </a:ext>
            </a:extLst>
          </p:cNvPr>
          <p:cNvSpPr txBox="1"/>
          <p:nvPr/>
        </p:nvSpPr>
        <p:spPr>
          <a:xfrm>
            <a:off x="1672909" y="85599"/>
            <a:ext cx="6804620" cy="369332"/>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事前調査が必要な工事か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建築物等の解体等に該当しないなら以下は不要</a:t>
            </a:r>
            <a:endParaRPr lang="ja-JP" altLang="en-US"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4D53A70-D20A-4D00-8A22-27E75AF7ABD0}"/>
              </a:ext>
            </a:extLst>
          </p:cNvPr>
          <p:cNvSpPr txBox="1"/>
          <p:nvPr/>
        </p:nvSpPr>
        <p:spPr>
          <a:xfrm>
            <a:off x="2463644" y="504156"/>
            <a:ext cx="4580130" cy="369332"/>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事前調査の実施</a:t>
            </a:r>
          </a:p>
        </p:txBody>
      </p:sp>
      <p:sp>
        <p:nvSpPr>
          <p:cNvPr id="53" name="テキスト ボックス 52">
            <a:extLst>
              <a:ext uri="{FF2B5EF4-FFF2-40B4-BE49-F238E27FC236}">
                <a16:creationId xmlns:a16="http://schemas.microsoft.com/office/drawing/2014/main" id="{98D549A3-F08F-40AC-BB3F-9B840BAFB1CB}"/>
              </a:ext>
            </a:extLst>
          </p:cNvPr>
          <p:cNvSpPr txBox="1"/>
          <p:nvPr/>
        </p:nvSpPr>
        <p:spPr>
          <a:xfrm>
            <a:off x="3329777" y="1575990"/>
            <a:ext cx="3692268" cy="369332"/>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事前調査結果の自治体への報告</a:t>
            </a:r>
          </a:p>
        </p:txBody>
      </p:sp>
      <p:grpSp>
        <p:nvGrpSpPr>
          <p:cNvPr id="61" name="グループ化 60">
            <a:extLst>
              <a:ext uri="{FF2B5EF4-FFF2-40B4-BE49-F238E27FC236}">
                <a16:creationId xmlns:a16="http://schemas.microsoft.com/office/drawing/2014/main" id="{4383D62C-6F6B-4D83-9951-946E2E60D300}"/>
              </a:ext>
            </a:extLst>
          </p:cNvPr>
          <p:cNvGrpSpPr/>
          <p:nvPr/>
        </p:nvGrpSpPr>
        <p:grpSpPr>
          <a:xfrm>
            <a:off x="236297" y="79792"/>
            <a:ext cx="432261" cy="4343280"/>
            <a:chOff x="66335" y="196367"/>
            <a:chExt cx="432261" cy="4257913"/>
          </a:xfrm>
          <a:solidFill>
            <a:schemeClr val="accent2">
              <a:lumMod val="75000"/>
            </a:schemeClr>
          </a:solidFill>
        </p:grpSpPr>
        <p:sp>
          <p:nvSpPr>
            <p:cNvPr id="62" name="正方形/長方形 61">
              <a:extLst>
                <a:ext uri="{FF2B5EF4-FFF2-40B4-BE49-F238E27FC236}">
                  <a16:creationId xmlns:a16="http://schemas.microsoft.com/office/drawing/2014/main" id="{77CD74EA-D23A-4FB3-A672-60B81BC22724}"/>
                </a:ext>
              </a:extLst>
            </p:cNvPr>
            <p:cNvSpPr/>
            <p:nvPr/>
          </p:nvSpPr>
          <p:spPr>
            <a:xfrm>
              <a:off x="66335" y="196367"/>
              <a:ext cx="432000" cy="404754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0" name="二等辺三角形 69">
              <a:extLst>
                <a:ext uri="{FF2B5EF4-FFF2-40B4-BE49-F238E27FC236}">
                  <a16:creationId xmlns:a16="http://schemas.microsoft.com/office/drawing/2014/main" id="{D72EBEA6-E79D-4BBF-B500-3B07C930786C}"/>
                </a:ext>
              </a:extLst>
            </p:cNvPr>
            <p:cNvSpPr/>
            <p:nvPr/>
          </p:nvSpPr>
          <p:spPr>
            <a:xfrm rot="10800000">
              <a:off x="66596" y="4238380"/>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3" name="グループ化 72">
            <a:extLst>
              <a:ext uri="{FF2B5EF4-FFF2-40B4-BE49-F238E27FC236}">
                <a16:creationId xmlns:a16="http://schemas.microsoft.com/office/drawing/2014/main" id="{1D3D3CA6-F86F-4F3A-878E-871E157C2489}"/>
              </a:ext>
            </a:extLst>
          </p:cNvPr>
          <p:cNvGrpSpPr/>
          <p:nvPr/>
        </p:nvGrpSpPr>
        <p:grpSpPr>
          <a:xfrm>
            <a:off x="230312" y="5730524"/>
            <a:ext cx="433814" cy="899900"/>
            <a:chOff x="-450017" y="5775315"/>
            <a:chExt cx="433814" cy="899900"/>
          </a:xfrm>
          <a:solidFill>
            <a:srgbClr val="F5B487"/>
          </a:solidFill>
        </p:grpSpPr>
        <p:sp>
          <p:nvSpPr>
            <p:cNvPr id="74" name="正方形/長方形 73">
              <a:extLst>
                <a:ext uri="{FF2B5EF4-FFF2-40B4-BE49-F238E27FC236}">
                  <a16:creationId xmlns:a16="http://schemas.microsoft.com/office/drawing/2014/main" id="{54414849-5CB6-4D5A-96C7-9BF6A4296377}"/>
                </a:ext>
              </a:extLst>
            </p:cNvPr>
            <p:cNvSpPr/>
            <p:nvPr/>
          </p:nvSpPr>
          <p:spPr>
            <a:xfrm>
              <a:off x="-450017" y="5775315"/>
              <a:ext cx="432000" cy="68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二等辺三角形 74">
              <a:extLst>
                <a:ext uri="{FF2B5EF4-FFF2-40B4-BE49-F238E27FC236}">
                  <a16:creationId xmlns:a16="http://schemas.microsoft.com/office/drawing/2014/main" id="{915605E9-97BB-4EE8-8AFA-29F1F1FE2723}"/>
                </a:ext>
              </a:extLst>
            </p:cNvPr>
            <p:cNvSpPr/>
            <p:nvPr/>
          </p:nvSpPr>
          <p:spPr>
            <a:xfrm rot="10800000">
              <a:off x="-448203" y="6459315"/>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6" name="グループ化 75">
            <a:extLst>
              <a:ext uri="{FF2B5EF4-FFF2-40B4-BE49-F238E27FC236}">
                <a16:creationId xmlns:a16="http://schemas.microsoft.com/office/drawing/2014/main" id="{E5B89447-9B0A-43D6-89F2-1E6231483245}"/>
              </a:ext>
            </a:extLst>
          </p:cNvPr>
          <p:cNvGrpSpPr/>
          <p:nvPr/>
        </p:nvGrpSpPr>
        <p:grpSpPr>
          <a:xfrm>
            <a:off x="231219" y="4435418"/>
            <a:ext cx="432000" cy="1295106"/>
            <a:chOff x="-479853" y="4472766"/>
            <a:chExt cx="432000" cy="1295106"/>
          </a:xfrm>
          <a:solidFill>
            <a:srgbClr val="F5B487"/>
          </a:solidFill>
        </p:grpSpPr>
        <p:sp>
          <p:nvSpPr>
            <p:cNvPr id="77" name="正方形/長方形 76">
              <a:extLst>
                <a:ext uri="{FF2B5EF4-FFF2-40B4-BE49-F238E27FC236}">
                  <a16:creationId xmlns:a16="http://schemas.microsoft.com/office/drawing/2014/main" id="{BE288952-59D8-422B-9503-68E28CA444FC}"/>
                </a:ext>
              </a:extLst>
            </p:cNvPr>
            <p:cNvSpPr/>
            <p:nvPr/>
          </p:nvSpPr>
          <p:spPr>
            <a:xfrm>
              <a:off x="-479853" y="4472766"/>
              <a:ext cx="432000" cy="108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二等辺三角形 77">
              <a:extLst>
                <a:ext uri="{FF2B5EF4-FFF2-40B4-BE49-F238E27FC236}">
                  <a16:creationId xmlns:a16="http://schemas.microsoft.com/office/drawing/2014/main" id="{3B6B5DE5-4D1C-4180-A5B8-F86E76401E49}"/>
                </a:ext>
              </a:extLst>
            </p:cNvPr>
            <p:cNvSpPr/>
            <p:nvPr/>
          </p:nvSpPr>
          <p:spPr>
            <a:xfrm rot="10800000">
              <a:off x="-479853" y="5551972"/>
              <a:ext cx="432000" cy="2159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9" name="テキスト ボックス 108">
            <a:extLst>
              <a:ext uri="{FF2B5EF4-FFF2-40B4-BE49-F238E27FC236}">
                <a16:creationId xmlns:a16="http://schemas.microsoft.com/office/drawing/2014/main" id="{5C62CDA6-C5A0-4C2F-8EB8-C23F89B9743D}"/>
              </a:ext>
            </a:extLst>
          </p:cNvPr>
          <p:cNvSpPr txBox="1"/>
          <p:nvPr/>
        </p:nvSpPr>
        <p:spPr>
          <a:xfrm>
            <a:off x="231944" y="4456085"/>
            <a:ext cx="430887" cy="786506"/>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作業中</a:t>
            </a:r>
          </a:p>
        </p:txBody>
      </p:sp>
      <p:sp>
        <p:nvSpPr>
          <p:cNvPr id="110" name="テキスト ボックス 109">
            <a:extLst>
              <a:ext uri="{FF2B5EF4-FFF2-40B4-BE49-F238E27FC236}">
                <a16:creationId xmlns:a16="http://schemas.microsoft.com/office/drawing/2014/main" id="{D3B32693-3133-426D-A53E-8FF07D75EDBA}"/>
              </a:ext>
            </a:extLst>
          </p:cNvPr>
          <p:cNvSpPr txBox="1"/>
          <p:nvPr/>
        </p:nvSpPr>
        <p:spPr>
          <a:xfrm>
            <a:off x="232176" y="5724790"/>
            <a:ext cx="430887" cy="773213"/>
          </a:xfrm>
          <a:prstGeom prst="rect">
            <a:avLst/>
          </a:prstGeom>
          <a:noFill/>
        </p:spPr>
        <p:txBody>
          <a:bodyPr vert="eaVert" wrap="square" rtlCol="0">
            <a:spAutoFit/>
          </a:bodyPr>
          <a:lstStyle/>
          <a:p>
            <a:r>
              <a:rPr lang="ja-JP" altLang="en-US" sz="1600" dirty="0">
                <a:solidFill>
                  <a:schemeClr val="bg1"/>
                </a:solidFill>
                <a:latin typeface="メイリオ" panose="020B0604030504040204" pitchFamily="50" charset="-128"/>
                <a:ea typeface="メイリオ" panose="020B0604030504040204" pitchFamily="50" charset="-128"/>
              </a:rPr>
              <a:t>作業後</a:t>
            </a:r>
          </a:p>
        </p:txBody>
      </p:sp>
      <p:sp>
        <p:nvSpPr>
          <p:cNvPr id="113" name="テキスト ボックス 112">
            <a:extLst>
              <a:ext uri="{FF2B5EF4-FFF2-40B4-BE49-F238E27FC236}">
                <a16:creationId xmlns:a16="http://schemas.microsoft.com/office/drawing/2014/main" id="{526F1243-A3A5-4982-B355-FED70B2ECE79}"/>
              </a:ext>
            </a:extLst>
          </p:cNvPr>
          <p:cNvSpPr txBox="1"/>
          <p:nvPr/>
        </p:nvSpPr>
        <p:spPr>
          <a:xfrm>
            <a:off x="227206" y="169700"/>
            <a:ext cx="461665" cy="962712"/>
          </a:xfrm>
          <a:prstGeom prst="rect">
            <a:avLst/>
          </a:prstGeom>
          <a:noFill/>
        </p:spPr>
        <p:txBody>
          <a:bodyPr vert="eaVert" wrap="square" rtlCol="0">
            <a:spAutoFit/>
          </a:bodyPr>
          <a:lstStyle/>
          <a:p>
            <a:r>
              <a:rPr lang="ja-JP" altLang="en-US" dirty="0">
                <a:solidFill>
                  <a:schemeClr val="bg1"/>
                </a:solidFill>
                <a:latin typeface="メイリオ" panose="020B0604030504040204" pitchFamily="50" charset="-128"/>
                <a:ea typeface="メイリオ" panose="020B0604030504040204" pitchFamily="50" charset="-128"/>
              </a:rPr>
              <a:t>作業前</a:t>
            </a:r>
          </a:p>
        </p:txBody>
      </p:sp>
    </p:spTree>
    <p:extLst>
      <p:ext uri="{BB962C8B-B14F-4D97-AF65-F5344CB8AC3E}">
        <p14:creationId xmlns:p14="http://schemas.microsoft.com/office/powerpoint/2010/main" val="1350383943"/>
      </p:ext>
    </p:extLst>
  </p:cSld>
  <p:clrMapOvr>
    <a:masterClrMapping/>
  </p:clrMapOvr>
  <mc:AlternateContent xmlns:mc="http://schemas.openxmlformats.org/markup-compatibility/2006" xmlns:p14="http://schemas.microsoft.com/office/powerpoint/2010/main">
    <mc:Choice Requires="p14">
      <p:transition spd="med" p14:dur="700" advClick="0" advTm="5000">
        <p:fade/>
      </p:transition>
    </mc:Choice>
    <mc:Fallback xmlns="">
      <p:transition spd="med" advClick="0" advTm="5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5AC2EE5-BB00-4B66-9E98-609A975CA1C8}"/>
              </a:ext>
            </a:extLst>
          </p:cNvPr>
          <p:cNvSpPr/>
          <p:nvPr/>
        </p:nvSpPr>
        <p:spPr>
          <a:xfrm>
            <a:off x="0" y="0"/>
            <a:ext cx="9144000" cy="90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BE98B076-A5B0-4E42-9051-9ECD561B3E8F}"/>
              </a:ext>
            </a:extLst>
          </p:cNvPr>
          <p:cNvSpPr txBox="1"/>
          <p:nvPr/>
        </p:nvSpPr>
        <p:spPr>
          <a:xfrm>
            <a:off x="0" y="186057"/>
            <a:ext cx="9144000" cy="707886"/>
          </a:xfrm>
          <a:prstGeom prst="rect">
            <a:avLst/>
          </a:prstGeom>
          <a:noFill/>
        </p:spPr>
        <p:txBody>
          <a:bodyPr wrap="square" rtlCol="0">
            <a:spAutoFit/>
          </a:bodyPr>
          <a:lstStyle/>
          <a:p>
            <a:pPr algn="ctr"/>
            <a:r>
              <a:rPr lang="ja-JP" altLang="en-US" sz="4000" b="1" dirty="0">
                <a:solidFill>
                  <a:schemeClr val="bg1"/>
                </a:solidFill>
                <a:latin typeface="メイリオ" panose="020B0604030504040204" pitchFamily="50" charset="-128"/>
                <a:ea typeface="メイリオ" panose="020B0604030504040204" pitchFamily="50" charset="-128"/>
              </a:rPr>
              <a:t>事前調査が必要な工事か</a:t>
            </a:r>
          </a:p>
        </p:txBody>
      </p:sp>
      <p:sp>
        <p:nvSpPr>
          <p:cNvPr id="32" name="テキスト ボックス 31">
            <a:extLst>
              <a:ext uri="{FF2B5EF4-FFF2-40B4-BE49-F238E27FC236}">
                <a16:creationId xmlns:a16="http://schemas.microsoft.com/office/drawing/2014/main" id="{E525B794-316B-46F8-BA00-6C5BD9ED2B33}"/>
              </a:ext>
            </a:extLst>
          </p:cNvPr>
          <p:cNvSpPr txBox="1"/>
          <p:nvPr/>
        </p:nvSpPr>
        <p:spPr>
          <a:xfrm>
            <a:off x="0" y="1265081"/>
            <a:ext cx="9144000" cy="1446550"/>
          </a:xfrm>
          <a:prstGeom prst="rect">
            <a:avLst/>
          </a:prstGeom>
          <a:noFill/>
        </p:spPr>
        <p:txBody>
          <a:bodyPr wrap="square" rtlCol="0">
            <a:spAutoFit/>
          </a:bodyPr>
          <a:lstStyle/>
          <a:p>
            <a:pPr algn="ctr"/>
            <a:r>
              <a:rPr lang="ja-JP" altLang="en-US" sz="4400" b="1" dirty="0">
                <a:latin typeface="メイリオ" panose="020B0604030504040204" pitchFamily="50" charset="-128"/>
                <a:ea typeface="メイリオ" panose="020B0604030504040204" pitchFamily="50" charset="-128"/>
              </a:rPr>
              <a:t>解体・改造・補修工事を行う場合は</a:t>
            </a:r>
            <a:endParaRPr lang="en-US" altLang="ja-JP" sz="4400" b="1" dirty="0">
              <a:latin typeface="メイリオ" panose="020B0604030504040204" pitchFamily="50" charset="-128"/>
              <a:ea typeface="メイリオ" panose="020B0604030504040204" pitchFamily="50" charset="-128"/>
            </a:endParaRPr>
          </a:p>
          <a:p>
            <a:pPr algn="ctr"/>
            <a:r>
              <a:rPr lang="ja-JP" altLang="en-US" sz="4400" b="1" dirty="0">
                <a:solidFill>
                  <a:srgbClr val="DF032E"/>
                </a:solidFill>
                <a:latin typeface="メイリオ" panose="020B0604030504040204" pitchFamily="50" charset="-128"/>
                <a:ea typeface="メイリオ" panose="020B0604030504040204" pitchFamily="50" charset="-128"/>
              </a:rPr>
              <a:t>規模に関わらず</a:t>
            </a:r>
            <a:r>
              <a:rPr lang="ja-JP" altLang="en-US" sz="4400" b="1" dirty="0">
                <a:latin typeface="メイリオ" panose="020B0604030504040204" pitchFamily="50" charset="-128"/>
                <a:ea typeface="メイリオ" panose="020B0604030504040204" pitchFamily="50" charset="-128"/>
              </a:rPr>
              <a:t>必要</a:t>
            </a:r>
          </a:p>
        </p:txBody>
      </p:sp>
      <p:sp>
        <p:nvSpPr>
          <p:cNvPr id="10" name="テキスト ボックス 9">
            <a:extLst>
              <a:ext uri="{FF2B5EF4-FFF2-40B4-BE49-F238E27FC236}">
                <a16:creationId xmlns:a16="http://schemas.microsoft.com/office/drawing/2014/main" id="{3AC866F8-47F9-49DD-A03E-2F2CC5708F66}"/>
              </a:ext>
            </a:extLst>
          </p:cNvPr>
          <p:cNvSpPr txBox="1"/>
          <p:nvPr/>
        </p:nvSpPr>
        <p:spPr>
          <a:xfrm>
            <a:off x="1893018" y="3089823"/>
            <a:ext cx="5357963" cy="523220"/>
          </a:xfrm>
          <a:prstGeom prst="rect">
            <a:avLst/>
          </a:prstGeom>
          <a:noFill/>
        </p:spPr>
        <p:txBody>
          <a:bodyPr wrap="square" rtlCol="0">
            <a:spAutoFit/>
          </a:bodyPr>
          <a:lstStyle/>
          <a:p>
            <a:r>
              <a:rPr lang="ja-JP" altLang="en-US" sz="2800" b="1" dirty="0">
                <a:latin typeface="メイリオ" panose="020B0604030504040204" pitchFamily="50" charset="-128"/>
                <a:ea typeface="メイリオ" panose="020B0604030504040204" pitchFamily="50" charset="-128"/>
              </a:rPr>
              <a:t>事前調査の対象外となる作業</a:t>
            </a:r>
            <a:endParaRPr lang="en-US" altLang="ja-JP" sz="2800" b="1"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1B05D987-0821-4C29-9031-286DFBEBE914}"/>
              </a:ext>
            </a:extLst>
          </p:cNvPr>
          <p:cNvSpPr txBox="1"/>
          <p:nvPr/>
        </p:nvSpPr>
        <p:spPr bwMode="auto">
          <a:xfrm>
            <a:off x="269776" y="3743172"/>
            <a:ext cx="8572219" cy="646331"/>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・木材、金属、石、ガラス等のみで構成されているもの、畳、電球等の</a:t>
            </a:r>
            <a:endParaRPr kumimoji="1" lang="en-US" altLang="ja-JP" dirty="0">
              <a:latin typeface="メイリオ" panose="020B0604030504040204" pitchFamily="50" charset="-128"/>
              <a:ea typeface="メイリオ" panose="020B0604030504040204" pitchFamily="50" charset="-128"/>
            </a:endParaRPr>
          </a:p>
          <a:p>
            <a:r>
              <a:rPr kumimoji="1" lang="ja-JP" altLang="en-US" dirty="0">
                <a:solidFill>
                  <a:srgbClr val="E8822E"/>
                </a:solidFill>
                <a:uFill>
                  <a:solidFill>
                    <a:srgbClr val="FFFF00"/>
                  </a:solidFill>
                </a:uFill>
                <a:latin typeface="メイリオ" panose="020B0604030504040204" pitchFamily="50" charset="-128"/>
                <a:ea typeface="メイリオ" panose="020B0604030504040204" pitchFamily="50" charset="-128"/>
              </a:rPr>
              <a:t>　</a:t>
            </a:r>
            <a:r>
              <a:rPr kumimoji="1" lang="ja-JP" altLang="en-US" b="1" dirty="0">
                <a:solidFill>
                  <a:srgbClr val="E8822E"/>
                </a:solidFill>
                <a:uFill>
                  <a:solidFill>
                    <a:srgbClr val="FFFF00"/>
                  </a:solidFill>
                </a:uFill>
                <a:latin typeface="メイリオ" panose="020B0604030504040204" pitchFamily="50" charset="-128"/>
                <a:ea typeface="メイリオ" panose="020B0604030504040204" pitchFamily="50" charset="-128"/>
              </a:rPr>
              <a:t>石綿等が含まれていないことが明らか</a:t>
            </a:r>
            <a:r>
              <a:rPr kumimoji="1" lang="ja-JP" altLang="en-US" dirty="0">
                <a:latin typeface="メイリオ" panose="020B0604030504040204" pitchFamily="50" charset="-128"/>
                <a:ea typeface="メイリオ" panose="020B0604030504040204" pitchFamily="50" charset="-128"/>
              </a:rPr>
              <a:t>であって</a:t>
            </a:r>
            <a:r>
              <a:rPr kumimoji="1" lang="ja-JP" altLang="en-US" b="1" dirty="0">
                <a:solidFill>
                  <a:srgbClr val="E8822E"/>
                </a:solidFill>
                <a:uFill>
                  <a:solidFill>
                    <a:srgbClr val="FFFF00"/>
                  </a:solidFill>
                </a:uFill>
                <a:latin typeface="メイリオ" panose="020B0604030504040204" pitchFamily="50" charset="-128"/>
                <a:ea typeface="メイリオ" panose="020B0604030504040204" pitchFamily="50" charset="-128"/>
              </a:rPr>
              <a:t>周囲の材料を損傷させない</a:t>
            </a:r>
            <a:r>
              <a:rPr kumimoji="1" lang="ja-JP" altLang="en-US" dirty="0">
                <a:latin typeface="メイリオ" panose="020B0604030504040204" pitchFamily="50" charset="-128"/>
                <a:ea typeface="メイリオ" panose="020B0604030504040204" pitchFamily="50" charset="-128"/>
              </a:rPr>
              <a:t>作業</a:t>
            </a:r>
          </a:p>
        </p:txBody>
      </p:sp>
      <p:sp>
        <p:nvSpPr>
          <p:cNvPr id="12" name="テキスト ボックス 11">
            <a:extLst>
              <a:ext uri="{FF2B5EF4-FFF2-40B4-BE49-F238E27FC236}">
                <a16:creationId xmlns:a16="http://schemas.microsoft.com/office/drawing/2014/main" id="{74BC1418-223E-46EC-B954-ECBFA9D871ED}"/>
              </a:ext>
            </a:extLst>
          </p:cNvPr>
          <p:cNvSpPr txBox="1"/>
          <p:nvPr/>
        </p:nvSpPr>
        <p:spPr bwMode="auto">
          <a:xfrm>
            <a:off x="269776" y="4556182"/>
            <a:ext cx="8286995" cy="646331"/>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・釘の抜き差し等、石綿が</a:t>
            </a:r>
            <a:r>
              <a:rPr kumimoji="1" lang="ja-JP" altLang="en-US" b="1" dirty="0">
                <a:solidFill>
                  <a:srgbClr val="E8822E"/>
                </a:solidFill>
                <a:uFill>
                  <a:solidFill>
                    <a:srgbClr val="FFFF00"/>
                  </a:solidFill>
                </a:uFill>
                <a:latin typeface="メイリオ" panose="020B0604030504040204" pitchFamily="50" charset="-128"/>
                <a:ea typeface="メイリオ" panose="020B0604030504040204" pitchFamily="50" charset="-128"/>
              </a:rPr>
              <a:t>飛散する可能性がほとんどなく</a:t>
            </a:r>
            <a:r>
              <a:rPr kumimoji="1" lang="ja-JP" altLang="en-US" dirty="0">
                <a:latin typeface="メイリオ" panose="020B0604030504040204" pitchFamily="50" charset="-128"/>
                <a:ea typeface="メイリオ" panose="020B0604030504040204" pitchFamily="50" charset="-128"/>
              </a:rPr>
              <a:t>、</a:t>
            </a:r>
            <a:endParaRPr kumimoji="1" lang="en-US" altLang="ja-JP" dirty="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　極めて軽微な損傷しか及ぼさない作業</a:t>
            </a:r>
          </a:p>
        </p:txBody>
      </p:sp>
      <p:sp>
        <p:nvSpPr>
          <p:cNvPr id="13" name="テキスト ボックス 12">
            <a:extLst>
              <a:ext uri="{FF2B5EF4-FFF2-40B4-BE49-F238E27FC236}">
                <a16:creationId xmlns:a16="http://schemas.microsoft.com/office/drawing/2014/main" id="{39D15F35-38EE-4551-904D-B8133FDCA046}"/>
              </a:ext>
            </a:extLst>
          </p:cNvPr>
          <p:cNvSpPr txBox="1"/>
          <p:nvPr/>
        </p:nvSpPr>
        <p:spPr bwMode="auto">
          <a:xfrm>
            <a:off x="269776" y="5369192"/>
            <a:ext cx="7993380"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・現存の塗装や</a:t>
            </a:r>
            <a:r>
              <a:rPr kumimoji="1" lang="ja-JP" altLang="en-US" b="1" dirty="0">
                <a:solidFill>
                  <a:srgbClr val="E8822E"/>
                </a:solidFill>
                <a:uFill>
                  <a:solidFill>
                    <a:srgbClr val="FFFF00"/>
                  </a:solidFill>
                </a:uFill>
                <a:latin typeface="メイリオ" panose="020B0604030504040204" pitchFamily="50" charset="-128"/>
                <a:ea typeface="メイリオ" panose="020B0604030504040204" pitchFamily="50" charset="-128"/>
              </a:rPr>
              <a:t>材料の除去は行わず</a:t>
            </a:r>
            <a:r>
              <a:rPr kumimoji="1" lang="ja-JP" altLang="en-US" dirty="0">
                <a:latin typeface="メイリオ" panose="020B0604030504040204" pitchFamily="50" charset="-128"/>
                <a:ea typeface="メイリオ" panose="020B0604030504040204" pitchFamily="50" charset="-128"/>
              </a:rPr>
              <a:t>、新たに塗装や材料を追加する作業</a:t>
            </a:r>
            <a:endParaRPr kumimoji="1" lang="en-US" altLang="ja-JP" dirty="0">
              <a:latin typeface="メイリオ" panose="020B0604030504040204" pitchFamily="50" charset="-128"/>
              <a:ea typeface="メイリオ" panose="020B0604030504040204" pitchFamily="50" charset="-128"/>
            </a:endParaRPr>
          </a:p>
        </p:txBody>
      </p:sp>
      <p:sp>
        <p:nvSpPr>
          <p:cNvPr id="14" name="テキスト ボックス 13">
            <a:extLst>
              <a:ext uri="{FF2B5EF4-FFF2-40B4-BE49-F238E27FC236}">
                <a16:creationId xmlns:a16="http://schemas.microsoft.com/office/drawing/2014/main" id="{5585E781-BC4F-43AE-BE2D-23988C2F3589}"/>
              </a:ext>
            </a:extLst>
          </p:cNvPr>
          <p:cNvSpPr txBox="1"/>
          <p:nvPr/>
        </p:nvSpPr>
        <p:spPr bwMode="auto">
          <a:xfrm>
            <a:off x="269776" y="5905202"/>
            <a:ext cx="821149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・国土交通省等により石綿なしと確認された工作物</a:t>
            </a:r>
            <a:endParaRPr kumimoji="1" lang="en-US" altLang="ja-JP"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08DF3490-CC01-42BB-BE77-7604A933D52D}"/>
              </a:ext>
            </a:extLst>
          </p:cNvPr>
          <p:cNvSpPr txBox="1"/>
          <p:nvPr/>
        </p:nvSpPr>
        <p:spPr bwMode="auto">
          <a:xfrm>
            <a:off x="-196477" y="6165461"/>
            <a:ext cx="9144000" cy="307777"/>
          </a:xfrm>
          <a:prstGeom prst="rect">
            <a:avLst/>
          </a:prstGeom>
          <a:noFill/>
        </p:spPr>
        <p:txBody>
          <a:bodyPr wrap="square" rtlCol="0">
            <a:spAutoFit/>
          </a:bodyPr>
          <a:lstStyle/>
          <a:p>
            <a:pPr algn="ct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建築物等の解体等に係る石綿ばく露防止及び石綿飛散漏えい防止対策徹底マニュアル参照</a:t>
            </a:r>
          </a:p>
        </p:txBody>
      </p:sp>
      <p:sp>
        <p:nvSpPr>
          <p:cNvPr id="18" name="四角形: 角を丸くする 17">
            <a:extLst>
              <a:ext uri="{FF2B5EF4-FFF2-40B4-BE49-F238E27FC236}">
                <a16:creationId xmlns:a16="http://schemas.microsoft.com/office/drawing/2014/main" id="{BC6D8234-B312-4869-A7BD-4BE72A51EFEA}"/>
              </a:ext>
            </a:extLst>
          </p:cNvPr>
          <p:cNvSpPr/>
          <p:nvPr/>
        </p:nvSpPr>
        <p:spPr>
          <a:xfrm>
            <a:off x="210388" y="2922104"/>
            <a:ext cx="8690994" cy="3749839"/>
          </a:xfrm>
          <a:prstGeom prst="roundRect">
            <a:avLst>
              <a:gd name="adj" fmla="val 6229"/>
            </a:avLst>
          </a:prstGeom>
          <a:noFill/>
          <a:ln w="38100">
            <a:solidFill>
              <a:srgbClr val="2A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94221739"/>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四角形: 角を丸くする 90">
            <a:extLst>
              <a:ext uri="{FF2B5EF4-FFF2-40B4-BE49-F238E27FC236}">
                <a16:creationId xmlns:a16="http://schemas.microsoft.com/office/drawing/2014/main" id="{1B3B6FDA-6DAA-47A0-8B2E-08C512F06E0C}"/>
              </a:ext>
            </a:extLst>
          </p:cNvPr>
          <p:cNvSpPr/>
          <p:nvPr/>
        </p:nvSpPr>
        <p:spPr>
          <a:xfrm>
            <a:off x="129209" y="1202635"/>
            <a:ext cx="8905461" cy="5469307"/>
          </a:xfrm>
          <a:prstGeom prst="roundRect">
            <a:avLst>
              <a:gd name="adj" fmla="val 4032"/>
            </a:avLst>
          </a:prstGeom>
          <a:noFill/>
          <a:ln w="76200">
            <a:solidFill>
              <a:srgbClr val="5185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3" name="矢印: 右 62">
            <a:extLst>
              <a:ext uri="{FF2B5EF4-FFF2-40B4-BE49-F238E27FC236}">
                <a16:creationId xmlns:a16="http://schemas.microsoft.com/office/drawing/2014/main" id="{4B977030-EFBE-4FF3-B26A-DB33B946FD18}"/>
              </a:ext>
            </a:extLst>
          </p:cNvPr>
          <p:cNvSpPr/>
          <p:nvPr/>
        </p:nvSpPr>
        <p:spPr>
          <a:xfrm rot="1270876">
            <a:off x="4810872" y="4336562"/>
            <a:ext cx="360000" cy="360000"/>
          </a:xfrm>
          <a:prstGeom prst="rightArrow">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四角形: 角を丸くする 70">
            <a:extLst>
              <a:ext uri="{FF2B5EF4-FFF2-40B4-BE49-F238E27FC236}">
                <a16:creationId xmlns:a16="http://schemas.microsoft.com/office/drawing/2014/main" id="{E7C64276-5CB2-41C5-9D76-E520D1A70517}"/>
              </a:ext>
            </a:extLst>
          </p:cNvPr>
          <p:cNvSpPr/>
          <p:nvPr/>
        </p:nvSpPr>
        <p:spPr>
          <a:xfrm>
            <a:off x="447439" y="3046407"/>
            <a:ext cx="3780000" cy="900000"/>
          </a:xfrm>
          <a:prstGeom prst="roundRect">
            <a:avLst>
              <a:gd name="adj" fmla="val 4032"/>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9" name="四角形: 角を丸くする 48">
            <a:extLst>
              <a:ext uri="{FF2B5EF4-FFF2-40B4-BE49-F238E27FC236}">
                <a16:creationId xmlns:a16="http://schemas.microsoft.com/office/drawing/2014/main" id="{1D84F32C-E127-4471-9828-A0ECB0660F12}"/>
              </a:ext>
            </a:extLst>
          </p:cNvPr>
          <p:cNvSpPr/>
          <p:nvPr/>
        </p:nvSpPr>
        <p:spPr>
          <a:xfrm>
            <a:off x="447439" y="5546192"/>
            <a:ext cx="2880000" cy="874486"/>
          </a:xfrm>
          <a:prstGeom prst="roundRect">
            <a:avLst/>
          </a:prstGeom>
          <a:solidFill>
            <a:srgbClr val="5185C5"/>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四角形: 角を丸くする 36">
            <a:extLst>
              <a:ext uri="{FF2B5EF4-FFF2-40B4-BE49-F238E27FC236}">
                <a16:creationId xmlns:a16="http://schemas.microsoft.com/office/drawing/2014/main" id="{F66DAA6E-2D3D-40E5-BD8A-E4C765C7C3E6}"/>
              </a:ext>
            </a:extLst>
          </p:cNvPr>
          <p:cNvSpPr/>
          <p:nvPr/>
        </p:nvSpPr>
        <p:spPr>
          <a:xfrm>
            <a:off x="7330972" y="1671450"/>
            <a:ext cx="1512000" cy="4749228"/>
          </a:xfrm>
          <a:prstGeom prst="roundRect">
            <a:avLst>
              <a:gd name="adj" fmla="val 5728"/>
            </a:avLst>
          </a:prstGeom>
          <a:solidFill>
            <a:schemeClr val="bg1">
              <a:lumMod val="5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a:extLst>
              <a:ext uri="{FF2B5EF4-FFF2-40B4-BE49-F238E27FC236}">
                <a16:creationId xmlns:a16="http://schemas.microsoft.com/office/drawing/2014/main" id="{33B37600-F472-40F7-81AF-B2CC5EEB8298}"/>
              </a:ext>
            </a:extLst>
          </p:cNvPr>
          <p:cNvSpPr txBox="1"/>
          <p:nvPr/>
        </p:nvSpPr>
        <p:spPr>
          <a:xfrm>
            <a:off x="499342" y="5602307"/>
            <a:ext cx="2778153" cy="584775"/>
          </a:xfrm>
          <a:prstGeom prst="rect">
            <a:avLst/>
          </a:prstGeom>
          <a:noFill/>
        </p:spPr>
        <p:txBody>
          <a:bodyPr wrap="square" rtlCol="0">
            <a:spAutoFit/>
          </a:bodyPr>
          <a:lstStyle/>
          <a:p>
            <a:pPr algn="ctr"/>
            <a:r>
              <a:rPr lang="ja-JP" altLang="en-US" sz="3200" b="1" dirty="0">
                <a:solidFill>
                  <a:schemeClr val="bg1"/>
                </a:solidFill>
                <a:latin typeface="メイリオ" panose="020B0604030504040204" pitchFamily="50" charset="-128"/>
                <a:ea typeface="メイリオ" panose="020B0604030504040204" pitchFamily="50" charset="-128"/>
              </a:rPr>
              <a:t>石綿あり</a:t>
            </a:r>
            <a:endParaRPr lang="ja-JP" altLang="en-US" sz="3200" dirty="0">
              <a:solidFill>
                <a:schemeClr val="bg1"/>
              </a:solidFill>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3A54CBE-BA49-4550-94B9-D0417E96C77B}"/>
              </a:ext>
            </a:extLst>
          </p:cNvPr>
          <p:cNvSpPr txBox="1"/>
          <p:nvPr/>
        </p:nvSpPr>
        <p:spPr>
          <a:xfrm>
            <a:off x="5099867" y="1739432"/>
            <a:ext cx="1121741"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以降</a:t>
            </a:r>
          </a:p>
        </p:txBody>
      </p:sp>
      <p:sp>
        <p:nvSpPr>
          <p:cNvPr id="14" name="矢印: 右 13">
            <a:extLst>
              <a:ext uri="{FF2B5EF4-FFF2-40B4-BE49-F238E27FC236}">
                <a16:creationId xmlns:a16="http://schemas.microsoft.com/office/drawing/2014/main" id="{8E78C507-985C-4B4A-A46A-3A9BDB53D8F0}"/>
              </a:ext>
            </a:extLst>
          </p:cNvPr>
          <p:cNvSpPr/>
          <p:nvPr/>
        </p:nvSpPr>
        <p:spPr>
          <a:xfrm rot="5400000">
            <a:off x="1672910" y="2628928"/>
            <a:ext cx="432000" cy="360000"/>
          </a:xfrm>
          <a:prstGeom prst="rightArrow">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F054BCC0-AB76-4A93-80E3-04704F65B02A}"/>
              </a:ext>
            </a:extLst>
          </p:cNvPr>
          <p:cNvSpPr txBox="1"/>
          <p:nvPr/>
        </p:nvSpPr>
        <p:spPr>
          <a:xfrm>
            <a:off x="674042" y="2637545"/>
            <a:ext cx="957273"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より前</a:t>
            </a:r>
          </a:p>
        </p:txBody>
      </p:sp>
      <p:sp>
        <p:nvSpPr>
          <p:cNvPr id="18" name="テキスト ボックス 17">
            <a:extLst>
              <a:ext uri="{FF2B5EF4-FFF2-40B4-BE49-F238E27FC236}">
                <a16:creationId xmlns:a16="http://schemas.microsoft.com/office/drawing/2014/main" id="{16FE8B39-7397-4C0F-BDDC-E67312121F3B}"/>
              </a:ext>
            </a:extLst>
          </p:cNvPr>
          <p:cNvSpPr txBox="1"/>
          <p:nvPr/>
        </p:nvSpPr>
        <p:spPr>
          <a:xfrm>
            <a:off x="4820723" y="2966800"/>
            <a:ext cx="1783923"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含有なし</a:t>
            </a:r>
          </a:p>
        </p:txBody>
      </p:sp>
      <p:sp>
        <p:nvSpPr>
          <p:cNvPr id="20" name="テキスト ボックス 19">
            <a:extLst>
              <a:ext uri="{FF2B5EF4-FFF2-40B4-BE49-F238E27FC236}">
                <a16:creationId xmlns:a16="http://schemas.microsoft.com/office/drawing/2014/main" id="{EE3C8EC5-CA18-4F59-BBF8-77E1B098DCAC}"/>
              </a:ext>
            </a:extLst>
          </p:cNvPr>
          <p:cNvSpPr txBox="1"/>
          <p:nvPr/>
        </p:nvSpPr>
        <p:spPr>
          <a:xfrm>
            <a:off x="3970836" y="4121527"/>
            <a:ext cx="957273"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不明</a:t>
            </a:r>
          </a:p>
        </p:txBody>
      </p:sp>
      <p:sp>
        <p:nvSpPr>
          <p:cNvPr id="24" name="テキスト ボックス 23">
            <a:extLst>
              <a:ext uri="{FF2B5EF4-FFF2-40B4-BE49-F238E27FC236}">
                <a16:creationId xmlns:a16="http://schemas.microsoft.com/office/drawing/2014/main" id="{7E7D2420-D91F-45DC-A9D4-29B4FDA2E601}"/>
              </a:ext>
            </a:extLst>
          </p:cNvPr>
          <p:cNvSpPr txBox="1"/>
          <p:nvPr/>
        </p:nvSpPr>
        <p:spPr>
          <a:xfrm>
            <a:off x="403248" y="4080705"/>
            <a:ext cx="1510018"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含有あり</a:t>
            </a:r>
          </a:p>
        </p:txBody>
      </p:sp>
      <p:sp>
        <p:nvSpPr>
          <p:cNvPr id="28" name="テキスト ボックス 27">
            <a:extLst>
              <a:ext uri="{FF2B5EF4-FFF2-40B4-BE49-F238E27FC236}">
                <a16:creationId xmlns:a16="http://schemas.microsoft.com/office/drawing/2014/main" id="{F826BCC9-E9E8-4CA0-91C8-05C179514383}"/>
              </a:ext>
            </a:extLst>
          </p:cNvPr>
          <p:cNvSpPr txBox="1"/>
          <p:nvPr/>
        </p:nvSpPr>
        <p:spPr>
          <a:xfrm>
            <a:off x="3099272" y="5361747"/>
            <a:ext cx="1510018"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含有あり</a:t>
            </a:r>
          </a:p>
        </p:txBody>
      </p:sp>
      <p:sp>
        <p:nvSpPr>
          <p:cNvPr id="30" name="テキスト ボックス 29">
            <a:extLst>
              <a:ext uri="{FF2B5EF4-FFF2-40B4-BE49-F238E27FC236}">
                <a16:creationId xmlns:a16="http://schemas.microsoft.com/office/drawing/2014/main" id="{EF983FF1-439E-4837-8821-174B8F806F35}"/>
              </a:ext>
            </a:extLst>
          </p:cNvPr>
          <p:cNvSpPr txBox="1"/>
          <p:nvPr/>
        </p:nvSpPr>
        <p:spPr>
          <a:xfrm>
            <a:off x="6110917" y="5361747"/>
            <a:ext cx="1345353"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含有なし</a:t>
            </a:r>
          </a:p>
        </p:txBody>
      </p:sp>
      <p:sp>
        <p:nvSpPr>
          <p:cNvPr id="34" name="テキスト ボックス 33">
            <a:extLst>
              <a:ext uri="{FF2B5EF4-FFF2-40B4-BE49-F238E27FC236}">
                <a16:creationId xmlns:a16="http://schemas.microsoft.com/office/drawing/2014/main" id="{C6661B18-AC70-4408-BD6A-E84716EDD527}"/>
              </a:ext>
            </a:extLst>
          </p:cNvPr>
          <p:cNvSpPr txBox="1"/>
          <p:nvPr/>
        </p:nvSpPr>
        <p:spPr>
          <a:xfrm>
            <a:off x="7482214" y="3316425"/>
            <a:ext cx="1204285" cy="1077218"/>
          </a:xfrm>
          <a:prstGeom prst="rect">
            <a:avLst/>
          </a:prstGeom>
          <a:noFill/>
        </p:spPr>
        <p:txBody>
          <a:bodyPr wrap="square" rtlCol="0">
            <a:spAutoFit/>
          </a:bodyPr>
          <a:lstStyle/>
          <a:p>
            <a:pPr algn="ctr"/>
            <a:r>
              <a:rPr lang="ja-JP" altLang="en-US" sz="3200" b="1" dirty="0">
                <a:solidFill>
                  <a:schemeClr val="bg1"/>
                </a:solidFill>
                <a:latin typeface="メイリオ" panose="020B0604030504040204" pitchFamily="50" charset="-128"/>
                <a:ea typeface="メイリオ" panose="020B0604030504040204" pitchFamily="50" charset="-128"/>
              </a:rPr>
              <a:t>石綿</a:t>
            </a:r>
            <a:endParaRPr lang="en-US" altLang="ja-JP" sz="3200" b="1" dirty="0">
              <a:solidFill>
                <a:schemeClr val="bg1"/>
              </a:solidFill>
              <a:latin typeface="メイリオ" panose="020B0604030504040204" pitchFamily="50" charset="-128"/>
              <a:ea typeface="メイリオ" panose="020B0604030504040204" pitchFamily="50" charset="-128"/>
            </a:endParaRPr>
          </a:p>
          <a:p>
            <a:pPr algn="ctr"/>
            <a:r>
              <a:rPr lang="ja-JP" altLang="en-US" sz="3200" b="1" dirty="0">
                <a:solidFill>
                  <a:schemeClr val="bg1"/>
                </a:solidFill>
                <a:latin typeface="メイリオ" panose="020B0604030504040204" pitchFamily="50" charset="-128"/>
                <a:ea typeface="メイリオ" panose="020B0604030504040204" pitchFamily="50" charset="-128"/>
              </a:rPr>
              <a:t>なし</a:t>
            </a:r>
            <a:endParaRPr lang="ja-JP" altLang="en-US" sz="3200" dirty="0">
              <a:solidFill>
                <a:schemeClr val="bg1"/>
              </a:solidFill>
              <a:latin typeface="メイリオ" panose="020B0604030504040204" pitchFamily="50" charset="-128"/>
              <a:ea typeface="メイリオ" panose="020B0604030504040204" pitchFamily="50" charset="-128"/>
            </a:endParaRPr>
          </a:p>
        </p:txBody>
      </p:sp>
      <p:sp>
        <p:nvSpPr>
          <p:cNvPr id="61" name="矢印: 右 60">
            <a:extLst>
              <a:ext uri="{FF2B5EF4-FFF2-40B4-BE49-F238E27FC236}">
                <a16:creationId xmlns:a16="http://schemas.microsoft.com/office/drawing/2014/main" id="{C04BDBFC-4485-430A-B146-19E30170D5C8}"/>
              </a:ext>
            </a:extLst>
          </p:cNvPr>
          <p:cNvSpPr/>
          <p:nvPr/>
        </p:nvSpPr>
        <p:spPr>
          <a:xfrm>
            <a:off x="4383479" y="3236598"/>
            <a:ext cx="2880000" cy="360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矢印: 右 61">
            <a:extLst>
              <a:ext uri="{FF2B5EF4-FFF2-40B4-BE49-F238E27FC236}">
                <a16:creationId xmlns:a16="http://schemas.microsoft.com/office/drawing/2014/main" id="{7B77D782-31EF-4FD1-9660-3DA6C9C35BCB}"/>
              </a:ext>
            </a:extLst>
          </p:cNvPr>
          <p:cNvSpPr/>
          <p:nvPr/>
        </p:nvSpPr>
        <p:spPr>
          <a:xfrm rot="5400000">
            <a:off x="1171788" y="4592369"/>
            <a:ext cx="1440000" cy="36000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矢印: 右 63">
            <a:extLst>
              <a:ext uri="{FF2B5EF4-FFF2-40B4-BE49-F238E27FC236}">
                <a16:creationId xmlns:a16="http://schemas.microsoft.com/office/drawing/2014/main" id="{95D67779-88BD-4D2C-9576-D5C9CA7B8763}"/>
              </a:ext>
            </a:extLst>
          </p:cNvPr>
          <p:cNvSpPr/>
          <p:nvPr/>
        </p:nvSpPr>
        <p:spPr>
          <a:xfrm>
            <a:off x="6363479" y="5762610"/>
            <a:ext cx="900000" cy="360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矢印: 右 64">
            <a:extLst>
              <a:ext uri="{FF2B5EF4-FFF2-40B4-BE49-F238E27FC236}">
                <a16:creationId xmlns:a16="http://schemas.microsoft.com/office/drawing/2014/main" id="{D5C5B8D3-4260-4DDA-A9AD-048A3B9121F0}"/>
              </a:ext>
            </a:extLst>
          </p:cNvPr>
          <p:cNvSpPr/>
          <p:nvPr/>
        </p:nvSpPr>
        <p:spPr>
          <a:xfrm rot="10800000">
            <a:off x="3416854" y="5762610"/>
            <a:ext cx="900000" cy="36000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矢印: 右 65">
            <a:extLst>
              <a:ext uri="{FF2B5EF4-FFF2-40B4-BE49-F238E27FC236}">
                <a16:creationId xmlns:a16="http://schemas.microsoft.com/office/drawing/2014/main" id="{885940EA-A571-4BA6-895A-041A8E73B316}"/>
              </a:ext>
            </a:extLst>
          </p:cNvPr>
          <p:cNvSpPr/>
          <p:nvPr/>
        </p:nvSpPr>
        <p:spPr>
          <a:xfrm rot="1303894">
            <a:off x="3739276" y="3955701"/>
            <a:ext cx="360000" cy="360000"/>
          </a:xfrm>
          <a:prstGeom prst="rightArrow">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矢印: 右 66">
            <a:extLst>
              <a:ext uri="{FF2B5EF4-FFF2-40B4-BE49-F238E27FC236}">
                <a16:creationId xmlns:a16="http://schemas.microsoft.com/office/drawing/2014/main" id="{48C90532-AC39-467F-8FC4-C3C477EEB59D}"/>
              </a:ext>
            </a:extLst>
          </p:cNvPr>
          <p:cNvSpPr/>
          <p:nvPr/>
        </p:nvSpPr>
        <p:spPr>
          <a:xfrm rot="5400000">
            <a:off x="5076372" y="5283606"/>
            <a:ext cx="432000" cy="360000"/>
          </a:xfrm>
          <a:prstGeom prst="rightArrow">
            <a:avLst/>
          </a:prstGeom>
          <a:solidFill>
            <a:srgbClr val="5185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矢印: 右 67">
            <a:extLst>
              <a:ext uri="{FF2B5EF4-FFF2-40B4-BE49-F238E27FC236}">
                <a16:creationId xmlns:a16="http://schemas.microsoft.com/office/drawing/2014/main" id="{3BC11286-6F05-44A2-AEDE-C0858CFF9375}"/>
              </a:ext>
            </a:extLst>
          </p:cNvPr>
          <p:cNvSpPr/>
          <p:nvPr/>
        </p:nvSpPr>
        <p:spPr>
          <a:xfrm rot="7642511">
            <a:off x="3322865" y="4700426"/>
            <a:ext cx="1080000" cy="360000"/>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四角形: 角を丸くする 68">
            <a:extLst>
              <a:ext uri="{FF2B5EF4-FFF2-40B4-BE49-F238E27FC236}">
                <a16:creationId xmlns:a16="http://schemas.microsoft.com/office/drawing/2014/main" id="{D4BD7061-F09C-4F11-A30A-74B333796F64}"/>
              </a:ext>
            </a:extLst>
          </p:cNvPr>
          <p:cNvSpPr/>
          <p:nvPr/>
        </p:nvSpPr>
        <p:spPr>
          <a:xfrm>
            <a:off x="447439" y="1671449"/>
            <a:ext cx="3780000" cy="900000"/>
          </a:xfrm>
          <a:prstGeom prst="roundRect">
            <a:avLst>
              <a:gd name="adj" fmla="val 4032"/>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四角形: 角を丸くする 71">
            <a:extLst>
              <a:ext uri="{FF2B5EF4-FFF2-40B4-BE49-F238E27FC236}">
                <a16:creationId xmlns:a16="http://schemas.microsoft.com/office/drawing/2014/main" id="{27C8B67D-601A-492F-94ED-139061672B86}"/>
              </a:ext>
            </a:extLst>
          </p:cNvPr>
          <p:cNvSpPr/>
          <p:nvPr/>
        </p:nvSpPr>
        <p:spPr>
          <a:xfrm>
            <a:off x="4432970" y="4718842"/>
            <a:ext cx="1800000" cy="540000"/>
          </a:xfrm>
          <a:prstGeom prst="roundRect">
            <a:avLst>
              <a:gd name="adj" fmla="val 4032"/>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3" name="四角形: 角を丸くする 72">
            <a:extLst>
              <a:ext uri="{FF2B5EF4-FFF2-40B4-BE49-F238E27FC236}">
                <a16:creationId xmlns:a16="http://schemas.microsoft.com/office/drawing/2014/main" id="{84F36050-815B-4863-A6ED-8E5822374872}"/>
              </a:ext>
            </a:extLst>
          </p:cNvPr>
          <p:cNvSpPr/>
          <p:nvPr/>
        </p:nvSpPr>
        <p:spPr>
          <a:xfrm>
            <a:off x="4436215" y="5668782"/>
            <a:ext cx="1800000" cy="540000"/>
          </a:xfrm>
          <a:prstGeom prst="roundRect">
            <a:avLst>
              <a:gd name="adj" fmla="val 4032"/>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2" name="四角形: 角を丸くする 91">
            <a:extLst>
              <a:ext uri="{FF2B5EF4-FFF2-40B4-BE49-F238E27FC236}">
                <a16:creationId xmlns:a16="http://schemas.microsoft.com/office/drawing/2014/main" id="{E69DC496-9128-415E-9DA7-E2D7B7CE0671}"/>
              </a:ext>
            </a:extLst>
          </p:cNvPr>
          <p:cNvSpPr/>
          <p:nvPr/>
        </p:nvSpPr>
        <p:spPr>
          <a:xfrm>
            <a:off x="306645" y="2805632"/>
            <a:ext cx="6630867" cy="1666431"/>
          </a:xfrm>
          <a:prstGeom prst="roundRect">
            <a:avLst>
              <a:gd name="adj" fmla="val 4032"/>
            </a:avLst>
          </a:prstGeom>
          <a:noFill/>
          <a:ln w="28575">
            <a:solidFill>
              <a:srgbClr val="DF032E"/>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3" name="テキスト ボックス 92">
            <a:extLst>
              <a:ext uri="{FF2B5EF4-FFF2-40B4-BE49-F238E27FC236}">
                <a16:creationId xmlns:a16="http://schemas.microsoft.com/office/drawing/2014/main" id="{5628B321-A711-453D-A992-A978147F1FA6}"/>
              </a:ext>
            </a:extLst>
          </p:cNvPr>
          <p:cNvSpPr txBox="1"/>
          <p:nvPr/>
        </p:nvSpPr>
        <p:spPr>
          <a:xfrm>
            <a:off x="4757994" y="2517023"/>
            <a:ext cx="1983777" cy="461665"/>
          </a:xfrm>
          <a:prstGeom prst="rect">
            <a:avLst/>
          </a:prstGeom>
          <a:solidFill>
            <a:schemeClr val="bg1"/>
          </a:solidFill>
        </p:spPr>
        <p:txBody>
          <a:bodyPr wrap="square" rtlCol="0">
            <a:spAutoFit/>
          </a:bodyPr>
          <a:lstStyle/>
          <a:p>
            <a:pPr algn="ctr"/>
            <a:r>
              <a:rPr lang="ja-JP" altLang="en-US" sz="2400" b="1" dirty="0">
                <a:solidFill>
                  <a:srgbClr val="FF0000"/>
                </a:solidFill>
                <a:latin typeface="メイリオ" panose="020B0604030504040204" pitchFamily="50" charset="-128"/>
                <a:ea typeface="メイリオ" panose="020B0604030504040204" pitchFamily="50" charset="-128"/>
              </a:rPr>
              <a:t>資格が必要</a:t>
            </a:r>
            <a:endParaRPr lang="en-US" altLang="ja-JP" sz="2400" b="1" dirty="0">
              <a:solidFill>
                <a:srgbClr val="FF0000"/>
              </a:solidFill>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33C88A11-1409-4961-BA66-6A29D799CEE9}"/>
              </a:ext>
            </a:extLst>
          </p:cNvPr>
          <p:cNvSpPr txBox="1"/>
          <p:nvPr/>
        </p:nvSpPr>
        <p:spPr>
          <a:xfrm>
            <a:off x="2942700" y="945248"/>
            <a:ext cx="2888234" cy="707886"/>
          </a:xfrm>
          <a:prstGeom prst="rect">
            <a:avLst/>
          </a:prstGeom>
          <a:solidFill>
            <a:schemeClr val="bg1"/>
          </a:solidFill>
        </p:spPr>
        <p:txBody>
          <a:bodyPr wrap="square" rtlCol="0">
            <a:spAutoFit/>
          </a:bodyPr>
          <a:lstStyle/>
          <a:p>
            <a:pPr algn="ctr"/>
            <a:r>
              <a:rPr lang="ja-JP" altLang="en-US" sz="4000" b="1" dirty="0">
                <a:solidFill>
                  <a:srgbClr val="5185C5"/>
                </a:solidFill>
                <a:latin typeface="メイリオ" panose="020B0604030504040204" pitchFamily="50" charset="-128"/>
                <a:ea typeface="メイリオ" panose="020B0604030504040204" pitchFamily="50" charset="-128"/>
              </a:rPr>
              <a:t>事前調査</a:t>
            </a:r>
            <a:endParaRPr lang="en-US" altLang="ja-JP" sz="4000" b="1" dirty="0">
              <a:solidFill>
                <a:srgbClr val="5185C5"/>
              </a:solidFill>
              <a:latin typeface="メイリオ" panose="020B0604030504040204" pitchFamily="50" charset="-128"/>
              <a:ea typeface="メイリオ" panose="020B0604030504040204" pitchFamily="50" charset="-128"/>
            </a:endParaRPr>
          </a:p>
        </p:txBody>
      </p:sp>
      <p:sp>
        <p:nvSpPr>
          <p:cNvPr id="3" name="矢印: 右 2">
            <a:extLst>
              <a:ext uri="{FF2B5EF4-FFF2-40B4-BE49-F238E27FC236}">
                <a16:creationId xmlns:a16="http://schemas.microsoft.com/office/drawing/2014/main" id="{83E3DC14-EED7-4D2A-B24F-098FBC5B4A13}"/>
              </a:ext>
            </a:extLst>
          </p:cNvPr>
          <p:cNvSpPr/>
          <p:nvPr/>
        </p:nvSpPr>
        <p:spPr>
          <a:xfrm>
            <a:off x="4383479" y="2025938"/>
            <a:ext cx="2880000" cy="36000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8FA7D641-B4F8-4C7F-B50E-2C6F7B3CBF6F}"/>
              </a:ext>
            </a:extLst>
          </p:cNvPr>
          <p:cNvSpPr/>
          <p:nvPr/>
        </p:nvSpPr>
        <p:spPr>
          <a:xfrm>
            <a:off x="0" y="0"/>
            <a:ext cx="9144000" cy="90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a:extLst>
              <a:ext uri="{FF2B5EF4-FFF2-40B4-BE49-F238E27FC236}">
                <a16:creationId xmlns:a16="http://schemas.microsoft.com/office/drawing/2014/main" id="{BF86174B-39C9-4020-AC6E-4F3FB8E75E13}"/>
              </a:ext>
            </a:extLst>
          </p:cNvPr>
          <p:cNvSpPr txBox="1"/>
          <p:nvPr/>
        </p:nvSpPr>
        <p:spPr>
          <a:xfrm>
            <a:off x="0" y="186057"/>
            <a:ext cx="9144000" cy="707886"/>
          </a:xfrm>
          <a:prstGeom prst="rect">
            <a:avLst/>
          </a:prstGeom>
          <a:noFill/>
        </p:spPr>
        <p:txBody>
          <a:bodyPr wrap="square" rtlCol="0">
            <a:spAutoFit/>
          </a:bodyPr>
          <a:lstStyle/>
          <a:p>
            <a:pPr algn="ctr"/>
            <a:r>
              <a:rPr lang="ja-JP" altLang="en-US" sz="4000" b="1" dirty="0">
                <a:solidFill>
                  <a:schemeClr val="bg1"/>
                </a:solidFill>
                <a:latin typeface="メイリオ" panose="020B0604030504040204" pitchFamily="50" charset="-128"/>
                <a:ea typeface="メイリオ" panose="020B0604030504040204" pitchFamily="50" charset="-128"/>
              </a:rPr>
              <a:t>事前調査の流れ</a:t>
            </a:r>
          </a:p>
        </p:txBody>
      </p:sp>
      <p:sp>
        <p:nvSpPr>
          <p:cNvPr id="38" name="テキスト ボックス 37">
            <a:extLst>
              <a:ext uri="{FF2B5EF4-FFF2-40B4-BE49-F238E27FC236}">
                <a16:creationId xmlns:a16="http://schemas.microsoft.com/office/drawing/2014/main" id="{B4F7D0B1-A325-4D5E-BB30-C1D2F180633E}"/>
              </a:ext>
            </a:extLst>
          </p:cNvPr>
          <p:cNvSpPr txBox="1"/>
          <p:nvPr/>
        </p:nvSpPr>
        <p:spPr>
          <a:xfrm>
            <a:off x="374476" y="6056933"/>
            <a:ext cx="3097643" cy="369332"/>
          </a:xfrm>
          <a:prstGeom prst="rect">
            <a:avLst/>
          </a:prstGeom>
          <a:noFill/>
        </p:spPr>
        <p:txBody>
          <a:bodyPr wrap="square" rtlCol="0">
            <a:spAutoFit/>
          </a:bodyPr>
          <a:lstStyle/>
          <a:p>
            <a:pPr algn="ctr"/>
            <a:r>
              <a:rPr lang="ja-JP" altLang="en-US" dirty="0">
                <a:solidFill>
                  <a:schemeClr val="bg1"/>
                </a:solidFill>
                <a:latin typeface="メイリオ" panose="020B0604030504040204" pitchFamily="50" charset="-128"/>
                <a:ea typeface="メイリオ" panose="020B0604030504040204" pitchFamily="50" charset="-128"/>
              </a:rPr>
              <a:t>適正な飛散防止措置が必要</a:t>
            </a:r>
          </a:p>
        </p:txBody>
      </p:sp>
      <p:sp>
        <p:nvSpPr>
          <p:cNvPr id="44" name="四角形: 角を丸くする 43">
            <a:extLst>
              <a:ext uri="{FF2B5EF4-FFF2-40B4-BE49-F238E27FC236}">
                <a16:creationId xmlns:a16="http://schemas.microsoft.com/office/drawing/2014/main" id="{AC3F31C6-8DEA-49A6-A999-4A424DDBD991}"/>
              </a:ext>
            </a:extLst>
          </p:cNvPr>
          <p:cNvSpPr/>
          <p:nvPr/>
        </p:nvSpPr>
        <p:spPr>
          <a:xfrm>
            <a:off x="459791" y="1676246"/>
            <a:ext cx="3780000" cy="900000"/>
          </a:xfrm>
          <a:prstGeom prst="roundRect">
            <a:avLst>
              <a:gd name="adj" fmla="val 4032"/>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a:extLst>
              <a:ext uri="{FF2B5EF4-FFF2-40B4-BE49-F238E27FC236}">
                <a16:creationId xmlns:a16="http://schemas.microsoft.com/office/drawing/2014/main" id="{48E6FB42-25F7-46A3-B174-9B06993A7B29}"/>
              </a:ext>
            </a:extLst>
          </p:cNvPr>
          <p:cNvSpPr txBox="1"/>
          <p:nvPr/>
        </p:nvSpPr>
        <p:spPr>
          <a:xfrm>
            <a:off x="338045" y="1786415"/>
            <a:ext cx="4044515" cy="769441"/>
          </a:xfrm>
          <a:prstGeom prst="rect">
            <a:avLst/>
          </a:prstGeom>
          <a:noFill/>
        </p:spPr>
        <p:txBody>
          <a:bodyPr wrap="square" rtlCol="0">
            <a:spAutoFit/>
          </a:bodyPr>
          <a:lstStyle/>
          <a:p>
            <a:pPr algn="ctr"/>
            <a:r>
              <a:rPr lang="ja-JP" altLang="en-US" sz="2400" b="1" dirty="0">
                <a:latin typeface="メイリオ" panose="020B0604030504040204" pitchFamily="50" charset="-128"/>
                <a:ea typeface="メイリオ" panose="020B0604030504040204" pitchFamily="50" charset="-128"/>
              </a:rPr>
              <a:t>①書面調査（着工日確認）</a:t>
            </a:r>
            <a:endParaRPr lang="en-US" altLang="ja-JP" sz="2400" b="1" dirty="0">
              <a:latin typeface="メイリオ" panose="020B0604030504040204" pitchFamily="50" charset="-128"/>
              <a:ea typeface="メイリオ" panose="020B0604030504040204" pitchFamily="50" charset="-128"/>
            </a:endParaRPr>
          </a:p>
          <a:p>
            <a:pPr algn="ctr"/>
            <a:r>
              <a:rPr lang="en-US" altLang="ja-JP" sz="2000" dirty="0">
                <a:latin typeface="メイリオ" panose="020B0604030504040204" pitchFamily="50" charset="-128"/>
                <a:ea typeface="メイリオ" panose="020B0604030504040204" pitchFamily="50" charset="-128"/>
              </a:rPr>
              <a:t>H18.9.</a:t>
            </a:r>
            <a:r>
              <a:rPr lang="ja-JP" altLang="en-US" sz="2000" dirty="0">
                <a:latin typeface="メイリオ" panose="020B0604030504040204" pitchFamily="50" charset="-128"/>
                <a:ea typeface="メイリオ" panose="020B0604030504040204" pitchFamily="50" charset="-128"/>
              </a:rPr>
              <a:t>１以降着工か</a:t>
            </a:r>
          </a:p>
        </p:txBody>
      </p:sp>
      <p:sp>
        <p:nvSpPr>
          <p:cNvPr id="45" name="四角形: 角を丸くする 44">
            <a:extLst>
              <a:ext uri="{FF2B5EF4-FFF2-40B4-BE49-F238E27FC236}">
                <a16:creationId xmlns:a16="http://schemas.microsoft.com/office/drawing/2014/main" id="{61B75773-E085-4083-B9E3-7804005F04CE}"/>
              </a:ext>
            </a:extLst>
          </p:cNvPr>
          <p:cNvSpPr/>
          <p:nvPr/>
        </p:nvSpPr>
        <p:spPr>
          <a:xfrm>
            <a:off x="447006" y="3047594"/>
            <a:ext cx="3780000" cy="900000"/>
          </a:xfrm>
          <a:prstGeom prst="roundRect">
            <a:avLst>
              <a:gd name="adj" fmla="val 4032"/>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a:extLst>
              <a:ext uri="{FF2B5EF4-FFF2-40B4-BE49-F238E27FC236}">
                <a16:creationId xmlns:a16="http://schemas.microsoft.com/office/drawing/2014/main" id="{89DB8363-3E3F-405C-B676-A49ECBE09D3D}"/>
              </a:ext>
            </a:extLst>
          </p:cNvPr>
          <p:cNvSpPr txBox="1"/>
          <p:nvPr/>
        </p:nvSpPr>
        <p:spPr>
          <a:xfrm>
            <a:off x="448922" y="3121753"/>
            <a:ext cx="4009960" cy="830997"/>
          </a:xfrm>
          <a:prstGeom prst="rect">
            <a:avLst/>
          </a:prstGeom>
          <a:noFill/>
        </p:spPr>
        <p:txBody>
          <a:bodyPr wrap="square" rtlCol="0">
            <a:spAutoFit/>
          </a:bodyPr>
          <a:lstStyle/>
          <a:p>
            <a:r>
              <a:rPr lang="ja-JP" altLang="en-US" sz="2400" b="1" dirty="0">
                <a:latin typeface="メイリオ" panose="020B0604030504040204" pitchFamily="50" charset="-128"/>
                <a:ea typeface="メイリオ" panose="020B0604030504040204" pitchFamily="50" charset="-128"/>
              </a:rPr>
              <a:t>②書面調査（建材確認）</a:t>
            </a:r>
            <a:endParaRPr lang="en-US" altLang="ja-JP" sz="2400" b="1" dirty="0">
              <a:latin typeface="メイリオ" panose="020B0604030504040204" pitchFamily="50" charset="-128"/>
              <a:ea typeface="メイリオ" panose="020B0604030504040204" pitchFamily="50" charset="-128"/>
            </a:endParaRPr>
          </a:p>
          <a:p>
            <a:r>
              <a:rPr lang="ja-JP" altLang="en-US" sz="2400" b="1" dirty="0">
                <a:latin typeface="メイリオ" panose="020B0604030504040204" pitchFamily="50" charset="-128"/>
                <a:ea typeface="メイリオ" panose="020B0604030504040204" pitchFamily="50" charset="-128"/>
              </a:rPr>
              <a:t>　目視調査</a:t>
            </a:r>
            <a:endParaRPr lang="ja-JP" altLang="en-US" sz="2400" dirty="0">
              <a:latin typeface="メイリオ" panose="020B0604030504040204" pitchFamily="50" charset="-128"/>
              <a:ea typeface="メイリオ" panose="020B0604030504040204" pitchFamily="50" charset="-128"/>
            </a:endParaRPr>
          </a:p>
        </p:txBody>
      </p:sp>
      <p:sp>
        <p:nvSpPr>
          <p:cNvPr id="46" name="四角形: 角を丸くする 45">
            <a:extLst>
              <a:ext uri="{FF2B5EF4-FFF2-40B4-BE49-F238E27FC236}">
                <a16:creationId xmlns:a16="http://schemas.microsoft.com/office/drawing/2014/main" id="{06D5E860-B174-4F3A-A53F-AF1E644D3216}"/>
              </a:ext>
            </a:extLst>
          </p:cNvPr>
          <p:cNvSpPr/>
          <p:nvPr/>
        </p:nvSpPr>
        <p:spPr>
          <a:xfrm>
            <a:off x="4430966" y="4715279"/>
            <a:ext cx="1800000" cy="540000"/>
          </a:xfrm>
          <a:prstGeom prst="roundRect">
            <a:avLst>
              <a:gd name="adj" fmla="val 4032"/>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テキスト ボックス 24">
            <a:extLst>
              <a:ext uri="{FF2B5EF4-FFF2-40B4-BE49-F238E27FC236}">
                <a16:creationId xmlns:a16="http://schemas.microsoft.com/office/drawing/2014/main" id="{D3118D8F-CEE7-4AFE-BEC5-3AAA524B4461}"/>
              </a:ext>
            </a:extLst>
          </p:cNvPr>
          <p:cNvSpPr txBox="1"/>
          <p:nvPr/>
        </p:nvSpPr>
        <p:spPr>
          <a:xfrm>
            <a:off x="4618409" y="4794850"/>
            <a:ext cx="1457177" cy="461665"/>
          </a:xfrm>
          <a:prstGeom prst="rect">
            <a:avLst/>
          </a:prstGeom>
          <a:noFill/>
        </p:spPr>
        <p:txBody>
          <a:bodyPr wrap="square" rtlCol="0">
            <a:spAutoFit/>
          </a:bodyPr>
          <a:lstStyle/>
          <a:p>
            <a:pPr algn="ctr"/>
            <a:r>
              <a:rPr lang="ja-JP" altLang="en-US" sz="2400" b="1" dirty="0">
                <a:latin typeface="メイリオ" panose="020B0604030504040204" pitchFamily="50" charset="-128"/>
                <a:ea typeface="メイリオ" panose="020B0604030504040204" pitchFamily="50" charset="-128"/>
              </a:rPr>
              <a:t>試料採取</a:t>
            </a:r>
            <a:endParaRPr lang="en-US" altLang="ja-JP" sz="2400" b="1" dirty="0">
              <a:latin typeface="メイリオ" panose="020B0604030504040204" pitchFamily="50" charset="-128"/>
              <a:ea typeface="メイリオ" panose="020B0604030504040204" pitchFamily="50" charset="-128"/>
            </a:endParaRPr>
          </a:p>
        </p:txBody>
      </p:sp>
      <p:sp>
        <p:nvSpPr>
          <p:cNvPr id="47" name="四角形: 角を丸くする 46">
            <a:extLst>
              <a:ext uri="{FF2B5EF4-FFF2-40B4-BE49-F238E27FC236}">
                <a16:creationId xmlns:a16="http://schemas.microsoft.com/office/drawing/2014/main" id="{C2241F36-65ED-4471-A127-878618C12099}"/>
              </a:ext>
            </a:extLst>
          </p:cNvPr>
          <p:cNvSpPr/>
          <p:nvPr/>
        </p:nvSpPr>
        <p:spPr>
          <a:xfrm>
            <a:off x="4437862" y="5666559"/>
            <a:ext cx="1800000" cy="540000"/>
          </a:xfrm>
          <a:prstGeom prst="roundRect">
            <a:avLst>
              <a:gd name="adj" fmla="val 4032"/>
            </a:avLst>
          </a:prstGeom>
          <a:solidFill>
            <a:srgbClr val="FFFF00"/>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テキスト ボックス 25">
            <a:extLst>
              <a:ext uri="{FF2B5EF4-FFF2-40B4-BE49-F238E27FC236}">
                <a16:creationId xmlns:a16="http://schemas.microsoft.com/office/drawing/2014/main" id="{8836B450-41A8-4A38-98E2-56754A1F6A15}"/>
              </a:ext>
            </a:extLst>
          </p:cNvPr>
          <p:cNvSpPr txBox="1"/>
          <p:nvPr/>
        </p:nvSpPr>
        <p:spPr>
          <a:xfrm>
            <a:off x="4401419" y="5744894"/>
            <a:ext cx="1816324" cy="461665"/>
          </a:xfrm>
          <a:prstGeom prst="rect">
            <a:avLst/>
          </a:prstGeom>
          <a:noFill/>
        </p:spPr>
        <p:txBody>
          <a:bodyPr wrap="square" rtlCol="0">
            <a:spAutoFit/>
          </a:bodyPr>
          <a:lstStyle/>
          <a:p>
            <a:pPr algn="ctr"/>
            <a:r>
              <a:rPr lang="ja-JP" altLang="en-US" sz="2400" b="1" dirty="0">
                <a:latin typeface="メイリオ" panose="020B0604030504040204" pitchFamily="50" charset="-128"/>
                <a:ea typeface="メイリオ" panose="020B0604030504040204" pitchFamily="50" charset="-128"/>
              </a:rPr>
              <a:t>③分析調査</a:t>
            </a:r>
            <a:endParaRPr lang="en-US" altLang="ja-JP" sz="2400" b="1" dirty="0">
              <a:latin typeface="メイリオ" panose="020B0604030504040204" pitchFamily="50" charset="-128"/>
              <a:ea typeface="メイリオ" panose="020B0604030504040204" pitchFamily="50" charset="-128"/>
            </a:endParaRPr>
          </a:p>
        </p:txBody>
      </p:sp>
      <p:sp>
        <p:nvSpPr>
          <p:cNvPr id="52" name="四角形: 角を丸くする 51">
            <a:extLst>
              <a:ext uri="{FF2B5EF4-FFF2-40B4-BE49-F238E27FC236}">
                <a16:creationId xmlns:a16="http://schemas.microsoft.com/office/drawing/2014/main" id="{5347241A-B6BA-40EC-8192-0F98CF687273}"/>
              </a:ext>
            </a:extLst>
          </p:cNvPr>
          <p:cNvSpPr/>
          <p:nvPr/>
        </p:nvSpPr>
        <p:spPr>
          <a:xfrm>
            <a:off x="2817188" y="4564872"/>
            <a:ext cx="931586" cy="371205"/>
          </a:xfrm>
          <a:prstGeom prst="roundRect">
            <a:avLst>
              <a:gd name="adj" fmla="val 4032"/>
            </a:avLst>
          </a:prstGeom>
          <a:solidFill>
            <a:srgbClr val="FFFF00"/>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テキスト ボックス 30">
            <a:extLst>
              <a:ext uri="{FF2B5EF4-FFF2-40B4-BE49-F238E27FC236}">
                <a16:creationId xmlns:a16="http://schemas.microsoft.com/office/drawing/2014/main" id="{F0A89BCA-6B05-43A7-AE0B-D297963E79A9}"/>
              </a:ext>
            </a:extLst>
          </p:cNvPr>
          <p:cNvSpPr txBox="1"/>
          <p:nvPr/>
        </p:nvSpPr>
        <p:spPr>
          <a:xfrm>
            <a:off x="2813206" y="4579559"/>
            <a:ext cx="957273"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みなし</a:t>
            </a:r>
          </a:p>
        </p:txBody>
      </p:sp>
    </p:spTree>
    <p:extLst>
      <p:ext uri="{BB962C8B-B14F-4D97-AF65-F5344CB8AC3E}">
        <p14:creationId xmlns:p14="http://schemas.microsoft.com/office/powerpoint/2010/main" val="803737204"/>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44"/>
                                        </p:tgtEl>
                                      </p:cBhvr>
                                    </p:animEffect>
                                    <p:set>
                                      <p:cBhvr>
                                        <p:cTn id="12" dur="1" fill="hold">
                                          <p:stCondLst>
                                            <p:cond delay="499"/>
                                          </p:stCondLst>
                                        </p:cTn>
                                        <p:tgtEl>
                                          <p:spTgt spid="4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fade">
                                      <p:cBhvr>
                                        <p:cTn id="17" dur="500"/>
                                        <p:tgtEl>
                                          <p:spTgt spid="45"/>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500"/>
                                        <p:tgtEl>
                                          <p:spTgt spid="9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2"/>
                                        </p:tgtEl>
                                        <p:attrNameLst>
                                          <p:attrName>style.visibility</p:attrName>
                                        </p:attrNameLst>
                                      </p:cBhvr>
                                      <p:to>
                                        <p:strVal val="visible"/>
                                      </p:to>
                                    </p:set>
                                    <p:animEffect transition="in" filter="fade">
                                      <p:cBhvr>
                                        <p:cTn id="23" dur="500"/>
                                        <p:tgtEl>
                                          <p:spTgt spid="92"/>
                                        </p:tgtEl>
                                      </p:cBhvr>
                                    </p:animEffect>
                                  </p:childTnLst>
                                </p:cTn>
                              </p:par>
                            </p:childTnLst>
                          </p:cTn>
                        </p:par>
                        <p:par>
                          <p:cTn id="24" fill="hold">
                            <p:stCondLst>
                              <p:cond delay="500"/>
                            </p:stCondLst>
                            <p:childTnLst>
                              <p:par>
                                <p:cTn id="25" presetID="10" presetClass="exit" presetSubtype="0" fill="hold" grpId="1" nodeType="afterEffect">
                                  <p:stCondLst>
                                    <p:cond delay="0"/>
                                  </p:stCondLst>
                                  <p:childTnLst>
                                    <p:animEffect transition="out" filter="fade">
                                      <p:cBhvr>
                                        <p:cTn id="26" dur="500"/>
                                        <p:tgtEl>
                                          <p:spTgt spid="45"/>
                                        </p:tgtEl>
                                      </p:cBhvr>
                                    </p:animEffect>
                                    <p:set>
                                      <p:cBhvr>
                                        <p:cTn id="27" dur="1" fill="hold">
                                          <p:stCondLst>
                                            <p:cond delay="499"/>
                                          </p:stCondLst>
                                        </p:cTn>
                                        <p:tgtEl>
                                          <p:spTgt spid="45"/>
                                        </p:tgtEl>
                                        <p:attrNameLst>
                                          <p:attrName>style.visibility</p:attrName>
                                        </p:attrNameLst>
                                      </p:cBhvr>
                                      <p:to>
                                        <p:strVal val="hidden"/>
                                      </p:to>
                                    </p:set>
                                  </p:childTnLst>
                                </p:cTn>
                              </p:par>
                              <p:par>
                                <p:cTn id="28" presetID="10" presetClass="entr" presetSubtype="0" fill="hold" grpId="0" nodeType="with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fade">
                                      <p:cBhvr>
                                        <p:cTn id="30" dur="500"/>
                                        <p:tgtEl>
                                          <p:spTgt spid="46"/>
                                        </p:tgtEl>
                                      </p:cBhvr>
                                    </p:animEffect>
                                  </p:childTnLst>
                                </p:cTn>
                              </p:par>
                              <p:par>
                                <p:cTn id="31" presetID="10" presetClass="entr" presetSubtype="0" fill="hold" grpId="0" nodeType="withEffect">
                                  <p:stCondLst>
                                    <p:cond delay="2000"/>
                                  </p:stCondLst>
                                  <p:childTnLst>
                                    <p:set>
                                      <p:cBhvr>
                                        <p:cTn id="32" dur="1" fill="hold">
                                          <p:stCondLst>
                                            <p:cond delay="0"/>
                                          </p:stCondLst>
                                        </p:cTn>
                                        <p:tgtEl>
                                          <p:spTgt spid="47"/>
                                        </p:tgtEl>
                                        <p:attrNameLst>
                                          <p:attrName>style.visibility</p:attrName>
                                        </p:attrNameLst>
                                      </p:cBhvr>
                                      <p:to>
                                        <p:strVal val="visible"/>
                                      </p:to>
                                    </p:set>
                                    <p:animEffect transition="in" filter="fade">
                                      <p:cBhvr>
                                        <p:cTn id="33" dur="500"/>
                                        <p:tgtEl>
                                          <p:spTgt spid="47"/>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44" grpId="0" animBg="1"/>
      <p:bldP spid="44" grpId="1" animBg="1"/>
      <p:bldP spid="45" grpId="0" animBg="1"/>
      <p:bldP spid="45" grpId="1" animBg="1"/>
      <p:bldP spid="46" grpId="0" animBg="1"/>
      <p:bldP spid="47" grpId="0" animBg="1"/>
      <p:bldP spid="5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5AC2EE5-BB00-4B66-9E98-609A975CA1C8}"/>
              </a:ext>
            </a:extLst>
          </p:cNvPr>
          <p:cNvSpPr/>
          <p:nvPr/>
        </p:nvSpPr>
        <p:spPr>
          <a:xfrm>
            <a:off x="0" y="0"/>
            <a:ext cx="9144000" cy="90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E525B794-316B-46F8-BA00-6C5BD9ED2B33}"/>
              </a:ext>
            </a:extLst>
          </p:cNvPr>
          <p:cNvSpPr txBox="1"/>
          <p:nvPr/>
        </p:nvSpPr>
        <p:spPr>
          <a:xfrm>
            <a:off x="269776" y="1091405"/>
            <a:ext cx="1883220" cy="584775"/>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報告対象</a:t>
            </a:r>
          </a:p>
        </p:txBody>
      </p:sp>
      <p:sp>
        <p:nvSpPr>
          <p:cNvPr id="12" name="テキスト ボックス 11">
            <a:extLst>
              <a:ext uri="{FF2B5EF4-FFF2-40B4-BE49-F238E27FC236}">
                <a16:creationId xmlns:a16="http://schemas.microsoft.com/office/drawing/2014/main" id="{3A2D8DE4-977A-4665-9A15-40A4424BE54A}"/>
              </a:ext>
            </a:extLst>
          </p:cNvPr>
          <p:cNvSpPr txBox="1"/>
          <p:nvPr/>
        </p:nvSpPr>
        <p:spPr bwMode="auto">
          <a:xfrm>
            <a:off x="2254521" y="2895221"/>
            <a:ext cx="6491914" cy="707886"/>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・工作物</a:t>
            </a:r>
            <a:r>
              <a:rPr kumimoji="1" lang="en-US" altLang="ja-JP"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の</a:t>
            </a:r>
            <a:r>
              <a:rPr kumimoji="1" lang="ja-JP" altLang="en-US" sz="2000" b="1" dirty="0">
                <a:solidFill>
                  <a:srgbClr val="E8822E"/>
                </a:solidFill>
                <a:latin typeface="メイリオ" panose="020B0604030504040204" pitchFamily="50" charset="-128"/>
                <a:ea typeface="メイリオ" panose="020B0604030504040204" pitchFamily="50" charset="-128"/>
              </a:rPr>
              <a:t>解体等作業で</a:t>
            </a:r>
            <a:r>
              <a:rPr kumimoji="1" lang="ja-JP" altLang="en-US" sz="2000" dirty="0">
                <a:latin typeface="メイリオ" panose="020B0604030504040204" pitchFamily="50" charset="-128"/>
                <a:ea typeface="メイリオ" panose="020B0604030504040204" pitchFamily="50" charset="-128"/>
              </a:rPr>
              <a:t>、工事の請負代金の合計が</a:t>
            </a:r>
          </a:p>
          <a:p>
            <a:r>
              <a:rPr kumimoji="1" lang="ja-JP" altLang="en-US" sz="2000" dirty="0">
                <a:latin typeface="メイリオ" panose="020B0604030504040204" pitchFamily="50" charset="-128"/>
                <a:ea typeface="メイリオ" panose="020B0604030504040204" pitchFamily="50" charset="-128"/>
              </a:rPr>
              <a:t>　</a:t>
            </a:r>
            <a:r>
              <a:rPr kumimoji="1" lang="en-US" altLang="ja-JP" sz="2000" b="1" dirty="0">
                <a:solidFill>
                  <a:srgbClr val="E8822E"/>
                </a:solidFill>
                <a:latin typeface="メイリオ" panose="020B0604030504040204" pitchFamily="50" charset="-128"/>
                <a:ea typeface="メイリオ" panose="020B0604030504040204" pitchFamily="50" charset="-128"/>
              </a:rPr>
              <a:t>100</a:t>
            </a:r>
            <a:r>
              <a:rPr kumimoji="1" lang="ja-JP" altLang="en-US" sz="2000" b="1" dirty="0">
                <a:solidFill>
                  <a:srgbClr val="E8822E"/>
                </a:solidFill>
                <a:latin typeface="メイリオ" panose="020B0604030504040204" pitchFamily="50" charset="-128"/>
                <a:ea typeface="メイリオ" panose="020B0604030504040204" pitchFamily="50" charset="-128"/>
              </a:rPr>
              <a:t>万円以上</a:t>
            </a:r>
            <a:r>
              <a:rPr kumimoji="1" lang="ja-JP" altLang="en-US" sz="2000" dirty="0">
                <a:latin typeface="メイリオ" panose="020B0604030504040204" pitchFamily="50" charset="-128"/>
                <a:ea typeface="メイリオ" panose="020B0604030504040204" pitchFamily="50" charset="-128"/>
              </a:rPr>
              <a:t>であるもの　　</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工作物は環境大臣が定めるもの</a:t>
            </a:r>
            <a:endParaRPr kumimoji="1" lang="ja-JP" altLang="en-US" sz="20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2AA83706-C832-4242-B234-4096C9E96A67}"/>
              </a:ext>
            </a:extLst>
          </p:cNvPr>
          <p:cNvSpPr txBox="1"/>
          <p:nvPr/>
        </p:nvSpPr>
        <p:spPr>
          <a:xfrm>
            <a:off x="269775" y="5434057"/>
            <a:ext cx="2390297" cy="584775"/>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報告時期</a:t>
            </a:r>
          </a:p>
        </p:txBody>
      </p:sp>
      <p:sp>
        <p:nvSpPr>
          <p:cNvPr id="14" name="テキスト ボックス 13">
            <a:extLst>
              <a:ext uri="{FF2B5EF4-FFF2-40B4-BE49-F238E27FC236}">
                <a16:creationId xmlns:a16="http://schemas.microsoft.com/office/drawing/2014/main" id="{19C00DB1-AB8C-4750-ABE4-7A9337442BA5}"/>
              </a:ext>
            </a:extLst>
          </p:cNvPr>
          <p:cNvSpPr txBox="1"/>
          <p:nvPr/>
        </p:nvSpPr>
        <p:spPr>
          <a:xfrm>
            <a:off x="269775" y="4616148"/>
            <a:ext cx="1718051" cy="584775"/>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報告者</a:t>
            </a:r>
          </a:p>
        </p:txBody>
      </p:sp>
      <p:sp>
        <p:nvSpPr>
          <p:cNvPr id="15" name="テキスト ボックス 14">
            <a:extLst>
              <a:ext uri="{FF2B5EF4-FFF2-40B4-BE49-F238E27FC236}">
                <a16:creationId xmlns:a16="http://schemas.microsoft.com/office/drawing/2014/main" id="{4790D37D-B6A1-4D30-8509-851DCD8D488E}"/>
              </a:ext>
            </a:extLst>
          </p:cNvPr>
          <p:cNvSpPr txBox="1"/>
          <p:nvPr/>
        </p:nvSpPr>
        <p:spPr>
          <a:xfrm>
            <a:off x="1701665" y="3761008"/>
            <a:ext cx="6294466" cy="584775"/>
          </a:xfrm>
          <a:prstGeom prst="rect">
            <a:avLst/>
          </a:prstGeom>
          <a:noFill/>
        </p:spPr>
        <p:txBody>
          <a:bodyPr wrap="square" rtlCol="0">
            <a:spAutoFit/>
          </a:bodyPr>
          <a:lstStyle/>
          <a:p>
            <a:r>
              <a:rPr lang="ja-JP" altLang="en-US" sz="3200" b="1" dirty="0">
                <a:solidFill>
                  <a:srgbClr val="FF0000"/>
                </a:solidFill>
                <a:latin typeface="メイリオ" panose="020B0604030504040204" pitchFamily="50" charset="-128"/>
                <a:ea typeface="メイリオ" panose="020B0604030504040204" pitchFamily="50" charset="-128"/>
              </a:rPr>
              <a:t>報告対象外でも事前調査は必要</a:t>
            </a:r>
          </a:p>
        </p:txBody>
      </p:sp>
      <p:sp>
        <p:nvSpPr>
          <p:cNvPr id="16" name="テキスト ボックス 15">
            <a:extLst>
              <a:ext uri="{FF2B5EF4-FFF2-40B4-BE49-F238E27FC236}">
                <a16:creationId xmlns:a16="http://schemas.microsoft.com/office/drawing/2014/main" id="{8AED86B1-58BA-46DF-A4BC-F5EBB6FDC01C}"/>
              </a:ext>
            </a:extLst>
          </p:cNvPr>
          <p:cNvSpPr txBox="1"/>
          <p:nvPr/>
        </p:nvSpPr>
        <p:spPr bwMode="auto">
          <a:xfrm>
            <a:off x="2254521" y="5483745"/>
            <a:ext cx="6214151" cy="707886"/>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・事前調査実施後、速やかに</a:t>
            </a:r>
            <a:endParaRPr kumimoji="1" lang="en-US" altLang="ja-JP" sz="2000" dirty="0">
              <a:latin typeface="メイリオ" panose="020B0604030504040204" pitchFamily="50" charset="-128"/>
              <a:ea typeface="メイリオ" panose="020B0604030504040204" pitchFamily="50" charset="-128"/>
            </a:endParaRPr>
          </a:p>
          <a:p>
            <a:r>
              <a:rPr kumimoji="1" lang="ja-JP" altLang="en-US" sz="2000" dirty="0">
                <a:latin typeface="メイリオ" panose="020B0604030504040204" pitchFamily="50" charset="-128"/>
                <a:ea typeface="メイリオ" panose="020B0604030504040204" pitchFamily="50" charset="-128"/>
              </a:rPr>
              <a:t>　（遅くとも工事に着手する前までに）</a:t>
            </a:r>
          </a:p>
        </p:txBody>
      </p:sp>
      <p:sp>
        <p:nvSpPr>
          <p:cNvPr id="25" name="テキスト ボックス 24">
            <a:extLst>
              <a:ext uri="{FF2B5EF4-FFF2-40B4-BE49-F238E27FC236}">
                <a16:creationId xmlns:a16="http://schemas.microsoft.com/office/drawing/2014/main" id="{E2F2EB86-C11D-4ED3-B1C4-4C13B50360E1}"/>
              </a:ext>
            </a:extLst>
          </p:cNvPr>
          <p:cNvSpPr txBox="1"/>
          <p:nvPr/>
        </p:nvSpPr>
        <p:spPr bwMode="auto">
          <a:xfrm>
            <a:off x="2254521" y="4675817"/>
            <a:ext cx="4116462"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・元請業者または自主施工者</a:t>
            </a:r>
          </a:p>
        </p:txBody>
      </p:sp>
      <p:sp>
        <p:nvSpPr>
          <p:cNvPr id="26" name="テキスト ボックス 25">
            <a:extLst>
              <a:ext uri="{FF2B5EF4-FFF2-40B4-BE49-F238E27FC236}">
                <a16:creationId xmlns:a16="http://schemas.microsoft.com/office/drawing/2014/main" id="{9BCFF39B-937F-44C0-AD09-80A80230B221}"/>
              </a:ext>
            </a:extLst>
          </p:cNvPr>
          <p:cNvSpPr txBox="1"/>
          <p:nvPr/>
        </p:nvSpPr>
        <p:spPr>
          <a:xfrm>
            <a:off x="269776" y="6251967"/>
            <a:ext cx="2390297" cy="584775"/>
          </a:xfrm>
          <a:prstGeom prst="rect">
            <a:avLst/>
          </a:prstGeom>
          <a:noFill/>
        </p:spPr>
        <p:txBody>
          <a:bodyPr wrap="square" rtlCol="0">
            <a:spAutoFit/>
          </a:bodyPr>
          <a:lstStyle/>
          <a:p>
            <a:r>
              <a:rPr lang="ja-JP" altLang="en-US" sz="3200" b="1" dirty="0">
                <a:latin typeface="メイリオ" panose="020B0604030504040204" pitchFamily="50" charset="-128"/>
                <a:ea typeface="メイリオ" panose="020B0604030504040204" pitchFamily="50" charset="-128"/>
              </a:rPr>
              <a:t>報告方法</a:t>
            </a:r>
          </a:p>
        </p:txBody>
      </p:sp>
      <p:sp>
        <p:nvSpPr>
          <p:cNvPr id="27" name="テキスト ボックス 26">
            <a:extLst>
              <a:ext uri="{FF2B5EF4-FFF2-40B4-BE49-F238E27FC236}">
                <a16:creationId xmlns:a16="http://schemas.microsoft.com/office/drawing/2014/main" id="{F01AEB1B-D240-40DF-9669-D13FA1387C63}"/>
              </a:ext>
            </a:extLst>
          </p:cNvPr>
          <p:cNvSpPr txBox="1"/>
          <p:nvPr/>
        </p:nvSpPr>
        <p:spPr bwMode="auto">
          <a:xfrm>
            <a:off x="2254521" y="6364430"/>
            <a:ext cx="6294466" cy="400110"/>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・石綿事前調査結果報告システム</a:t>
            </a:r>
          </a:p>
        </p:txBody>
      </p:sp>
      <p:sp>
        <p:nvSpPr>
          <p:cNvPr id="17" name="テキスト ボックス 16">
            <a:extLst>
              <a:ext uri="{FF2B5EF4-FFF2-40B4-BE49-F238E27FC236}">
                <a16:creationId xmlns:a16="http://schemas.microsoft.com/office/drawing/2014/main" id="{3B83CFD1-8F2D-41FC-80B9-95B0346B70E9}"/>
              </a:ext>
            </a:extLst>
          </p:cNvPr>
          <p:cNvSpPr txBox="1"/>
          <p:nvPr/>
        </p:nvSpPr>
        <p:spPr>
          <a:xfrm>
            <a:off x="0" y="152806"/>
            <a:ext cx="9144000" cy="707886"/>
          </a:xfrm>
          <a:prstGeom prst="rect">
            <a:avLst/>
          </a:prstGeom>
          <a:noFill/>
        </p:spPr>
        <p:txBody>
          <a:bodyPr wrap="square" rtlCol="0">
            <a:spAutoFit/>
          </a:bodyPr>
          <a:lstStyle/>
          <a:p>
            <a:pPr algn="ctr"/>
            <a:r>
              <a:rPr lang="ja-JP" altLang="en-US" sz="4000" b="1" dirty="0">
                <a:solidFill>
                  <a:schemeClr val="bg1"/>
                </a:solidFill>
                <a:latin typeface="メイリオ" panose="020B0604030504040204" pitchFamily="50" charset="-128"/>
                <a:ea typeface="メイリオ" panose="020B0604030504040204" pitchFamily="50" charset="-128"/>
              </a:rPr>
              <a:t>事前調査結果の自治体への報告</a:t>
            </a:r>
          </a:p>
        </p:txBody>
      </p:sp>
      <p:sp>
        <p:nvSpPr>
          <p:cNvPr id="18" name="テキスト ボックス 17">
            <a:extLst>
              <a:ext uri="{FF2B5EF4-FFF2-40B4-BE49-F238E27FC236}">
                <a16:creationId xmlns:a16="http://schemas.microsoft.com/office/drawing/2014/main" id="{AAB70755-CFC1-48F9-B6C8-CF4EAA2736EA}"/>
              </a:ext>
            </a:extLst>
          </p:cNvPr>
          <p:cNvSpPr txBox="1"/>
          <p:nvPr/>
        </p:nvSpPr>
        <p:spPr bwMode="auto">
          <a:xfrm>
            <a:off x="2254521" y="1108615"/>
            <a:ext cx="6294466" cy="707886"/>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・建築物の</a:t>
            </a:r>
            <a:r>
              <a:rPr kumimoji="1" lang="ja-JP" altLang="en-US" sz="2000" b="1" dirty="0">
                <a:solidFill>
                  <a:srgbClr val="E8822E"/>
                </a:solidFill>
                <a:latin typeface="メイリオ" panose="020B0604030504040204" pitchFamily="50" charset="-128"/>
                <a:ea typeface="メイリオ" panose="020B0604030504040204" pitchFamily="50" charset="-128"/>
              </a:rPr>
              <a:t>解体作業で</a:t>
            </a:r>
            <a:r>
              <a:rPr kumimoji="1" lang="ja-JP" altLang="en-US" sz="2000" dirty="0">
                <a:latin typeface="メイリオ" panose="020B0604030504040204" pitchFamily="50" charset="-128"/>
                <a:ea typeface="メイリオ" panose="020B0604030504040204" pitchFamily="50" charset="-128"/>
              </a:rPr>
              <a:t>、工事の対象となる建物の</a:t>
            </a:r>
          </a:p>
          <a:p>
            <a:r>
              <a:rPr kumimoji="1" lang="ja-JP" altLang="en-US" sz="2000" dirty="0">
                <a:latin typeface="メイリオ" panose="020B0604030504040204" pitchFamily="50" charset="-128"/>
                <a:ea typeface="メイリオ" panose="020B0604030504040204" pitchFamily="50" charset="-128"/>
              </a:rPr>
              <a:t>　床面積の合計が</a:t>
            </a:r>
            <a:r>
              <a:rPr kumimoji="1" lang="en-US" altLang="ja-JP" sz="2000" b="1" dirty="0">
                <a:solidFill>
                  <a:srgbClr val="E8822E"/>
                </a:solidFill>
                <a:latin typeface="メイリオ" panose="020B0604030504040204" pitchFamily="50" charset="-128"/>
                <a:ea typeface="メイリオ" panose="020B0604030504040204" pitchFamily="50" charset="-128"/>
              </a:rPr>
              <a:t>80m</a:t>
            </a:r>
            <a:r>
              <a:rPr kumimoji="1" lang="en-US" altLang="ja-JP" sz="2000" b="1" baseline="30000" dirty="0">
                <a:solidFill>
                  <a:srgbClr val="E8822E"/>
                </a:solidFill>
                <a:latin typeface="メイリオ" panose="020B0604030504040204" pitchFamily="50" charset="-128"/>
                <a:ea typeface="メイリオ" panose="020B0604030504040204" pitchFamily="50" charset="-128"/>
              </a:rPr>
              <a:t>2</a:t>
            </a:r>
            <a:r>
              <a:rPr kumimoji="1" lang="ja-JP" altLang="en-US" sz="2000" b="1" dirty="0">
                <a:solidFill>
                  <a:srgbClr val="E8822E"/>
                </a:solidFill>
                <a:latin typeface="メイリオ" panose="020B0604030504040204" pitchFamily="50" charset="-128"/>
                <a:ea typeface="メイリオ" panose="020B0604030504040204" pitchFamily="50" charset="-128"/>
              </a:rPr>
              <a:t>以上</a:t>
            </a:r>
            <a:r>
              <a:rPr kumimoji="1" lang="ja-JP" altLang="en-US" sz="2000" dirty="0">
                <a:latin typeface="メイリオ" panose="020B0604030504040204" pitchFamily="50" charset="-128"/>
                <a:ea typeface="メイリオ" panose="020B0604030504040204" pitchFamily="50" charset="-128"/>
              </a:rPr>
              <a:t>であるもの</a:t>
            </a:r>
          </a:p>
        </p:txBody>
      </p:sp>
      <p:sp>
        <p:nvSpPr>
          <p:cNvPr id="23" name="テキスト ボックス 22">
            <a:extLst>
              <a:ext uri="{FF2B5EF4-FFF2-40B4-BE49-F238E27FC236}">
                <a16:creationId xmlns:a16="http://schemas.microsoft.com/office/drawing/2014/main" id="{F99F09A4-B604-41B9-ACEC-B14ECD1E9E50}"/>
              </a:ext>
            </a:extLst>
          </p:cNvPr>
          <p:cNvSpPr txBox="1"/>
          <p:nvPr/>
        </p:nvSpPr>
        <p:spPr bwMode="auto">
          <a:xfrm>
            <a:off x="2254521" y="2001918"/>
            <a:ext cx="6294466" cy="707886"/>
          </a:xfrm>
          <a:prstGeom prst="rect">
            <a:avLst/>
          </a:prstGeom>
          <a:noFill/>
        </p:spPr>
        <p:txBody>
          <a:bodyPr wrap="square" rtlCol="0">
            <a:spAutoFit/>
          </a:bodyPr>
          <a:lstStyle/>
          <a:p>
            <a:r>
              <a:rPr kumimoji="1" lang="ja-JP" altLang="en-US" sz="2000" dirty="0">
                <a:latin typeface="メイリオ" panose="020B0604030504040204" pitchFamily="50" charset="-128"/>
                <a:ea typeface="メイリオ" panose="020B0604030504040204" pitchFamily="50" charset="-128"/>
              </a:rPr>
              <a:t>・建築物の</a:t>
            </a:r>
            <a:r>
              <a:rPr kumimoji="1" lang="ja-JP" altLang="en-US" sz="2000" b="1" dirty="0">
                <a:solidFill>
                  <a:srgbClr val="E8822E"/>
                </a:solidFill>
                <a:latin typeface="メイリオ" panose="020B0604030504040204" pitchFamily="50" charset="-128"/>
                <a:ea typeface="メイリオ" panose="020B0604030504040204" pitchFamily="50" charset="-128"/>
              </a:rPr>
              <a:t>改修作業で</a:t>
            </a:r>
            <a:r>
              <a:rPr kumimoji="1" lang="ja-JP" altLang="en-US" sz="2000" dirty="0">
                <a:latin typeface="メイリオ" panose="020B0604030504040204" pitchFamily="50" charset="-128"/>
                <a:ea typeface="メイリオ" panose="020B0604030504040204" pitchFamily="50" charset="-128"/>
              </a:rPr>
              <a:t>、工事の請負代金の合計が</a:t>
            </a:r>
          </a:p>
          <a:p>
            <a:r>
              <a:rPr kumimoji="1" lang="ja-JP" altLang="en-US" sz="2000" dirty="0">
                <a:latin typeface="メイリオ" panose="020B0604030504040204" pitchFamily="50" charset="-128"/>
                <a:ea typeface="メイリオ" panose="020B0604030504040204" pitchFamily="50" charset="-128"/>
              </a:rPr>
              <a:t>　</a:t>
            </a:r>
            <a:r>
              <a:rPr kumimoji="1" lang="en-US" altLang="ja-JP" sz="2000" b="1" dirty="0">
                <a:solidFill>
                  <a:srgbClr val="E8822E"/>
                </a:solidFill>
                <a:latin typeface="メイリオ" panose="020B0604030504040204" pitchFamily="50" charset="-128"/>
                <a:ea typeface="メイリオ" panose="020B0604030504040204" pitchFamily="50" charset="-128"/>
              </a:rPr>
              <a:t>100</a:t>
            </a:r>
            <a:r>
              <a:rPr kumimoji="1" lang="ja-JP" altLang="en-US" sz="2000" b="1" dirty="0">
                <a:solidFill>
                  <a:srgbClr val="E8822E"/>
                </a:solidFill>
                <a:latin typeface="メイリオ" panose="020B0604030504040204" pitchFamily="50" charset="-128"/>
                <a:ea typeface="メイリオ" panose="020B0604030504040204" pitchFamily="50" charset="-128"/>
              </a:rPr>
              <a:t>万円以上</a:t>
            </a:r>
            <a:r>
              <a:rPr kumimoji="1" lang="ja-JP" altLang="en-US" sz="2000" dirty="0">
                <a:latin typeface="メイリオ" panose="020B0604030504040204" pitchFamily="50" charset="-128"/>
                <a:ea typeface="メイリオ" panose="020B0604030504040204" pitchFamily="50" charset="-128"/>
              </a:rPr>
              <a:t>であるもの</a:t>
            </a:r>
            <a:endParaRPr kumimoji="1"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47750850"/>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5AC2EE5-BB00-4B66-9E98-609A975CA1C8}"/>
              </a:ext>
            </a:extLst>
          </p:cNvPr>
          <p:cNvSpPr/>
          <p:nvPr/>
        </p:nvSpPr>
        <p:spPr>
          <a:xfrm>
            <a:off x="0" y="0"/>
            <a:ext cx="9144000" cy="900000"/>
          </a:xfrm>
          <a:prstGeom prst="rect">
            <a:avLst/>
          </a:prstGeom>
          <a:solidFill>
            <a:srgbClr val="2A4C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BE98B076-A5B0-4E42-9051-9ECD561B3E8F}"/>
              </a:ext>
            </a:extLst>
          </p:cNvPr>
          <p:cNvSpPr txBox="1"/>
          <p:nvPr/>
        </p:nvSpPr>
        <p:spPr>
          <a:xfrm>
            <a:off x="0" y="152806"/>
            <a:ext cx="9144000" cy="707886"/>
          </a:xfrm>
          <a:prstGeom prst="rect">
            <a:avLst/>
          </a:prstGeom>
          <a:noFill/>
        </p:spPr>
        <p:txBody>
          <a:bodyPr wrap="square" rtlCol="0">
            <a:spAutoFit/>
          </a:bodyPr>
          <a:lstStyle/>
          <a:p>
            <a:pPr algn="ctr"/>
            <a:r>
              <a:rPr lang="ja-JP" altLang="en-US" sz="4000" b="1" dirty="0">
                <a:solidFill>
                  <a:schemeClr val="bg1"/>
                </a:solidFill>
                <a:latin typeface="メイリオ" panose="020B0604030504040204" pitchFamily="50" charset="-128"/>
                <a:ea typeface="メイリオ" panose="020B0604030504040204" pitchFamily="50" charset="-128"/>
              </a:rPr>
              <a:t>事前調査結果の自治体への報告</a:t>
            </a:r>
          </a:p>
        </p:txBody>
      </p:sp>
      <p:pic>
        <p:nvPicPr>
          <p:cNvPr id="18" name="図 17">
            <a:extLst>
              <a:ext uri="{FF2B5EF4-FFF2-40B4-BE49-F238E27FC236}">
                <a16:creationId xmlns:a16="http://schemas.microsoft.com/office/drawing/2014/main" id="{2B550C71-70DF-438F-807F-08CC954681FF}"/>
              </a:ext>
            </a:extLst>
          </p:cNvPr>
          <p:cNvPicPr>
            <a:picLocks noChangeAspect="1"/>
          </p:cNvPicPr>
          <p:nvPr/>
        </p:nvPicPr>
        <p:blipFill>
          <a:blip r:embed="rId3"/>
          <a:stretch>
            <a:fillRect/>
          </a:stretch>
        </p:blipFill>
        <p:spPr>
          <a:xfrm>
            <a:off x="107176" y="2599237"/>
            <a:ext cx="4464823" cy="4001347"/>
          </a:xfrm>
          <a:prstGeom prst="rect">
            <a:avLst/>
          </a:prstGeom>
        </p:spPr>
      </p:pic>
      <p:sp>
        <p:nvSpPr>
          <p:cNvPr id="20" name="テキスト ボックス 19">
            <a:extLst>
              <a:ext uri="{FF2B5EF4-FFF2-40B4-BE49-F238E27FC236}">
                <a16:creationId xmlns:a16="http://schemas.microsoft.com/office/drawing/2014/main" id="{25525ED5-C4EB-4088-82F9-29911C535025}"/>
              </a:ext>
            </a:extLst>
          </p:cNvPr>
          <p:cNvSpPr txBox="1"/>
          <p:nvPr/>
        </p:nvSpPr>
        <p:spPr>
          <a:xfrm>
            <a:off x="5110000" y="2988407"/>
            <a:ext cx="3511838" cy="1754326"/>
          </a:xfrm>
          <a:prstGeom prst="rect">
            <a:avLst/>
          </a:prstGeom>
          <a:noFill/>
        </p:spPr>
        <p:txBody>
          <a:bodyPr wrap="square" rtlCol="0">
            <a:spAutoFit/>
          </a:bodyPr>
          <a:lstStyle/>
          <a:p>
            <a:r>
              <a:rPr lang="ja-JP" altLang="en-US" b="1" dirty="0">
                <a:latin typeface="メイリオ" panose="020B0604030504040204" pitchFamily="50" charset="-128"/>
                <a:ea typeface="メイリオ" panose="020B0604030504040204" pitchFamily="50" charset="-128"/>
              </a:rPr>
              <a:t>吹付け石綿　　　　 ○○ </a:t>
            </a:r>
            <a:r>
              <a:rPr lang="ja-JP" altLang="en-US" b="1" dirty="0">
                <a:latin typeface="メイリオ" panose="020B0604030504040204" pitchFamily="50" charset="-128"/>
                <a:ea typeface="メイリオ" panose="020B0604030504040204" pitchFamily="50" charset="-128"/>
                <a:cs typeface="Arial" panose="020B0604020202020204" pitchFamily="34" charset="0"/>
              </a:rPr>
              <a:t>ｍ</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r>
              <a:rPr lang="ja-JP" altLang="en-US" b="1" dirty="0">
                <a:latin typeface="メイリオ" panose="020B0604030504040204" pitchFamily="50" charset="-128"/>
                <a:ea typeface="メイリオ" panose="020B0604030504040204" pitchFamily="50" charset="-128"/>
              </a:rPr>
              <a:t>　 </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石綿含有断熱材　　 ○○ </a:t>
            </a:r>
            <a:r>
              <a:rPr lang="ja-JP" altLang="en-US" b="1" dirty="0">
                <a:latin typeface="メイリオ" panose="020B0604030504040204" pitchFamily="50" charset="-128"/>
                <a:ea typeface="メイリオ" panose="020B0604030504040204" pitchFamily="50" charset="-128"/>
                <a:cs typeface="Arial" panose="020B0604020202020204" pitchFamily="34" charset="0"/>
              </a:rPr>
              <a:t>ｍ</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p>
          <a:p>
            <a:r>
              <a:rPr lang="ja-JP" altLang="en-US" b="1" dirty="0">
                <a:latin typeface="メイリオ" panose="020B0604030504040204" pitchFamily="50" charset="-128"/>
                <a:ea typeface="メイリオ" panose="020B0604030504040204" pitchFamily="50" charset="-128"/>
              </a:rPr>
              <a:t>石綿含有保温材　　 ○○ </a:t>
            </a:r>
            <a:r>
              <a:rPr lang="ja-JP" altLang="en-US" b="1" dirty="0">
                <a:latin typeface="メイリオ" panose="020B0604030504040204" pitchFamily="50" charset="-128"/>
                <a:ea typeface="メイリオ" panose="020B0604030504040204" pitchFamily="50" charset="-128"/>
                <a:cs typeface="Arial" panose="020B0604020202020204" pitchFamily="34" charset="0"/>
              </a:rPr>
              <a:t>ｍ</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r>
              <a:rPr lang="en-US" altLang="ja-JP" b="1" baseline="30000" dirty="0">
                <a:latin typeface="メイリオ" panose="020B0604030504040204" pitchFamily="50" charset="-128"/>
                <a:ea typeface="メイリオ" panose="020B0604030504040204" pitchFamily="50" charset="-128"/>
                <a:cs typeface="Arial" panose="020B0604020202020204" pitchFamily="34" charset="0"/>
              </a:rPr>
              <a:t> </a:t>
            </a:r>
            <a:r>
              <a:rPr lang="ja-JP" altLang="en-US" b="1" dirty="0">
                <a:latin typeface="メイリオ" panose="020B0604030504040204" pitchFamily="50" charset="-128"/>
                <a:ea typeface="メイリオ" panose="020B0604030504040204" pitchFamily="50" charset="-128"/>
              </a:rPr>
              <a:t>　</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石綿含有耐火被覆材 ○○ </a:t>
            </a:r>
            <a:r>
              <a:rPr lang="ja-JP" altLang="en-US" b="1" dirty="0">
                <a:latin typeface="メイリオ" panose="020B0604030504040204" pitchFamily="50" charset="-128"/>
                <a:ea typeface="メイリオ" panose="020B0604030504040204" pitchFamily="50" charset="-128"/>
                <a:cs typeface="Arial" panose="020B0604020202020204" pitchFamily="34" charset="0"/>
              </a:rPr>
              <a:t>ｍ</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p>
          <a:p>
            <a:r>
              <a:rPr lang="ja-JP" altLang="en-US" b="1" dirty="0">
                <a:latin typeface="メイリオ" panose="020B0604030504040204" pitchFamily="50" charset="-128"/>
                <a:ea typeface="メイリオ" panose="020B0604030504040204" pitchFamily="50" charset="-128"/>
              </a:rPr>
              <a:t>石綿含有仕上塗材　 ○○ </a:t>
            </a:r>
            <a:r>
              <a:rPr lang="ja-JP" altLang="en-US" b="1" dirty="0" err="1">
                <a:latin typeface="メイリオ" panose="020B0604030504040204" pitchFamily="50" charset="-128"/>
                <a:ea typeface="メイリオ" panose="020B0604030504040204" pitchFamily="50" charset="-128"/>
              </a:rPr>
              <a:t>ｍ</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r>
              <a:rPr lang="en-US" altLang="ja-JP" b="1" baseline="30000" dirty="0">
                <a:latin typeface="メイリオ" panose="020B0604030504040204" pitchFamily="50" charset="-128"/>
                <a:ea typeface="メイリオ" panose="020B0604030504040204" pitchFamily="50" charset="-128"/>
                <a:cs typeface="Arial" panose="020B0604020202020204" pitchFamily="34" charset="0"/>
              </a:rPr>
              <a:t> </a:t>
            </a:r>
            <a:r>
              <a:rPr lang="ja-JP" altLang="en-US" b="1" dirty="0">
                <a:latin typeface="メイリオ" panose="020B0604030504040204" pitchFamily="50" charset="-128"/>
                <a:ea typeface="メイリオ" panose="020B0604030504040204" pitchFamily="50" charset="-128"/>
              </a:rPr>
              <a:t>　</a:t>
            </a:r>
            <a:endParaRPr lang="en-US" altLang="ja-JP" b="1" dirty="0">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石綿含有成形板等　 ○○ </a:t>
            </a:r>
            <a:r>
              <a:rPr lang="ja-JP" altLang="en-US" b="1" dirty="0">
                <a:latin typeface="メイリオ" panose="020B0604030504040204" pitchFamily="50" charset="-128"/>
                <a:ea typeface="メイリオ" panose="020B0604030504040204" pitchFamily="50" charset="-128"/>
                <a:cs typeface="Arial" panose="020B0604020202020204" pitchFamily="34" charset="0"/>
              </a:rPr>
              <a:t>ｍ</a:t>
            </a:r>
            <a:r>
              <a:rPr lang="en-US" altLang="ja-JP" b="1" dirty="0">
                <a:latin typeface="メイリオ" panose="020B0604030504040204" pitchFamily="50" charset="-128"/>
                <a:ea typeface="メイリオ" panose="020B0604030504040204" pitchFamily="50" charset="-128"/>
                <a:cs typeface="Arial" panose="020B0604020202020204" pitchFamily="34" charset="0"/>
              </a:rPr>
              <a:t>2</a:t>
            </a:r>
            <a:endParaRPr lang="en-US" altLang="ja-JP" b="1" dirty="0">
              <a:latin typeface="メイリオ" panose="020B0604030504040204" pitchFamily="50" charset="-128"/>
              <a:ea typeface="メイリオ" panose="020B0604030504040204" pitchFamily="50" charset="-128"/>
            </a:endParaRPr>
          </a:p>
        </p:txBody>
      </p:sp>
      <p:sp>
        <p:nvSpPr>
          <p:cNvPr id="21" name="テキスト ボックス 20">
            <a:extLst>
              <a:ext uri="{FF2B5EF4-FFF2-40B4-BE49-F238E27FC236}">
                <a16:creationId xmlns:a16="http://schemas.microsoft.com/office/drawing/2014/main" id="{8477125C-780C-4D45-8FEA-F038CBFD071F}"/>
              </a:ext>
            </a:extLst>
          </p:cNvPr>
          <p:cNvSpPr txBox="1"/>
          <p:nvPr/>
        </p:nvSpPr>
        <p:spPr>
          <a:xfrm>
            <a:off x="5664898" y="5048022"/>
            <a:ext cx="2639515" cy="584775"/>
          </a:xfrm>
          <a:prstGeom prst="rect">
            <a:avLst/>
          </a:prstGeom>
          <a:noFill/>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文字は全角入力です。</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（例：㎡→ｍ２と記載）</a:t>
            </a:r>
          </a:p>
        </p:txBody>
      </p:sp>
      <p:sp>
        <p:nvSpPr>
          <p:cNvPr id="24" name="角丸四角形吹き出し 16">
            <a:extLst>
              <a:ext uri="{FF2B5EF4-FFF2-40B4-BE49-F238E27FC236}">
                <a16:creationId xmlns:a16="http://schemas.microsoft.com/office/drawing/2014/main" id="{8D88573B-D098-4159-8062-6A2D05730F1E}"/>
              </a:ext>
            </a:extLst>
          </p:cNvPr>
          <p:cNvSpPr/>
          <p:nvPr/>
        </p:nvSpPr>
        <p:spPr>
          <a:xfrm>
            <a:off x="4761415" y="2668408"/>
            <a:ext cx="4094349" cy="3060066"/>
          </a:xfrm>
          <a:prstGeom prst="wedgeRoundRectCallout">
            <a:avLst>
              <a:gd name="adj1" fmla="val -63193"/>
              <a:gd name="adj2" fmla="val 65115"/>
              <a:gd name="adj3" fmla="val 16667"/>
            </a:avLst>
          </a:prstGeom>
          <a:noFill/>
          <a:ln w="28575">
            <a:solidFill>
              <a:srgbClr val="2A4C7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a16="http://schemas.microsoft.com/office/drawing/2014/main" id="{DC35433C-F4DC-4086-BEA6-9A84690B59EC}"/>
              </a:ext>
            </a:extLst>
          </p:cNvPr>
          <p:cNvSpPr txBox="1"/>
          <p:nvPr/>
        </p:nvSpPr>
        <p:spPr>
          <a:xfrm>
            <a:off x="1830783" y="1093619"/>
            <a:ext cx="7313217" cy="1200329"/>
          </a:xfrm>
          <a:prstGeom prst="rect">
            <a:avLst/>
          </a:prstGeom>
          <a:noFill/>
        </p:spPr>
        <p:txBody>
          <a:bodyPr wrap="square" rtlCol="0">
            <a:spAutoFit/>
          </a:bodyPr>
          <a:lstStyle/>
          <a:p>
            <a:r>
              <a:rPr lang="ja-JP" altLang="en-US" sz="2800" b="1" dirty="0">
                <a:latin typeface="メイリオ" panose="020B0604030504040204" pitchFamily="50" charset="-128"/>
                <a:ea typeface="メイリオ" panose="020B0604030504040204" pitchFamily="50" charset="-128"/>
              </a:rPr>
              <a:t>自由記載欄に</a:t>
            </a:r>
            <a:r>
              <a:rPr lang="ja-JP" altLang="en-US" sz="3600" b="1" dirty="0">
                <a:solidFill>
                  <a:srgbClr val="DF032E"/>
                </a:solidFill>
                <a:latin typeface="メイリオ" panose="020B0604030504040204" pitchFamily="50" charset="-128"/>
                <a:ea typeface="メイリオ" panose="020B0604030504040204" pitchFamily="50" charset="-128"/>
              </a:rPr>
              <a:t>石綿含有建材の</a:t>
            </a:r>
            <a:r>
              <a:rPr lang="ja-JP" altLang="en-US" sz="2800" b="1" dirty="0">
                <a:latin typeface="メイリオ" panose="020B0604030504040204" pitchFamily="50" charset="-128"/>
                <a:ea typeface="メイリオ" panose="020B0604030504040204" pitchFamily="50" charset="-128"/>
              </a:rPr>
              <a:t>種類ごとの</a:t>
            </a:r>
            <a:r>
              <a:rPr lang="ja-JP" altLang="en-US" sz="3600" b="1" dirty="0">
                <a:solidFill>
                  <a:srgbClr val="DF032E"/>
                </a:solidFill>
                <a:latin typeface="メイリオ" panose="020B0604030504040204" pitchFamily="50" charset="-128"/>
                <a:ea typeface="メイリオ" panose="020B0604030504040204" pitchFamily="50" charset="-128"/>
              </a:rPr>
              <a:t>使用面積の入力</a:t>
            </a:r>
            <a:r>
              <a:rPr lang="ja-JP" altLang="en-US" sz="2800" b="1" dirty="0">
                <a:latin typeface="メイリオ" panose="020B0604030504040204" pitchFamily="50" charset="-128"/>
                <a:ea typeface="メイリオ" panose="020B0604030504040204" pitchFamily="50" charset="-128"/>
              </a:rPr>
              <a:t>をお願いします</a:t>
            </a:r>
          </a:p>
        </p:txBody>
      </p:sp>
      <p:sp>
        <p:nvSpPr>
          <p:cNvPr id="31" name="四角形: 角を丸くする 30">
            <a:extLst>
              <a:ext uri="{FF2B5EF4-FFF2-40B4-BE49-F238E27FC236}">
                <a16:creationId xmlns:a16="http://schemas.microsoft.com/office/drawing/2014/main" id="{60AFE9F8-6142-41B8-97CF-2EC1340C18C4}"/>
              </a:ext>
            </a:extLst>
          </p:cNvPr>
          <p:cNvSpPr/>
          <p:nvPr/>
        </p:nvSpPr>
        <p:spPr>
          <a:xfrm>
            <a:off x="277428" y="1272771"/>
            <a:ext cx="1493721" cy="66287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98ECA27F-172B-4361-870E-29DB76870ACF}"/>
              </a:ext>
            </a:extLst>
          </p:cNvPr>
          <p:cNvSpPr txBox="1"/>
          <p:nvPr/>
        </p:nvSpPr>
        <p:spPr>
          <a:xfrm>
            <a:off x="307245" y="1331276"/>
            <a:ext cx="1493721" cy="584775"/>
          </a:xfrm>
          <a:prstGeom prst="rect">
            <a:avLst/>
          </a:prstGeom>
          <a:noFill/>
        </p:spPr>
        <p:txBody>
          <a:bodyPr wrap="square" rtlCol="0">
            <a:spAutoFit/>
          </a:bodyPr>
          <a:lstStyle/>
          <a:p>
            <a:r>
              <a:rPr lang="ja-JP" altLang="en-US" sz="3200" b="1" dirty="0">
                <a:solidFill>
                  <a:schemeClr val="bg1"/>
                </a:solidFill>
                <a:latin typeface="メイリオ" panose="020B0604030504040204" pitchFamily="50" charset="-128"/>
                <a:ea typeface="メイリオ" panose="020B0604030504040204" pitchFamily="50" charset="-128"/>
              </a:rPr>
              <a:t>お願い</a:t>
            </a:r>
          </a:p>
        </p:txBody>
      </p:sp>
    </p:spTree>
    <p:extLst>
      <p:ext uri="{BB962C8B-B14F-4D97-AF65-F5344CB8AC3E}">
        <p14:creationId xmlns:p14="http://schemas.microsoft.com/office/powerpoint/2010/main" val="4037560949"/>
      </p:ext>
    </p:extLst>
  </p:cSld>
  <p:clrMapOvr>
    <a:masterClrMapping/>
  </p:clrMapOvr>
  <mc:AlternateContent xmlns:mc="http://schemas.openxmlformats.org/markup-compatibility/2006" xmlns:p14="http://schemas.microsoft.com/office/powerpoint/2010/main">
    <mc:Choice Requires="p14">
      <p:transition spd="slow" p14:dur="2000" advClick="0" advTm="0"/>
    </mc:Choice>
    <mc:Fallback xmlns="">
      <p:transition spd="slow" advClick="0" advTm="0"/>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1014</Words>
  <Application>Microsoft Office PowerPoint</Application>
  <PresentationFormat>画面に合わせる (4:3)</PresentationFormat>
  <Paragraphs>177</Paragraphs>
  <Slides>10</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ゴシック</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2024-10-28T09:47:47Z</dcterms:created>
  <dcterms:modified xsi:type="dcterms:W3CDTF">2024-10-28T09:48:19Z</dcterms:modified>
</cp:coreProperties>
</file>