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8"/>
  </p:notesMasterIdLst>
  <p:handoutMasterIdLst>
    <p:handoutMasterId r:id="rId39"/>
  </p:handoutMasterIdLst>
  <p:sldIdLst>
    <p:sldId id="256" r:id="rId2"/>
    <p:sldId id="292" r:id="rId3"/>
    <p:sldId id="294" r:id="rId4"/>
    <p:sldId id="259" r:id="rId5"/>
    <p:sldId id="265" r:id="rId6"/>
    <p:sldId id="293" r:id="rId7"/>
    <p:sldId id="261" r:id="rId8"/>
    <p:sldId id="280" r:id="rId9"/>
    <p:sldId id="291" r:id="rId10"/>
    <p:sldId id="282" r:id="rId11"/>
    <p:sldId id="258" r:id="rId12"/>
    <p:sldId id="260" r:id="rId13"/>
    <p:sldId id="262" r:id="rId14"/>
    <p:sldId id="284" r:id="rId15"/>
    <p:sldId id="263" r:id="rId16"/>
    <p:sldId id="281" r:id="rId17"/>
    <p:sldId id="267" r:id="rId18"/>
    <p:sldId id="276" r:id="rId19"/>
    <p:sldId id="264" r:id="rId20"/>
    <p:sldId id="268" r:id="rId21"/>
    <p:sldId id="269" r:id="rId22"/>
    <p:sldId id="283" r:id="rId23"/>
    <p:sldId id="270" r:id="rId24"/>
    <p:sldId id="271" r:id="rId25"/>
    <p:sldId id="272" r:id="rId26"/>
    <p:sldId id="285" r:id="rId27"/>
    <p:sldId id="273" r:id="rId28"/>
    <p:sldId id="274" r:id="rId29"/>
    <p:sldId id="286" r:id="rId30"/>
    <p:sldId id="275" r:id="rId31"/>
    <p:sldId id="277" r:id="rId32"/>
    <p:sldId id="288" r:id="rId33"/>
    <p:sldId id="287" r:id="rId34"/>
    <p:sldId id="290" r:id="rId35"/>
    <p:sldId id="289" r:id="rId36"/>
    <p:sldId id="295" r:id="rId3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田　紗英" initials="高田　紗英" lastIdx="1" clrIdx="0">
    <p:extLst>
      <p:ext uri="{19B8F6BF-5375-455C-9EA6-DF929625EA0E}">
        <p15:presenceInfo xmlns:p15="http://schemas.microsoft.com/office/powerpoint/2012/main" userId="S::TakadaSa@lan.pref.osaka.jp::6220a294-71be-4e01-a24b-f8b174b5d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5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6" autoAdjust="0"/>
    <p:restoredTop sz="93646" autoAdjust="0"/>
  </p:normalViewPr>
  <p:slideViewPr>
    <p:cSldViewPr snapToGrid="0">
      <p:cViewPr varScale="1">
        <p:scale>
          <a:sx n="65" d="100"/>
          <a:sy n="65" d="100"/>
        </p:scale>
        <p:origin x="9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19T16:28:20.416" idx="1">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5FD81E4-DD97-4FCE-A98A-58995B6E0C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9E4B1C5-CB3B-452C-A77E-9E51CF969A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D517E-7E04-4394-83D2-0AFCC9D5A7B6}" type="datetimeFigureOut">
              <a:rPr kumimoji="1" lang="ja-JP" altLang="en-US" smtClean="0"/>
              <a:t>2025/10/7</a:t>
            </a:fld>
            <a:endParaRPr kumimoji="1" lang="ja-JP" altLang="en-US"/>
          </a:p>
        </p:txBody>
      </p:sp>
      <p:sp>
        <p:nvSpPr>
          <p:cNvPr id="4" name="フッター プレースホルダー 3">
            <a:extLst>
              <a:ext uri="{FF2B5EF4-FFF2-40B4-BE49-F238E27FC236}">
                <a16:creationId xmlns:a16="http://schemas.microsoft.com/office/drawing/2014/main" id="{3ED0565D-C417-4614-A486-1A6CE262AA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4BF9AAF-B748-4EA0-80DD-3DE7BF9FC5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972EA-7822-4CE6-8853-137235B9B421}" type="slidenum">
              <a:rPr kumimoji="1" lang="ja-JP" altLang="en-US" smtClean="0"/>
              <a:t>‹#›</a:t>
            </a:fld>
            <a:endParaRPr kumimoji="1" lang="ja-JP" altLang="en-US"/>
          </a:p>
        </p:txBody>
      </p:sp>
    </p:spTree>
    <p:extLst>
      <p:ext uri="{BB962C8B-B14F-4D97-AF65-F5344CB8AC3E}">
        <p14:creationId xmlns:p14="http://schemas.microsoft.com/office/powerpoint/2010/main" val="20249865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79A89-6591-4341-AB24-0EADB304EAA4}" type="datetimeFigureOut">
              <a:rPr kumimoji="1" lang="ja-JP" altLang="en-US" smtClean="0"/>
              <a:t>2025/10/7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05D74-42B8-47CD-AC2C-62F3E8BE3548}" type="slidenum">
              <a:rPr kumimoji="1" lang="ja-JP" altLang="en-US" smtClean="0"/>
              <a:t>‹#›</a:t>
            </a:fld>
            <a:endParaRPr kumimoji="1" lang="ja-JP" altLang="en-US"/>
          </a:p>
        </p:txBody>
      </p:sp>
    </p:spTree>
    <p:extLst>
      <p:ext uri="{BB962C8B-B14F-4D97-AF65-F5344CB8AC3E}">
        <p14:creationId xmlns:p14="http://schemas.microsoft.com/office/powerpoint/2010/main" val="27302951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0237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958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287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001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A7CC4-EA7C-4F4D-9EC5-EAF7B81CCD36}"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29518" y="6356352"/>
            <a:ext cx="2228850" cy="365125"/>
          </a:xfrm>
        </p:spPr>
        <p:txBody>
          <a:bodyPr/>
          <a:lstStyle>
            <a:lvl1pPr>
              <a:defRPr sz="2000" b="1">
                <a:solidFill>
                  <a:schemeClr val="tx1"/>
                </a:solidFill>
                <a:latin typeface="BIZ UDゴシック" panose="020B0400000000000000" pitchFamily="49" charset="-128"/>
                <a:ea typeface="BIZ UDゴシック" panose="020B0400000000000000" pitchFamily="49" charset="-128"/>
              </a:defRPr>
            </a:lvl1pPr>
          </a:lstStyle>
          <a:p>
            <a:fld id="{F2A08F24-F6B5-4711-846A-F4278E2EA78D}" type="slidenum">
              <a:rPr kumimoji="1" lang="ja-JP" altLang="en-US" smtClean="0"/>
              <a:pPr/>
              <a:t>‹#›</a:t>
            </a:fld>
            <a:endParaRPr kumimoji="1" lang="ja-JP" altLang="en-US" dirty="0"/>
          </a:p>
        </p:txBody>
      </p:sp>
    </p:spTree>
    <p:extLst>
      <p:ext uri="{BB962C8B-B14F-4D97-AF65-F5344CB8AC3E}">
        <p14:creationId xmlns:p14="http://schemas.microsoft.com/office/powerpoint/2010/main" val="354491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7D2566-E0AA-4B6D-8A6A-845E25F24721}"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47323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54F9B3-C513-4F8C-8ED6-208C51327433}"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235024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A4BD93-00C1-4D50-B174-2B9CCF589C5B}"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95407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9B7B25-4644-4AEF-8F47-89C0261BEB5D}"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75798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EB007B-122A-47BE-8917-736F3ABA4B60}"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329777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E119EA-11F3-4C47-AD93-992AE9AD64A5}" type="datetime1">
              <a:rPr kumimoji="1" lang="ja-JP" altLang="en-US" smtClean="0"/>
              <a:t>2025/10/7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353150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B34C99-3400-492A-9633-3C529AD60844}" type="datetime1">
              <a:rPr kumimoji="1" lang="ja-JP" altLang="en-US" smtClean="0"/>
              <a:t>2025/10/7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421586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4C18-E713-4007-A194-398F57F81853}" type="datetime1">
              <a:rPr kumimoji="1" lang="ja-JP" altLang="en-US" smtClean="0"/>
              <a:t>2025/10/7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249810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09F3B6-4B58-4BCC-98F1-C6444D3B00FB}"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378793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411C19-EA53-4DA4-B42F-724B6F2BB4C7}"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257555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83313-1671-416D-80C5-CC7F6C363D30}" type="datetime1">
              <a:rPr kumimoji="1" lang="ja-JP" altLang="en-US" smtClean="0"/>
              <a:t>2025/10/7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08F24-F6B5-4711-846A-F4278E2EA78D}" type="slidenum">
              <a:rPr kumimoji="1" lang="ja-JP" altLang="en-US" smtClean="0"/>
              <a:t>‹#›</a:t>
            </a:fld>
            <a:endParaRPr kumimoji="1" lang="ja-JP" altLang="en-US"/>
          </a:p>
        </p:txBody>
      </p:sp>
    </p:spTree>
    <p:extLst>
      <p:ext uri="{BB962C8B-B14F-4D97-AF65-F5344CB8AC3E}">
        <p14:creationId xmlns:p14="http://schemas.microsoft.com/office/powerpoint/2010/main" val="1359688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12C0CFC-8601-4903-8638-5044F703ACE6}"/>
              </a:ext>
            </a:extLst>
          </p:cNvPr>
          <p:cNvSpPr/>
          <p:nvPr/>
        </p:nvSpPr>
        <p:spPr>
          <a:xfrm>
            <a:off x="0" y="1189607"/>
            <a:ext cx="9906000" cy="2450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「解体等工事に係る石綿事前調査書面」で</a:t>
            </a:r>
            <a:endParaRPr kumimoji="1" lang="en-US" altLang="ja-JP" sz="4000" b="1" dirty="0">
              <a:latin typeface="BIZ UDゴシック" panose="020B0400000000000000" pitchFamily="49" charset="-128"/>
              <a:ea typeface="BIZ UDゴシック" panose="020B0400000000000000" pitchFamily="49" charset="-128"/>
            </a:endParaRPr>
          </a:p>
          <a:p>
            <a:pPr algn="ctr"/>
            <a:r>
              <a:rPr kumimoji="1" lang="ja-JP" altLang="en-US" sz="4000" b="1" dirty="0">
                <a:latin typeface="BIZ UDゴシック" panose="020B0400000000000000" pitchFamily="49" charset="-128"/>
                <a:ea typeface="BIZ UDゴシック" panose="020B0400000000000000" pitchFamily="49" charset="-128"/>
              </a:rPr>
              <a:t>よく見かける記載漏れ、誤り等</a:t>
            </a:r>
          </a:p>
        </p:txBody>
      </p:sp>
      <p:sp>
        <p:nvSpPr>
          <p:cNvPr id="13" name="正方形/長方形 12">
            <a:extLst>
              <a:ext uri="{FF2B5EF4-FFF2-40B4-BE49-F238E27FC236}">
                <a16:creationId xmlns:a16="http://schemas.microsoft.com/office/drawing/2014/main" id="{C4CF6118-4AFE-4353-9E72-C7F2BA3FE856}"/>
              </a:ext>
            </a:extLst>
          </p:cNvPr>
          <p:cNvSpPr/>
          <p:nvPr/>
        </p:nvSpPr>
        <p:spPr>
          <a:xfrm>
            <a:off x="0" y="5406501"/>
            <a:ext cx="9906001" cy="1451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b="1" dirty="0">
                <a:latin typeface="BIZ UDゴシック" panose="020B0400000000000000" pitchFamily="49" charset="-128"/>
                <a:ea typeface="BIZ UDゴシック" panose="020B0400000000000000" pitchFamily="49" charset="-128"/>
              </a:rPr>
              <a:t>2025</a:t>
            </a:r>
            <a:r>
              <a:rPr kumimoji="1" lang="ja-JP" altLang="en-US" sz="3200" b="1" dirty="0">
                <a:latin typeface="BIZ UDゴシック" panose="020B0400000000000000" pitchFamily="49" charset="-128"/>
                <a:ea typeface="BIZ UDゴシック" panose="020B0400000000000000" pitchFamily="49" charset="-128"/>
              </a:rPr>
              <a:t>年</a:t>
            </a:r>
            <a:r>
              <a:rPr kumimoji="1" lang="en-US" altLang="ja-JP" sz="3200" b="1" dirty="0">
                <a:latin typeface="BIZ UDゴシック" panose="020B0400000000000000" pitchFamily="49" charset="-128"/>
                <a:ea typeface="BIZ UDゴシック" panose="020B0400000000000000" pitchFamily="49" charset="-128"/>
              </a:rPr>
              <a:t>10</a:t>
            </a:r>
            <a:r>
              <a:rPr kumimoji="1" lang="ja-JP" altLang="en-US" sz="3200" b="1" dirty="0">
                <a:latin typeface="BIZ UDゴシック" panose="020B0400000000000000" pitchFamily="49" charset="-128"/>
                <a:ea typeface="BIZ UDゴシック" panose="020B0400000000000000" pitchFamily="49" charset="-128"/>
              </a:rPr>
              <a:t>月</a:t>
            </a:r>
            <a:endParaRPr kumimoji="1" lang="en-US" altLang="ja-JP" sz="3200" b="1" dirty="0">
              <a:latin typeface="BIZ UDゴシック" panose="020B0400000000000000" pitchFamily="49" charset="-128"/>
              <a:ea typeface="BIZ UDゴシック" panose="020B0400000000000000" pitchFamily="49" charset="-128"/>
            </a:endParaRPr>
          </a:p>
          <a:p>
            <a:pPr algn="r"/>
            <a:r>
              <a:rPr kumimoji="1" lang="ja-JP" altLang="en-US" sz="3200" b="1" dirty="0">
                <a:latin typeface="BIZ UDゴシック" panose="020B0400000000000000" pitchFamily="49" charset="-128"/>
                <a:ea typeface="BIZ UDゴシック" panose="020B0400000000000000" pitchFamily="49" charset="-128"/>
              </a:rPr>
              <a:t>大阪府　事業所指導課　大気指導グループ</a:t>
            </a:r>
          </a:p>
        </p:txBody>
      </p:sp>
    </p:spTree>
    <p:extLst>
      <p:ext uri="{BB962C8B-B14F-4D97-AF65-F5344CB8AC3E}">
        <p14:creationId xmlns:p14="http://schemas.microsoft.com/office/powerpoint/2010/main" val="3671588970"/>
      </p:ext>
    </p:extLst>
  </p:cSld>
  <p:clrMapOvr>
    <a:masterClrMapping/>
  </p:clrMapOvr>
  <mc:AlternateContent xmlns:mc="http://schemas.openxmlformats.org/markup-compatibility/2006" xmlns:p14="http://schemas.microsoft.com/office/powerpoint/2010/main">
    <mc:Choice Requires="p14">
      <p:transition spd="slow" p14:dur="2000" advTm="3376"/>
    </mc:Choice>
    <mc:Fallback xmlns="">
      <p:transition spd="slow" advTm="33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4EFE403-84EF-42A1-8E0F-E134E4119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34" y="3706349"/>
            <a:ext cx="9192732" cy="384195"/>
          </a:xfrm>
          <a:prstGeom prst="rect">
            <a:avLst/>
          </a:prstGeom>
          <a:ln w="38100">
            <a:solidFill>
              <a:schemeClr val="tx1"/>
            </a:solidFill>
          </a:ln>
        </p:spPr>
      </p:pic>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調査を終了した年月日</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8" name="直線矢印コネクタ 7">
            <a:extLst>
              <a:ext uri="{FF2B5EF4-FFF2-40B4-BE49-F238E27FC236}">
                <a16:creationId xmlns:a16="http://schemas.microsoft.com/office/drawing/2014/main" id="{B2F288FF-2197-478B-AF2C-D3BFBEB906B2}"/>
              </a:ext>
            </a:extLst>
          </p:cNvPr>
          <p:cNvCxnSpPr>
            <a:cxnSpLocks/>
          </p:cNvCxnSpPr>
          <p:nvPr/>
        </p:nvCxnSpPr>
        <p:spPr>
          <a:xfrm flipV="1">
            <a:off x="7597330" y="4316906"/>
            <a:ext cx="0" cy="11527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3C17DC06-90F2-4EAB-9E84-E41EAA0C5279}"/>
              </a:ext>
            </a:extLst>
          </p:cNvPr>
          <p:cNvSpPr/>
          <p:nvPr/>
        </p:nvSpPr>
        <p:spPr>
          <a:xfrm>
            <a:off x="7030064" y="3540158"/>
            <a:ext cx="2664542" cy="776748"/>
          </a:xfrm>
          <a:prstGeom prst="roundRect">
            <a:avLst>
              <a:gd name="adj" fmla="val 1842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5B70ABE-E985-4583-8B5B-35537DB604F5}"/>
              </a:ext>
            </a:extLst>
          </p:cNvPr>
          <p:cNvSpPr txBox="1"/>
          <p:nvPr/>
        </p:nvSpPr>
        <p:spPr>
          <a:xfrm>
            <a:off x="4108839" y="5305790"/>
            <a:ext cx="3877985" cy="584775"/>
          </a:xfrm>
          <a:prstGeom prst="rect">
            <a:avLst/>
          </a:prstGeom>
          <a:solidFill>
            <a:srgbClr val="FFFF00"/>
          </a:solidFill>
          <a:ln w="76200">
            <a:solidFill>
              <a:srgbClr val="FF0000"/>
            </a:solidFill>
          </a:ln>
        </p:spPr>
        <p:txBody>
          <a:bodyPr wrap="non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記載してください。</a:t>
            </a:r>
          </a:p>
        </p:txBody>
      </p:sp>
      <p:sp>
        <p:nvSpPr>
          <p:cNvPr id="4" name="スライド番号プレースホルダー 3">
            <a:extLst>
              <a:ext uri="{FF2B5EF4-FFF2-40B4-BE49-F238E27FC236}">
                <a16:creationId xmlns:a16="http://schemas.microsoft.com/office/drawing/2014/main" id="{706EB103-C249-4E7A-B8AF-EB814E615368}"/>
              </a:ext>
            </a:extLst>
          </p:cNvPr>
          <p:cNvSpPr>
            <a:spLocks noGrp="1"/>
          </p:cNvSpPr>
          <p:nvPr>
            <p:ph type="sldNum" sz="quarter" idx="12"/>
          </p:nvPr>
        </p:nvSpPr>
        <p:spPr/>
        <p:txBody>
          <a:bodyPr/>
          <a:lstStyle/>
          <a:p>
            <a:fld id="{F2A08F24-F6B5-4711-846A-F4278E2EA78D}" type="slidenum">
              <a:rPr kumimoji="1" lang="ja-JP" altLang="en-US" smtClean="0"/>
              <a:pPr/>
              <a:t>9</a:t>
            </a:fld>
            <a:endParaRPr kumimoji="1" lang="ja-JP" altLang="en-US" dirty="0"/>
          </a:p>
        </p:txBody>
      </p:sp>
      <p:pic>
        <p:nvPicPr>
          <p:cNvPr id="10" name="図 9">
            <a:extLst>
              <a:ext uri="{FF2B5EF4-FFF2-40B4-BE49-F238E27FC236}">
                <a16:creationId xmlns:a16="http://schemas.microsoft.com/office/drawing/2014/main" id="{92C7F293-F280-4FC6-8A7E-DC3D4047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1" name="四角形: 角を丸くする 10">
            <a:extLst>
              <a:ext uri="{FF2B5EF4-FFF2-40B4-BE49-F238E27FC236}">
                <a16:creationId xmlns:a16="http://schemas.microsoft.com/office/drawing/2014/main" id="{157A96D4-1899-438D-84C1-ED262F71DA69}"/>
              </a:ext>
            </a:extLst>
          </p:cNvPr>
          <p:cNvSpPr/>
          <p:nvPr/>
        </p:nvSpPr>
        <p:spPr>
          <a:xfrm>
            <a:off x="92075" y="2152650"/>
            <a:ext cx="1651000" cy="17462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4711762"/>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事前調査を行った者及び</a:t>
            </a:r>
            <a:r>
              <a:rPr kumimoji="1" lang="en-US" altLang="ja-JP" sz="3200" b="1" dirty="0">
                <a:latin typeface="BIZ UDゴシック" panose="020B0400000000000000" pitchFamily="49" charset="-128"/>
                <a:ea typeface="BIZ UDゴシック" panose="020B0400000000000000" pitchFamily="49" charset="-128"/>
              </a:rPr>
              <a:t>…</a:t>
            </a:r>
            <a:r>
              <a:rPr kumimoji="1" lang="ja-JP" altLang="en-US" sz="3200" b="1" dirty="0">
                <a:latin typeface="BIZ UDゴシック" panose="020B0400000000000000" pitchFamily="49" charset="-128"/>
                <a:ea typeface="BIZ UDゴシック" panose="020B0400000000000000" pitchFamily="49" charset="-128"/>
              </a:rPr>
              <a:t>講習実施機関の名称等</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13" name="直線矢印コネクタ 12">
            <a:extLst>
              <a:ext uri="{FF2B5EF4-FFF2-40B4-BE49-F238E27FC236}">
                <a16:creationId xmlns:a16="http://schemas.microsoft.com/office/drawing/2014/main" id="{E38E2C40-AC2B-4A2F-B2CA-0E2F4A1F6216}"/>
              </a:ext>
            </a:extLst>
          </p:cNvPr>
          <p:cNvCxnSpPr>
            <a:cxnSpLocks/>
          </p:cNvCxnSpPr>
          <p:nvPr/>
        </p:nvCxnSpPr>
        <p:spPr>
          <a:xfrm>
            <a:off x="4288818" y="3741232"/>
            <a:ext cx="0" cy="7789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7E6EB3D7-9B12-4FFC-BCB2-65AD97D9EFFC}"/>
              </a:ext>
            </a:extLst>
          </p:cNvPr>
          <p:cNvPicPr>
            <a:picLocks noChangeAspect="1"/>
          </p:cNvPicPr>
          <p:nvPr/>
        </p:nvPicPr>
        <p:blipFill>
          <a:blip r:embed="rId2"/>
          <a:stretch>
            <a:fillRect/>
          </a:stretch>
        </p:blipFill>
        <p:spPr>
          <a:xfrm>
            <a:off x="202707" y="4534527"/>
            <a:ext cx="9500586" cy="1223130"/>
          </a:xfrm>
          <a:prstGeom prst="rect">
            <a:avLst/>
          </a:prstGeom>
          <a:ln w="38100">
            <a:solidFill>
              <a:schemeClr val="tx1"/>
            </a:solidFill>
          </a:ln>
        </p:spPr>
      </p:pic>
      <p:sp>
        <p:nvSpPr>
          <p:cNvPr id="34" name="四角形: 角を丸くする 33">
            <a:extLst>
              <a:ext uri="{FF2B5EF4-FFF2-40B4-BE49-F238E27FC236}">
                <a16:creationId xmlns:a16="http://schemas.microsoft.com/office/drawing/2014/main" id="{8A49EE1C-64E8-4D5E-ABC8-ACFE76B9850D}"/>
              </a:ext>
            </a:extLst>
          </p:cNvPr>
          <p:cNvSpPr/>
          <p:nvPr/>
        </p:nvSpPr>
        <p:spPr>
          <a:xfrm>
            <a:off x="3879557" y="4570039"/>
            <a:ext cx="864243" cy="321952"/>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921828B3-DCD6-42D3-AF23-EF3EF95B42C7}"/>
              </a:ext>
            </a:extLst>
          </p:cNvPr>
          <p:cNvSpPr/>
          <p:nvPr/>
        </p:nvSpPr>
        <p:spPr>
          <a:xfrm>
            <a:off x="3879558" y="5030688"/>
            <a:ext cx="2279490" cy="321952"/>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FC2A404D-B5B9-49FA-A4B4-B93316A2CBEA}"/>
              </a:ext>
            </a:extLst>
          </p:cNvPr>
          <p:cNvSpPr/>
          <p:nvPr/>
        </p:nvSpPr>
        <p:spPr>
          <a:xfrm>
            <a:off x="3879557" y="5388151"/>
            <a:ext cx="5613796" cy="349323"/>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E30D5AB4-8E7D-492B-B6AA-E146BDE5408F}"/>
              </a:ext>
            </a:extLst>
          </p:cNvPr>
          <p:cNvSpPr>
            <a:spLocks noGrp="1"/>
          </p:cNvSpPr>
          <p:nvPr>
            <p:ph type="sldNum" sz="quarter" idx="12"/>
          </p:nvPr>
        </p:nvSpPr>
        <p:spPr/>
        <p:txBody>
          <a:bodyPr/>
          <a:lstStyle/>
          <a:p>
            <a:fld id="{F2A08F24-F6B5-4711-846A-F4278E2EA78D}" type="slidenum">
              <a:rPr kumimoji="1" lang="ja-JP" altLang="en-US" smtClean="0"/>
              <a:pPr/>
              <a:t>10</a:t>
            </a:fld>
            <a:endParaRPr kumimoji="1" lang="ja-JP" altLang="en-US" dirty="0"/>
          </a:p>
        </p:txBody>
      </p:sp>
      <p:pic>
        <p:nvPicPr>
          <p:cNvPr id="17" name="図 16">
            <a:extLst>
              <a:ext uri="{FF2B5EF4-FFF2-40B4-BE49-F238E27FC236}">
                <a16:creationId xmlns:a16="http://schemas.microsoft.com/office/drawing/2014/main" id="{0594135E-C558-4D35-A309-04237D752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8" name="四角形: 角を丸くする 17">
            <a:extLst>
              <a:ext uri="{FF2B5EF4-FFF2-40B4-BE49-F238E27FC236}">
                <a16:creationId xmlns:a16="http://schemas.microsoft.com/office/drawing/2014/main" id="{6DF3C7F4-9B79-48DC-9B7B-D11CBD58C7D5}"/>
              </a:ext>
            </a:extLst>
          </p:cNvPr>
          <p:cNvSpPr/>
          <p:nvPr/>
        </p:nvSpPr>
        <p:spPr>
          <a:xfrm>
            <a:off x="92075" y="2057401"/>
            <a:ext cx="1651000" cy="203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1B6F9435-6E18-41B3-9199-4A89CF9C53FD}"/>
              </a:ext>
            </a:extLst>
          </p:cNvPr>
          <p:cNvCxnSpPr>
            <a:cxnSpLocks/>
          </p:cNvCxnSpPr>
          <p:nvPr/>
        </p:nvCxnSpPr>
        <p:spPr>
          <a:xfrm>
            <a:off x="5482618" y="3960630"/>
            <a:ext cx="0" cy="10700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4D02B1A-7C39-4FBA-8262-42399F0AC204}"/>
              </a:ext>
            </a:extLst>
          </p:cNvPr>
          <p:cNvCxnSpPr>
            <a:cxnSpLocks/>
          </p:cNvCxnSpPr>
          <p:nvPr/>
        </p:nvCxnSpPr>
        <p:spPr>
          <a:xfrm>
            <a:off x="7421485" y="3864583"/>
            <a:ext cx="0" cy="14880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A7C2C13-8B10-459B-91BD-EB692E0F4D12}"/>
              </a:ext>
            </a:extLst>
          </p:cNvPr>
          <p:cNvSpPr txBox="1"/>
          <p:nvPr/>
        </p:nvSpPr>
        <p:spPr>
          <a:xfrm>
            <a:off x="2017291" y="1393236"/>
            <a:ext cx="7612484" cy="2554545"/>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事前調査者には資格が必要ですので、氏名や講習実施機関について記載、選択してください。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3200" b="1" dirty="0">
                <a:solidFill>
                  <a:srgbClr val="FF0000"/>
                </a:solidFill>
                <a:latin typeface="BIZ UDゴシック" panose="020B0400000000000000" pitchFamily="49" charset="-128"/>
                <a:ea typeface="BIZ UDゴシック" panose="020B0400000000000000" pitchFamily="49" charset="-128"/>
              </a:rPr>
              <a:t>（ただし、工作物のみを解体する作業では、資格が不要な場合があります。）</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0556936"/>
      </p:ext>
    </p:extLst>
  </p:cSld>
  <p:clrMapOvr>
    <a:masterClrMapping/>
  </p:clrMapOvr>
  <mc:AlternateContent xmlns:mc="http://schemas.openxmlformats.org/markup-compatibility/2006" xmlns:p14="http://schemas.microsoft.com/office/powerpoint/2010/main">
    <mc:Choice Requires="p14">
      <p:transition spd="slow" p14:dur="2000" advTm="4723"/>
    </mc:Choice>
    <mc:Fallback xmlns="">
      <p:transition spd="slow" advTm="47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BFDE4C0-A00E-498F-B1B6-4930E89DEEB3}"/>
              </a:ext>
            </a:extLst>
          </p:cNvPr>
          <p:cNvPicPr>
            <a:picLocks noChangeAspect="1"/>
          </p:cNvPicPr>
          <p:nvPr/>
        </p:nvPicPr>
        <p:blipFill>
          <a:blip r:embed="rId2"/>
          <a:stretch>
            <a:fillRect/>
          </a:stretch>
        </p:blipFill>
        <p:spPr>
          <a:xfrm>
            <a:off x="1932937" y="1269125"/>
            <a:ext cx="7825431" cy="2285446"/>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調査の結果</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31" name="直線矢印コネクタ 30">
            <a:extLst>
              <a:ext uri="{FF2B5EF4-FFF2-40B4-BE49-F238E27FC236}">
                <a16:creationId xmlns:a16="http://schemas.microsoft.com/office/drawing/2014/main" id="{E25785E2-DF62-4E8F-93B4-2E4FC35B4E41}"/>
              </a:ext>
            </a:extLst>
          </p:cNvPr>
          <p:cNvCxnSpPr>
            <a:cxnSpLocks/>
          </p:cNvCxnSpPr>
          <p:nvPr/>
        </p:nvCxnSpPr>
        <p:spPr>
          <a:xfrm flipV="1">
            <a:off x="6852261" y="2382093"/>
            <a:ext cx="0" cy="17254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FC2A404D-B5B9-49FA-A4B4-B93316A2CBEA}"/>
              </a:ext>
            </a:extLst>
          </p:cNvPr>
          <p:cNvSpPr/>
          <p:nvPr/>
        </p:nvSpPr>
        <p:spPr>
          <a:xfrm>
            <a:off x="5046236" y="1151468"/>
            <a:ext cx="4767689" cy="1193800"/>
          </a:xfrm>
          <a:prstGeom prst="roundRect">
            <a:avLst>
              <a:gd name="adj" fmla="val 1859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0C2D58-5116-4632-8AFB-BD1D62935A2E}"/>
              </a:ext>
            </a:extLst>
          </p:cNvPr>
          <p:cNvSpPr txBox="1"/>
          <p:nvPr/>
        </p:nvSpPr>
        <p:spPr>
          <a:xfrm>
            <a:off x="343293" y="3784529"/>
            <a:ext cx="8916210" cy="2893100"/>
          </a:xfrm>
          <a:prstGeom prst="rect">
            <a:avLst/>
          </a:prstGeom>
          <a:solidFill>
            <a:srgbClr val="FFFF00"/>
          </a:solidFill>
          <a:ln w="76200">
            <a:solidFill>
              <a:srgbClr val="FF0000"/>
            </a:solidFill>
          </a:ln>
        </p:spPr>
        <p:txBody>
          <a:bodyPr wrap="square" rtlCol="0">
            <a:spAutoFit/>
          </a:bodyPr>
          <a:lstStyle/>
          <a:p>
            <a:r>
              <a:rPr kumimoji="1" lang="ja-JP" altLang="en-US" sz="2600" b="1" dirty="0">
                <a:solidFill>
                  <a:srgbClr val="FF0000"/>
                </a:solidFill>
                <a:latin typeface="BIZ UDゴシック" panose="020B0400000000000000" pitchFamily="49" charset="-128"/>
                <a:ea typeface="BIZ UDゴシック" panose="020B0400000000000000" pitchFamily="49" charset="-128"/>
              </a:rPr>
              <a:t>「特定建築材料の有無」で「石綿無」を選択している場合、「調査の方法」で「書面」のみを選択しないようにしてください。</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600" b="1" dirty="0">
                <a:solidFill>
                  <a:srgbClr val="FF0000"/>
                </a:solidFill>
                <a:latin typeface="BIZ UDゴシック" panose="020B0400000000000000" pitchFamily="49" charset="-128"/>
                <a:ea typeface="BIZ UDゴシック" panose="020B0400000000000000" pitchFamily="49" charset="-128"/>
              </a:rPr>
              <a:t>なお、平成</a:t>
            </a:r>
            <a:r>
              <a:rPr kumimoji="1" lang="en-US" altLang="ja-JP" sz="2600" b="1" dirty="0">
                <a:solidFill>
                  <a:srgbClr val="FF0000"/>
                </a:solidFill>
                <a:latin typeface="BIZ UDゴシック" panose="020B0400000000000000" pitchFamily="49" charset="-128"/>
                <a:ea typeface="BIZ UDゴシック" panose="020B0400000000000000" pitchFamily="49" charset="-128"/>
              </a:rPr>
              <a:t>18</a:t>
            </a:r>
            <a:r>
              <a:rPr kumimoji="1" lang="ja-JP" altLang="en-US" sz="2600" b="1" dirty="0">
                <a:solidFill>
                  <a:srgbClr val="FF0000"/>
                </a:solidFill>
                <a:latin typeface="BIZ UDゴシック" panose="020B0400000000000000" pitchFamily="49" charset="-128"/>
                <a:ea typeface="BIZ UDゴシック" panose="020B0400000000000000" pitchFamily="49" charset="-128"/>
              </a:rPr>
              <a:t>年（</a:t>
            </a:r>
            <a:r>
              <a:rPr kumimoji="1" lang="en-US" altLang="ja-JP" sz="2600" b="1" dirty="0">
                <a:solidFill>
                  <a:srgbClr val="FF0000"/>
                </a:solidFill>
                <a:latin typeface="BIZ UDゴシック" panose="020B0400000000000000" pitchFamily="49" charset="-128"/>
                <a:ea typeface="BIZ UDゴシック" panose="020B0400000000000000" pitchFamily="49" charset="-128"/>
              </a:rPr>
              <a:t>2006</a:t>
            </a:r>
            <a:r>
              <a:rPr kumimoji="1" lang="ja-JP" altLang="en-US" sz="2600" b="1" dirty="0">
                <a:solidFill>
                  <a:srgbClr val="FF0000"/>
                </a:solidFill>
                <a:latin typeface="BIZ UDゴシック" panose="020B0400000000000000" pitchFamily="49" charset="-128"/>
                <a:ea typeface="BIZ UDゴシック" panose="020B0400000000000000" pitchFamily="49" charset="-128"/>
              </a:rPr>
              <a:t>年）９月１日以降に設置の工事に着手した建築物等は、「書面」のみを選択いただいても構いません。</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54B9B667-CCFF-4E7D-92BD-323128E56CEF}"/>
              </a:ext>
            </a:extLst>
          </p:cNvPr>
          <p:cNvSpPr>
            <a:spLocks noGrp="1"/>
          </p:cNvSpPr>
          <p:nvPr>
            <p:ph type="sldNum" sz="quarter" idx="12"/>
          </p:nvPr>
        </p:nvSpPr>
        <p:spPr/>
        <p:txBody>
          <a:bodyPr/>
          <a:lstStyle/>
          <a:p>
            <a:fld id="{F2A08F24-F6B5-4711-846A-F4278E2EA78D}" type="slidenum">
              <a:rPr kumimoji="1" lang="ja-JP" altLang="en-US" smtClean="0"/>
              <a:pPr/>
              <a:t>11</a:t>
            </a:fld>
            <a:endParaRPr kumimoji="1" lang="ja-JP" altLang="en-US" dirty="0"/>
          </a:p>
        </p:txBody>
      </p:sp>
      <p:pic>
        <p:nvPicPr>
          <p:cNvPr id="10" name="図 9">
            <a:extLst>
              <a:ext uri="{FF2B5EF4-FFF2-40B4-BE49-F238E27FC236}">
                <a16:creationId xmlns:a16="http://schemas.microsoft.com/office/drawing/2014/main" id="{27D0B987-8089-4B79-B0BE-8099D3038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1" name="四角形: 角を丸くする 10">
            <a:extLst>
              <a:ext uri="{FF2B5EF4-FFF2-40B4-BE49-F238E27FC236}">
                <a16:creationId xmlns:a16="http://schemas.microsoft.com/office/drawing/2014/main" id="{108F8E6B-998A-4B1B-B3FF-27A477B27E8C}"/>
              </a:ext>
            </a:extLst>
          </p:cNvPr>
          <p:cNvSpPr/>
          <p:nvPr/>
        </p:nvSpPr>
        <p:spPr>
          <a:xfrm>
            <a:off x="92075" y="2203450"/>
            <a:ext cx="1651000" cy="34924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7099490"/>
      </p:ext>
    </p:extLst>
  </p:cSld>
  <p:clrMapOvr>
    <a:masterClrMapping/>
  </p:clrMapOvr>
  <mc:AlternateContent xmlns:mc="http://schemas.openxmlformats.org/markup-compatibility/2006" xmlns:p14="http://schemas.microsoft.com/office/powerpoint/2010/main">
    <mc:Choice Requires="p14">
      <p:transition spd="slow" p14:dur="2000" advTm="12641"/>
    </mc:Choice>
    <mc:Fallback xmlns="">
      <p:transition spd="slow" advTm="1264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事前調査の掲示</a:t>
            </a:r>
            <a:endParaRPr kumimoji="1" lang="en-US" altLang="ja-JP" sz="3200" b="1"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A5E796A1-6DC7-4D9A-A8A8-1F39428DA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 y="3900685"/>
            <a:ext cx="9701499" cy="1027430"/>
          </a:xfrm>
          <a:prstGeom prst="rect">
            <a:avLst/>
          </a:prstGeom>
          <a:ln w="38100">
            <a:solidFill>
              <a:schemeClr val="tx1"/>
            </a:solidFill>
          </a:ln>
        </p:spPr>
      </p:pic>
      <p:cxnSp>
        <p:nvCxnSpPr>
          <p:cNvPr id="10" name="直線矢印コネクタ 9">
            <a:extLst>
              <a:ext uri="{FF2B5EF4-FFF2-40B4-BE49-F238E27FC236}">
                <a16:creationId xmlns:a16="http://schemas.microsoft.com/office/drawing/2014/main" id="{FC6C0B22-2FF6-452B-8E80-FF6E0E9BABBB}"/>
              </a:ext>
            </a:extLst>
          </p:cNvPr>
          <p:cNvCxnSpPr>
            <a:cxnSpLocks/>
          </p:cNvCxnSpPr>
          <p:nvPr/>
        </p:nvCxnSpPr>
        <p:spPr>
          <a:xfrm flipV="1">
            <a:off x="8490973" y="4849062"/>
            <a:ext cx="0" cy="8461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C948BC77-981E-4CB9-8D58-404F2DDA9AC2}"/>
              </a:ext>
            </a:extLst>
          </p:cNvPr>
          <p:cNvSpPr/>
          <p:nvPr/>
        </p:nvSpPr>
        <p:spPr>
          <a:xfrm>
            <a:off x="7855973" y="4483894"/>
            <a:ext cx="1855015" cy="365168"/>
          </a:xfrm>
          <a:prstGeom prst="roundRect">
            <a:avLst>
              <a:gd name="adj" fmla="val 1672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7FD2B3-DD50-444A-A73F-E05F55777DD1}"/>
              </a:ext>
            </a:extLst>
          </p:cNvPr>
          <p:cNvSpPr txBox="1"/>
          <p:nvPr/>
        </p:nvSpPr>
        <p:spPr>
          <a:xfrm>
            <a:off x="1274682" y="5498605"/>
            <a:ext cx="7741494" cy="1077218"/>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「別紙のとおり」と記載している場合、別紙を添付してください。</a:t>
            </a:r>
          </a:p>
        </p:txBody>
      </p:sp>
      <p:sp>
        <p:nvSpPr>
          <p:cNvPr id="20" name="四角形: 角を丸くする 19">
            <a:extLst>
              <a:ext uri="{FF2B5EF4-FFF2-40B4-BE49-F238E27FC236}">
                <a16:creationId xmlns:a16="http://schemas.microsoft.com/office/drawing/2014/main" id="{E1E925C3-62CD-4602-ACFD-74EDE43E9DFF}"/>
              </a:ext>
            </a:extLst>
          </p:cNvPr>
          <p:cNvSpPr/>
          <p:nvPr/>
        </p:nvSpPr>
        <p:spPr>
          <a:xfrm>
            <a:off x="7497095" y="4004790"/>
            <a:ext cx="2213893" cy="365168"/>
          </a:xfrm>
          <a:prstGeom prst="roundRect">
            <a:avLst>
              <a:gd name="adj" fmla="val 1672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8D20FE9B-AD62-4988-860B-876076E42A0F}"/>
              </a:ext>
            </a:extLst>
          </p:cNvPr>
          <p:cNvCxnSpPr>
            <a:cxnSpLocks/>
          </p:cNvCxnSpPr>
          <p:nvPr/>
        </p:nvCxnSpPr>
        <p:spPr>
          <a:xfrm>
            <a:off x="7969044" y="3282983"/>
            <a:ext cx="0" cy="721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43D09972-C91E-467E-BEF3-EBDBED241245}"/>
              </a:ext>
            </a:extLst>
          </p:cNvPr>
          <p:cNvSpPr txBox="1"/>
          <p:nvPr/>
        </p:nvSpPr>
        <p:spPr>
          <a:xfrm>
            <a:off x="4818495" y="2746162"/>
            <a:ext cx="3893569" cy="584775"/>
          </a:xfrm>
          <a:prstGeom prst="rect">
            <a:avLst/>
          </a:prstGeom>
          <a:solidFill>
            <a:srgbClr val="FFFF00"/>
          </a:solidFill>
          <a:ln w="76200">
            <a:solidFill>
              <a:srgbClr val="FF0000"/>
            </a:solidFill>
          </a:ln>
        </p:spPr>
        <p:txBody>
          <a:bodyPr wrap="square" rtlCol="0">
            <a:spAutoFit/>
          </a:bodyPr>
          <a:lstStyle/>
          <a:p>
            <a:pPr algn="ctr"/>
            <a:r>
              <a:rPr kumimoji="1" lang="ja-JP" altLang="en-US" sz="3200" b="1" dirty="0">
                <a:solidFill>
                  <a:srgbClr val="FF0000"/>
                </a:solidFill>
                <a:latin typeface="BIZ UDゴシック" panose="020B0400000000000000" pitchFamily="49" charset="-128"/>
                <a:ea typeface="BIZ UDゴシック" panose="020B0400000000000000" pitchFamily="49" charset="-128"/>
              </a:rPr>
              <a:t>記載してください。</a:t>
            </a:r>
          </a:p>
        </p:txBody>
      </p:sp>
      <p:sp>
        <p:nvSpPr>
          <p:cNvPr id="3" name="スライド番号プレースホルダー 2">
            <a:extLst>
              <a:ext uri="{FF2B5EF4-FFF2-40B4-BE49-F238E27FC236}">
                <a16:creationId xmlns:a16="http://schemas.microsoft.com/office/drawing/2014/main" id="{462D4917-F34C-4190-BEF5-F8D87A83A53F}"/>
              </a:ext>
            </a:extLst>
          </p:cNvPr>
          <p:cNvSpPr>
            <a:spLocks noGrp="1"/>
          </p:cNvSpPr>
          <p:nvPr>
            <p:ph type="sldNum" sz="quarter" idx="12"/>
          </p:nvPr>
        </p:nvSpPr>
        <p:spPr/>
        <p:txBody>
          <a:bodyPr/>
          <a:lstStyle/>
          <a:p>
            <a:fld id="{F2A08F24-F6B5-4711-846A-F4278E2EA78D}" type="slidenum">
              <a:rPr kumimoji="1" lang="ja-JP" altLang="en-US" smtClean="0"/>
              <a:pPr/>
              <a:t>12</a:t>
            </a:fld>
            <a:endParaRPr kumimoji="1" lang="ja-JP" altLang="en-US" dirty="0"/>
          </a:p>
        </p:txBody>
      </p:sp>
      <p:pic>
        <p:nvPicPr>
          <p:cNvPr id="15" name="図 14">
            <a:extLst>
              <a:ext uri="{FF2B5EF4-FFF2-40B4-BE49-F238E27FC236}">
                <a16:creationId xmlns:a16="http://schemas.microsoft.com/office/drawing/2014/main" id="{FEE84EB6-1D91-4148-8E0A-40DF397EB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6" name="四角形: 角を丸くする 15">
            <a:extLst>
              <a:ext uri="{FF2B5EF4-FFF2-40B4-BE49-F238E27FC236}">
                <a16:creationId xmlns:a16="http://schemas.microsoft.com/office/drawing/2014/main" id="{8562ACCF-5B9B-457C-AD5A-91B3E0118C40}"/>
              </a:ext>
            </a:extLst>
          </p:cNvPr>
          <p:cNvSpPr/>
          <p:nvPr/>
        </p:nvSpPr>
        <p:spPr>
          <a:xfrm>
            <a:off x="92075" y="2460929"/>
            <a:ext cx="1651000" cy="203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4027544"/>
      </p:ext>
    </p:extLst>
  </p:cSld>
  <p:clrMapOvr>
    <a:masterClrMapping/>
  </p:clrMapOvr>
  <mc:AlternateContent xmlns:mc="http://schemas.openxmlformats.org/markup-compatibility/2006" xmlns:p14="http://schemas.microsoft.com/office/powerpoint/2010/main">
    <mc:Choice Requires="p14">
      <p:transition spd="slow" p14:dur="2000" advTm="7440"/>
    </mc:Choice>
    <mc:Fallback xmlns="">
      <p:transition spd="slow" advTm="74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8D4FD3-9ECE-448D-93E8-807A53CEE7A8}"/>
              </a:ext>
            </a:extLst>
          </p:cNvPr>
          <p:cNvPicPr>
            <a:picLocks noChangeAspect="1"/>
          </p:cNvPicPr>
          <p:nvPr/>
        </p:nvPicPr>
        <p:blipFill>
          <a:blip r:embed="rId2"/>
          <a:stretch>
            <a:fillRect/>
          </a:stretch>
        </p:blipFill>
        <p:spPr>
          <a:xfrm>
            <a:off x="242387" y="3819903"/>
            <a:ext cx="9515981" cy="1263115"/>
          </a:xfrm>
          <a:prstGeom prst="rect">
            <a:avLst/>
          </a:prstGeom>
          <a:ln w="38100">
            <a:solidFill>
              <a:schemeClr val="tx1"/>
            </a:solidFill>
          </a:ln>
        </p:spPr>
      </p:pic>
      <p:cxnSp>
        <p:nvCxnSpPr>
          <p:cNvPr id="31" name="直線矢印コネクタ 30">
            <a:extLst>
              <a:ext uri="{FF2B5EF4-FFF2-40B4-BE49-F238E27FC236}">
                <a16:creationId xmlns:a16="http://schemas.microsoft.com/office/drawing/2014/main" id="{E25785E2-DF62-4E8F-93B4-2E4FC35B4E41}"/>
              </a:ext>
            </a:extLst>
          </p:cNvPr>
          <p:cNvCxnSpPr>
            <a:cxnSpLocks/>
          </p:cNvCxnSpPr>
          <p:nvPr/>
        </p:nvCxnSpPr>
        <p:spPr>
          <a:xfrm flipV="1">
            <a:off x="6969091" y="5245556"/>
            <a:ext cx="0" cy="6334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FC2A404D-B5B9-49FA-A4B4-B93316A2CBEA}"/>
              </a:ext>
            </a:extLst>
          </p:cNvPr>
          <p:cNvSpPr/>
          <p:nvPr/>
        </p:nvSpPr>
        <p:spPr>
          <a:xfrm>
            <a:off x="3196590" y="3633561"/>
            <a:ext cx="6561778" cy="1569659"/>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0C2D58-5116-4632-8AFB-BD1D62935A2E}"/>
              </a:ext>
            </a:extLst>
          </p:cNvPr>
          <p:cNvSpPr txBox="1"/>
          <p:nvPr/>
        </p:nvSpPr>
        <p:spPr>
          <a:xfrm>
            <a:off x="126999" y="5671272"/>
            <a:ext cx="9651999" cy="584775"/>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それぞれの届出の「要・不要」を選択してください。</a:t>
            </a:r>
          </a:p>
        </p:txBody>
      </p:sp>
      <p:sp>
        <p:nvSpPr>
          <p:cNvPr id="4" name="スライド番号プレースホルダー 3">
            <a:extLst>
              <a:ext uri="{FF2B5EF4-FFF2-40B4-BE49-F238E27FC236}">
                <a16:creationId xmlns:a16="http://schemas.microsoft.com/office/drawing/2014/main" id="{66BC5D98-896B-4CA0-BA0E-FE65E80DDDDA}"/>
              </a:ext>
            </a:extLst>
          </p:cNvPr>
          <p:cNvSpPr>
            <a:spLocks noGrp="1"/>
          </p:cNvSpPr>
          <p:nvPr>
            <p:ph type="sldNum" sz="quarter" idx="12"/>
          </p:nvPr>
        </p:nvSpPr>
        <p:spPr/>
        <p:txBody>
          <a:bodyPr/>
          <a:lstStyle/>
          <a:p>
            <a:fld id="{F2A08F24-F6B5-4711-846A-F4278E2EA78D}" type="slidenum">
              <a:rPr kumimoji="1" lang="ja-JP" altLang="en-US" smtClean="0"/>
              <a:pPr/>
              <a:t>13</a:t>
            </a:fld>
            <a:endParaRPr kumimoji="1" lang="ja-JP" altLang="en-US" dirty="0"/>
          </a:p>
        </p:txBody>
      </p:sp>
      <p:pic>
        <p:nvPicPr>
          <p:cNvPr id="10" name="図 9">
            <a:extLst>
              <a:ext uri="{FF2B5EF4-FFF2-40B4-BE49-F238E27FC236}">
                <a16:creationId xmlns:a16="http://schemas.microsoft.com/office/drawing/2014/main" id="{527F0BA1-4E2B-45B2-BD9B-6E92B5BC1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1" name="四角形: 角を丸くする 10">
            <a:extLst>
              <a:ext uri="{FF2B5EF4-FFF2-40B4-BE49-F238E27FC236}">
                <a16:creationId xmlns:a16="http://schemas.microsoft.com/office/drawing/2014/main" id="{82376633-8068-4EDD-82E2-8498A97A6D3D}"/>
              </a:ext>
            </a:extLst>
          </p:cNvPr>
          <p:cNvSpPr/>
          <p:nvPr/>
        </p:nvSpPr>
        <p:spPr>
          <a:xfrm>
            <a:off x="92075" y="2555875"/>
            <a:ext cx="1651000" cy="23207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30DE9F3-0307-477C-854D-596FC57EC5E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届出の要否</a:t>
            </a:r>
            <a:endParaRPr kumimoji="1" lang="en-US" altLang="ja-JP" sz="32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002814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D032FF-AD9B-4DDB-BC42-8BFEDD010C53}"/>
              </a:ext>
            </a:extLst>
          </p:cNvPr>
          <p:cNvPicPr>
            <a:picLocks noChangeAspect="1"/>
          </p:cNvPicPr>
          <p:nvPr/>
        </p:nvPicPr>
        <p:blipFill>
          <a:blip r:embed="rId2"/>
          <a:stretch>
            <a:fillRect/>
          </a:stretch>
        </p:blipFill>
        <p:spPr>
          <a:xfrm>
            <a:off x="1496796" y="3390964"/>
            <a:ext cx="8146738" cy="2522985"/>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日付及び署名</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31" name="直線矢印コネクタ 30">
            <a:extLst>
              <a:ext uri="{FF2B5EF4-FFF2-40B4-BE49-F238E27FC236}">
                <a16:creationId xmlns:a16="http://schemas.microsoft.com/office/drawing/2014/main" id="{E25785E2-DF62-4E8F-93B4-2E4FC35B4E41}"/>
              </a:ext>
            </a:extLst>
          </p:cNvPr>
          <p:cNvCxnSpPr>
            <a:cxnSpLocks/>
          </p:cNvCxnSpPr>
          <p:nvPr/>
        </p:nvCxnSpPr>
        <p:spPr>
          <a:xfrm flipH="1">
            <a:off x="4231859" y="2719247"/>
            <a:ext cx="1" cy="13459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FC2A404D-B5B9-49FA-A4B4-B93316A2CBEA}"/>
              </a:ext>
            </a:extLst>
          </p:cNvPr>
          <p:cNvSpPr/>
          <p:nvPr/>
        </p:nvSpPr>
        <p:spPr>
          <a:xfrm>
            <a:off x="2506133" y="4123265"/>
            <a:ext cx="3437466" cy="583490"/>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0C2D58-5116-4632-8AFB-BD1D62935A2E}"/>
              </a:ext>
            </a:extLst>
          </p:cNvPr>
          <p:cNvSpPr txBox="1"/>
          <p:nvPr/>
        </p:nvSpPr>
        <p:spPr>
          <a:xfrm>
            <a:off x="2573866" y="1627333"/>
            <a:ext cx="7069667" cy="1384995"/>
          </a:xfrm>
          <a:prstGeom prst="rect">
            <a:avLst/>
          </a:prstGeom>
          <a:solidFill>
            <a:srgbClr val="FFFF00"/>
          </a:solidFill>
          <a:ln w="76200">
            <a:solidFill>
              <a:srgbClr val="FF0000"/>
            </a:solidFill>
          </a:ln>
        </p:spPr>
        <p:txBody>
          <a:bodyPr wrap="square" rtlCol="0">
            <a:spAutoFit/>
          </a:bodyPr>
          <a:lstStyle/>
          <a:p>
            <a:r>
              <a:rPr kumimoji="1" lang="ja-JP" altLang="en-US" sz="2800" b="1" dirty="0">
                <a:solidFill>
                  <a:srgbClr val="FF0000"/>
                </a:solidFill>
                <a:latin typeface="BIZ UDゴシック" panose="020B0400000000000000" pitchFamily="49" charset="-128"/>
                <a:ea typeface="BIZ UDゴシック" panose="020B0400000000000000" pitchFamily="49" charset="-128"/>
              </a:rPr>
              <a:t>・日付を記載してください。</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800" b="1" dirty="0">
                <a:solidFill>
                  <a:srgbClr val="FF0000"/>
                </a:solidFill>
                <a:latin typeface="BIZ UDゴシック" panose="020B0400000000000000" pitchFamily="49" charset="-128"/>
                <a:ea typeface="BIZ UDゴシック" panose="020B0400000000000000" pitchFamily="49" charset="-128"/>
              </a:rPr>
              <a:t>・事前調査を終了した日以降の日付を記載してください。</a:t>
            </a:r>
          </a:p>
        </p:txBody>
      </p:sp>
      <p:sp>
        <p:nvSpPr>
          <p:cNvPr id="16" name="四角形: 角を丸くする 15">
            <a:extLst>
              <a:ext uri="{FF2B5EF4-FFF2-40B4-BE49-F238E27FC236}">
                <a16:creationId xmlns:a16="http://schemas.microsoft.com/office/drawing/2014/main" id="{463C226E-494A-4030-BE44-2ACFA5780985}"/>
              </a:ext>
            </a:extLst>
          </p:cNvPr>
          <p:cNvSpPr/>
          <p:nvPr/>
        </p:nvSpPr>
        <p:spPr>
          <a:xfrm>
            <a:off x="6173512" y="4123264"/>
            <a:ext cx="2915657" cy="583490"/>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628904BC-7B1E-4F2E-920F-9B2366F0D071}"/>
              </a:ext>
            </a:extLst>
          </p:cNvPr>
          <p:cNvCxnSpPr>
            <a:cxnSpLocks/>
          </p:cNvCxnSpPr>
          <p:nvPr/>
        </p:nvCxnSpPr>
        <p:spPr>
          <a:xfrm flipV="1">
            <a:off x="7364680" y="5867615"/>
            <a:ext cx="1" cy="688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3C89976C-3B78-4113-9349-E1107675990B}"/>
              </a:ext>
            </a:extLst>
          </p:cNvPr>
          <p:cNvSpPr>
            <a:spLocks noGrp="1"/>
          </p:cNvSpPr>
          <p:nvPr>
            <p:ph type="sldNum" sz="quarter" idx="12"/>
          </p:nvPr>
        </p:nvSpPr>
        <p:spPr/>
        <p:txBody>
          <a:bodyPr/>
          <a:lstStyle/>
          <a:p>
            <a:fld id="{F2A08F24-F6B5-4711-846A-F4278E2EA78D}" type="slidenum">
              <a:rPr kumimoji="1" lang="ja-JP" altLang="en-US" smtClean="0"/>
              <a:pPr/>
              <a:t>14</a:t>
            </a:fld>
            <a:endParaRPr kumimoji="1" lang="ja-JP" altLang="en-US" dirty="0"/>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5792600" y="6215191"/>
            <a:ext cx="3448975" cy="523220"/>
          </a:xfrm>
          <a:prstGeom prst="rect">
            <a:avLst/>
          </a:prstGeom>
          <a:solidFill>
            <a:srgbClr val="FFFF00"/>
          </a:solidFill>
          <a:ln w="76200">
            <a:solidFill>
              <a:srgbClr val="FF0000"/>
            </a:solidFill>
          </a:ln>
        </p:spPr>
        <p:txBody>
          <a:bodyPr wrap="square" rtlCol="0">
            <a:spAutoFit/>
          </a:bodyPr>
          <a:lstStyle/>
          <a:p>
            <a:pPr algn="ctr"/>
            <a:r>
              <a:rPr kumimoji="1" lang="ja-JP" altLang="en-US" sz="2800" b="1" dirty="0">
                <a:solidFill>
                  <a:srgbClr val="FF0000"/>
                </a:solidFill>
                <a:latin typeface="BIZ UDゴシック" panose="020B0400000000000000" pitchFamily="49" charset="-128"/>
                <a:ea typeface="BIZ UDゴシック" panose="020B0400000000000000" pitchFamily="49" charset="-128"/>
              </a:rPr>
              <a:t>署名してください。</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762D6784-DFE2-4DCA-8DBA-5ACD12808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5" name="四角形: 角を丸くする 14">
            <a:extLst>
              <a:ext uri="{FF2B5EF4-FFF2-40B4-BE49-F238E27FC236}">
                <a16:creationId xmlns:a16="http://schemas.microsoft.com/office/drawing/2014/main" id="{5C2E48F7-2EAF-4078-91E6-34605C72E20E}"/>
              </a:ext>
            </a:extLst>
          </p:cNvPr>
          <p:cNvSpPr/>
          <p:nvPr/>
        </p:nvSpPr>
        <p:spPr>
          <a:xfrm>
            <a:off x="92075" y="2776539"/>
            <a:ext cx="1651000" cy="3365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4AB9AE7-5CFB-4FB7-9CB6-CBFF1FAD3FD5}"/>
              </a:ext>
            </a:extLst>
          </p:cNvPr>
          <p:cNvSpPr/>
          <p:nvPr/>
        </p:nvSpPr>
        <p:spPr>
          <a:xfrm>
            <a:off x="2506133" y="5323293"/>
            <a:ext cx="3437466" cy="583490"/>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D672C201-E6B2-4C2F-9CC8-5643941FE133}"/>
              </a:ext>
            </a:extLst>
          </p:cNvPr>
          <p:cNvSpPr/>
          <p:nvPr/>
        </p:nvSpPr>
        <p:spPr>
          <a:xfrm>
            <a:off x="6173512" y="5317616"/>
            <a:ext cx="2915657" cy="583490"/>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68F1370F-120C-439A-96E0-F140DF683FA2}"/>
              </a:ext>
            </a:extLst>
          </p:cNvPr>
          <p:cNvCxnSpPr>
            <a:cxnSpLocks/>
          </p:cNvCxnSpPr>
          <p:nvPr/>
        </p:nvCxnSpPr>
        <p:spPr>
          <a:xfrm flipH="1">
            <a:off x="4952999" y="3045215"/>
            <a:ext cx="1" cy="22709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1003C71-2740-4742-BEF6-7E798980FEBF}"/>
              </a:ext>
            </a:extLst>
          </p:cNvPr>
          <p:cNvCxnSpPr>
            <a:cxnSpLocks/>
          </p:cNvCxnSpPr>
          <p:nvPr/>
        </p:nvCxnSpPr>
        <p:spPr>
          <a:xfrm flipV="1">
            <a:off x="8318903" y="4706754"/>
            <a:ext cx="0" cy="15049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334378"/>
      </p:ext>
    </p:extLst>
  </p:cSld>
  <p:clrMapOvr>
    <a:masterClrMapping/>
  </p:clrMapOvr>
  <mc:AlternateContent xmlns:mc="http://schemas.openxmlformats.org/markup-compatibility/2006" xmlns:p14="http://schemas.microsoft.com/office/powerpoint/2010/main">
    <mc:Choice Requires="p14">
      <p:transition spd="slow" p14:dur="2000" advTm="11016"/>
    </mc:Choice>
    <mc:Fallback xmlns="">
      <p:transition spd="slow" advTm="110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8B16A70-67B3-42BB-8AFA-97283B1EF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805" y="1679106"/>
            <a:ext cx="7536800" cy="1303943"/>
          </a:xfrm>
          <a:prstGeom prst="rect">
            <a:avLst/>
          </a:prstGeom>
          <a:ln w="38100">
            <a:solidFill>
              <a:schemeClr val="tx1">
                <a:lumMod val="95000"/>
                <a:lumOff val="5000"/>
              </a:schemeClr>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署名</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31" name="直線矢印コネクタ 30">
            <a:extLst>
              <a:ext uri="{FF2B5EF4-FFF2-40B4-BE49-F238E27FC236}">
                <a16:creationId xmlns:a16="http://schemas.microsoft.com/office/drawing/2014/main" id="{E25785E2-DF62-4E8F-93B4-2E4FC35B4E41}"/>
              </a:ext>
            </a:extLst>
          </p:cNvPr>
          <p:cNvCxnSpPr>
            <a:cxnSpLocks/>
          </p:cNvCxnSpPr>
          <p:nvPr/>
        </p:nvCxnSpPr>
        <p:spPr>
          <a:xfrm flipV="1">
            <a:off x="7056871" y="3061371"/>
            <a:ext cx="0" cy="6681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FC2A404D-B5B9-49FA-A4B4-B93316A2CBEA}"/>
              </a:ext>
            </a:extLst>
          </p:cNvPr>
          <p:cNvSpPr/>
          <p:nvPr/>
        </p:nvSpPr>
        <p:spPr>
          <a:xfrm>
            <a:off x="6140099" y="2460928"/>
            <a:ext cx="2975025" cy="623975"/>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0C2D58-5116-4632-8AFB-BD1D62935A2E}"/>
              </a:ext>
            </a:extLst>
          </p:cNvPr>
          <p:cNvSpPr txBox="1"/>
          <p:nvPr/>
        </p:nvSpPr>
        <p:spPr>
          <a:xfrm>
            <a:off x="444586" y="3750712"/>
            <a:ext cx="8824320" cy="2062103"/>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「事前調査書面」の宛先（発注者）と同じであることを確認してください。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3200" b="1" dirty="0">
                <a:solidFill>
                  <a:srgbClr val="FF0000"/>
                </a:solidFill>
                <a:latin typeface="BIZ UDゴシック" panose="020B0400000000000000" pitchFamily="49" charset="-128"/>
                <a:ea typeface="BIZ UDゴシック" panose="020B0400000000000000" pitchFamily="49" charset="-128"/>
              </a:rPr>
              <a:t>（署名がグループ会社になっている場合が見受けられます。）</a:t>
            </a:r>
          </a:p>
        </p:txBody>
      </p:sp>
      <p:sp>
        <p:nvSpPr>
          <p:cNvPr id="4" name="スライド番号プレースホルダー 3">
            <a:extLst>
              <a:ext uri="{FF2B5EF4-FFF2-40B4-BE49-F238E27FC236}">
                <a16:creationId xmlns:a16="http://schemas.microsoft.com/office/drawing/2014/main" id="{D20BD084-CBDD-48DC-B978-BC044407BA75}"/>
              </a:ext>
            </a:extLst>
          </p:cNvPr>
          <p:cNvSpPr>
            <a:spLocks noGrp="1"/>
          </p:cNvSpPr>
          <p:nvPr>
            <p:ph type="sldNum" sz="quarter" idx="12"/>
          </p:nvPr>
        </p:nvSpPr>
        <p:spPr/>
        <p:txBody>
          <a:bodyPr/>
          <a:lstStyle/>
          <a:p>
            <a:fld id="{F2A08F24-F6B5-4711-846A-F4278E2EA78D}" type="slidenum">
              <a:rPr kumimoji="1" lang="ja-JP" altLang="en-US" smtClean="0"/>
              <a:pPr/>
              <a:t>15</a:t>
            </a:fld>
            <a:endParaRPr kumimoji="1" lang="ja-JP" altLang="en-US" dirty="0"/>
          </a:p>
        </p:txBody>
      </p:sp>
      <p:pic>
        <p:nvPicPr>
          <p:cNvPr id="8" name="図 7">
            <a:extLst>
              <a:ext uri="{FF2B5EF4-FFF2-40B4-BE49-F238E27FC236}">
                <a16:creationId xmlns:a16="http://schemas.microsoft.com/office/drawing/2014/main" id="{15397191-9072-4B36-A398-349E2B949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1FC8447B-B484-42F4-8558-59FC61EA084B}"/>
              </a:ext>
            </a:extLst>
          </p:cNvPr>
          <p:cNvSpPr/>
          <p:nvPr/>
        </p:nvSpPr>
        <p:spPr>
          <a:xfrm flipV="1">
            <a:off x="92075" y="2792412"/>
            <a:ext cx="1651000" cy="17938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5077861"/>
      </p:ext>
    </p:extLst>
  </p:cSld>
  <p:clrMapOvr>
    <a:masterClrMapping/>
  </p:clrMapOvr>
  <mc:AlternateContent xmlns:mc="http://schemas.openxmlformats.org/markup-compatibility/2006" xmlns:p14="http://schemas.microsoft.com/office/powerpoint/2010/main">
    <mc:Choice Requires="p14">
      <p:transition spd="slow" p14:dur="2000" advTm="7440"/>
    </mc:Choice>
    <mc:Fallback xmlns="">
      <p:transition spd="slow" advTm="74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D031520B-9618-46AC-B70B-7E09ADA7A816}"/>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E2F59421-7BD0-4BCE-8E82-B15F339E2ECD}"/>
              </a:ext>
            </a:extLst>
          </p:cNvPr>
          <p:cNvSpPr txBox="1"/>
          <p:nvPr/>
        </p:nvSpPr>
        <p:spPr>
          <a:xfrm>
            <a:off x="280754" y="2015231"/>
            <a:ext cx="9344489" cy="3847207"/>
          </a:xfrm>
          <a:prstGeom prst="rect">
            <a:avLst/>
          </a:prstGeom>
          <a:noFill/>
        </p:spPr>
        <p:txBody>
          <a:bodyPr wrap="square" rtlCol="0">
            <a:spAutoFit/>
          </a:bodyPr>
          <a:lstStyle/>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表紙</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u="dbl" dirty="0">
                <a:latin typeface="BIZ UDゴシック" panose="020B0400000000000000" pitchFamily="49" charset="-128"/>
                <a:ea typeface="BIZ UDゴシック" panose="020B0400000000000000" pitchFamily="49" charset="-128"/>
              </a:rPr>
              <a:t>★　別紙１　特定粉じん排出等作業の概要</a:t>
            </a:r>
            <a:endParaRPr kumimoji="1" lang="en-US" altLang="ja-JP" sz="3200" b="1" u="dbl" dirty="0">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別紙２　大気中の石綿の濃度の測定計画</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pPr algn="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（法届出対象の特定建築材料の使用面積</a:t>
            </a:r>
            <a:r>
              <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rPr>
              <a:t>50</a:t>
            </a: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㎡以上の場合）</a:t>
            </a:r>
            <a:endPar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別紙３　事前調査結果の詳細票</a:t>
            </a:r>
          </a:p>
        </p:txBody>
      </p:sp>
      <p:sp>
        <p:nvSpPr>
          <p:cNvPr id="4" name="スライド番号プレースホルダー 3">
            <a:extLst>
              <a:ext uri="{FF2B5EF4-FFF2-40B4-BE49-F238E27FC236}">
                <a16:creationId xmlns:a16="http://schemas.microsoft.com/office/drawing/2014/main" id="{54000111-5BF4-46D8-BCD4-FF9EBCA261FF}"/>
              </a:ext>
            </a:extLst>
          </p:cNvPr>
          <p:cNvSpPr>
            <a:spLocks noGrp="1"/>
          </p:cNvSpPr>
          <p:nvPr>
            <p:ph type="sldNum" sz="quarter" idx="12"/>
          </p:nvPr>
        </p:nvSpPr>
        <p:spPr/>
        <p:txBody>
          <a:bodyPr/>
          <a:lstStyle/>
          <a:p>
            <a:fld id="{F2A08F24-F6B5-4711-846A-F4278E2EA78D}" type="slidenum">
              <a:rPr kumimoji="1" lang="ja-JP" altLang="en-US" smtClean="0"/>
              <a:pPr/>
              <a:t>16</a:t>
            </a:fld>
            <a:endParaRPr kumimoji="1" lang="ja-JP" altLang="en-US" dirty="0"/>
          </a:p>
        </p:txBody>
      </p:sp>
    </p:spTree>
    <p:extLst>
      <p:ext uri="{BB962C8B-B14F-4D97-AF65-F5344CB8AC3E}">
        <p14:creationId xmlns:p14="http://schemas.microsoft.com/office/powerpoint/2010/main" val="1888717478"/>
      </p:ext>
    </p:extLst>
  </p:cSld>
  <p:clrMapOvr>
    <a:masterClrMapping/>
  </p:clrMapOvr>
  <mc:AlternateContent xmlns:mc="http://schemas.openxmlformats.org/markup-compatibility/2006" xmlns:p14="http://schemas.microsoft.com/office/powerpoint/2010/main">
    <mc:Choice Requires="p14">
      <p:transition spd="slow" p14:dur="2000" advTm="3887"/>
    </mc:Choice>
    <mc:Fallback xmlns="">
      <p:transition spd="slow" advTm="38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0" y="0"/>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324959" y="4133197"/>
            <a:ext cx="9256081" cy="2062103"/>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石綿が有る場合又は石綿が有るとみなす場合は、別紙１を作成してください。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3200" b="1" dirty="0">
                <a:solidFill>
                  <a:srgbClr val="FF0000"/>
                </a:solidFill>
                <a:latin typeface="BIZ UDゴシック" panose="020B0400000000000000" pitchFamily="49" charset="-128"/>
                <a:ea typeface="BIZ UDゴシック" panose="020B0400000000000000" pitchFamily="49" charset="-128"/>
              </a:rPr>
              <a:t>それ以外の場合は作成不要です。</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F03DEF46-AB0E-4000-B24E-3AE72C32A7FA}"/>
              </a:ext>
            </a:extLst>
          </p:cNvPr>
          <p:cNvPicPr>
            <a:picLocks noChangeAspect="1"/>
          </p:cNvPicPr>
          <p:nvPr/>
        </p:nvPicPr>
        <p:blipFill>
          <a:blip r:embed="rId2"/>
          <a:stretch>
            <a:fillRect/>
          </a:stretch>
        </p:blipFill>
        <p:spPr>
          <a:xfrm>
            <a:off x="1874359" y="1242699"/>
            <a:ext cx="7706681" cy="2231359"/>
          </a:xfrm>
          <a:prstGeom prst="rect">
            <a:avLst/>
          </a:prstGeom>
          <a:ln w="38100">
            <a:solidFill>
              <a:schemeClr val="tx1"/>
            </a:solidFill>
          </a:ln>
        </p:spPr>
      </p:pic>
      <p:sp>
        <p:nvSpPr>
          <p:cNvPr id="4" name="スライド番号プレースホルダー 3">
            <a:extLst>
              <a:ext uri="{FF2B5EF4-FFF2-40B4-BE49-F238E27FC236}">
                <a16:creationId xmlns:a16="http://schemas.microsoft.com/office/drawing/2014/main" id="{584E45A4-B9EF-46CE-A159-C8E0A28A14D5}"/>
              </a:ext>
            </a:extLst>
          </p:cNvPr>
          <p:cNvSpPr>
            <a:spLocks noGrp="1"/>
          </p:cNvSpPr>
          <p:nvPr>
            <p:ph type="sldNum" sz="quarter" idx="12"/>
          </p:nvPr>
        </p:nvSpPr>
        <p:spPr/>
        <p:txBody>
          <a:bodyPr/>
          <a:lstStyle/>
          <a:p>
            <a:fld id="{F2A08F24-F6B5-4711-846A-F4278E2EA78D}" type="slidenum">
              <a:rPr kumimoji="1" lang="ja-JP" altLang="en-US" smtClean="0"/>
              <a:pPr/>
              <a:t>17</a:t>
            </a:fld>
            <a:endParaRPr kumimoji="1" lang="ja-JP" altLang="en-US" dirty="0"/>
          </a:p>
        </p:txBody>
      </p:sp>
      <p:pic>
        <p:nvPicPr>
          <p:cNvPr id="8" name="図 7">
            <a:extLst>
              <a:ext uri="{FF2B5EF4-FFF2-40B4-BE49-F238E27FC236}">
                <a16:creationId xmlns:a16="http://schemas.microsoft.com/office/drawing/2014/main" id="{BB106A86-7F51-425E-AEDB-CC85F4AF7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29"/>
            <a:ext cx="1429449" cy="2032498"/>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FD8CE685-BDEE-4124-8FB8-49056917D514}"/>
              </a:ext>
            </a:extLst>
          </p:cNvPr>
          <p:cNvSpPr/>
          <p:nvPr/>
        </p:nvSpPr>
        <p:spPr>
          <a:xfrm>
            <a:off x="76200" y="1299242"/>
            <a:ext cx="1651000" cy="58543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14029E65-7F01-4B64-9A25-C5CF61B8085E}"/>
              </a:ext>
            </a:extLst>
          </p:cNvPr>
          <p:cNvCxnSpPr>
            <a:cxnSpLocks/>
          </p:cNvCxnSpPr>
          <p:nvPr/>
        </p:nvCxnSpPr>
        <p:spPr>
          <a:xfrm flipV="1">
            <a:off x="6548871" y="3535810"/>
            <a:ext cx="0" cy="5862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932355"/>
      </p:ext>
    </p:extLst>
  </p:cSld>
  <p:clrMapOvr>
    <a:masterClrMapping/>
  </p:clrMapOvr>
  <mc:AlternateContent xmlns:mc="http://schemas.openxmlformats.org/markup-compatibility/2006" xmlns:p14="http://schemas.microsoft.com/office/powerpoint/2010/main">
    <mc:Choice Requires="p14">
      <p:transition spd="slow" p14:dur="2000" advTm="7347"/>
    </mc:Choice>
    <mc:Fallback xmlns="">
      <p:transition spd="slow" advTm="73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2CB6F-C216-4ED8-8903-A659578FEAA3}"/>
              </a:ext>
            </a:extLst>
          </p:cNvPr>
          <p:cNvPicPr>
            <a:picLocks noChangeAspect="1"/>
          </p:cNvPicPr>
          <p:nvPr/>
        </p:nvPicPr>
        <p:blipFill>
          <a:blip r:embed="rId2"/>
          <a:stretch>
            <a:fillRect/>
          </a:stretch>
        </p:blipFill>
        <p:spPr>
          <a:xfrm>
            <a:off x="330199" y="3657600"/>
            <a:ext cx="8660171" cy="2980806"/>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特定粉じん排出等作業の種類</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463C226E-494A-4030-BE44-2ACFA5780985}"/>
              </a:ext>
            </a:extLst>
          </p:cNvPr>
          <p:cNvSpPr/>
          <p:nvPr/>
        </p:nvSpPr>
        <p:spPr>
          <a:xfrm>
            <a:off x="3550451" y="3543299"/>
            <a:ext cx="5745949" cy="3178177"/>
          </a:xfrm>
          <a:prstGeom prst="roundRect">
            <a:avLst>
              <a:gd name="adj" fmla="val 11988"/>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A96E6FD-07E3-4B5F-B46A-BEB3DE0BD527}"/>
              </a:ext>
            </a:extLst>
          </p:cNvPr>
          <p:cNvSpPr>
            <a:spLocks noGrp="1"/>
          </p:cNvSpPr>
          <p:nvPr>
            <p:ph type="sldNum" sz="quarter" idx="12"/>
          </p:nvPr>
        </p:nvSpPr>
        <p:spPr/>
        <p:txBody>
          <a:bodyPr/>
          <a:lstStyle/>
          <a:p>
            <a:fld id="{F2A08F24-F6B5-4711-846A-F4278E2EA78D}" type="slidenum">
              <a:rPr kumimoji="1" lang="ja-JP" altLang="en-US" smtClean="0"/>
              <a:pPr/>
              <a:t>18</a:t>
            </a:fld>
            <a:endParaRPr kumimoji="1" lang="ja-JP" altLang="en-US" dirty="0"/>
          </a:p>
        </p:txBody>
      </p:sp>
      <p:pic>
        <p:nvPicPr>
          <p:cNvPr id="8" name="図 7">
            <a:extLst>
              <a:ext uri="{FF2B5EF4-FFF2-40B4-BE49-F238E27FC236}">
                <a16:creationId xmlns:a16="http://schemas.microsoft.com/office/drawing/2014/main" id="{CEF6C8BA-C33D-4B2E-933D-642D1CE31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29"/>
            <a:ext cx="1429449" cy="2032498"/>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E14105F7-7597-4346-93D6-E7C4F6E601AA}"/>
              </a:ext>
            </a:extLst>
          </p:cNvPr>
          <p:cNvSpPr/>
          <p:nvPr/>
        </p:nvSpPr>
        <p:spPr>
          <a:xfrm>
            <a:off x="76200" y="1430867"/>
            <a:ext cx="1651000" cy="46143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3FE18FA6-E550-49C6-B872-B85AA67B11B1}"/>
              </a:ext>
            </a:extLst>
          </p:cNvPr>
          <p:cNvCxnSpPr>
            <a:cxnSpLocks/>
          </p:cNvCxnSpPr>
          <p:nvPr/>
        </p:nvCxnSpPr>
        <p:spPr>
          <a:xfrm>
            <a:off x="6244071" y="2500339"/>
            <a:ext cx="0" cy="10429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D3643C9-5336-4423-9B3E-38F63CE265DE}"/>
              </a:ext>
            </a:extLst>
          </p:cNvPr>
          <p:cNvSpPr txBox="1"/>
          <p:nvPr/>
        </p:nvSpPr>
        <p:spPr>
          <a:xfrm>
            <a:off x="2082800" y="1382623"/>
            <a:ext cx="7213600" cy="1569660"/>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「特定粉じん排出等作業実施届出書」の提出が必要な作業のみでなく、該当する作業全てを選択してください。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70006960"/>
      </p:ext>
    </p:extLst>
  </p:cSld>
  <p:clrMapOvr>
    <a:masterClrMapping/>
  </p:clrMapOvr>
  <mc:AlternateContent xmlns:mc="http://schemas.openxmlformats.org/markup-compatibility/2006" xmlns:p14="http://schemas.microsoft.com/office/powerpoint/2010/main">
    <mc:Choice Requires="p14">
      <p:transition spd="slow" p14:dur="2000" advTm="14545"/>
    </mc:Choice>
    <mc:Fallback xmlns="">
      <p:transition spd="slow" advTm="145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＜石綿事前調査書面について①＞</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7A69DAD-EFF7-4A11-A629-1B1D81580148}"/>
              </a:ext>
            </a:extLst>
          </p:cNvPr>
          <p:cNvSpPr txBox="1"/>
          <p:nvPr/>
        </p:nvSpPr>
        <p:spPr>
          <a:xfrm>
            <a:off x="237994" y="1450769"/>
            <a:ext cx="9430012" cy="4093428"/>
          </a:xfrm>
          <a:prstGeom prst="rect">
            <a:avLst/>
          </a:prstGeom>
          <a:solidFill>
            <a:srgbClr val="FFFF00"/>
          </a:solidFill>
          <a:ln w="76200">
            <a:solidFill>
              <a:srgbClr val="FF0000"/>
            </a:solidFill>
          </a:ln>
        </p:spPr>
        <p:txBody>
          <a:bodyPr wrap="square" rtlCol="0">
            <a:spAutoFit/>
          </a:bodyPr>
          <a:lstStyle/>
          <a:p>
            <a:r>
              <a:rPr kumimoji="1" lang="ja-JP" altLang="en-US" sz="2600" b="1" dirty="0">
                <a:solidFill>
                  <a:srgbClr val="FF0000"/>
                </a:solidFill>
                <a:latin typeface="BIZ UDゴシック" panose="020B0400000000000000" pitchFamily="49" charset="-128"/>
                <a:ea typeface="BIZ UDゴシック" panose="020B0400000000000000" pitchFamily="49" charset="-128"/>
              </a:rPr>
              <a:t>★石綿の事前調査は、</a:t>
            </a:r>
            <a:r>
              <a:rPr kumimoji="1" lang="ja-JP" altLang="en-US" sz="2600" b="1" u="dbl" dirty="0">
                <a:solidFill>
                  <a:srgbClr val="FF0000"/>
                </a:solidFill>
                <a:latin typeface="BIZ UDゴシック" panose="020B0400000000000000" pitchFamily="49" charset="-128"/>
                <a:ea typeface="BIZ UDゴシック" panose="020B0400000000000000" pitchFamily="49" charset="-128"/>
              </a:rPr>
              <a:t>全ての解体等工事で必要</a:t>
            </a:r>
            <a:r>
              <a:rPr kumimoji="1" lang="ja-JP" altLang="en-US" sz="2600" b="1" dirty="0">
                <a:solidFill>
                  <a:srgbClr val="FF0000"/>
                </a:solidFill>
                <a:latin typeface="BIZ UDゴシック" panose="020B0400000000000000" pitchFamily="49" charset="-128"/>
                <a:ea typeface="BIZ UDゴシック" panose="020B0400000000000000" pitchFamily="49" charset="-128"/>
              </a:rPr>
              <a:t>です。</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600" b="1" dirty="0">
                <a:solidFill>
                  <a:srgbClr val="FF0000"/>
                </a:solidFill>
                <a:latin typeface="BIZ UDゴシック" panose="020B0400000000000000" pitchFamily="49" charset="-128"/>
                <a:ea typeface="BIZ UDゴシック" panose="020B0400000000000000" pitchFamily="49" charset="-128"/>
              </a:rPr>
              <a:t>★事前調査を実施するのは、</a:t>
            </a:r>
            <a:r>
              <a:rPr kumimoji="1" lang="ja-JP" altLang="en-US" sz="2600" b="1" u="dbl" dirty="0">
                <a:solidFill>
                  <a:srgbClr val="FF0000"/>
                </a:solidFill>
                <a:latin typeface="BIZ UDゴシック" panose="020B0400000000000000" pitchFamily="49" charset="-128"/>
                <a:ea typeface="BIZ UDゴシック" panose="020B0400000000000000" pitchFamily="49" charset="-128"/>
              </a:rPr>
              <a:t>元請業者又は自主施工者</a:t>
            </a:r>
            <a:r>
              <a:rPr kumimoji="1" lang="ja-JP" altLang="en-US" sz="2600" b="1" dirty="0">
                <a:solidFill>
                  <a:srgbClr val="FF0000"/>
                </a:solidFill>
                <a:latin typeface="BIZ UDゴシック" panose="020B0400000000000000" pitchFamily="49" charset="-128"/>
                <a:ea typeface="BIZ UDゴシック" panose="020B0400000000000000" pitchFamily="49" charset="-128"/>
              </a:rPr>
              <a:t>です。</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ja-JP" altLang="en-US" sz="26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600" b="1" dirty="0">
                <a:solidFill>
                  <a:srgbClr val="FF0000"/>
                </a:solidFill>
                <a:latin typeface="BIZ UDゴシック" panose="020B0400000000000000" pitchFamily="49" charset="-128"/>
                <a:ea typeface="BIZ UDゴシック" panose="020B0400000000000000" pitchFamily="49" charset="-128"/>
              </a:rPr>
              <a:t>★事前調査を行った場合、</a:t>
            </a:r>
            <a:r>
              <a:rPr kumimoji="1" lang="ja-JP" altLang="en-US" sz="2600" b="1" u="dbl" dirty="0">
                <a:solidFill>
                  <a:srgbClr val="FF0000"/>
                </a:solidFill>
                <a:latin typeface="BIZ UDゴシック" panose="020B0400000000000000" pitchFamily="49" charset="-128"/>
                <a:ea typeface="BIZ UDゴシック" panose="020B0400000000000000" pitchFamily="49" charset="-128"/>
              </a:rPr>
              <a:t>書面の作成が必要</a:t>
            </a:r>
            <a:r>
              <a:rPr kumimoji="1" lang="ja-JP" altLang="en-US" sz="2600" b="1" dirty="0">
                <a:solidFill>
                  <a:srgbClr val="FF0000"/>
                </a:solidFill>
                <a:latin typeface="BIZ UDゴシック" panose="020B0400000000000000" pitchFamily="49" charset="-128"/>
                <a:ea typeface="BIZ UDゴシック" panose="020B0400000000000000" pitchFamily="49" charset="-128"/>
              </a:rPr>
              <a:t>です。</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a:p>
            <a:endParaRPr kumimoji="1" lang="ja-JP" altLang="en-US" sz="26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600" b="1" dirty="0">
                <a:solidFill>
                  <a:srgbClr val="FF0000"/>
                </a:solidFill>
                <a:latin typeface="BIZ UDゴシック" panose="020B0400000000000000" pitchFamily="49" charset="-128"/>
                <a:ea typeface="BIZ UDゴシック" panose="020B0400000000000000" pitchFamily="49" charset="-128"/>
              </a:rPr>
              <a:t>★事前調査結果について、</a:t>
            </a:r>
            <a:r>
              <a:rPr kumimoji="1" lang="ja-JP" altLang="en-US" sz="2600" b="1" u="dbl" dirty="0">
                <a:solidFill>
                  <a:srgbClr val="FF0000"/>
                </a:solidFill>
                <a:latin typeface="BIZ UDゴシック" panose="020B0400000000000000" pitchFamily="49" charset="-128"/>
                <a:ea typeface="BIZ UDゴシック" panose="020B0400000000000000" pitchFamily="49" charset="-128"/>
              </a:rPr>
              <a:t>発注者への説明が必要</a:t>
            </a:r>
            <a:r>
              <a:rPr kumimoji="1" lang="ja-JP" altLang="en-US" sz="2600" b="1" dirty="0">
                <a:solidFill>
                  <a:srgbClr val="FF0000"/>
                </a:solidFill>
                <a:latin typeface="BIZ UDゴシック" panose="020B0400000000000000" pitchFamily="49" charset="-128"/>
                <a:ea typeface="BIZ UDゴシック" panose="020B0400000000000000" pitchFamily="49" charset="-128"/>
              </a:rPr>
              <a:t>です。</a:t>
            </a:r>
          </a:p>
        </p:txBody>
      </p:sp>
      <p:sp>
        <p:nvSpPr>
          <p:cNvPr id="8" name="スライド番号プレースホルダー 7">
            <a:extLst>
              <a:ext uri="{FF2B5EF4-FFF2-40B4-BE49-F238E27FC236}">
                <a16:creationId xmlns:a16="http://schemas.microsoft.com/office/drawing/2014/main" id="{6D60FF39-2A15-4504-B116-8318307DEF0B}"/>
              </a:ext>
            </a:extLst>
          </p:cNvPr>
          <p:cNvSpPr>
            <a:spLocks noGrp="1"/>
          </p:cNvSpPr>
          <p:nvPr>
            <p:ph type="sldNum" sz="quarter" idx="12"/>
          </p:nvPr>
        </p:nvSpPr>
        <p:spPr/>
        <p:txBody>
          <a:bodyPr/>
          <a:lstStyle/>
          <a:p>
            <a:fld id="{F2A08F24-F6B5-4711-846A-F4278E2EA78D}" type="slidenum">
              <a:rPr kumimoji="1" lang="ja-JP" altLang="en-US" smtClean="0"/>
              <a:pPr/>
              <a:t>1</a:t>
            </a:fld>
            <a:endParaRPr kumimoji="1" lang="ja-JP" altLang="en-US" dirty="0"/>
          </a:p>
        </p:txBody>
      </p:sp>
    </p:spTree>
    <p:extLst>
      <p:ext uri="{BB962C8B-B14F-4D97-AF65-F5344CB8AC3E}">
        <p14:creationId xmlns:p14="http://schemas.microsoft.com/office/powerpoint/2010/main" val="1904429485"/>
      </p:ext>
    </p:extLst>
  </p:cSld>
  <p:clrMapOvr>
    <a:masterClrMapping/>
  </p:clrMapOvr>
  <mc:AlternateContent xmlns:mc="http://schemas.openxmlformats.org/markup-compatibility/2006" xmlns:p14="http://schemas.microsoft.com/office/powerpoint/2010/main">
    <mc:Choice Requires="p14">
      <p:transition spd="slow" p14:dur="2000" advTm="6186"/>
    </mc:Choice>
    <mc:Fallback xmlns="">
      <p:transition spd="slow" advTm="61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1D799C8-52EA-496C-9F10-4A47530B159E}"/>
              </a:ext>
            </a:extLst>
          </p:cNvPr>
          <p:cNvPicPr>
            <a:picLocks noChangeAspect="1"/>
          </p:cNvPicPr>
          <p:nvPr/>
        </p:nvPicPr>
        <p:blipFill>
          <a:blip r:embed="rId2"/>
          <a:stretch>
            <a:fillRect/>
          </a:stretch>
        </p:blipFill>
        <p:spPr>
          <a:xfrm>
            <a:off x="2095851" y="1874622"/>
            <a:ext cx="7566722" cy="854461"/>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特定粉じん排出等作業の実施の期間</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463C226E-494A-4030-BE44-2ACFA5780985}"/>
              </a:ext>
            </a:extLst>
          </p:cNvPr>
          <p:cNvSpPr/>
          <p:nvPr/>
        </p:nvSpPr>
        <p:spPr>
          <a:xfrm>
            <a:off x="6388100" y="1727200"/>
            <a:ext cx="3370267" cy="1181100"/>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432056" y="3917928"/>
            <a:ext cx="9041885" cy="1569660"/>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作業区画の隔離、足場の設置などの石綿の飛散防止のための作業を含む、一連の作業の開始日・終了日を記載してください。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E83FEFE9-6945-4F4F-98FA-366146B60CB3}"/>
              </a:ext>
            </a:extLst>
          </p:cNvPr>
          <p:cNvSpPr>
            <a:spLocks noGrp="1"/>
          </p:cNvSpPr>
          <p:nvPr>
            <p:ph type="sldNum" sz="quarter" idx="12"/>
          </p:nvPr>
        </p:nvSpPr>
        <p:spPr/>
        <p:txBody>
          <a:bodyPr/>
          <a:lstStyle/>
          <a:p>
            <a:fld id="{F2A08F24-F6B5-4711-846A-F4278E2EA78D}" type="slidenum">
              <a:rPr kumimoji="1" lang="ja-JP" altLang="en-US" smtClean="0"/>
              <a:pPr/>
              <a:t>19</a:t>
            </a:fld>
            <a:endParaRPr kumimoji="1" lang="ja-JP" altLang="en-US" dirty="0"/>
          </a:p>
        </p:txBody>
      </p:sp>
      <p:pic>
        <p:nvPicPr>
          <p:cNvPr id="8" name="図 7">
            <a:extLst>
              <a:ext uri="{FF2B5EF4-FFF2-40B4-BE49-F238E27FC236}">
                <a16:creationId xmlns:a16="http://schemas.microsoft.com/office/drawing/2014/main" id="{D9097916-B9C3-4935-96E4-7AD49AAFE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29"/>
            <a:ext cx="1429449" cy="2032498"/>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039F8491-0311-4709-A684-D3EAD41958C4}"/>
              </a:ext>
            </a:extLst>
          </p:cNvPr>
          <p:cNvSpPr/>
          <p:nvPr/>
        </p:nvSpPr>
        <p:spPr>
          <a:xfrm>
            <a:off x="76200" y="1816100"/>
            <a:ext cx="1651000" cy="16086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7C472918-E4C7-4AF5-A5B4-D68356010575}"/>
              </a:ext>
            </a:extLst>
          </p:cNvPr>
          <p:cNvCxnSpPr>
            <a:cxnSpLocks/>
          </p:cNvCxnSpPr>
          <p:nvPr/>
        </p:nvCxnSpPr>
        <p:spPr>
          <a:xfrm flipV="1">
            <a:off x="7145771" y="2908301"/>
            <a:ext cx="0" cy="10096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372003"/>
      </p:ext>
    </p:extLst>
  </p:cSld>
  <p:clrMapOvr>
    <a:masterClrMapping/>
  </p:clrMapOvr>
  <mc:AlternateContent xmlns:mc="http://schemas.openxmlformats.org/markup-compatibility/2006" xmlns:p14="http://schemas.microsoft.com/office/powerpoint/2010/main">
    <mc:Choice Requires="p14">
      <p:transition spd="slow" p14:dur="2000" advTm="19700"/>
    </mc:Choice>
    <mc:Fallback xmlns="">
      <p:transition spd="slow" advTm="197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826855-B5AC-4B31-A4C6-8403352876F8}"/>
              </a:ext>
            </a:extLst>
          </p:cNvPr>
          <p:cNvPicPr>
            <a:picLocks noChangeAspect="1"/>
          </p:cNvPicPr>
          <p:nvPr/>
        </p:nvPicPr>
        <p:blipFill>
          <a:blip r:embed="rId2"/>
          <a:stretch>
            <a:fillRect/>
          </a:stretch>
        </p:blipFill>
        <p:spPr>
          <a:xfrm>
            <a:off x="291482" y="4074970"/>
            <a:ext cx="8801718" cy="2122342"/>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特定建築材料の種類並びにその使用箇所等</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463C226E-494A-4030-BE44-2ACFA5780985}"/>
              </a:ext>
            </a:extLst>
          </p:cNvPr>
          <p:cNvSpPr/>
          <p:nvPr/>
        </p:nvSpPr>
        <p:spPr>
          <a:xfrm>
            <a:off x="4016159" y="3914288"/>
            <a:ext cx="5203784" cy="2443706"/>
          </a:xfrm>
          <a:prstGeom prst="roundRect">
            <a:avLst>
              <a:gd name="adj" fmla="val 1546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2285383" y="1436693"/>
            <a:ext cx="7303117" cy="1569660"/>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「特定粉じん排出等作業実施届出書」の提出が必要な材料のみでなく、該当する材料全てを記載してください。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11845EC3-2BDA-4D55-BA63-3BC4114D27C3}"/>
              </a:ext>
            </a:extLst>
          </p:cNvPr>
          <p:cNvSpPr>
            <a:spLocks noGrp="1"/>
          </p:cNvSpPr>
          <p:nvPr>
            <p:ph type="sldNum" sz="quarter" idx="12"/>
          </p:nvPr>
        </p:nvSpPr>
        <p:spPr/>
        <p:txBody>
          <a:bodyPr/>
          <a:lstStyle/>
          <a:p>
            <a:fld id="{F2A08F24-F6B5-4711-846A-F4278E2EA78D}" type="slidenum">
              <a:rPr kumimoji="1" lang="ja-JP" altLang="en-US" smtClean="0"/>
              <a:pPr/>
              <a:t>20</a:t>
            </a:fld>
            <a:endParaRPr kumimoji="1" lang="ja-JP" altLang="en-US" dirty="0"/>
          </a:p>
        </p:txBody>
      </p:sp>
      <p:cxnSp>
        <p:nvCxnSpPr>
          <p:cNvPr id="10" name="直線矢印コネクタ 9">
            <a:extLst>
              <a:ext uri="{FF2B5EF4-FFF2-40B4-BE49-F238E27FC236}">
                <a16:creationId xmlns:a16="http://schemas.microsoft.com/office/drawing/2014/main" id="{19A834C9-4D77-465B-9741-E29FC3504E03}"/>
              </a:ext>
            </a:extLst>
          </p:cNvPr>
          <p:cNvCxnSpPr>
            <a:cxnSpLocks/>
          </p:cNvCxnSpPr>
          <p:nvPr/>
        </p:nvCxnSpPr>
        <p:spPr>
          <a:xfrm>
            <a:off x="7107671" y="3006353"/>
            <a:ext cx="0" cy="8734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A809BF8A-FB13-4E4B-8012-996F16DF9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29"/>
            <a:ext cx="1429449" cy="2032498"/>
          </a:xfrm>
          <a:prstGeom prst="rect">
            <a:avLst/>
          </a:prstGeom>
          <a:ln w="19050">
            <a:solidFill>
              <a:schemeClr val="tx1"/>
            </a:solidFill>
          </a:ln>
        </p:spPr>
      </p:pic>
      <p:sp>
        <p:nvSpPr>
          <p:cNvPr id="12" name="四角形: 角を丸くする 11">
            <a:extLst>
              <a:ext uri="{FF2B5EF4-FFF2-40B4-BE49-F238E27FC236}">
                <a16:creationId xmlns:a16="http://schemas.microsoft.com/office/drawing/2014/main" id="{05730CE8-EDB5-473F-AB24-76544A3554ED}"/>
              </a:ext>
            </a:extLst>
          </p:cNvPr>
          <p:cNvSpPr/>
          <p:nvPr/>
        </p:nvSpPr>
        <p:spPr>
          <a:xfrm>
            <a:off x="76200" y="1939926"/>
            <a:ext cx="1651000" cy="2857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664243"/>
      </p:ext>
    </p:extLst>
  </p:cSld>
  <p:clrMapOvr>
    <a:masterClrMapping/>
  </p:clrMapOvr>
  <mc:AlternateContent xmlns:mc="http://schemas.openxmlformats.org/markup-compatibility/2006" xmlns:p14="http://schemas.microsoft.com/office/powerpoint/2010/main">
    <mc:Choice Requires="p14">
      <p:transition spd="slow" p14:dur="2000" advTm="16635"/>
    </mc:Choice>
    <mc:Fallback xmlns="">
      <p:transition spd="slow" advTm="166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B3E53D2-E9B6-4F5A-A729-C3E8DE45D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2" y="3507732"/>
            <a:ext cx="9322914" cy="1494358"/>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作業の掲示に係る設置予定年月日及び設置場所</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5476682" y="2205983"/>
            <a:ext cx="3734766" cy="584775"/>
          </a:xfrm>
          <a:prstGeom prst="rect">
            <a:avLst/>
          </a:prstGeom>
          <a:solidFill>
            <a:srgbClr val="FFFF00"/>
          </a:solidFill>
          <a:ln w="76200">
            <a:solidFill>
              <a:srgbClr val="FF0000"/>
            </a:solidFill>
          </a:ln>
        </p:spPr>
        <p:txBody>
          <a:bodyPr wrap="square" rtlCol="0">
            <a:spAutoFit/>
          </a:bodyPr>
          <a:lstStyle/>
          <a:p>
            <a:pPr algn="ctr"/>
            <a:r>
              <a:rPr kumimoji="1" lang="ja-JP" altLang="en-US" sz="3200" b="1" dirty="0">
                <a:solidFill>
                  <a:srgbClr val="FF0000"/>
                </a:solidFill>
                <a:latin typeface="BIZ UDゴシック" panose="020B0400000000000000" pitchFamily="49" charset="-128"/>
                <a:ea typeface="BIZ UDゴシック" panose="020B0400000000000000" pitchFamily="49" charset="-128"/>
              </a:rPr>
              <a:t>記載してください。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463C226E-494A-4030-BE44-2ACFA5780985}"/>
              </a:ext>
            </a:extLst>
          </p:cNvPr>
          <p:cNvSpPr/>
          <p:nvPr/>
        </p:nvSpPr>
        <p:spPr>
          <a:xfrm>
            <a:off x="7064329" y="3639596"/>
            <a:ext cx="2694039" cy="530943"/>
          </a:xfrm>
          <a:prstGeom prst="roundRect">
            <a:avLst>
              <a:gd name="adj" fmla="val 10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05FAC861-B8A1-4D20-8B49-A8E1FA6A9EE2}"/>
              </a:ext>
            </a:extLst>
          </p:cNvPr>
          <p:cNvSpPr>
            <a:spLocks noGrp="1"/>
          </p:cNvSpPr>
          <p:nvPr>
            <p:ph type="sldNum" sz="quarter" idx="12"/>
          </p:nvPr>
        </p:nvSpPr>
        <p:spPr/>
        <p:txBody>
          <a:bodyPr/>
          <a:lstStyle/>
          <a:p>
            <a:fld id="{F2A08F24-F6B5-4711-846A-F4278E2EA78D}" type="slidenum">
              <a:rPr kumimoji="1" lang="ja-JP" altLang="en-US" smtClean="0"/>
              <a:pPr/>
              <a:t>21</a:t>
            </a:fld>
            <a:endParaRPr kumimoji="1" lang="ja-JP" altLang="en-US" dirty="0"/>
          </a:p>
        </p:txBody>
      </p:sp>
      <p:pic>
        <p:nvPicPr>
          <p:cNvPr id="8" name="図 7">
            <a:extLst>
              <a:ext uri="{FF2B5EF4-FFF2-40B4-BE49-F238E27FC236}">
                <a16:creationId xmlns:a16="http://schemas.microsoft.com/office/drawing/2014/main" id="{981A433D-C540-4D73-8F80-BA3F44530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29"/>
            <a:ext cx="1429449" cy="2032498"/>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96B7D83E-AB02-4F00-8BCF-D541E143D5B8}"/>
              </a:ext>
            </a:extLst>
          </p:cNvPr>
          <p:cNvSpPr/>
          <p:nvPr/>
        </p:nvSpPr>
        <p:spPr>
          <a:xfrm>
            <a:off x="28876" y="2473694"/>
            <a:ext cx="1745648" cy="21357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5DCEC66E-BE4D-4300-9C7F-9F170891DAF6}"/>
              </a:ext>
            </a:extLst>
          </p:cNvPr>
          <p:cNvCxnSpPr>
            <a:cxnSpLocks/>
          </p:cNvCxnSpPr>
          <p:nvPr/>
        </p:nvCxnSpPr>
        <p:spPr>
          <a:xfrm>
            <a:off x="7529518" y="2766159"/>
            <a:ext cx="0" cy="8734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A1F64E05-931F-4F3B-8100-50986BBC3162}"/>
              </a:ext>
            </a:extLst>
          </p:cNvPr>
          <p:cNvSpPr/>
          <p:nvPr/>
        </p:nvSpPr>
        <p:spPr>
          <a:xfrm>
            <a:off x="4952999" y="4387875"/>
            <a:ext cx="2694039" cy="530943"/>
          </a:xfrm>
          <a:prstGeom prst="roundRect">
            <a:avLst>
              <a:gd name="adj" fmla="val 10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0ABD96BE-D52E-499A-AABE-07C5E4B25589}"/>
              </a:ext>
            </a:extLst>
          </p:cNvPr>
          <p:cNvCxnSpPr>
            <a:cxnSpLocks/>
          </p:cNvCxnSpPr>
          <p:nvPr/>
        </p:nvCxnSpPr>
        <p:spPr>
          <a:xfrm flipV="1">
            <a:off x="5476682" y="4918818"/>
            <a:ext cx="0" cy="9029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B8F0C0F-CE42-46DA-88E5-4A5E1F47DAD5}"/>
              </a:ext>
            </a:extLst>
          </p:cNvPr>
          <p:cNvSpPr txBox="1"/>
          <p:nvPr/>
        </p:nvSpPr>
        <p:spPr>
          <a:xfrm>
            <a:off x="291542" y="5456540"/>
            <a:ext cx="8392129" cy="1077218"/>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「別紙のとおり」と記載している場合、別紙を添付してください。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51991517"/>
      </p:ext>
    </p:extLst>
  </p:cSld>
  <p:clrMapOvr>
    <a:masterClrMapping/>
  </p:clrMapOvr>
  <mc:AlternateContent xmlns:mc="http://schemas.openxmlformats.org/markup-compatibility/2006" xmlns:p14="http://schemas.microsoft.com/office/powerpoint/2010/main">
    <mc:Choice Requires="p14">
      <p:transition spd="slow" p14:dur="2000" advTm="6720"/>
    </mc:Choice>
    <mc:Fallback xmlns="">
      <p:transition spd="slow" advTm="67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571BDE58-A7DA-4790-883A-B470A99539DA}"/>
              </a:ext>
            </a:extLst>
          </p:cNvPr>
          <p:cNvSpPr txBox="1"/>
          <p:nvPr/>
        </p:nvSpPr>
        <p:spPr>
          <a:xfrm>
            <a:off x="280754" y="2015231"/>
            <a:ext cx="9344489" cy="3847207"/>
          </a:xfrm>
          <a:prstGeom prst="rect">
            <a:avLst/>
          </a:prstGeom>
          <a:noFill/>
        </p:spPr>
        <p:txBody>
          <a:bodyPr wrap="square" rtlCol="0">
            <a:spAutoFit/>
          </a:bodyPr>
          <a:lstStyle/>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表紙</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別紙１　特定粉じん排出等作業の概要</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u="dbl" dirty="0">
                <a:latin typeface="BIZ UDゴシック" panose="020B0400000000000000" pitchFamily="49" charset="-128"/>
                <a:ea typeface="BIZ UDゴシック" panose="020B0400000000000000" pitchFamily="49" charset="-128"/>
              </a:rPr>
              <a:t>★　別紙２　大気中の石綿の濃度の測定計画</a:t>
            </a:r>
            <a:endParaRPr kumimoji="1" lang="en-US" altLang="ja-JP" sz="3200" b="1" u="dbl" dirty="0">
              <a:latin typeface="BIZ UDゴシック" panose="020B0400000000000000" pitchFamily="49" charset="-128"/>
              <a:ea typeface="BIZ UDゴシック" panose="020B0400000000000000" pitchFamily="49" charset="-128"/>
            </a:endParaRPr>
          </a:p>
          <a:p>
            <a:pPr algn="r"/>
            <a:r>
              <a:rPr kumimoji="1" lang="ja-JP" altLang="en-US" sz="2000" b="1" u="dbl" dirty="0">
                <a:latin typeface="BIZ UDゴシック" panose="020B0400000000000000" pitchFamily="49" charset="-128"/>
                <a:ea typeface="BIZ UDゴシック" panose="020B0400000000000000" pitchFamily="49" charset="-128"/>
              </a:rPr>
              <a:t>（法届出対象の特定建築材料の使用面積</a:t>
            </a:r>
            <a:r>
              <a:rPr kumimoji="1" lang="en-US" altLang="ja-JP" sz="2000" b="1" u="dbl" dirty="0">
                <a:latin typeface="BIZ UDゴシック" panose="020B0400000000000000" pitchFamily="49" charset="-128"/>
                <a:ea typeface="BIZ UDゴシック" panose="020B0400000000000000" pitchFamily="49" charset="-128"/>
              </a:rPr>
              <a:t>50</a:t>
            </a:r>
            <a:r>
              <a:rPr kumimoji="1" lang="ja-JP" altLang="en-US" sz="2000" b="1" u="dbl" dirty="0">
                <a:latin typeface="BIZ UDゴシック" panose="020B0400000000000000" pitchFamily="49" charset="-128"/>
                <a:ea typeface="BIZ UDゴシック" panose="020B0400000000000000" pitchFamily="49" charset="-128"/>
              </a:rPr>
              <a:t>㎡以上の場合）</a:t>
            </a:r>
            <a:endParaRPr kumimoji="1" lang="en-US" altLang="ja-JP" sz="2000" b="1" u="dbl" dirty="0">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別紙３　事前調査結果の詳細票</a:t>
            </a:r>
          </a:p>
        </p:txBody>
      </p:sp>
      <p:sp>
        <p:nvSpPr>
          <p:cNvPr id="4" name="スライド番号プレースホルダー 3">
            <a:extLst>
              <a:ext uri="{FF2B5EF4-FFF2-40B4-BE49-F238E27FC236}">
                <a16:creationId xmlns:a16="http://schemas.microsoft.com/office/drawing/2014/main" id="{E65274F4-F036-43C6-AB66-BC90D1BF6F99}"/>
              </a:ext>
            </a:extLst>
          </p:cNvPr>
          <p:cNvSpPr>
            <a:spLocks noGrp="1"/>
          </p:cNvSpPr>
          <p:nvPr>
            <p:ph type="sldNum" sz="quarter" idx="12"/>
          </p:nvPr>
        </p:nvSpPr>
        <p:spPr/>
        <p:txBody>
          <a:bodyPr/>
          <a:lstStyle/>
          <a:p>
            <a:fld id="{F2A08F24-F6B5-4711-846A-F4278E2EA78D}" type="slidenum">
              <a:rPr kumimoji="1" lang="ja-JP" altLang="en-US" smtClean="0"/>
              <a:pPr/>
              <a:t>22</a:t>
            </a:fld>
            <a:endParaRPr kumimoji="1" lang="ja-JP" altLang="en-US" dirty="0"/>
          </a:p>
        </p:txBody>
      </p:sp>
    </p:spTree>
    <p:extLst>
      <p:ext uri="{BB962C8B-B14F-4D97-AF65-F5344CB8AC3E}">
        <p14:creationId xmlns:p14="http://schemas.microsoft.com/office/powerpoint/2010/main" val="2150406460"/>
      </p:ext>
    </p:extLst>
  </p:cSld>
  <p:clrMapOvr>
    <a:masterClrMapping/>
  </p:clrMapOvr>
  <mc:AlternateContent xmlns:mc="http://schemas.openxmlformats.org/markup-compatibility/2006" xmlns:p14="http://schemas.microsoft.com/office/powerpoint/2010/main">
    <mc:Choice Requires="p14">
      <p:transition spd="slow" p14:dur="2000" advTm="3307"/>
    </mc:Choice>
    <mc:Fallback xmlns="">
      <p:transition spd="slow" advTm="330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＜別紙２　大気中の石綿の濃度の測定計画＞</a:t>
            </a:r>
            <a:endParaRPr kumimoji="1" lang="en-US" altLang="ja-JP" sz="3200" b="1"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0DCEE459-5B61-40ED-AA1E-CA91946FF550}"/>
              </a:ext>
            </a:extLst>
          </p:cNvPr>
          <p:cNvPicPr>
            <a:picLocks noChangeAspect="1"/>
          </p:cNvPicPr>
          <p:nvPr/>
        </p:nvPicPr>
        <p:blipFill>
          <a:blip r:embed="rId2"/>
          <a:stretch>
            <a:fillRect/>
          </a:stretch>
        </p:blipFill>
        <p:spPr>
          <a:xfrm>
            <a:off x="196272" y="4397696"/>
            <a:ext cx="9091606" cy="2032498"/>
          </a:xfrm>
          <a:prstGeom prst="rect">
            <a:avLst/>
          </a:prstGeom>
          <a:ln w="38100">
            <a:solidFill>
              <a:schemeClr val="tx1"/>
            </a:solidFill>
          </a:ln>
        </p:spPr>
      </p:pic>
      <p:sp>
        <p:nvSpPr>
          <p:cNvPr id="3" name="スライド番号プレースホルダー 2">
            <a:extLst>
              <a:ext uri="{FF2B5EF4-FFF2-40B4-BE49-F238E27FC236}">
                <a16:creationId xmlns:a16="http://schemas.microsoft.com/office/drawing/2014/main" id="{F4B55565-E4EC-4B0B-B72D-1C15CF8350F3}"/>
              </a:ext>
            </a:extLst>
          </p:cNvPr>
          <p:cNvSpPr>
            <a:spLocks noGrp="1"/>
          </p:cNvSpPr>
          <p:nvPr>
            <p:ph type="sldNum" sz="quarter" idx="12"/>
          </p:nvPr>
        </p:nvSpPr>
        <p:spPr/>
        <p:txBody>
          <a:bodyPr/>
          <a:lstStyle/>
          <a:p>
            <a:fld id="{F2A08F24-F6B5-4711-846A-F4278E2EA78D}" type="slidenum">
              <a:rPr kumimoji="1" lang="ja-JP" altLang="en-US" smtClean="0"/>
              <a:pPr/>
              <a:t>23</a:t>
            </a:fld>
            <a:endParaRPr kumimoji="1" lang="ja-JP" altLang="en-US" dirty="0"/>
          </a:p>
        </p:txBody>
      </p:sp>
      <p:pic>
        <p:nvPicPr>
          <p:cNvPr id="6" name="図 5">
            <a:extLst>
              <a:ext uri="{FF2B5EF4-FFF2-40B4-BE49-F238E27FC236}">
                <a16:creationId xmlns:a16="http://schemas.microsoft.com/office/drawing/2014/main" id="{2BEEE498-A6DF-46C6-8AED-B22CA4B9C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30"/>
            <a:ext cx="1438986" cy="2032498"/>
          </a:xfrm>
          <a:prstGeom prst="rect">
            <a:avLst/>
          </a:prstGeom>
          <a:ln w="19050">
            <a:solidFill>
              <a:schemeClr val="tx1"/>
            </a:solidFill>
          </a:ln>
        </p:spPr>
      </p:pic>
      <p:cxnSp>
        <p:nvCxnSpPr>
          <p:cNvPr id="8" name="直線矢印コネクタ 7">
            <a:extLst>
              <a:ext uri="{FF2B5EF4-FFF2-40B4-BE49-F238E27FC236}">
                <a16:creationId xmlns:a16="http://schemas.microsoft.com/office/drawing/2014/main" id="{60CB82AF-1381-44DC-88D9-3DBC82D920A5}"/>
              </a:ext>
            </a:extLst>
          </p:cNvPr>
          <p:cNvCxnSpPr>
            <a:cxnSpLocks/>
          </p:cNvCxnSpPr>
          <p:nvPr/>
        </p:nvCxnSpPr>
        <p:spPr>
          <a:xfrm>
            <a:off x="5215444" y="3683915"/>
            <a:ext cx="0" cy="7137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D3643C9-5336-4423-9B3E-38F63CE265DE}"/>
              </a:ext>
            </a:extLst>
          </p:cNvPr>
          <p:cNvSpPr txBox="1"/>
          <p:nvPr/>
        </p:nvSpPr>
        <p:spPr>
          <a:xfrm>
            <a:off x="1932624" y="1267881"/>
            <a:ext cx="7695531" cy="2677656"/>
          </a:xfrm>
          <a:prstGeom prst="rect">
            <a:avLst/>
          </a:prstGeom>
          <a:solidFill>
            <a:srgbClr val="FFFF00"/>
          </a:solidFill>
          <a:ln w="76200">
            <a:solidFill>
              <a:srgbClr val="FF0000"/>
            </a:solidFill>
          </a:ln>
        </p:spPr>
        <p:txBody>
          <a:bodyPr wrap="square" rtlCol="0">
            <a:spAutoFit/>
          </a:bodyPr>
          <a:lstStyle/>
          <a:p>
            <a:r>
              <a:rPr kumimoji="1" lang="ja-JP" altLang="en-US" sz="2800" b="1" dirty="0">
                <a:solidFill>
                  <a:srgbClr val="FF0000"/>
                </a:solidFill>
                <a:latin typeface="BIZ UDゴシック" panose="020B0400000000000000" pitchFamily="49" charset="-128"/>
                <a:ea typeface="BIZ UDゴシック" panose="020B0400000000000000" pitchFamily="49" charset="-128"/>
              </a:rPr>
              <a:t>吹付け石綿、石綿含有断熱材、保温材、耐火被覆材の使用面積が</a:t>
            </a:r>
            <a:r>
              <a:rPr kumimoji="1" lang="en-US" altLang="ja-JP" sz="2800" b="1" dirty="0">
                <a:solidFill>
                  <a:srgbClr val="FF0000"/>
                </a:solidFill>
                <a:latin typeface="BIZ UDゴシック" panose="020B0400000000000000" pitchFamily="49" charset="-128"/>
                <a:ea typeface="BIZ UDゴシック" panose="020B0400000000000000" pitchFamily="49" charset="-128"/>
              </a:rPr>
              <a:t>50㎡</a:t>
            </a:r>
            <a:r>
              <a:rPr kumimoji="1" lang="ja-JP" altLang="en-US" sz="2800" b="1" dirty="0">
                <a:solidFill>
                  <a:srgbClr val="FF0000"/>
                </a:solidFill>
                <a:latin typeface="BIZ UDゴシック" panose="020B0400000000000000" pitchFamily="49" charset="-128"/>
                <a:ea typeface="BIZ UDゴシック" panose="020B0400000000000000" pitchFamily="49" charset="-128"/>
              </a:rPr>
              <a:t>以上（かき落とし以外の方法で除去する場合は除く）の作業を伴う工事の場合に、別紙２を作成してください。</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800" b="1" dirty="0">
                <a:solidFill>
                  <a:srgbClr val="FF0000"/>
                </a:solidFill>
                <a:latin typeface="BIZ UDゴシック" panose="020B0400000000000000" pitchFamily="49" charset="-128"/>
                <a:ea typeface="BIZ UDゴシック" panose="020B0400000000000000" pitchFamily="49" charset="-128"/>
              </a:rPr>
              <a:t>それ以外の場合は作成不要です。</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26371471"/>
      </p:ext>
    </p:extLst>
  </p:cSld>
  <p:clrMapOvr>
    <a:masterClrMapping/>
  </p:clrMapOvr>
  <mc:AlternateContent xmlns:mc="http://schemas.openxmlformats.org/markup-compatibility/2006" xmlns:p14="http://schemas.microsoft.com/office/powerpoint/2010/main">
    <mc:Choice Requires="p14">
      <p:transition spd="slow" p14:dur="2000" advTm="17517"/>
    </mc:Choice>
    <mc:Fallback xmlns="">
      <p:transition spd="slow" advTm="1751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＜別紙２　大気中の石綿の濃度の測定計画＞</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特定粉じん排出等作業の実施期間</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370441" y="5696871"/>
            <a:ext cx="7800165" cy="584775"/>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石綿を除去する期間を記載してください。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4D128DE9-DA8D-4A4A-A0FA-6FF53E3E33BC}"/>
              </a:ext>
            </a:extLst>
          </p:cNvPr>
          <p:cNvPicPr>
            <a:picLocks noChangeAspect="1"/>
          </p:cNvPicPr>
          <p:nvPr/>
        </p:nvPicPr>
        <p:blipFill>
          <a:blip r:embed="rId2"/>
          <a:stretch>
            <a:fillRect/>
          </a:stretch>
        </p:blipFill>
        <p:spPr>
          <a:xfrm>
            <a:off x="257452" y="3727437"/>
            <a:ext cx="9391096" cy="1557510"/>
          </a:xfrm>
          <a:prstGeom prst="rect">
            <a:avLst/>
          </a:prstGeom>
          <a:ln w="38100">
            <a:solidFill>
              <a:srgbClr val="6A5144"/>
            </a:solidFill>
          </a:ln>
        </p:spPr>
      </p:pic>
      <p:sp>
        <p:nvSpPr>
          <p:cNvPr id="7" name="四角形: 角を丸くする 6">
            <a:extLst>
              <a:ext uri="{FF2B5EF4-FFF2-40B4-BE49-F238E27FC236}">
                <a16:creationId xmlns:a16="http://schemas.microsoft.com/office/drawing/2014/main" id="{E3E0BA83-6F3B-4A08-B21B-4A30EDE35DA5}"/>
              </a:ext>
            </a:extLst>
          </p:cNvPr>
          <p:cNvSpPr/>
          <p:nvPr/>
        </p:nvSpPr>
        <p:spPr>
          <a:xfrm>
            <a:off x="3737500" y="4117701"/>
            <a:ext cx="5486399" cy="661479"/>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340EB70-4E35-40A3-BA2F-825004BD59A5}"/>
              </a:ext>
            </a:extLst>
          </p:cNvPr>
          <p:cNvSpPr>
            <a:spLocks noGrp="1"/>
          </p:cNvSpPr>
          <p:nvPr>
            <p:ph type="sldNum" sz="quarter" idx="12"/>
          </p:nvPr>
        </p:nvSpPr>
        <p:spPr/>
        <p:txBody>
          <a:bodyPr/>
          <a:lstStyle/>
          <a:p>
            <a:fld id="{F2A08F24-F6B5-4711-846A-F4278E2EA78D}" type="slidenum">
              <a:rPr kumimoji="1" lang="ja-JP" altLang="en-US" smtClean="0"/>
              <a:pPr/>
              <a:t>24</a:t>
            </a:fld>
            <a:endParaRPr kumimoji="1" lang="ja-JP" altLang="en-US" dirty="0"/>
          </a:p>
        </p:txBody>
      </p:sp>
      <p:pic>
        <p:nvPicPr>
          <p:cNvPr id="10" name="図 9">
            <a:extLst>
              <a:ext uri="{FF2B5EF4-FFF2-40B4-BE49-F238E27FC236}">
                <a16:creationId xmlns:a16="http://schemas.microsoft.com/office/drawing/2014/main" id="{5365C3C8-2992-424F-AB77-F8D1527F3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30"/>
            <a:ext cx="1438986" cy="2032498"/>
          </a:xfrm>
          <a:prstGeom prst="rect">
            <a:avLst/>
          </a:prstGeom>
          <a:ln w="19050">
            <a:solidFill>
              <a:schemeClr val="tx1"/>
            </a:solidFill>
          </a:ln>
        </p:spPr>
      </p:pic>
      <p:sp>
        <p:nvSpPr>
          <p:cNvPr id="11" name="四角形: 角を丸くする 10">
            <a:extLst>
              <a:ext uri="{FF2B5EF4-FFF2-40B4-BE49-F238E27FC236}">
                <a16:creationId xmlns:a16="http://schemas.microsoft.com/office/drawing/2014/main" id="{3535A449-715A-447F-B50D-5177B68442FE}"/>
              </a:ext>
            </a:extLst>
          </p:cNvPr>
          <p:cNvSpPr/>
          <p:nvPr/>
        </p:nvSpPr>
        <p:spPr>
          <a:xfrm>
            <a:off x="28876" y="1573053"/>
            <a:ext cx="1745648" cy="21357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FBC4F38A-1B23-4BDE-9E18-82069D506BCB}"/>
              </a:ext>
            </a:extLst>
          </p:cNvPr>
          <p:cNvCxnSpPr>
            <a:cxnSpLocks/>
          </p:cNvCxnSpPr>
          <p:nvPr/>
        </p:nvCxnSpPr>
        <p:spPr>
          <a:xfrm flipV="1">
            <a:off x="5157692" y="4779180"/>
            <a:ext cx="0" cy="9176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0203"/>
      </p:ext>
    </p:extLst>
  </p:cSld>
  <p:clrMapOvr>
    <a:masterClrMapping/>
  </p:clrMapOvr>
  <mc:AlternateContent xmlns:mc="http://schemas.openxmlformats.org/markup-compatibility/2006" xmlns:p14="http://schemas.microsoft.com/office/powerpoint/2010/main">
    <mc:Choice Requires="p14">
      <p:transition spd="slow" p14:dur="2000" advTm="12270"/>
    </mc:Choice>
    <mc:Fallback xmlns="">
      <p:transition spd="slow" advTm="122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＜別紙２　大気中の石綿の濃度の測定計画＞</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測定実施予定年月日</a:t>
            </a:r>
            <a:endParaRPr kumimoji="1" lang="en-US" altLang="ja-JP" sz="32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4D128DE9-DA8D-4A4A-A0FA-6FF53E3E33BC}"/>
              </a:ext>
            </a:extLst>
          </p:cNvPr>
          <p:cNvPicPr>
            <a:picLocks noChangeAspect="1"/>
          </p:cNvPicPr>
          <p:nvPr/>
        </p:nvPicPr>
        <p:blipFill>
          <a:blip r:embed="rId2"/>
          <a:stretch>
            <a:fillRect/>
          </a:stretch>
        </p:blipFill>
        <p:spPr>
          <a:xfrm>
            <a:off x="257452" y="4017273"/>
            <a:ext cx="9391096" cy="1557510"/>
          </a:xfrm>
          <a:prstGeom prst="rect">
            <a:avLst/>
          </a:prstGeom>
          <a:ln w="38100">
            <a:solidFill>
              <a:srgbClr val="6A5144"/>
            </a:solidFill>
          </a:ln>
        </p:spPr>
      </p:pic>
      <p:sp>
        <p:nvSpPr>
          <p:cNvPr id="7" name="四角形: 角を丸くする 6">
            <a:extLst>
              <a:ext uri="{FF2B5EF4-FFF2-40B4-BE49-F238E27FC236}">
                <a16:creationId xmlns:a16="http://schemas.microsoft.com/office/drawing/2014/main" id="{E3E0BA83-6F3B-4A08-B21B-4A30EDE35DA5}"/>
              </a:ext>
            </a:extLst>
          </p:cNvPr>
          <p:cNvSpPr/>
          <p:nvPr/>
        </p:nvSpPr>
        <p:spPr>
          <a:xfrm>
            <a:off x="5274747" y="5043050"/>
            <a:ext cx="2771973" cy="616016"/>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B8751A3-4D7C-4AF7-8828-D6242132B3B5}"/>
              </a:ext>
            </a:extLst>
          </p:cNvPr>
          <p:cNvSpPr>
            <a:spLocks noGrp="1"/>
          </p:cNvSpPr>
          <p:nvPr>
            <p:ph type="sldNum" sz="quarter" idx="12"/>
          </p:nvPr>
        </p:nvSpPr>
        <p:spPr/>
        <p:txBody>
          <a:bodyPr/>
          <a:lstStyle/>
          <a:p>
            <a:fld id="{F2A08F24-F6B5-4711-846A-F4278E2EA78D}" type="slidenum">
              <a:rPr kumimoji="1" lang="ja-JP" altLang="en-US" smtClean="0"/>
              <a:pPr/>
              <a:t>25</a:t>
            </a:fld>
            <a:endParaRPr kumimoji="1" lang="ja-JP" altLang="en-US" dirty="0"/>
          </a:p>
        </p:txBody>
      </p:sp>
      <p:pic>
        <p:nvPicPr>
          <p:cNvPr id="10" name="図 9">
            <a:extLst>
              <a:ext uri="{FF2B5EF4-FFF2-40B4-BE49-F238E27FC236}">
                <a16:creationId xmlns:a16="http://schemas.microsoft.com/office/drawing/2014/main" id="{70609F7F-0B11-4645-BC18-D270F77A6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38230"/>
            <a:ext cx="1438986" cy="2032498"/>
          </a:xfrm>
          <a:prstGeom prst="rect">
            <a:avLst/>
          </a:prstGeom>
          <a:ln w="19050">
            <a:solidFill>
              <a:schemeClr val="tx1"/>
            </a:solidFill>
          </a:ln>
        </p:spPr>
      </p:pic>
      <p:sp>
        <p:nvSpPr>
          <p:cNvPr id="11" name="四角形: 角を丸くする 10">
            <a:extLst>
              <a:ext uri="{FF2B5EF4-FFF2-40B4-BE49-F238E27FC236}">
                <a16:creationId xmlns:a16="http://schemas.microsoft.com/office/drawing/2014/main" id="{38832642-3165-4181-A3EA-1BDF39E72C5B}"/>
              </a:ext>
            </a:extLst>
          </p:cNvPr>
          <p:cNvSpPr/>
          <p:nvPr/>
        </p:nvSpPr>
        <p:spPr>
          <a:xfrm>
            <a:off x="28876" y="1578343"/>
            <a:ext cx="1745648" cy="2345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7B394B7A-1645-4D86-9F8D-CE9A0672387D}"/>
              </a:ext>
            </a:extLst>
          </p:cNvPr>
          <p:cNvCxnSpPr>
            <a:cxnSpLocks/>
          </p:cNvCxnSpPr>
          <p:nvPr/>
        </p:nvCxnSpPr>
        <p:spPr>
          <a:xfrm>
            <a:off x="6555529" y="2988295"/>
            <a:ext cx="0" cy="20547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D3643C9-5336-4423-9B3E-38F63CE265DE}"/>
              </a:ext>
            </a:extLst>
          </p:cNvPr>
          <p:cNvSpPr txBox="1"/>
          <p:nvPr/>
        </p:nvSpPr>
        <p:spPr>
          <a:xfrm>
            <a:off x="2125581" y="1695633"/>
            <a:ext cx="7431374" cy="1292662"/>
          </a:xfrm>
          <a:prstGeom prst="rect">
            <a:avLst/>
          </a:prstGeom>
          <a:solidFill>
            <a:srgbClr val="FFFF00"/>
          </a:solidFill>
          <a:ln w="76200">
            <a:solidFill>
              <a:srgbClr val="FF0000"/>
            </a:solidFill>
          </a:ln>
        </p:spPr>
        <p:txBody>
          <a:bodyPr wrap="square" rtlCol="0">
            <a:spAutoFit/>
          </a:bodyPr>
          <a:lstStyle/>
          <a:p>
            <a:r>
              <a:rPr kumimoji="1" lang="ja-JP" altLang="en-US" sz="2600" b="1" dirty="0">
                <a:solidFill>
                  <a:srgbClr val="FF0000"/>
                </a:solidFill>
                <a:latin typeface="BIZ UDゴシック" panose="020B0400000000000000" pitchFamily="49" charset="-128"/>
                <a:ea typeface="BIZ UDゴシック" panose="020B0400000000000000" pitchFamily="49" charset="-128"/>
              </a:rPr>
              <a:t>作業の日数（石綿を除去する実作業日数に限る）が６日までごとに１回となるように、実施予定年月日を記載してください。</a:t>
            </a:r>
            <a:endParaRPr kumimoji="1" lang="en-US" altLang="ja-JP" sz="26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27057774"/>
      </p:ext>
    </p:extLst>
  </p:cSld>
  <p:clrMapOvr>
    <a:masterClrMapping/>
  </p:clrMapOvr>
  <mc:AlternateContent xmlns:mc="http://schemas.openxmlformats.org/markup-compatibility/2006" xmlns:p14="http://schemas.microsoft.com/office/powerpoint/2010/main">
    <mc:Choice Requires="p14">
      <p:transition spd="slow" p14:dur="2000" advTm="10249"/>
    </mc:Choice>
    <mc:Fallback xmlns="">
      <p:transition spd="slow" advTm="1024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571BDE58-A7DA-4790-883A-B470A99539DA}"/>
              </a:ext>
            </a:extLst>
          </p:cNvPr>
          <p:cNvSpPr txBox="1"/>
          <p:nvPr/>
        </p:nvSpPr>
        <p:spPr>
          <a:xfrm>
            <a:off x="280754" y="2015231"/>
            <a:ext cx="9344489" cy="3847207"/>
          </a:xfrm>
          <a:prstGeom prst="rect">
            <a:avLst/>
          </a:prstGeom>
          <a:noFill/>
        </p:spPr>
        <p:txBody>
          <a:bodyPr wrap="square" rtlCol="0">
            <a:spAutoFit/>
          </a:bodyPr>
          <a:lstStyle/>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表紙</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別紙１　特定粉じん排出等作業の概要</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別紙２　大気中の石綿の濃度の測定計画</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pPr algn="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（法届出対象の特定建築材料の使用面積</a:t>
            </a:r>
            <a:r>
              <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rPr>
              <a:t>50</a:t>
            </a: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㎡以上の場合）</a:t>
            </a:r>
            <a:endPar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u="dbl" dirty="0">
                <a:latin typeface="BIZ UDゴシック" panose="020B0400000000000000" pitchFamily="49" charset="-128"/>
                <a:ea typeface="BIZ UDゴシック" panose="020B0400000000000000" pitchFamily="49" charset="-128"/>
              </a:rPr>
              <a:t>★　別紙３　事前調査結果の詳細票</a:t>
            </a:r>
          </a:p>
        </p:txBody>
      </p:sp>
      <p:sp>
        <p:nvSpPr>
          <p:cNvPr id="4" name="スライド番号プレースホルダー 3">
            <a:extLst>
              <a:ext uri="{FF2B5EF4-FFF2-40B4-BE49-F238E27FC236}">
                <a16:creationId xmlns:a16="http://schemas.microsoft.com/office/drawing/2014/main" id="{20276ADA-CA0B-4867-B818-745702BDB0F8}"/>
              </a:ext>
            </a:extLst>
          </p:cNvPr>
          <p:cNvSpPr>
            <a:spLocks noGrp="1"/>
          </p:cNvSpPr>
          <p:nvPr>
            <p:ph type="sldNum" sz="quarter" idx="12"/>
          </p:nvPr>
        </p:nvSpPr>
        <p:spPr/>
        <p:txBody>
          <a:bodyPr/>
          <a:lstStyle/>
          <a:p>
            <a:fld id="{F2A08F24-F6B5-4711-846A-F4278E2EA78D}" type="slidenum">
              <a:rPr kumimoji="1" lang="ja-JP" altLang="en-US" smtClean="0"/>
              <a:pPr/>
              <a:t>26</a:t>
            </a:fld>
            <a:endParaRPr kumimoji="1" lang="ja-JP" altLang="en-US" dirty="0"/>
          </a:p>
        </p:txBody>
      </p:sp>
    </p:spTree>
    <p:extLst>
      <p:ext uri="{BB962C8B-B14F-4D97-AF65-F5344CB8AC3E}">
        <p14:creationId xmlns:p14="http://schemas.microsoft.com/office/powerpoint/2010/main" val="3662588471"/>
      </p:ext>
    </p:extLst>
  </p:cSld>
  <p:clrMapOvr>
    <a:masterClrMapping/>
  </p:clrMapOvr>
  <mc:AlternateContent xmlns:mc="http://schemas.openxmlformats.org/markup-compatibility/2006" xmlns:p14="http://schemas.microsoft.com/office/powerpoint/2010/main">
    <mc:Choice Requires="p14">
      <p:transition spd="slow" p14:dur="2000" advTm="3771"/>
    </mc:Choice>
    <mc:Fallback xmlns="">
      <p:transition spd="slow" advTm="377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6317447" y="4015909"/>
            <a:ext cx="3378366" cy="2062103"/>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石綿含有建材の有無に関わらず、別紙３を必ず作成してください。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299C1ADA-865D-4F75-BE12-EDFF508786B0}"/>
              </a:ext>
            </a:extLst>
          </p:cNvPr>
          <p:cNvSpPr>
            <a:spLocks noGrp="1"/>
          </p:cNvSpPr>
          <p:nvPr>
            <p:ph type="sldNum" sz="quarter" idx="12"/>
          </p:nvPr>
        </p:nvSpPr>
        <p:spPr/>
        <p:txBody>
          <a:bodyPr/>
          <a:lstStyle/>
          <a:p>
            <a:fld id="{F2A08F24-F6B5-4711-846A-F4278E2EA78D}" type="slidenum">
              <a:rPr kumimoji="1" lang="ja-JP" altLang="en-US" smtClean="0"/>
              <a:pPr/>
              <a:t>27</a:t>
            </a:fld>
            <a:endParaRPr kumimoji="1" lang="ja-JP" altLang="en-US" dirty="0"/>
          </a:p>
        </p:txBody>
      </p:sp>
      <p:pic>
        <p:nvPicPr>
          <p:cNvPr id="7" name="図 6">
            <a:extLst>
              <a:ext uri="{FF2B5EF4-FFF2-40B4-BE49-F238E27FC236}">
                <a16:creationId xmlns:a16="http://schemas.microsoft.com/office/drawing/2014/main" id="{576124B7-D8CD-4671-9E5C-571CB3894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5" name="図 4">
            <a:extLst>
              <a:ext uri="{FF2B5EF4-FFF2-40B4-BE49-F238E27FC236}">
                <a16:creationId xmlns:a16="http://schemas.microsoft.com/office/drawing/2014/main" id="{455DF7AD-1F4E-4720-AE78-446FDC3A2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pic>
        <p:nvPicPr>
          <p:cNvPr id="10" name="図 9">
            <a:extLst>
              <a:ext uri="{FF2B5EF4-FFF2-40B4-BE49-F238E27FC236}">
                <a16:creationId xmlns:a16="http://schemas.microsoft.com/office/drawing/2014/main" id="{9D29D4EF-EB51-4A3B-9760-53D9AFD87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87" y="3449854"/>
            <a:ext cx="5753396" cy="3194214"/>
          </a:xfrm>
          <a:prstGeom prst="rect">
            <a:avLst/>
          </a:prstGeom>
          <a:ln w="38100">
            <a:solidFill>
              <a:schemeClr val="tx1"/>
            </a:solidFill>
          </a:ln>
        </p:spPr>
      </p:pic>
      <p:sp>
        <p:nvSpPr>
          <p:cNvPr id="13" name="テキスト ボックス 12">
            <a:extLst>
              <a:ext uri="{FF2B5EF4-FFF2-40B4-BE49-F238E27FC236}">
                <a16:creationId xmlns:a16="http://schemas.microsoft.com/office/drawing/2014/main" id="{10D1CE8E-9D70-4A1D-92E0-E69687428205}"/>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AE63A5A0-D57F-4E7D-A790-EA8EDC81A019}"/>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94713709"/>
      </p:ext>
    </p:extLst>
  </p:cSld>
  <p:clrMapOvr>
    <a:masterClrMapping/>
  </p:clrMapOvr>
  <mc:AlternateContent xmlns:mc="http://schemas.openxmlformats.org/markup-compatibility/2006" xmlns:p14="http://schemas.microsoft.com/office/powerpoint/2010/main">
    <mc:Choice Requires="p14">
      <p:transition spd="slow" p14:dur="2000" advTm="10389"/>
    </mc:Choice>
    <mc:Fallback xmlns="">
      <p:transition spd="slow" advTm="1038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801395" y="5550439"/>
            <a:ext cx="8238067" cy="1077218"/>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建築物等の階、部屋、部位（床、腰壁、壁、天井等）ごとに作成してください。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3A3C68FF-39D2-4DA3-A648-C32437DF8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6" y="3652934"/>
            <a:ext cx="9265126" cy="1593932"/>
          </a:xfrm>
          <a:prstGeom prst="rect">
            <a:avLst/>
          </a:prstGeom>
          <a:ln w="38100">
            <a:solidFill>
              <a:schemeClr val="tx1"/>
            </a:solidFill>
          </a:ln>
        </p:spPr>
      </p:pic>
      <p:sp>
        <p:nvSpPr>
          <p:cNvPr id="3" name="スライド番号プレースホルダー 2">
            <a:extLst>
              <a:ext uri="{FF2B5EF4-FFF2-40B4-BE49-F238E27FC236}">
                <a16:creationId xmlns:a16="http://schemas.microsoft.com/office/drawing/2014/main" id="{B4FF78B2-0E3C-4B9D-A95E-ACA06FD97A78}"/>
              </a:ext>
            </a:extLst>
          </p:cNvPr>
          <p:cNvSpPr>
            <a:spLocks noGrp="1"/>
          </p:cNvSpPr>
          <p:nvPr>
            <p:ph type="sldNum" sz="quarter" idx="12"/>
          </p:nvPr>
        </p:nvSpPr>
        <p:spPr/>
        <p:txBody>
          <a:bodyPr/>
          <a:lstStyle/>
          <a:p>
            <a:fld id="{F2A08F24-F6B5-4711-846A-F4278E2EA78D}" type="slidenum">
              <a:rPr kumimoji="1" lang="ja-JP" altLang="en-US" smtClean="0"/>
              <a:pPr/>
              <a:t>28</a:t>
            </a:fld>
            <a:endParaRPr kumimoji="1" lang="ja-JP" altLang="en-US" dirty="0"/>
          </a:p>
        </p:txBody>
      </p:sp>
      <p:pic>
        <p:nvPicPr>
          <p:cNvPr id="11" name="図 10">
            <a:extLst>
              <a:ext uri="{FF2B5EF4-FFF2-40B4-BE49-F238E27FC236}">
                <a16:creationId xmlns:a16="http://schemas.microsoft.com/office/drawing/2014/main" id="{1C4053B5-7C74-4539-8AD5-13281EDC6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2" name="図 11">
            <a:extLst>
              <a:ext uri="{FF2B5EF4-FFF2-40B4-BE49-F238E27FC236}">
                <a16:creationId xmlns:a16="http://schemas.microsoft.com/office/drawing/2014/main" id="{6F8E66F8-2601-47D2-8367-C12D0E7174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14" name="テキスト ボックス 13">
            <a:extLst>
              <a:ext uri="{FF2B5EF4-FFF2-40B4-BE49-F238E27FC236}">
                <a16:creationId xmlns:a16="http://schemas.microsoft.com/office/drawing/2014/main" id="{0E953ADB-45EC-4104-BD06-52CCD6B0C355}"/>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8AF4F633-2005-4C45-B57E-796C9C3F1564}"/>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993214"/>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＜石綿事前調査書面について②＞</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7A69DAD-EFF7-4A11-A629-1B1D81580148}"/>
              </a:ext>
            </a:extLst>
          </p:cNvPr>
          <p:cNvSpPr txBox="1"/>
          <p:nvPr/>
        </p:nvSpPr>
        <p:spPr>
          <a:xfrm>
            <a:off x="237994" y="1450769"/>
            <a:ext cx="9430012" cy="1384995"/>
          </a:xfrm>
          <a:prstGeom prst="rect">
            <a:avLst/>
          </a:prstGeom>
          <a:solidFill>
            <a:srgbClr val="FFFF00"/>
          </a:solidFill>
          <a:ln w="76200">
            <a:solidFill>
              <a:srgbClr val="FF0000"/>
            </a:solidFill>
          </a:ln>
        </p:spPr>
        <p:txBody>
          <a:bodyPr wrap="square" rtlCol="0">
            <a:spAutoFit/>
          </a:bodyPr>
          <a:lstStyle/>
          <a:p>
            <a:r>
              <a:rPr kumimoji="1" lang="ja-JP" altLang="en-US" sz="2800" b="1" dirty="0">
                <a:solidFill>
                  <a:srgbClr val="FF0000"/>
                </a:solidFill>
                <a:latin typeface="BIZ UDゴシック" panose="020B0400000000000000" pitchFamily="49" charset="-128"/>
                <a:ea typeface="BIZ UDゴシック" panose="020B0400000000000000" pitchFamily="49" charset="-128"/>
              </a:rPr>
              <a:t>★大阪府内の工事では事前調査書面は４部構成です。</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800" b="1" dirty="0">
                <a:solidFill>
                  <a:srgbClr val="FF0000"/>
                </a:solidFill>
                <a:latin typeface="BIZ UDゴシック" panose="020B0400000000000000" pitchFamily="49" charset="-128"/>
                <a:ea typeface="BIZ UDゴシック" panose="020B0400000000000000" pitchFamily="49" charset="-128"/>
              </a:rPr>
              <a:t>★国の様式に加え、別紙２、３が追加で必要です。</a:t>
            </a:r>
            <a:endParaRPr kumimoji="1" lang="en-US" altLang="ja-JP" sz="2800" b="1" dirty="0">
              <a:solidFill>
                <a:srgbClr val="FF0000"/>
              </a:solidFill>
              <a:latin typeface="BIZ UDゴシック" panose="020B0400000000000000" pitchFamily="49" charset="-128"/>
              <a:ea typeface="BIZ UDゴシック" panose="020B0400000000000000" pitchFamily="49" charset="-128"/>
            </a:endParaRPr>
          </a:p>
        </p:txBody>
      </p:sp>
      <p:sp>
        <p:nvSpPr>
          <p:cNvPr id="8" name="スライド番号プレースホルダー 7">
            <a:extLst>
              <a:ext uri="{FF2B5EF4-FFF2-40B4-BE49-F238E27FC236}">
                <a16:creationId xmlns:a16="http://schemas.microsoft.com/office/drawing/2014/main" id="{6D60FF39-2A15-4504-B116-8318307DEF0B}"/>
              </a:ext>
            </a:extLst>
          </p:cNvPr>
          <p:cNvSpPr>
            <a:spLocks noGrp="1"/>
          </p:cNvSpPr>
          <p:nvPr>
            <p:ph type="sldNum" sz="quarter" idx="12"/>
          </p:nvPr>
        </p:nvSpPr>
        <p:spPr/>
        <p:txBody>
          <a:bodyPr/>
          <a:lstStyle/>
          <a:p>
            <a:fld id="{F2A08F24-F6B5-4711-846A-F4278E2EA78D}" type="slidenum">
              <a:rPr kumimoji="1" lang="ja-JP" altLang="en-US" smtClean="0"/>
              <a:pPr/>
              <a:t>2</a:t>
            </a:fld>
            <a:endParaRPr kumimoji="1" lang="ja-JP" altLang="en-US" dirty="0"/>
          </a:p>
        </p:txBody>
      </p:sp>
      <p:pic>
        <p:nvPicPr>
          <p:cNvPr id="7" name="図 6">
            <a:extLst>
              <a:ext uri="{FF2B5EF4-FFF2-40B4-BE49-F238E27FC236}">
                <a16:creationId xmlns:a16="http://schemas.microsoft.com/office/drawing/2014/main" id="{257DBD79-295E-4537-8773-5CEB6195A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2" y="3194045"/>
            <a:ext cx="9610736" cy="3060434"/>
          </a:xfrm>
          <a:prstGeom prst="rect">
            <a:avLst/>
          </a:prstGeom>
          <a:ln w="38100">
            <a:solidFill>
              <a:schemeClr val="tx1"/>
            </a:solidFill>
          </a:ln>
        </p:spPr>
      </p:pic>
    </p:spTree>
    <p:extLst>
      <p:ext uri="{BB962C8B-B14F-4D97-AF65-F5344CB8AC3E}">
        <p14:creationId xmlns:p14="http://schemas.microsoft.com/office/powerpoint/2010/main" val="3487784880"/>
      </p:ext>
    </p:extLst>
  </p:cSld>
  <p:clrMapOvr>
    <a:masterClrMapping/>
  </p:clrMapOvr>
  <mc:AlternateContent xmlns:mc="http://schemas.openxmlformats.org/markup-compatibility/2006" xmlns:p14="http://schemas.microsoft.com/office/powerpoint/2010/main">
    <mc:Choice Requires="p14">
      <p:transition spd="slow" p14:dur="2000" advTm="1774"/>
    </mc:Choice>
    <mc:Fallback xmlns="">
      <p:transition spd="slow" advTm="17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330C65-10B8-4F8D-947F-9A0DF047AFA3}"/>
              </a:ext>
            </a:extLst>
          </p:cNvPr>
          <p:cNvPicPr>
            <a:picLocks noChangeAspect="1"/>
          </p:cNvPicPr>
          <p:nvPr/>
        </p:nvPicPr>
        <p:blipFill>
          <a:blip r:embed="rId2"/>
          <a:stretch>
            <a:fillRect/>
          </a:stretch>
        </p:blipFill>
        <p:spPr>
          <a:xfrm>
            <a:off x="266045" y="4610693"/>
            <a:ext cx="9373908" cy="809738"/>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対象となる建築物等の概要</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D3643C9-5336-4423-9B3E-38F63CE265DE}"/>
              </a:ext>
            </a:extLst>
          </p:cNvPr>
          <p:cNvSpPr txBox="1"/>
          <p:nvPr/>
        </p:nvSpPr>
        <p:spPr>
          <a:xfrm>
            <a:off x="4020372" y="3460781"/>
            <a:ext cx="4348927" cy="646331"/>
          </a:xfrm>
          <a:prstGeom prst="rect">
            <a:avLst/>
          </a:prstGeom>
          <a:solidFill>
            <a:srgbClr val="FFFF00"/>
          </a:solidFill>
          <a:ln w="76200">
            <a:solidFill>
              <a:srgbClr val="FF0000"/>
            </a:solidFill>
          </a:ln>
        </p:spPr>
        <p:txBody>
          <a:bodyPr wrap="square" rtlCol="0">
            <a:spAutoFit/>
          </a:bodyPr>
          <a:lstStyle/>
          <a:p>
            <a:r>
              <a:rPr kumimoji="1" lang="ja-JP" altLang="en-US" sz="3600" b="1" dirty="0">
                <a:solidFill>
                  <a:srgbClr val="FF0000"/>
                </a:solidFill>
                <a:latin typeface="BIZ UDゴシック" panose="020B0400000000000000" pitchFamily="49" charset="-128"/>
                <a:ea typeface="BIZ UDゴシック" panose="020B0400000000000000" pitchFamily="49" charset="-128"/>
              </a:rPr>
              <a:t>選択してください。</a:t>
            </a:r>
            <a:endParaRPr kumimoji="1" lang="en-US" altLang="ja-JP" sz="3600" b="1" dirty="0">
              <a:solidFill>
                <a:srgbClr val="FF0000"/>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E3E0BA83-6F3B-4A08-B21B-4A30EDE35DA5}"/>
              </a:ext>
            </a:extLst>
          </p:cNvPr>
          <p:cNvSpPr/>
          <p:nvPr/>
        </p:nvSpPr>
        <p:spPr>
          <a:xfrm>
            <a:off x="2316330" y="4642174"/>
            <a:ext cx="6543584" cy="381740"/>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2FB15EB-4F41-4088-B1EB-274B50D36E5F}"/>
              </a:ext>
            </a:extLst>
          </p:cNvPr>
          <p:cNvSpPr/>
          <p:nvPr/>
        </p:nvSpPr>
        <p:spPr>
          <a:xfrm>
            <a:off x="6232123" y="5142025"/>
            <a:ext cx="3407829" cy="381740"/>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60A87CF0-711C-491B-A673-10AFF178D0B1}"/>
              </a:ext>
            </a:extLst>
          </p:cNvPr>
          <p:cNvCxnSpPr>
            <a:cxnSpLocks/>
          </p:cNvCxnSpPr>
          <p:nvPr/>
        </p:nvCxnSpPr>
        <p:spPr>
          <a:xfrm flipV="1">
            <a:off x="6653286" y="5523765"/>
            <a:ext cx="1" cy="5313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28CFC96C-53C9-4F87-AC88-70E39F14B674}"/>
              </a:ext>
            </a:extLst>
          </p:cNvPr>
          <p:cNvSpPr>
            <a:spLocks noGrp="1"/>
          </p:cNvSpPr>
          <p:nvPr>
            <p:ph type="sldNum" sz="quarter" idx="12"/>
          </p:nvPr>
        </p:nvSpPr>
        <p:spPr/>
        <p:txBody>
          <a:bodyPr/>
          <a:lstStyle/>
          <a:p>
            <a:fld id="{F2A08F24-F6B5-4711-846A-F4278E2EA78D}" type="slidenum">
              <a:rPr kumimoji="1" lang="ja-JP" altLang="en-US" smtClean="0"/>
              <a:pPr/>
              <a:t>29</a:t>
            </a:fld>
            <a:endParaRPr kumimoji="1" lang="ja-JP" altLang="en-US" dirty="0"/>
          </a:p>
        </p:txBody>
      </p:sp>
      <p:pic>
        <p:nvPicPr>
          <p:cNvPr id="11" name="図 10">
            <a:extLst>
              <a:ext uri="{FF2B5EF4-FFF2-40B4-BE49-F238E27FC236}">
                <a16:creationId xmlns:a16="http://schemas.microsoft.com/office/drawing/2014/main" id="{AA36C0A7-4085-4AF1-98F5-B79EA0D99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5" name="図 14">
            <a:extLst>
              <a:ext uri="{FF2B5EF4-FFF2-40B4-BE49-F238E27FC236}">
                <a16:creationId xmlns:a16="http://schemas.microsoft.com/office/drawing/2014/main" id="{1A0FD41D-B00C-4A62-879E-205C9C426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16" name="テキスト ボックス 15">
            <a:extLst>
              <a:ext uri="{FF2B5EF4-FFF2-40B4-BE49-F238E27FC236}">
                <a16:creationId xmlns:a16="http://schemas.microsoft.com/office/drawing/2014/main" id="{7A4E8CD1-A86F-459C-896F-A3BA8FBFDD92}"/>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D3B84A7D-6B4E-4384-B747-27CFE02EEF58}"/>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1FFC02BE-081F-4D7D-90B7-8155F1E4846F}"/>
              </a:ext>
            </a:extLst>
          </p:cNvPr>
          <p:cNvSpPr/>
          <p:nvPr/>
        </p:nvSpPr>
        <p:spPr>
          <a:xfrm>
            <a:off x="1883076" y="1350152"/>
            <a:ext cx="1282750" cy="20629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EC36FC28-0F27-4D60-B772-F57EB9CBB49E}"/>
              </a:ext>
            </a:extLst>
          </p:cNvPr>
          <p:cNvSpPr/>
          <p:nvPr/>
        </p:nvSpPr>
        <p:spPr>
          <a:xfrm>
            <a:off x="3347075" y="1170517"/>
            <a:ext cx="5076551" cy="51601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FB5B801-5BA9-4BC1-A6B7-A4DB8F043CED}"/>
              </a:ext>
            </a:extLst>
          </p:cNvPr>
          <p:cNvSpPr txBox="1"/>
          <p:nvPr/>
        </p:nvSpPr>
        <p:spPr>
          <a:xfrm>
            <a:off x="5114464" y="5959835"/>
            <a:ext cx="4008016" cy="646331"/>
          </a:xfrm>
          <a:prstGeom prst="rect">
            <a:avLst/>
          </a:prstGeom>
          <a:solidFill>
            <a:srgbClr val="FFFF00"/>
          </a:solidFill>
          <a:ln w="76200">
            <a:solidFill>
              <a:srgbClr val="FF0000"/>
            </a:solidFill>
          </a:ln>
        </p:spPr>
        <p:txBody>
          <a:bodyPr wrap="square" rtlCol="0">
            <a:spAutoFit/>
          </a:bodyPr>
          <a:lstStyle/>
          <a:p>
            <a:r>
              <a:rPr kumimoji="1" lang="ja-JP" altLang="en-US" sz="3600" b="1" dirty="0">
                <a:solidFill>
                  <a:srgbClr val="FF0000"/>
                </a:solidFill>
                <a:latin typeface="BIZ UDゴシック" panose="020B0400000000000000" pitchFamily="49" charset="-128"/>
                <a:ea typeface="BIZ UDゴシック" panose="020B0400000000000000" pitchFamily="49" charset="-128"/>
              </a:rPr>
              <a:t>選択してください。</a:t>
            </a:r>
            <a:endParaRPr kumimoji="1" lang="en-US" altLang="ja-JP" sz="3600" b="1" dirty="0">
              <a:solidFill>
                <a:srgbClr val="FF0000"/>
              </a:solidFill>
              <a:latin typeface="BIZ UDゴシック" panose="020B0400000000000000" pitchFamily="49" charset="-128"/>
              <a:ea typeface="BIZ UDゴシック" panose="020B0400000000000000" pitchFamily="49" charset="-128"/>
            </a:endParaRPr>
          </a:p>
        </p:txBody>
      </p:sp>
      <p:cxnSp>
        <p:nvCxnSpPr>
          <p:cNvPr id="21" name="直線矢印コネクタ 20">
            <a:extLst>
              <a:ext uri="{FF2B5EF4-FFF2-40B4-BE49-F238E27FC236}">
                <a16:creationId xmlns:a16="http://schemas.microsoft.com/office/drawing/2014/main" id="{F445F52A-0F2E-4E8E-A764-4AEA21BF2F5E}"/>
              </a:ext>
            </a:extLst>
          </p:cNvPr>
          <p:cNvCxnSpPr>
            <a:cxnSpLocks/>
          </p:cNvCxnSpPr>
          <p:nvPr/>
        </p:nvCxnSpPr>
        <p:spPr>
          <a:xfrm>
            <a:off x="5891286" y="4134251"/>
            <a:ext cx="0" cy="5079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95D41E1D-7C4E-4A71-8B11-A63C4E65DCF9}"/>
              </a:ext>
            </a:extLst>
          </p:cNvPr>
          <p:cNvSpPr/>
          <p:nvPr/>
        </p:nvSpPr>
        <p:spPr>
          <a:xfrm>
            <a:off x="2316330" y="5141989"/>
            <a:ext cx="3720403" cy="381740"/>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A1D25623-BBE1-4D2F-A63C-DEDE49F93DC0}"/>
              </a:ext>
            </a:extLst>
          </p:cNvPr>
          <p:cNvCxnSpPr>
            <a:cxnSpLocks/>
          </p:cNvCxnSpPr>
          <p:nvPr/>
        </p:nvCxnSpPr>
        <p:spPr>
          <a:xfrm flipV="1">
            <a:off x="3469819" y="5523729"/>
            <a:ext cx="1" cy="5313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3B3758F-EB30-4A26-BDE2-4E49BCA99397}"/>
              </a:ext>
            </a:extLst>
          </p:cNvPr>
          <p:cNvSpPr txBox="1"/>
          <p:nvPr/>
        </p:nvSpPr>
        <p:spPr>
          <a:xfrm>
            <a:off x="750310" y="5959834"/>
            <a:ext cx="4008016" cy="646331"/>
          </a:xfrm>
          <a:prstGeom prst="rect">
            <a:avLst/>
          </a:prstGeom>
          <a:solidFill>
            <a:srgbClr val="FFFF00"/>
          </a:solidFill>
          <a:ln w="76200">
            <a:solidFill>
              <a:srgbClr val="FF0000"/>
            </a:solidFill>
          </a:ln>
        </p:spPr>
        <p:txBody>
          <a:bodyPr wrap="square" rtlCol="0">
            <a:spAutoFit/>
          </a:bodyPr>
          <a:lstStyle/>
          <a:p>
            <a:r>
              <a:rPr kumimoji="1" lang="ja-JP" altLang="en-US" sz="3600" b="1" dirty="0">
                <a:solidFill>
                  <a:srgbClr val="FF0000"/>
                </a:solidFill>
                <a:latin typeface="BIZ UDゴシック" panose="020B0400000000000000" pitchFamily="49" charset="-128"/>
                <a:ea typeface="BIZ UDゴシック" panose="020B0400000000000000" pitchFamily="49" charset="-128"/>
              </a:rPr>
              <a:t>記載してください。</a:t>
            </a:r>
            <a:endParaRPr kumimoji="1" lang="en-US" altLang="ja-JP" sz="36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44584014"/>
      </p:ext>
    </p:extLst>
  </p:cSld>
  <p:clrMapOvr>
    <a:masterClrMapping/>
  </p:clrMapOvr>
  <mc:AlternateContent xmlns:mc="http://schemas.openxmlformats.org/markup-compatibility/2006" xmlns:p14="http://schemas.microsoft.com/office/powerpoint/2010/main">
    <mc:Choice Requires="p14">
      <p:transition spd="slow" p14:dur="2000" advTm="7719"/>
    </mc:Choice>
    <mc:Fallback xmlns="">
      <p:transition spd="slow" advTm="771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C53B5B-72A9-47A4-885C-0D19C4950F52}"/>
              </a:ext>
            </a:extLst>
          </p:cNvPr>
          <p:cNvPicPr>
            <a:picLocks noChangeAspect="1"/>
          </p:cNvPicPr>
          <p:nvPr/>
        </p:nvPicPr>
        <p:blipFill>
          <a:blip r:embed="rId2"/>
          <a:stretch>
            <a:fillRect/>
          </a:stretch>
        </p:blipFill>
        <p:spPr>
          <a:xfrm>
            <a:off x="248561" y="3627547"/>
            <a:ext cx="3188504" cy="3093930"/>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部位、建材名、製品名等</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32FB15EB-4F41-4088-B1EB-274B50D36E5F}"/>
              </a:ext>
            </a:extLst>
          </p:cNvPr>
          <p:cNvSpPr/>
          <p:nvPr/>
        </p:nvSpPr>
        <p:spPr>
          <a:xfrm>
            <a:off x="414555" y="4626133"/>
            <a:ext cx="2672330" cy="1918596"/>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3603E4F-7B60-488B-9F2C-CD53A0C8131C}"/>
              </a:ext>
            </a:extLst>
          </p:cNvPr>
          <p:cNvSpPr>
            <a:spLocks noGrp="1"/>
          </p:cNvSpPr>
          <p:nvPr>
            <p:ph type="sldNum" sz="quarter" idx="12"/>
          </p:nvPr>
        </p:nvSpPr>
        <p:spPr/>
        <p:txBody>
          <a:bodyPr/>
          <a:lstStyle/>
          <a:p>
            <a:fld id="{F2A08F24-F6B5-4711-846A-F4278E2EA78D}" type="slidenum">
              <a:rPr kumimoji="1" lang="ja-JP" altLang="en-US" smtClean="0"/>
              <a:pPr/>
              <a:t>30</a:t>
            </a:fld>
            <a:endParaRPr kumimoji="1" lang="ja-JP" altLang="en-US" dirty="0"/>
          </a:p>
        </p:txBody>
      </p:sp>
      <p:pic>
        <p:nvPicPr>
          <p:cNvPr id="8" name="図 7">
            <a:extLst>
              <a:ext uri="{FF2B5EF4-FFF2-40B4-BE49-F238E27FC236}">
                <a16:creationId xmlns:a16="http://schemas.microsoft.com/office/drawing/2014/main" id="{E01D7544-117B-4542-B342-89720B2D7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0" name="図 9">
            <a:extLst>
              <a:ext uri="{FF2B5EF4-FFF2-40B4-BE49-F238E27FC236}">
                <a16:creationId xmlns:a16="http://schemas.microsoft.com/office/drawing/2014/main" id="{19235B22-12E3-417D-8870-97CB39872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11" name="テキスト ボックス 10">
            <a:extLst>
              <a:ext uri="{FF2B5EF4-FFF2-40B4-BE49-F238E27FC236}">
                <a16:creationId xmlns:a16="http://schemas.microsoft.com/office/drawing/2014/main" id="{AF62B176-2C90-4BCF-8A82-0D7B4D3C9014}"/>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C6915D50-6EB0-4C7D-9155-90997CD34E80}"/>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46936111-C755-453E-A77C-DCB4A603CF39}"/>
              </a:ext>
            </a:extLst>
          </p:cNvPr>
          <p:cNvSpPr/>
          <p:nvPr/>
        </p:nvSpPr>
        <p:spPr>
          <a:xfrm>
            <a:off x="121921" y="1590675"/>
            <a:ext cx="713104" cy="136207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0B44B61-E5E7-45CF-96D8-515B57F70FDA}"/>
              </a:ext>
            </a:extLst>
          </p:cNvPr>
          <p:cNvSpPr/>
          <p:nvPr/>
        </p:nvSpPr>
        <p:spPr>
          <a:xfrm>
            <a:off x="4048761" y="1962150"/>
            <a:ext cx="1047114" cy="4023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9941F213-041B-4F9E-972D-4653DEACAE92}"/>
              </a:ext>
            </a:extLst>
          </p:cNvPr>
          <p:cNvCxnSpPr>
            <a:cxnSpLocks/>
          </p:cNvCxnSpPr>
          <p:nvPr/>
        </p:nvCxnSpPr>
        <p:spPr>
          <a:xfrm flipH="1">
            <a:off x="3086885" y="5243384"/>
            <a:ext cx="153591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FB5B801-5BA9-4BC1-A6B7-A4DB8F043CED}"/>
              </a:ext>
            </a:extLst>
          </p:cNvPr>
          <p:cNvSpPr txBox="1"/>
          <p:nvPr/>
        </p:nvSpPr>
        <p:spPr>
          <a:xfrm>
            <a:off x="3773715" y="4723019"/>
            <a:ext cx="5945312" cy="1077218"/>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調査した部位、建材、製品全てについて記載してください。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36219123"/>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667D1D-33B4-448B-976B-DEDEAD503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4" y="3924120"/>
            <a:ext cx="7526866" cy="2705287"/>
          </a:xfrm>
          <a:prstGeom prst="rect">
            <a:avLst/>
          </a:prstGeom>
          <a:ln w="38100">
            <a:solidFill>
              <a:schemeClr val="tx1"/>
            </a:solidFill>
          </a:ln>
        </p:spPr>
      </p:pic>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調査の方法</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32FB15EB-4F41-4088-B1EB-274B50D36E5F}"/>
              </a:ext>
            </a:extLst>
          </p:cNvPr>
          <p:cNvSpPr/>
          <p:nvPr/>
        </p:nvSpPr>
        <p:spPr>
          <a:xfrm>
            <a:off x="4529667" y="4828694"/>
            <a:ext cx="3166533" cy="1892783"/>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FB5B801-5BA9-4BC1-A6B7-A4DB8F043CED}"/>
              </a:ext>
            </a:extLst>
          </p:cNvPr>
          <p:cNvSpPr txBox="1"/>
          <p:nvPr/>
        </p:nvSpPr>
        <p:spPr>
          <a:xfrm>
            <a:off x="3268134" y="2573434"/>
            <a:ext cx="6450890" cy="1200329"/>
          </a:xfrm>
          <a:prstGeom prst="rect">
            <a:avLst/>
          </a:prstGeom>
          <a:solidFill>
            <a:srgbClr val="FFFF00"/>
          </a:solidFill>
          <a:ln w="76200">
            <a:solidFill>
              <a:srgbClr val="FF0000"/>
            </a:solidFill>
          </a:ln>
        </p:spPr>
        <p:txBody>
          <a:bodyPr wrap="square" rtlCol="0">
            <a:spAutoFit/>
          </a:bodyPr>
          <a:lstStyle/>
          <a:p>
            <a:r>
              <a:rPr kumimoji="1" lang="ja-JP" altLang="en-US" sz="2400" b="1" dirty="0">
                <a:solidFill>
                  <a:srgbClr val="FF0000"/>
                </a:solidFill>
                <a:latin typeface="BIZ UDゴシック" panose="020B0400000000000000" pitchFamily="49" charset="-128"/>
                <a:ea typeface="BIZ UDゴシック" panose="020B0400000000000000" pitchFamily="49" charset="-128"/>
              </a:rPr>
              <a:t>「設計図書等」のみではなく、目視調査を行ってください。また、根拠資料の種類を記載してください。</a:t>
            </a:r>
            <a:endParaRPr kumimoji="1" lang="en-US" altLang="ja-JP" sz="2400" b="1" dirty="0">
              <a:solidFill>
                <a:srgbClr val="FF000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382CA295-C602-4DA9-94E9-6FD38DF3BD11}"/>
              </a:ext>
            </a:extLst>
          </p:cNvPr>
          <p:cNvSpPr>
            <a:spLocks noGrp="1"/>
          </p:cNvSpPr>
          <p:nvPr>
            <p:ph type="sldNum" sz="quarter" idx="12"/>
          </p:nvPr>
        </p:nvSpPr>
        <p:spPr/>
        <p:txBody>
          <a:bodyPr/>
          <a:lstStyle/>
          <a:p>
            <a:fld id="{F2A08F24-F6B5-4711-846A-F4278E2EA78D}" type="slidenum">
              <a:rPr kumimoji="1" lang="ja-JP" altLang="en-US" smtClean="0"/>
              <a:pPr/>
              <a:t>31</a:t>
            </a:fld>
            <a:endParaRPr kumimoji="1" lang="ja-JP" altLang="en-US" dirty="0"/>
          </a:p>
        </p:txBody>
      </p:sp>
      <p:pic>
        <p:nvPicPr>
          <p:cNvPr id="8" name="図 7">
            <a:extLst>
              <a:ext uri="{FF2B5EF4-FFF2-40B4-BE49-F238E27FC236}">
                <a16:creationId xmlns:a16="http://schemas.microsoft.com/office/drawing/2014/main" id="{29551B48-66FC-4E59-8CDE-8C1824CA3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0" name="図 9">
            <a:extLst>
              <a:ext uri="{FF2B5EF4-FFF2-40B4-BE49-F238E27FC236}">
                <a16:creationId xmlns:a16="http://schemas.microsoft.com/office/drawing/2014/main" id="{C6BF7405-3895-4F58-85F1-6D0E3D309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979" y="1228380"/>
            <a:ext cx="6553200" cy="1043763"/>
          </a:xfrm>
          <a:prstGeom prst="rect">
            <a:avLst/>
          </a:prstGeom>
          <a:ln w="19050">
            <a:solidFill>
              <a:schemeClr val="tx1"/>
            </a:solidFill>
          </a:ln>
        </p:spPr>
      </p:pic>
      <p:sp>
        <p:nvSpPr>
          <p:cNvPr id="11" name="テキスト ボックス 10">
            <a:extLst>
              <a:ext uri="{FF2B5EF4-FFF2-40B4-BE49-F238E27FC236}">
                <a16:creationId xmlns:a16="http://schemas.microsoft.com/office/drawing/2014/main" id="{166F843C-808C-4854-AFCD-7E64E252FB44}"/>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28F132B0-54AF-4E7D-A6DF-83A076F5CC2D}"/>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0908B0A0-BDCF-4A42-A8B8-59CAB1C97DD9}"/>
              </a:ext>
            </a:extLst>
          </p:cNvPr>
          <p:cNvSpPr/>
          <p:nvPr/>
        </p:nvSpPr>
        <p:spPr>
          <a:xfrm>
            <a:off x="929216" y="1622425"/>
            <a:ext cx="524933" cy="129222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02FC3B81-6267-426D-8867-BAEE237C920D}"/>
              </a:ext>
            </a:extLst>
          </p:cNvPr>
          <p:cNvSpPr/>
          <p:nvPr/>
        </p:nvSpPr>
        <p:spPr>
          <a:xfrm>
            <a:off x="5305425" y="1987550"/>
            <a:ext cx="1076325" cy="3769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EE24383D-954E-4633-B50A-B802B1BE16DC}"/>
              </a:ext>
            </a:extLst>
          </p:cNvPr>
          <p:cNvCxnSpPr>
            <a:cxnSpLocks/>
          </p:cNvCxnSpPr>
          <p:nvPr/>
        </p:nvCxnSpPr>
        <p:spPr>
          <a:xfrm>
            <a:off x="6351536" y="3782728"/>
            <a:ext cx="0" cy="10459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45778"/>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調査の方法</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1FC62ACA-1C5D-4091-82EB-4C9CE24DE633}"/>
              </a:ext>
            </a:extLst>
          </p:cNvPr>
          <p:cNvSpPr>
            <a:spLocks noGrp="1"/>
          </p:cNvSpPr>
          <p:nvPr>
            <p:ph type="sldNum" sz="quarter" idx="12"/>
          </p:nvPr>
        </p:nvSpPr>
        <p:spPr/>
        <p:txBody>
          <a:bodyPr/>
          <a:lstStyle/>
          <a:p>
            <a:fld id="{F2A08F24-F6B5-4711-846A-F4278E2EA78D}" type="slidenum">
              <a:rPr kumimoji="1" lang="ja-JP" altLang="en-US" smtClean="0"/>
              <a:pPr/>
              <a:t>32</a:t>
            </a:fld>
            <a:endParaRPr kumimoji="1" lang="ja-JP" altLang="en-US" dirty="0"/>
          </a:p>
        </p:txBody>
      </p:sp>
      <p:pic>
        <p:nvPicPr>
          <p:cNvPr id="8" name="図 7">
            <a:extLst>
              <a:ext uri="{FF2B5EF4-FFF2-40B4-BE49-F238E27FC236}">
                <a16:creationId xmlns:a16="http://schemas.microsoft.com/office/drawing/2014/main" id="{801E1CAA-7645-49FF-B185-4BCA059C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4" y="3924120"/>
            <a:ext cx="7526866" cy="2705287"/>
          </a:xfrm>
          <a:prstGeom prst="rect">
            <a:avLst/>
          </a:prstGeom>
          <a:ln w="38100">
            <a:solidFill>
              <a:schemeClr val="tx1"/>
            </a:solidFill>
          </a:ln>
        </p:spPr>
      </p:pic>
      <p:sp>
        <p:nvSpPr>
          <p:cNvPr id="10" name="四角形: 角を丸くする 9">
            <a:extLst>
              <a:ext uri="{FF2B5EF4-FFF2-40B4-BE49-F238E27FC236}">
                <a16:creationId xmlns:a16="http://schemas.microsoft.com/office/drawing/2014/main" id="{DAD11347-41F9-4249-8D9F-95CA985FBE2B}"/>
              </a:ext>
            </a:extLst>
          </p:cNvPr>
          <p:cNvSpPr/>
          <p:nvPr/>
        </p:nvSpPr>
        <p:spPr>
          <a:xfrm>
            <a:off x="4529667" y="6208295"/>
            <a:ext cx="3166533" cy="513182"/>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B4FE05A-76DE-443D-9D61-B28F69C3C870}"/>
              </a:ext>
            </a:extLst>
          </p:cNvPr>
          <p:cNvSpPr txBox="1"/>
          <p:nvPr/>
        </p:nvSpPr>
        <p:spPr>
          <a:xfrm>
            <a:off x="3268134" y="2573434"/>
            <a:ext cx="6450890" cy="1200329"/>
          </a:xfrm>
          <a:prstGeom prst="rect">
            <a:avLst/>
          </a:prstGeom>
          <a:solidFill>
            <a:srgbClr val="FFFF00"/>
          </a:solidFill>
          <a:ln w="76200">
            <a:solidFill>
              <a:srgbClr val="FF0000"/>
            </a:solidFill>
          </a:ln>
        </p:spPr>
        <p:txBody>
          <a:bodyPr wrap="square" rtlCol="0">
            <a:spAutoFit/>
          </a:bodyPr>
          <a:lstStyle/>
          <a:p>
            <a:r>
              <a:rPr lang="ja-JP" altLang="ja-JP" sz="2400" b="1" kern="100" dirty="0">
                <a:solidFill>
                  <a:srgbClr val="FF0000"/>
                </a:solidFill>
                <a:effectLst/>
                <a:latin typeface="Century" panose="02040604050505020304" pitchFamily="18" charset="0"/>
                <a:ea typeface="BIZ UDゴシック" panose="020B0400000000000000" pitchFamily="49" charset="-128"/>
                <a:cs typeface="Times New Roman" panose="02020603050405020304" pitchFamily="18" charset="0"/>
              </a:rPr>
              <a:t>通常目視のみで判別不可能な建材（吹付材、保温材、仕上塗材等）を「目視」のみで</a:t>
            </a:r>
            <a:r>
              <a:rPr lang="ja-JP" altLang="en-US" sz="2400" b="1" kern="100" dirty="0">
                <a:solidFill>
                  <a:srgbClr val="FF0000"/>
                </a:solidFill>
                <a:effectLst/>
                <a:latin typeface="Century" panose="02040604050505020304" pitchFamily="18" charset="0"/>
                <a:ea typeface="BIZ UDゴシック" panose="020B0400000000000000" pitchFamily="49" charset="-128"/>
                <a:cs typeface="Times New Roman" panose="02020603050405020304" pitchFamily="18" charset="0"/>
              </a:rPr>
              <a:t>の</a:t>
            </a:r>
            <a:r>
              <a:rPr lang="ja-JP" altLang="ja-JP" sz="2400" b="1" kern="100" dirty="0">
                <a:solidFill>
                  <a:srgbClr val="FF0000"/>
                </a:solidFill>
                <a:effectLst/>
                <a:latin typeface="Century" panose="02040604050505020304" pitchFamily="18" charset="0"/>
                <a:ea typeface="BIZ UDゴシック" panose="020B0400000000000000" pitchFamily="49" charset="-128"/>
                <a:cs typeface="Times New Roman" panose="02020603050405020304" pitchFamily="18" charset="0"/>
              </a:rPr>
              <a:t>調査</a:t>
            </a:r>
            <a:r>
              <a:rPr lang="ja-JP" altLang="en-US" sz="2400" b="1" kern="100" dirty="0">
                <a:solidFill>
                  <a:srgbClr val="FF0000"/>
                </a:solidFill>
                <a:latin typeface="Century" panose="02040604050505020304" pitchFamily="18" charset="0"/>
                <a:ea typeface="BIZ UDゴシック" panose="020B0400000000000000" pitchFamily="49" charset="-128"/>
                <a:cs typeface="Times New Roman" panose="02020603050405020304" pitchFamily="18" charset="0"/>
              </a:rPr>
              <a:t>をしないようにしてください。</a:t>
            </a:r>
            <a:endParaRPr kumimoji="1" lang="en-US" altLang="ja-JP" sz="2400" b="1" dirty="0">
              <a:solidFill>
                <a:srgbClr val="FF0000"/>
              </a:solidFill>
              <a:latin typeface="BIZ UDゴシック" panose="020B0400000000000000" pitchFamily="49" charset="-128"/>
              <a:ea typeface="BIZ UDゴシック" panose="020B0400000000000000" pitchFamily="49" charset="-128"/>
            </a:endParaRPr>
          </a:p>
        </p:txBody>
      </p:sp>
      <p:pic>
        <p:nvPicPr>
          <p:cNvPr id="15" name="図 14">
            <a:extLst>
              <a:ext uri="{FF2B5EF4-FFF2-40B4-BE49-F238E27FC236}">
                <a16:creationId xmlns:a16="http://schemas.microsoft.com/office/drawing/2014/main" id="{2AD309A3-9301-41B4-9EC7-6F4E94045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6" name="図 15">
            <a:extLst>
              <a:ext uri="{FF2B5EF4-FFF2-40B4-BE49-F238E27FC236}">
                <a16:creationId xmlns:a16="http://schemas.microsoft.com/office/drawing/2014/main" id="{09C2259A-0136-415C-8626-139FCC59C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17" name="テキスト ボックス 16">
            <a:extLst>
              <a:ext uri="{FF2B5EF4-FFF2-40B4-BE49-F238E27FC236}">
                <a16:creationId xmlns:a16="http://schemas.microsoft.com/office/drawing/2014/main" id="{FB324693-929E-4E4D-9408-487DB389CA38}"/>
              </a:ext>
            </a:extLst>
          </p:cNvPr>
          <p:cNvSpPr txBox="1"/>
          <p:nvPr/>
        </p:nvSpPr>
        <p:spPr>
          <a:xfrm>
            <a:off x="1935003" y="2773489"/>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D8517A7D-4B88-4765-942B-A7410520A07E}"/>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81C22464-EFC8-49F0-9B95-CCF573CC2E74}"/>
              </a:ext>
            </a:extLst>
          </p:cNvPr>
          <p:cNvSpPr/>
          <p:nvPr/>
        </p:nvSpPr>
        <p:spPr>
          <a:xfrm>
            <a:off x="929216" y="1622425"/>
            <a:ext cx="524933" cy="129222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29D533BF-E5D6-4A2B-8096-6089581F1C6C}"/>
              </a:ext>
            </a:extLst>
          </p:cNvPr>
          <p:cNvSpPr/>
          <p:nvPr/>
        </p:nvSpPr>
        <p:spPr>
          <a:xfrm>
            <a:off x="5922433" y="1987550"/>
            <a:ext cx="459317" cy="3769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1C13F126-EE83-4828-8387-C85D79A51CF9}"/>
              </a:ext>
            </a:extLst>
          </p:cNvPr>
          <p:cNvCxnSpPr>
            <a:cxnSpLocks/>
          </p:cNvCxnSpPr>
          <p:nvPr/>
        </p:nvCxnSpPr>
        <p:spPr>
          <a:xfrm>
            <a:off x="6351536" y="3782728"/>
            <a:ext cx="0" cy="2425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015723"/>
      </p:ext>
    </p:extLst>
  </p:cSld>
  <p:clrMapOvr>
    <a:masterClrMapping/>
  </p:clrMapOvr>
  <mc:AlternateContent xmlns:mc="http://schemas.openxmlformats.org/markup-compatibility/2006" xmlns:p14="http://schemas.microsoft.com/office/powerpoint/2010/main">
    <mc:Choice Requires="p14">
      <p:transition spd="slow" p14:dur="2000" advTm="15195"/>
    </mc:Choice>
    <mc:Fallback xmlns="">
      <p:transition spd="slow" advTm="1519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分析結果の添付、資料番号</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B0A8A70A-D906-49A3-9431-A2D3CEE98729}"/>
              </a:ext>
            </a:extLst>
          </p:cNvPr>
          <p:cNvSpPr>
            <a:spLocks noGrp="1"/>
          </p:cNvSpPr>
          <p:nvPr>
            <p:ph type="sldNum" sz="quarter" idx="12"/>
          </p:nvPr>
        </p:nvSpPr>
        <p:spPr/>
        <p:txBody>
          <a:bodyPr/>
          <a:lstStyle/>
          <a:p>
            <a:fld id="{F2A08F24-F6B5-4711-846A-F4278E2EA78D}" type="slidenum">
              <a:rPr kumimoji="1" lang="ja-JP" altLang="en-US" smtClean="0"/>
              <a:pPr/>
              <a:t>33</a:t>
            </a:fld>
            <a:endParaRPr kumimoji="1" lang="ja-JP" altLang="en-US" dirty="0"/>
          </a:p>
        </p:txBody>
      </p:sp>
      <p:pic>
        <p:nvPicPr>
          <p:cNvPr id="10" name="図 9">
            <a:extLst>
              <a:ext uri="{FF2B5EF4-FFF2-40B4-BE49-F238E27FC236}">
                <a16:creationId xmlns:a16="http://schemas.microsoft.com/office/drawing/2014/main" id="{42442AA6-F1A7-460A-92B1-E2E2770D74DC}"/>
              </a:ext>
            </a:extLst>
          </p:cNvPr>
          <p:cNvPicPr>
            <a:picLocks noChangeAspect="1"/>
          </p:cNvPicPr>
          <p:nvPr/>
        </p:nvPicPr>
        <p:blipFill>
          <a:blip r:embed="rId2"/>
          <a:stretch>
            <a:fillRect/>
          </a:stretch>
        </p:blipFill>
        <p:spPr>
          <a:xfrm>
            <a:off x="793255" y="4842967"/>
            <a:ext cx="7043055" cy="1876910"/>
          </a:xfrm>
          <a:prstGeom prst="rect">
            <a:avLst/>
          </a:prstGeom>
          <a:ln w="38100">
            <a:solidFill>
              <a:schemeClr val="tx1"/>
            </a:solidFill>
          </a:ln>
        </p:spPr>
      </p:pic>
      <p:sp>
        <p:nvSpPr>
          <p:cNvPr id="16" name="四角形: 角を丸くする 15">
            <a:extLst>
              <a:ext uri="{FF2B5EF4-FFF2-40B4-BE49-F238E27FC236}">
                <a16:creationId xmlns:a16="http://schemas.microsoft.com/office/drawing/2014/main" id="{1464CEAC-D327-4D52-82FF-D556E081FCB5}"/>
              </a:ext>
            </a:extLst>
          </p:cNvPr>
          <p:cNvSpPr/>
          <p:nvPr/>
        </p:nvSpPr>
        <p:spPr>
          <a:xfrm>
            <a:off x="720896" y="5047473"/>
            <a:ext cx="796178" cy="1512985"/>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B5B45549-B867-4C49-BB09-65D85DA6A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 y="1228380"/>
            <a:ext cx="2899909" cy="2042348"/>
          </a:xfrm>
          <a:prstGeom prst="rect">
            <a:avLst/>
          </a:prstGeom>
          <a:ln w="19050">
            <a:solidFill>
              <a:schemeClr val="tx1"/>
            </a:solidFill>
          </a:ln>
        </p:spPr>
      </p:pic>
      <p:pic>
        <p:nvPicPr>
          <p:cNvPr id="19" name="図 18">
            <a:extLst>
              <a:ext uri="{FF2B5EF4-FFF2-40B4-BE49-F238E27FC236}">
                <a16:creationId xmlns:a16="http://schemas.microsoft.com/office/drawing/2014/main" id="{773527B3-05DE-4B03-B945-35D595DDE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20" name="テキスト ボックス 19">
            <a:extLst>
              <a:ext uri="{FF2B5EF4-FFF2-40B4-BE49-F238E27FC236}">
                <a16:creationId xmlns:a16="http://schemas.microsoft.com/office/drawing/2014/main" id="{1AD115F5-B19A-465E-8FD3-E70E0A4D08E9}"/>
              </a:ext>
            </a:extLst>
          </p:cNvPr>
          <p:cNvSpPr txBox="1"/>
          <p:nvPr/>
        </p:nvSpPr>
        <p:spPr>
          <a:xfrm>
            <a:off x="290353" y="2789177"/>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31C50939-AF93-4A19-B6CC-70C50088E195}"/>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CAEBE96F-2A44-453B-8F89-769B233BAB87}"/>
              </a:ext>
            </a:extLst>
          </p:cNvPr>
          <p:cNvSpPr/>
          <p:nvPr/>
        </p:nvSpPr>
        <p:spPr>
          <a:xfrm>
            <a:off x="1557867" y="1577975"/>
            <a:ext cx="1194858" cy="13710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1CF5DA2-3364-4DD2-81F1-27F81D70AB24}"/>
              </a:ext>
            </a:extLst>
          </p:cNvPr>
          <p:cNvSpPr/>
          <p:nvPr/>
        </p:nvSpPr>
        <p:spPr>
          <a:xfrm>
            <a:off x="6561666" y="1911350"/>
            <a:ext cx="2849033" cy="4531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3D0153A0-6F37-4AD2-994E-B04EE401AAE1}"/>
              </a:ext>
            </a:extLst>
          </p:cNvPr>
          <p:cNvCxnSpPr>
            <a:cxnSpLocks/>
          </p:cNvCxnSpPr>
          <p:nvPr/>
        </p:nvCxnSpPr>
        <p:spPr>
          <a:xfrm>
            <a:off x="1186869" y="4235727"/>
            <a:ext cx="0" cy="8117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436497DD-F470-4BF4-9155-383B5DCD6471}"/>
              </a:ext>
            </a:extLst>
          </p:cNvPr>
          <p:cNvSpPr/>
          <p:nvPr/>
        </p:nvSpPr>
        <p:spPr>
          <a:xfrm>
            <a:off x="6489290" y="5047473"/>
            <a:ext cx="1533833" cy="1662363"/>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050C077F-6F85-4F59-9403-7AF2EAC58D8F}"/>
              </a:ext>
            </a:extLst>
          </p:cNvPr>
          <p:cNvCxnSpPr>
            <a:cxnSpLocks/>
          </p:cNvCxnSpPr>
          <p:nvPr/>
        </p:nvCxnSpPr>
        <p:spPr>
          <a:xfrm>
            <a:off x="7268121" y="4618538"/>
            <a:ext cx="0" cy="4150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1F33655-BB36-45F9-8A17-44BE11C1F46E}"/>
              </a:ext>
            </a:extLst>
          </p:cNvPr>
          <p:cNvSpPr txBox="1"/>
          <p:nvPr/>
        </p:nvSpPr>
        <p:spPr>
          <a:xfrm>
            <a:off x="186977" y="3403794"/>
            <a:ext cx="9532048" cy="1261884"/>
          </a:xfrm>
          <a:prstGeom prst="rect">
            <a:avLst/>
          </a:prstGeom>
          <a:solidFill>
            <a:srgbClr val="FFFF00"/>
          </a:solidFill>
          <a:ln w="76200">
            <a:solidFill>
              <a:srgbClr val="FF0000"/>
            </a:solidFill>
          </a:ln>
        </p:spPr>
        <p:txBody>
          <a:bodyPr wrap="square" rtlCol="0">
            <a:spAutoFit/>
          </a:bodyPr>
          <a:lstStyle/>
          <a:p>
            <a:r>
              <a:rPr kumimoji="1" lang="ja-JP" altLang="en-US" sz="2200" b="1" dirty="0">
                <a:solidFill>
                  <a:srgbClr val="FF0000"/>
                </a:solidFill>
                <a:latin typeface="BIZ UDゴシック" panose="020B0400000000000000" pitchFamily="49" charset="-128"/>
                <a:ea typeface="BIZ UDゴシック" panose="020B0400000000000000" pitchFamily="49" charset="-128"/>
              </a:rPr>
              <a:t>分析で「有」を選択している場合、</a:t>
            </a:r>
            <a:r>
              <a:rPr kumimoji="1" lang="ja-JP" altLang="en-US" sz="3200" b="1" u="wavyHeavy" dirty="0">
                <a:solidFill>
                  <a:srgbClr val="FF0000"/>
                </a:solidFill>
                <a:latin typeface="BIZ UDゴシック" panose="020B0400000000000000" pitchFamily="49" charset="-128"/>
                <a:ea typeface="BIZ UDゴシック" panose="020B0400000000000000" pitchFamily="49" charset="-128"/>
              </a:rPr>
              <a:t>分析結果を添付のうえ</a:t>
            </a:r>
            <a:r>
              <a:rPr kumimoji="1" lang="ja-JP" altLang="en-US" sz="2200" b="1" dirty="0">
                <a:solidFill>
                  <a:srgbClr val="FF0000"/>
                </a:solidFill>
                <a:latin typeface="BIZ UDゴシック" panose="020B0400000000000000" pitchFamily="49" charset="-128"/>
                <a:ea typeface="BIZ UDゴシック" panose="020B0400000000000000" pitchFamily="49" charset="-128"/>
              </a:rPr>
              <a:t>、</a:t>
            </a:r>
            <a:endParaRPr kumimoji="1" lang="en-US" altLang="ja-JP" sz="2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200" b="1" dirty="0">
                <a:solidFill>
                  <a:srgbClr val="FF0000"/>
                </a:solidFill>
                <a:latin typeface="BIZ UDゴシック" panose="020B0400000000000000" pitchFamily="49" charset="-128"/>
                <a:ea typeface="BIZ UDゴシック" panose="020B0400000000000000" pitchFamily="49" charset="-128"/>
              </a:rPr>
              <a:t>資料番号を記載してください。</a:t>
            </a:r>
            <a:endParaRPr kumimoji="1" lang="en-US" altLang="ja-JP" sz="2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200" b="1" dirty="0">
                <a:solidFill>
                  <a:srgbClr val="FF0000"/>
                </a:solidFill>
                <a:latin typeface="BIZ UDゴシック" panose="020B0400000000000000" pitchFamily="49" charset="-128"/>
                <a:ea typeface="BIZ UDゴシック" panose="020B0400000000000000" pitchFamily="49" charset="-128"/>
              </a:rPr>
              <a:t>（分析結果を添付していない場合が見受けられます。）</a:t>
            </a:r>
            <a:endParaRPr kumimoji="1" lang="en-US" altLang="ja-JP" sz="2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30794191"/>
      </p:ext>
    </p:extLst>
  </p:cSld>
  <p:clrMapOvr>
    <a:masterClrMapping/>
  </p:clrMapOvr>
  <mc:AlternateContent xmlns:mc="http://schemas.openxmlformats.org/markup-compatibility/2006" xmlns:p14="http://schemas.microsoft.com/office/powerpoint/2010/main">
    <mc:Choice Requires="p14">
      <p:transition spd="slow" p14:dur="2000" advTm="8787"/>
    </mc:Choice>
    <mc:Fallback xmlns="">
      <p:transition spd="slow" advTm="878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＜別紙３　事前調査結果の詳細票＞</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特定建築材料の種類（材料レベル）、使用面積</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8492B406-631A-4605-9059-5541B85B579D}"/>
              </a:ext>
            </a:extLst>
          </p:cNvPr>
          <p:cNvSpPr>
            <a:spLocks noGrp="1"/>
          </p:cNvSpPr>
          <p:nvPr>
            <p:ph type="sldNum" sz="quarter" idx="12"/>
          </p:nvPr>
        </p:nvSpPr>
        <p:spPr/>
        <p:txBody>
          <a:bodyPr/>
          <a:lstStyle/>
          <a:p>
            <a:fld id="{F2A08F24-F6B5-4711-846A-F4278E2EA78D}" type="slidenum">
              <a:rPr kumimoji="1" lang="ja-JP" altLang="en-US" smtClean="0"/>
              <a:pPr/>
              <a:t>34</a:t>
            </a:fld>
            <a:endParaRPr kumimoji="1" lang="ja-JP" altLang="en-US" dirty="0"/>
          </a:p>
        </p:txBody>
      </p:sp>
      <p:pic>
        <p:nvPicPr>
          <p:cNvPr id="10" name="図 9">
            <a:extLst>
              <a:ext uri="{FF2B5EF4-FFF2-40B4-BE49-F238E27FC236}">
                <a16:creationId xmlns:a16="http://schemas.microsoft.com/office/drawing/2014/main" id="{4F10CD0C-5C7B-41DD-A466-F30FB92D0CDB}"/>
              </a:ext>
            </a:extLst>
          </p:cNvPr>
          <p:cNvPicPr>
            <a:picLocks noChangeAspect="1"/>
          </p:cNvPicPr>
          <p:nvPr/>
        </p:nvPicPr>
        <p:blipFill>
          <a:blip r:embed="rId2"/>
          <a:stretch>
            <a:fillRect/>
          </a:stretch>
        </p:blipFill>
        <p:spPr>
          <a:xfrm>
            <a:off x="793255" y="4691453"/>
            <a:ext cx="7205771" cy="1920272"/>
          </a:xfrm>
          <a:prstGeom prst="rect">
            <a:avLst/>
          </a:prstGeom>
          <a:ln w="38100">
            <a:solidFill>
              <a:schemeClr val="tx1"/>
            </a:solidFill>
          </a:ln>
        </p:spPr>
      </p:pic>
      <p:pic>
        <p:nvPicPr>
          <p:cNvPr id="17" name="図 16">
            <a:extLst>
              <a:ext uri="{FF2B5EF4-FFF2-40B4-BE49-F238E27FC236}">
                <a16:creationId xmlns:a16="http://schemas.microsoft.com/office/drawing/2014/main" id="{0BD08A95-AD3D-4449-937C-2E5645A4C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6" y="1228380"/>
            <a:ext cx="2899909" cy="2042348"/>
          </a:xfrm>
          <a:prstGeom prst="rect">
            <a:avLst/>
          </a:prstGeom>
          <a:ln w="19050">
            <a:solidFill>
              <a:schemeClr val="tx1"/>
            </a:solidFill>
          </a:ln>
        </p:spPr>
      </p:pic>
      <p:pic>
        <p:nvPicPr>
          <p:cNvPr id="18" name="図 17">
            <a:extLst>
              <a:ext uri="{FF2B5EF4-FFF2-40B4-BE49-F238E27FC236}">
                <a16:creationId xmlns:a16="http://schemas.microsoft.com/office/drawing/2014/main" id="{1A9008C7-47D4-431B-A110-6B042F906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4" y="1228380"/>
            <a:ext cx="6553200" cy="1043763"/>
          </a:xfrm>
          <a:prstGeom prst="rect">
            <a:avLst/>
          </a:prstGeom>
          <a:ln w="19050">
            <a:solidFill>
              <a:schemeClr val="tx1"/>
            </a:solidFill>
          </a:ln>
        </p:spPr>
      </p:pic>
      <p:sp>
        <p:nvSpPr>
          <p:cNvPr id="20" name="テキスト ボックス 19">
            <a:extLst>
              <a:ext uri="{FF2B5EF4-FFF2-40B4-BE49-F238E27FC236}">
                <a16:creationId xmlns:a16="http://schemas.microsoft.com/office/drawing/2014/main" id="{5CC11746-E506-4A2E-B04D-DF59676E9145}"/>
              </a:ext>
            </a:extLst>
          </p:cNvPr>
          <p:cNvSpPr txBox="1"/>
          <p:nvPr/>
        </p:nvSpPr>
        <p:spPr>
          <a:xfrm>
            <a:off x="8525934" y="1350151"/>
            <a:ext cx="1193092"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Excel</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36C84ABC-3B64-4844-BFAF-63B1BFB2D21B}"/>
              </a:ext>
            </a:extLst>
          </p:cNvPr>
          <p:cNvSpPr/>
          <p:nvPr/>
        </p:nvSpPr>
        <p:spPr>
          <a:xfrm>
            <a:off x="2057399" y="1565275"/>
            <a:ext cx="530225" cy="13837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33B2396F-D26F-4C66-BB7B-43FF8D43AEC7}"/>
              </a:ext>
            </a:extLst>
          </p:cNvPr>
          <p:cNvSpPr/>
          <p:nvPr/>
        </p:nvSpPr>
        <p:spPr>
          <a:xfrm>
            <a:off x="7781925" y="1914525"/>
            <a:ext cx="1247774" cy="44997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913599D9-5C1C-456E-9072-21C7741BA824}"/>
              </a:ext>
            </a:extLst>
          </p:cNvPr>
          <p:cNvCxnSpPr>
            <a:cxnSpLocks/>
          </p:cNvCxnSpPr>
          <p:nvPr/>
        </p:nvCxnSpPr>
        <p:spPr>
          <a:xfrm>
            <a:off x="5267980" y="4129240"/>
            <a:ext cx="0" cy="4815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9D502338-00E8-4476-A5F5-273531067186}"/>
              </a:ext>
            </a:extLst>
          </p:cNvPr>
          <p:cNvSpPr/>
          <p:nvPr/>
        </p:nvSpPr>
        <p:spPr>
          <a:xfrm>
            <a:off x="3994484" y="4614335"/>
            <a:ext cx="2781701" cy="2095501"/>
          </a:xfrm>
          <a:prstGeom prst="roundRect">
            <a:avLst>
              <a:gd name="adj" fmla="val 1006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F2ECB1A-BCE8-4D7F-8449-C0E545302723}"/>
              </a:ext>
            </a:extLst>
          </p:cNvPr>
          <p:cNvSpPr txBox="1"/>
          <p:nvPr/>
        </p:nvSpPr>
        <p:spPr>
          <a:xfrm>
            <a:off x="226484" y="3628171"/>
            <a:ext cx="9453033" cy="461665"/>
          </a:xfrm>
          <a:prstGeom prst="rect">
            <a:avLst/>
          </a:prstGeom>
          <a:solidFill>
            <a:srgbClr val="FFFF00"/>
          </a:solidFill>
          <a:ln w="76200">
            <a:solidFill>
              <a:srgbClr val="FF0000"/>
            </a:solidFill>
          </a:ln>
        </p:spPr>
        <p:txBody>
          <a:bodyPr wrap="square" rtlCol="0">
            <a:spAutoFit/>
          </a:bodyPr>
          <a:lstStyle/>
          <a:p>
            <a:r>
              <a:rPr kumimoji="1" lang="ja-JP" altLang="en-US" sz="2400" b="1" dirty="0">
                <a:solidFill>
                  <a:srgbClr val="FF0000"/>
                </a:solidFill>
                <a:latin typeface="BIZ UDゴシック" panose="020B0400000000000000" pitchFamily="49" charset="-128"/>
                <a:ea typeface="BIZ UDゴシック" panose="020B0400000000000000" pitchFamily="49" charset="-128"/>
              </a:rPr>
              <a:t>特定建築材料の種類（材料レベル）、使用面積を記載してください。</a:t>
            </a:r>
            <a:endParaRPr kumimoji="1" lang="en-US" altLang="ja-JP" sz="2400" b="1" dirty="0">
              <a:solidFill>
                <a:srgbClr val="FF0000"/>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C25BBA9D-B9A5-49FA-AD7F-AB9615204336}"/>
              </a:ext>
            </a:extLst>
          </p:cNvPr>
          <p:cNvSpPr txBox="1"/>
          <p:nvPr/>
        </p:nvSpPr>
        <p:spPr>
          <a:xfrm>
            <a:off x="290353" y="2789177"/>
            <a:ext cx="1053731" cy="400110"/>
          </a:xfrm>
          <a:prstGeom prst="rect">
            <a:avLst/>
          </a:prstGeom>
          <a:solidFill>
            <a:srgbClr val="FFFF00"/>
          </a:solidFill>
          <a:ln w="76200">
            <a:solidFill>
              <a:srgbClr val="FF0000"/>
            </a:solidFill>
          </a:ln>
        </p:spPr>
        <p:txBody>
          <a:bodyPr wrap="square" rtlCol="0">
            <a:spAutoFit/>
          </a:bodyPr>
          <a:lstStyle/>
          <a:p>
            <a:pPr algn="ctr"/>
            <a:r>
              <a:rPr kumimoji="1" lang="en-US" altLang="ja-JP" sz="2000" b="1" dirty="0">
                <a:solidFill>
                  <a:srgbClr val="FF0000"/>
                </a:solidFill>
                <a:latin typeface="BIZ UDゴシック" panose="020B0400000000000000" pitchFamily="49" charset="-128"/>
                <a:ea typeface="BIZ UDゴシック" panose="020B0400000000000000" pitchFamily="49" charset="-128"/>
              </a:rPr>
              <a:t>Word</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95512229"/>
      </p:ext>
    </p:extLst>
  </p:cSld>
  <p:clrMapOvr>
    <a:masterClrMapping/>
  </p:clrMapOvr>
  <mc:AlternateContent xmlns:mc="http://schemas.openxmlformats.org/markup-compatibility/2006" xmlns:p14="http://schemas.microsoft.com/office/powerpoint/2010/main">
    <mc:Choice Requires="p14">
      <p:transition spd="slow" p14:dur="2000" advTm="6070"/>
    </mc:Choice>
    <mc:Fallback xmlns="">
      <p:transition spd="slow" advTm="607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0FD9B5-A7A6-44D0-ACB0-014BDC037B93}"/>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事前調査書面に関する注意事項</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8492B406-631A-4605-9059-5541B85B579D}"/>
              </a:ext>
            </a:extLst>
          </p:cNvPr>
          <p:cNvSpPr>
            <a:spLocks noGrp="1"/>
          </p:cNvSpPr>
          <p:nvPr>
            <p:ph type="sldNum" sz="quarter" idx="12"/>
          </p:nvPr>
        </p:nvSpPr>
        <p:spPr/>
        <p:txBody>
          <a:bodyPr/>
          <a:lstStyle/>
          <a:p>
            <a:fld id="{F2A08F24-F6B5-4711-846A-F4278E2EA78D}" type="slidenum">
              <a:rPr kumimoji="1" lang="ja-JP" altLang="en-US" smtClean="0"/>
              <a:pPr/>
              <a:t>35</a:t>
            </a:fld>
            <a:endParaRPr kumimoji="1" lang="ja-JP" altLang="en-US" dirty="0"/>
          </a:p>
        </p:txBody>
      </p:sp>
      <p:sp>
        <p:nvSpPr>
          <p:cNvPr id="14" name="テキスト ボックス 13">
            <a:extLst>
              <a:ext uri="{FF2B5EF4-FFF2-40B4-BE49-F238E27FC236}">
                <a16:creationId xmlns:a16="http://schemas.microsoft.com/office/drawing/2014/main" id="{3840BF8D-6C2B-40CF-B5F9-83E8FE4A0241}"/>
              </a:ext>
            </a:extLst>
          </p:cNvPr>
          <p:cNvSpPr txBox="1"/>
          <p:nvPr/>
        </p:nvSpPr>
        <p:spPr>
          <a:xfrm>
            <a:off x="237994" y="1706406"/>
            <a:ext cx="9430012" cy="4031873"/>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★解体等工事の終了まで、事前調査書面（事前調査結果の記録を含む）の全ての写しを現場事務所などに備付けてください。</a:t>
            </a:r>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3200" b="1" dirty="0">
              <a:solidFill>
                <a:srgbClr val="FF0000"/>
              </a:solidFill>
              <a:latin typeface="BIZ UDゴシック" panose="020B0400000000000000" pitchFamily="49" charset="-128"/>
              <a:ea typeface="BIZ UDゴシック" panose="020B0400000000000000" pitchFamily="49" charset="-128"/>
            </a:endParaRPr>
          </a:p>
          <a:p>
            <a:endParaRPr kumimoji="1" lang="ja-JP" altLang="en-US" sz="32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3200" b="1" dirty="0">
                <a:solidFill>
                  <a:srgbClr val="FF0000"/>
                </a:solidFill>
                <a:latin typeface="BIZ UDゴシック" panose="020B0400000000000000" pitchFamily="49" charset="-128"/>
                <a:ea typeface="BIZ UDゴシック" panose="020B0400000000000000" pitchFamily="49" charset="-128"/>
              </a:rPr>
              <a:t>★元請業者・自主施工者に加え、発注者も事前調査書面（又は写し）を解体等工事が終了した日から３年間保存してください。</a:t>
            </a:r>
          </a:p>
        </p:txBody>
      </p:sp>
    </p:spTree>
    <p:extLst>
      <p:ext uri="{BB962C8B-B14F-4D97-AF65-F5344CB8AC3E}">
        <p14:creationId xmlns:p14="http://schemas.microsoft.com/office/powerpoint/2010/main" val="2493859121"/>
      </p:ext>
    </p:extLst>
  </p:cSld>
  <p:clrMapOvr>
    <a:masterClrMapping/>
  </p:clrMapOvr>
  <mc:AlternateContent xmlns:mc="http://schemas.openxmlformats.org/markup-compatibility/2006" xmlns:p14="http://schemas.microsoft.com/office/powerpoint/2010/main">
    <mc:Choice Requires="p14">
      <p:transition spd="slow" p14:dur="2000" advTm="3260"/>
    </mc:Choice>
    <mc:Fallback xmlns="">
      <p:transition spd="slow" advTm="32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D5E58966-AD11-4963-9DB8-E4AF909096E6}"/>
              </a:ext>
            </a:extLst>
          </p:cNvPr>
          <p:cNvSpPr txBox="1"/>
          <p:nvPr/>
        </p:nvSpPr>
        <p:spPr>
          <a:xfrm>
            <a:off x="280754" y="2015231"/>
            <a:ext cx="9344489" cy="3847207"/>
          </a:xfrm>
          <a:prstGeom prst="rect">
            <a:avLst/>
          </a:prstGeom>
          <a:noFill/>
        </p:spPr>
        <p:txBody>
          <a:bodyPr wrap="square" rtlCol="0">
            <a:spAutoFit/>
          </a:bodyPr>
          <a:lstStyle/>
          <a:p>
            <a:r>
              <a:rPr kumimoji="1" lang="ja-JP" altLang="en-US" sz="3200" b="1" dirty="0">
                <a:latin typeface="BIZ UDゴシック" panose="020B0400000000000000" pitchFamily="49" charset="-128"/>
                <a:ea typeface="BIZ UDゴシック" panose="020B0400000000000000" pitchFamily="49" charset="-128"/>
              </a:rPr>
              <a:t>★　表紙</a:t>
            </a:r>
            <a:endParaRPr kumimoji="1" lang="en-US" altLang="ja-JP" sz="3200" b="1" dirty="0">
              <a:latin typeface="BIZ UDゴシック" panose="020B0400000000000000" pitchFamily="49" charset="-128"/>
              <a:ea typeface="BIZ UDゴシック" panose="020B0400000000000000" pitchFamily="49" charset="-128"/>
            </a:endParaRPr>
          </a:p>
          <a:p>
            <a:endParaRPr kumimoji="1" lang="en-US" altLang="ja-JP" sz="3200" b="1" dirty="0">
              <a:latin typeface="BIZ UDゴシック" panose="020B0400000000000000" pitchFamily="49" charset="-128"/>
              <a:ea typeface="BIZ UDゴシック" panose="020B0400000000000000" pitchFamily="49" charset="-128"/>
            </a:endParaRPr>
          </a:p>
          <a:p>
            <a:r>
              <a:rPr kumimoji="1" lang="ja-JP" altLang="en-US" sz="3200" b="1" dirty="0">
                <a:latin typeface="BIZ UDゴシック" panose="020B0400000000000000" pitchFamily="49" charset="-128"/>
                <a:ea typeface="BIZ UDゴシック" panose="020B0400000000000000" pitchFamily="49" charset="-128"/>
              </a:rPr>
              <a:t>★　別紙１　特定粉じん排出等作業の概要</a:t>
            </a:r>
            <a:endParaRPr kumimoji="1" lang="en-US" altLang="ja-JP" sz="3200" b="1" dirty="0">
              <a:latin typeface="BIZ UDゴシック" panose="020B0400000000000000" pitchFamily="49" charset="-128"/>
              <a:ea typeface="BIZ UDゴシック" panose="020B0400000000000000" pitchFamily="49" charset="-128"/>
            </a:endParaRPr>
          </a:p>
          <a:p>
            <a:endParaRPr kumimoji="1" lang="en-US" altLang="ja-JP" sz="3200" b="1" dirty="0">
              <a:latin typeface="BIZ UDゴシック" panose="020B0400000000000000" pitchFamily="49" charset="-128"/>
              <a:ea typeface="BIZ UDゴシック" panose="020B0400000000000000" pitchFamily="49" charset="-128"/>
            </a:endParaRPr>
          </a:p>
          <a:p>
            <a:r>
              <a:rPr kumimoji="1" lang="ja-JP" altLang="en-US" sz="3200" b="1" dirty="0">
                <a:latin typeface="BIZ UDゴシック" panose="020B0400000000000000" pitchFamily="49" charset="-128"/>
                <a:ea typeface="BIZ UDゴシック" panose="020B0400000000000000" pitchFamily="49" charset="-128"/>
              </a:rPr>
              <a:t>★　別紙２　大気中の石綿の濃度の測定計画</a:t>
            </a:r>
            <a:endParaRPr kumimoji="1" lang="en-US" altLang="ja-JP" sz="3200" b="1" dirty="0">
              <a:latin typeface="BIZ UDゴシック" panose="020B0400000000000000" pitchFamily="49" charset="-128"/>
              <a:ea typeface="BIZ UDゴシック" panose="020B0400000000000000" pitchFamily="49" charset="-128"/>
            </a:endParaRPr>
          </a:p>
          <a:p>
            <a:pPr algn="r"/>
            <a:r>
              <a:rPr kumimoji="1" lang="ja-JP" altLang="en-US" sz="2000" b="1" dirty="0">
                <a:latin typeface="BIZ UDゴシック" panose="020B0400000000000000" pitchFamily="49" charset="-128"/>
                <a:ea typeface="BIZ UDゴシック" panose="020B0400000000000000" pitchFamily="49" charset="-128"/>
              </a:rPr>
              <a:t>（法届出対象の特定建築材料の使用面積</a:t>
            </a:r>
            <a:r>
              <a:rPr kumimoji="1" lang="en-US" altLang="ja-JP" sz="2000" b="1" dirty="0">
                <a:latin typeface="BIZ UDゴシック" panose="020B0400000000000000" pitchFamily="49" charset="-128"/>
                <a:ea typeface="BIZ UDゴシック" panose="020B0400000000000000" pitchFamily="49" charset="-128"/>
              </a:rPr>
              <a:t>50</a:t>
            </a:r>
            <a:r>
              <a:rPr kumimoji="1" lang="ja-JP" altLang="en-US" sz="2000" b="1" dirty="0">
                <a:latin typeface="BIZ UDゴシック" panose="020B0400000000000000" pitchFamily="49" charset="-128"/>
                <a:ea typeface="BIZ UDゴシック" panose="020B0400000000000000" pitchFamily="49" charset="-128"/>
              </a:rPr>
              <a:t>㎡以上の場合）</a:t>
            </a:r>
            <a:endParaRPr kumimoji="1" lang="en-US" altLang="ja-JP" sz="2000" b="1" dirty="0">
              <a:latin typeface="BIZ UDゴシック" panose="020B0400000000000000" pitchFamily="49" charset="-128"/>
              <a:ea typeface="BIZ UDゴシック" panose="020B0400000000000000" pitchFamily="49" charset="-128"/>
            </a:endParaRPr>
          </a:p>
          <a:p>
            <a:endParaRPr kumimoji="1" lang="en-US" altLang="ja-JP" sz="3200" b="1" dirty="0">
              <a:latin typeface="BIZ UDゴシック" panose="020B0400000000000000" pitchFamily="49" charset="-128"/>
              <a:ea typeface="BIZ UDゴシック" panose="020B0400000000000000" pitchFamily="49" charset="-128"/>
            </a:endParaRPr>
          </a:p>
          <a:p>
            <a:r>
              <a:rPr kumimoji="1" lang="ja-JP" altLang="en-US" sz="3200" b="1" dirty="0">
                <a:latin typeface="BIZ UDゴシック" panose="020B0400000000000000" pitchFamily="49" charset="-128"/>
                <a:ea typeface="BIZ UDゴシック" panose="020B0400000000000000" pitchFamily="49" charset="-128"/>
              </a:rPr>
              <a:t>★　別紙３　事前調査結果の詳細票</a:t>
            </a:r>
          </a:p>
        </p:txBody>
      </p:sp>
      <p:sp>
        <p:nvSpPr>
          <p:cNvPr id="5" name="スライド番号プレースホルダー 4">
            <a:extLst>
              <a:ext uri="{FF2B5EF4-FFF2-40B4-BE49-F238E27FC236}">
                <a16:creationId xmlns:a16="http://schemas.microsoft.com/office/drawing/2014/main" id="{D8F240B0-4B5D-4826-BFE8-A5DB8FD32898}"/>
              </a:ext>
            </a:extLst>
          </p:cNvPr>
          <p:cNvSpPr>
            <a:spLocks noGrp="1"/>
          </p:cNvSpPr>
          <p:nvPr>
            <p:ph type="sldNum" sz="quarter" idx="12"/>
          </p:nvPr>
        </p:nvSpPr>
        <p:spPr/>
        <p:txBody>
          <a:bodyPr/>
          <a:lstStyle/>
          <a:p>
            <a:fld id="{F2A08F24-F6B5-4711-846A-F4278E2EA78D}" type="slidenum">
              <a:rPr kumimoji="1" lang="ja-JP" altLang="en-US" smtClean="0"/>
              <a:pPr/>
              <a:t>3</a:t>
            </a:fld>
            <a:endParaRPr kumimoji="1" lang="ja-JP" altLang="en-US" dirty="0"/>
          </a:p>
        </p:txBody>
      </p:sp>
    </p:spTree>
    <p:extLst>
      <p:ext uri="{BB962C8B-B14F-4D97-AF65-F5344CB8AC3E}">
        <p14:creationId xmlns:p14="http://schemas.microsoft.com/office/powerpoint/2010/main" val="947454665"/>
      </p:ext>
    </p:extLst>
  </p:cSld>
  <p:clrMapOvr>
    <a:masterClrMapping/>
  </p:clrMapOvr>
  <mc:AlternateContent xmlns:mc="http://schemas.openxmlformats.org/markup-compatibility/2006" xmlns:p14="http://schemas.microsoft.com/office/powerpoint/2010/main">
    <mc:Choice Requires="p14">
      <p:transition spd="slow" p14:dur="2000" advTm="7022"/>
    </mc:Choice>
    <mc:Fallback xmlns="">
      <p:transition spd="slow" advTm="70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BIZ UDゴシック" panose="020B0400000000000000" pitchFamily="49" charset="-128"/>
                <a:ea typeface="BIZ UDゴシック" panose="020B0400000000000000" pitchFamily="49" charset="-128"/>
              </a:rPr>
              <a:t>目次</a:t>
            </a:r>
            <a:endParaRPr kumimoji="1" lang="en-US" altLang="ja-JP" sz="40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A1A35A51-4B0B-4526-807C-0D1539C06D2D}"/>
              </a:ext>
            </a:extLst>
          </p:cNvPr>
          <p:cNvSpPr txBox="1"/>
          <p:nvPr/>
        </p:nvSpPr>
        <p:spPr>
          <a:xfrm>
            <a:off x="280754" y="2015231"/>
            <a:ext cx="9344489" cy="3847207"/>
          </a:xfrm>
          <a:prstGeom prst="rect">
            <a:avLst/>
          </a:prstGeom>
          <a:noFill/>
        </p:spPr>
        <p:txBody>
          <a:bodyPr wrap="square" rtlCol="0">
            <a:spAutoFit/>
          </a:bodyPr>
          <a:lstStyle/>
          <a:p>
            <a:r>
              <a:rPr kumimoji="1" lang="ja-JP" altLang="en-US" sz="3200" b="1" u="dbl" dirty="0">
                <a:latin typeface="BIZ UDゴシック" panose="020B0400000000000000" pitchFamily="49" charset="-128"/>
                <a:ea typeface="BIZ UDゴシック" panose="020B0400000000000000" pitchFamily="49" charset="-128"/>
              </a:rPr>
              <a:t>★　表紙</a:t>
            </a:r>
            <a:endParaRPr kumimoji="1" lang="en-US" altLang="ja-JP" sz="3200" b="1" u="dbl"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別紙１　特定粉じん排出等作業の概要</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別紙２　大気中の石綿の濃度の測定計画</a:t>
            </a:r>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pPr algn="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（法届出対象の特定建築材料の使用面積</a:t>
            </a:r>
            <a:r>
              <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rPr>
              <a:t>50</a:t>
            </a:r>
            <a:r>
              <a:rPr kumimoji="1" lang="ja-JP" altLang="en-US" sz="2000" b="1" dirty="0">
                <a:solidFill>
                  <a:schemeClr val="bg1">
                    <a:lumMod val="85000"/>
                  </a:schemeClr>
                </a:solidFill>
                <a:latin typeface="BIZ UDゴシック" panose="020B0400000000000000" pitchFamily="49" charset="-128"/>
                <a:ea typeface="BIZ UDゴシック" panose="020B0400000000000000" pitchFamily="49" charset="-128"/>
              </a:rPr>
              <a:t>㎡以上の場合）</a:t>
            </a:r>
            <a:endParaRPr kumimoji="1" lang="en-US" altLang="ja-JP" sz="2000" b="1" dirty="0">
              <a:solidFill>
                <a:schemeClr val="bg1">
                  <a:lumMod val="85000"/>
                </a:schemeClr>
              </a:solidFill>
              <a:latin typeface="BIZ UDゴシック" panose="020B0400000000000000" pitchFamily="49" charset="-128"/>
              <a:ea typeface="BIZ UDゴシック" panose="020B0400000000000000" pitchFamily="49" charset="-128"/>
            </a:endParaRPr>
          </a:p>
          <a:p>
            <a:endParaRPr kumimoji="1" lang="en-US" altLang="ja-JP" sz="3200" b="1" dirty="0">
              <a:solidFill>
                <a:schemeClr val="bg1">
                  <a:lumMod val="85000"/>
                </a:schemeClr>
              </a:solidFill>
              <a:latin typeface="BIZ UDゴシック" panose="020B0400000000000000" pitchFamily="49" charset="-128"/>
              <a:ea typeface="BIZ UDゴシック" panose="020B0400000000000000" pitchFamily="49" charset="-128"/>
            </a:endParaRPr>
          </a:p>
          <a:p>
            <a:r>
              <a:rPr kumimoji="1" lang="ja-JP" altLang="en-US" sz="3200" b="1" dirty="0">
                <a:solidFill>
                  <a:schemeClr val="bg1">
                    <a:lumMod val="85000"/>
                  </a:schemeClr>
                </a:solidFill>
                <a:latin typeface="BIZ UDゴシック" panose="020B0400000000000000" pitchFamily="49" charset="-128"/>
                <a:ea typeface="BIZ UDゴシック" panose="020B0400000000000000" pitchFamily="49" charset="-128"/>
              </a:rPr>
              <a:t>★　別紙３　事前調査結果の詳細票</a:t>
            </a:r>
          </a:p>
        </p:txBody>
      </p:sp>
      <p:sp>
        <p:nvSpPr>
          <p:cNvPr id="4" name="スライド番号プレースホルダー 3">
            <a:extLst>
              <a:ext uri="{FF2B5EF4-FFF2-40B4-BE49-F238E27FC236}">
                <a16:creationId xmlns:a16="http://schemas.microsoft.com/office/drawing/2014/main" id="{BD0D918B-96CE-4A54-A6BB-6C5D0809F28E}"/>
              </a:ext>
            </a:extLst>
          </p:cNvPr>
          <p:cNvSpPr>
            <a:spLocks noGrp="1"/>
          </p:cNvSpPr>
          <p:nvPr>
            <p:ph type="sldNum" sz="quarter" idx="12"/>
          </p:nvPr>
        </p:nvSpPr>
        <p:spPr/>
        <p:txBody>
          <a:bodyPr/>
          <a:lstStyle/>
          <a:p>
            <a:fld id="{F2A08F24-F6B5-4711-846A-F4278E2EA78D}" type="slidenum">
              <a:rPr kumimoji="1" lang="ja-JP" altLang="en-US" smtClean="0"/>
              <a:pPr/>
              <a:t>4</a:t>
            </a:fld>
            <a:endParaRPr kumimoji="1" lang="ja-JP" altLang="en-US" dirty="0"/>
          </a:p>
        </p:txBody>
      </p:sp>
    </p:spTree>
    <p:extLst>
      <p:ext uri="{BB962C8B-B14F-4D97-AF65-F5344CB8AC3E}">
        <p14:creationId xmlns:p14="http://schemas.microsoft.com/office/powerpoint/2010/main" val="1181601318"/>
      </p:ext>
    </p:extLst>
  </p:cSld>
  <p:clrMapOvr>
    <a:masterClrMapping/>
  </p:clrMapOvr>
  <mc:AlternateContent xmlns:mc="http://schemas.openxmlformats.org/markup-compatibility/2006" xmlns:p14="http://schemas.microsoft.com/office/powerpoint/2010/main">
    <mc:Choice Requires="p14">
      <p:transition spd="slow" p14:dur="2000" advTm="3771"/>
    </mc:Choice>
    <mc:Fallback xmlns="">
      <p:transition spd="slow" advTm="37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7A69DAD-EFF7-4A11-A629-1B1D81580148}"/>
              </a:ext>
            </a:extLst>
          </p:cNvPr>
          <p:cNvSpPr txBox="1"/>
          <p:nvPr/>
        </p:nvSpPr>
        <p:spPr>
          <a:xfrm>
            <a:off x="2047767" y="1774154"/>
            <a:ext cx="7394616" cy="1015663"/>
          </a:xfrm>
          <a:prstGeom prst="rect">
            <a:avLst/>
          </a:prstGeom>
          <a:solidFill>
            <a:srgbClr val="FFFF00"/>
          </a:solidFill>
          <a:ln w="76200">
            <a:solidFill>
              <a:srgbClr val="FF0000"/>
            </a:solidFill>
          </a:ln>
        </p:spPr>
        <p:txBody>
          <a:bodyPr wrap="square" rtlCol="0">
            <a:spAutoFit/>
          </a:bodyPr>
          <a:lstStyle/>
          <a:p>
            <a:r>
              <a:rPr kumimoji="1" lang="ja-JP" altLang="en-US" sz="3000" b="1" dirty="0">
                <a:solidFill>
                  <a:srgbClr val="FF0000"/>
                </a:solidFill>
                <a:latin typeface="BIZ UDゴシック" panose="020B0400000000000000" pitchFamily="49" charset="-128"/>
                <a:ea typeface="BIZ UDゴシック" panose="020B0400000000000000" pitchFamily="49" charset="-128"/>
              </a:rPr>
              <a:t>表紙は、石綿の有無に関わらず、全ての解体等工事で作成が必要となります。</a:t>
            </a:r>
          </a:p>
        </p:txBody>
      </p:sp>
      <p:pic>
        <p:nvPicPr>
          <p:cNvPr id="4" name="図 3">
            <a:extLst>
              <a:ext uri="{FF2B5EF4-FFF2-40B4-BE49-F238E27FC236}">
                <a16:creationId xmlns:a16="http://schemas.microsoft.com/office/drawing/2014/main" id="{7B07BF9E-A4BB-49C8-B154-14E8747AD4B9}"/>
              </a:ext>
            </a:extLst>
          </p:cNvPr>
          <p:cNvPicPr>
            <a:picLocks noChangeAspect="1"/>
          </p:cNvPicPr>
          <p:nvPr/>
        </p:nvPicPr>
        <p:blipFill>
          <a:blip r:embed="rId2"/>
          <a:stretch>
            <a:fillRect/>
          </a:stretch>
        </p:blipFill>
        <p:spPr>
          <a:xfrm>
            <a:off x="668593" y="3421039"/>
            <a:ext cx="8414608" cy="3259314"/>
          </a:xfrm>
          <a:prstGeom prst="rect">
            <a:avLst/>
          </a:prstGeom>
          <a:ln w="38100">
            <a:solidFill>
              <a:schemeClr val="tx1"/>
            </a:solidFill>
          </a:ln>
        </p:spPr>
      </p:pic>
      <p:pic>
        <p:nvPicPr>
          <p:cNvPr id="6" name="図 5">
            <a:extLst>
              <a:ext uri="{FF2B5EF4-FFF2-40B4-BE49-F238E27FC236}">
                <a16:creationId xmlns:a16="http://schemas.microsoft.com/office/drawing/2014/main" id="{2876DD84-9D93-4823-ADE4-0FD49FE70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8" name="スライド番号プレースホルダー 7">
            <a:extLst>
              <a:ext uri="{FF2B5EF4-FFF2-40B4-BE49-F238E27FC236}">
                <a16:creationId xmlns:a16="http://schemas.microsoft.com/office/drawing/2014/main" id="{6D60FF39-2A15-4504-B116-8318307DEF0B}"/>
              </a:ext>
            </a:extLst>
          </p:cNvPr>
          <p:cNvSpPr>
            <a:spLocks noGrp="1"/>
          </p:cNvSpPr>
          <p:nvPr>
            <p:ph type="sldNum" sz="quarter" idx="12"/>
          </p:nvPr>
        </p:nvSpPr>
        <p:spPr/>
        <p:txBody>
          <a:bodyPr/>
          <a:lstStyle/>
          <a:p>
            <a:fld id="{F2A08F24-F6B5-4711-846A-F4278E2EA78D}" type="slidenum">
              <a:rPr kumimoji="1" lang="ja-JP" altLang="en-US" smtClean="0"/>
              <a:pPr/>
              <a:t>5</a:t>
            </a:fld>
            <a:endParaRPr kumimoji="1" lang="ja-JP" altLang="en-US" dirty="0"/>
          </a:p>
        </p:txBody>
      </p:sp>
    </p:spTree>
    <p:extLst>
      <p:ext uri="{BB962C8B-B14F-4D97-AF65-F5344CB8AC3E}">
        <p14:creationId xmlns:p14="http://schemas.microsoft.com/office/powerpoint/2010/main" val="990892283"/>
      </p:ext>
    </p:extLst>
  </p:cSld>
  <p:clrMapOvr>
    <a:masterClrMapping/>
  </p:clrMapOvr>
  <mc:AlternateContent xmlns:mc="http://schemas.openxmlformats.org/markup-compatibility/2006" xmlns:p14="http://schemas.microsoft.com/office/powerpoint/2010/main">
    <mc:Choice Requires="p14">
      <p:transition spd="slow" p14:dur="2000" advTm="9112"/>
    </mc:Choice>
    <mc:Fallback xmlns="">
      <p:transition spd="slow" advTm="91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55BC77C-84D9-4EFE-9D84-C04DA06B4440}"/>
              </a:ext>
            </a:extLst>
          </p:cNvPr>
          <p:cNvPicPr>
            <a:picLocks noChangeAspect="1"/>
          </p:cNvPicPr>
          <p:nvPr/>
        </p:nvPicPr>
        <p:blipFill>
          <a:blip r:embed="rId2"/>
          <a:stretch>
            <a:fillRect/>
          </a:stretch>
        </p:blipFill>
        <p:spPr>
          <a:xfrm>
            <a:off x="228357" y="4532204"/>
            <a:ext cx="9449286" cy="920797"/>
          </a:xfrm>
          <a:prstGeom prst="rect">
            <a:avLst/>
          </a:prstGeom>
          <a:ln w="38100">
            <a:solidFill>
              <a:schemeClr val="tx1"/>
            </a:solidFill>
          </a:ln>
        </p:spPr>
      </p:pic>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7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作成年月日</a:t>
            </a:r>
            <a:endParaRPr kumimoji="1" lang="en-US" altLang="ja-JP" sz="3200" b="1"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0D4B6F74-2B32-4BC0-9F9F-1C0DE682E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32A1FC6E-ADFA-498B-8B9A-3E53CEABAE81}"/>
              </a:ext>
            </a:extLst>
          </p:cNvPr>
          <p:cNvSpPr/>
          <p:nvPr/>
        </p:nvSpPr>
        <p:spPr>
          <a:xfrm>
            <a:off x="1194121" y="1285875"/>
            <a:ext cx="536356" cy="17462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CC61820-5D23-4941-A859-00FF2C78A73B}"/>
              </a:ext>
            </a:extLst>
          </p:cNvPr>
          <p:cNvSpPr txBox="1"/>
          <p:nvPr/>
        </p:nvSpPr>
        <p:spPr>
          <a:xfrm>
            <a:off x="2371682" y="2061787"/>
            <a:ext cx="6340197" cy="584775"/>
          </a:xfrm>
          <a:prstGeom prst="rect">
            <a:avLst/>
          </a:prstGeom>
          <a:solidFill>
            <a:srgbClr val="FFFF00"/>
          </a:solidFill>
          <a:ln w="76200">
            <a:solidFill>
              <a:srgbClr val="FF0000"/>
            </a:solidFill>
          </a:ln>
        </p:spPr>
        <p:txBody>
          <a:bodyPr wrap="non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作成年月日を記載してください。</a:t>
            </a:r>
          </a:p>
        </p:txBody>
      </p:sp>
      <p:sp>
        <p:nvSpPr>
          <p:cNvPr id="5" name="四角形: 角を丸くする 4">
            <a:extLst>
              <a:ext uri="{FF2B5EF4-FFF2-40B4-BE49-F238E27FC236}">
                <a16:creationId xmlns:a16="http://schemas.microsoft.com/office/drawing/2014/main" id="{3C17DC06-90F2-4EAB-9E84-E41EAA0C5279}"/>
              </a:ext>
            </a:extLst>
          </p:cNvPr>
          <p:cNvSpPr/>
          <p:nvPr/>
        </p:nvSpPr>
        <p:spPr>
          <a:xfrm>
            <a:off x="6737688" y="4410789"/>
            <a:ext cx="2939956" cy="584775"/>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21">
            <a:extLst>
              <a:ext uri="{FF2B5EF4-FFF2-40B4-BE49-F238E27FC236}">
                <a16:creationId xmlns:a16="http://schemas.microsoft.com/office/drawing/2014/main" id="{8E41662D-D1DE-4D16-9B63-3A857CF3468D}"/>
              </a:ext>
            </a:extLst>
          </p:cNvPr>
          <p:cNvSpPr>
            <a:spLocks noGrp="1"/>
          </p:cNvSpPr>
          <p:nvPr>
            <p:ph type="sldNum" sz="quarter" idx="12"/>
          </p:nvPr>
        </p:nvSpPr>
        <p:spPr/>
        <p:txBody>
          <a:bodyPr/>
          <a:lstStyle/>
          <a:p>
            <a:fld id="{F2A08F24-F6B5-4711-846A-F4278E2EA78D}" type="slidenum">
              <a:rPr kumimoji="1" lang="ja-JP" altLang="en-US" smtClean="0"/>
              <a:pPr/>
              <a:t>6</a:t>
            </a:fld>
            <a:endParaRPr kumimoji="1" lang="ja-JP" altLang="en-US" dirty="0"/>
          </a:p>
        </p:txBody>
      </p:sp>
      <p:cxnSp>
        <p:nvCxnSpPr>
          <p:cNvPr id="11" name="直線矢印コネクタ 10">
            <a:extLst>
              <a:ext uri="{FF2B5EF4-FFF2-40B4-BE49-F238E27FC236}">
                <a16:creationId xmlns:a16="http://schemas.microsoft.com/office/drawing/2014/main" id="{17C7E606-8393-483E-851C-6E6799BD5860}"/>
              </a:ext>
            </a:extLst>
          </p:cNvPr>
          <p:cNvCxnSpPr>
            <a:cxnSpLocks/>
          </p:cNvCxnSpPr>
          <p:nvPr/>
        </p:nvCxnSpPr>
        <p:spPr>
          <a:xfrm>
            <a:off x="8216066" y="2655750"/>
            <a:ext cx="0" cy="17550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37010"/>
      </p:ext>
    </p:extLst>
  </p:cSld>
  <p:clrMapOvr>
    <a:masterClrMapping/>
  </p:clrMapOvr>
  <mc:AlternateContent xmlns:mc="http://schemas.openxmlformats.org/markup-compatibility/2006" xmlns:p14="http://schemas.microsoft.com/office/powerpoint/2010/main">
    <mc:Choice Requires="p14">
      <p:transition spd="slow" p14:dur="2000" advTm="5582"/>
    </mc:Choice>
    <mc:Fallback xmlns="">
      <p:transition spd="slow" advTm="55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FFB4363-303A-4482-8802-BBBDDFA89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029" y="1528153"/>
            <a:ext cx="7390648" cy="1489586"/>
          </a:xfrm>
          <a:prstGeom prst="rect">
            <a:avLst/>
          </a:prstGeom>
          <a:ln w="38100">
            <a:solidFill>
              <a:schemeClr val="tx1">
                <a:lumMod val="95000"/>
                <a:lumOff val="5000"/>
              </a:schemeClr>
            </a:solidFill>
          </a:ln>
        </p:spPr>
      </p:pic>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宛先（発注者）</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8" name="直線矢印コネクタ 7">
            <a:extLst>
              <a:ext uri="{FF2B5EF4-FFF2-40B4-BE49-F238E27FC236}">
                <a16:creationId xmlns:a16="http://schemas.microsoft.com/office/drawing/2014/main" id="{B2F288FF-2197-478B-AF2C-D3BFBEB906B2}"/>
              </a:ext>
            </a:extLst>
          </p:cNvPr>
          <p:cNvCxnSpPr>
            <a:cxnSpLocks/>
          </p:cNvCxnSpPr>
          <p:nvPr/>
        </p:nvCxnSpPr>
        <p:spPr>
          <a:xfrm flipV="1">
            <a:off x="3624815" y="2783894"/>
            <a:ext cx="0" cy="9750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CC61820-5D23-4941-A859-00FF2C78A73B}"/>
              </a:ext>
            </a:extLst>
          </p:cNvPr>
          <p:cNvSpPr txBox="1"/>
          <p:nvPr/>
        </p:nvSpPr>
        <p:spPr>
          <a:xfrm>
            <a:off x="463397" y="3447871"/>
            <a:ext cx="8979207" cy="1384995"/>
          </a:xfrm>
          <a:prstGeom prst="rect">
            <a:avLst/>
          </a:prstGeom>
          <a:solidFill>
            <a:srgbClr val="FFFF00"/>
          </a:solidFill>
          <a:ln w="76200">
            <a:solidFill>
              <a:srgbClr val="FF0000"/>
            </a:solidFill>
          </a:ln>
        </p:spPr>
        <p:txBody>
          <a:bodyPr wrap="square" rtlCol="0">
            <a:spAutoFit/>
          </a:bodyPr>
          <a:lstStyle/>
          <a:p>
            <a:r>
              <a:rPr kumimoji="1" lang="ja-JP" altLang="en-US" sz="2800" b="1" dirty="0">
                <a:solidFill>
                  <a:srgbClr val="FF0000"/>
                </a:solidFill>
                <a:latin typeface="BIZ UDゴシック" panose="020B0400000000000000" pitchFamily="49" charset="-128"/>
                <a:ea typeface="BIZ UDゴシック" panose="020B0400000000000000" pitchFamily="49" charset="-128"/>
              </a:rPr>
              <a:t>「特定粉じん排出等作業実施届出書」の提出が必要な場合（</a:t>
            </a:r>
            <a:r>
              <a:rPr kumimoji="1" lang="en-US" altLang="ja-JP" sz="2800" b="1" dirty="0">
                <a:solidFill>
                  <a:srgbClr val="FF0000"/>
                </a:solidFill>
                <a:latin typeface="BIZ UDゴシック" panose="020B0400000000000000" pitchFamily="49" charset="-128"/>
                <a:ea typeface="BIZ UDゴシック" panose="020B0400000000000000" pitchFamily="49" charset="-128"/>
              </a:rPr>
              <a:t>※</a:t>
            </a:r>
            <a:r>
              <a:rPr kumimoji="1" lang="ja-JP" altLang="en-US" sz="2800" b="1" dirty="0">
                <a:solidFill>
                  <a:srgbClr val="FF0000"/>
                </a:solidFill>
                <a:latin typeface="BIZ UDゴシック" panose="020B0400000000000000" pitchFamily="49" charset="-128"/>
                <a:ea typeface="BIZ UDゴシック" panose="020B0400000000000000" pitchFamily="49" charset="-128"/>
              </a:rPr>
              <a:t>）は、届出者と事前調査書面の発注者が同じであることを確認してください。</a:t>
            </a:r>
          </a:p>
        </p:txBody>
      </p:sp>
      <p:sp>
        <p:nvSpPr>
          <p:cNvPr id="5" name="四角形: 角を丸くする 4">
            <a:extLst>
              <a:ext uri="{FF2B5EF4-FFF2-40B4-BE49-F238E27FC236}">
                <a16:creationId xmlns:a16="http://schemas.microsoft.com/office/drawing/2014/main" id="{3C17DC06-90F2-4EAB-9E84-E41EAA0C5279}"/>
              </a:ext>
            </a:extLst>
          </p:cNvPr>
          <p:cNvSpPr/>
          <p:nvPr/>
        </p:nvSpPr>
        <p:spPr>
          <a:xfrm>
            <a:off x="1988968" y="1345717"/>
            <a:ext cx="7196821" cy="1188823"/>
          </a:xfrm>
          <a:prstGeom prst="roundRect">
            <a:avLst>
              <a:gd name="adj" fmla="val 348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97480EA-E52A-4D7D-8D00-68C32EF209F3}"/>
              </a:ext>
            </a:extLst>
          </p:cNvPr>
          <p:cNvSpPr txBox="1"/>
          <p:nvPr/>
        </p:nvSpPr>
        <p:spPr>
          <a:xfrm>
            <a:off x="463395" y="5025734"/>
            <a:ext cx="8979207" cy="1323439"/>
          </a:xfrm>
          <a:prstGeom prst="rect">
            <a:avLst/>
          </a:prstGeom>
          <a:solidFill>
            <a:srgbClr val="FFFF00"/>
          </a:solidFill>
          <a:ln w="76200">
            <a:solidFill>
              <a:srgbClr val="FF0000"/>
            </a:solidFill>
          </a:ln>
        </p:spPr>
        <p:txBody>
          <a:bodyPr wrap="square" rtlCol="0">
            <a:spAutoFit/>
          </a:bodyPr>
          <a:lstStyle/>
          <a:p>
            <a:r>
              <a:rPr kumimoji="1" lang="ja-JP" altLang="en-US" sz="2000" b="1" dirty="0">
                <a:solidFill>
                  <a:srgbClr val="FF0000"/>
                </a:solidFill>
                <a:latin typeface="BIZ UDゴシック" panose="020B0400000000000000" pitchFamily="49" charset="-128"/>
                <a:ea typeface="BIZ UDゴシック" panose="020B0400000000000000" pitchFamily="49" charset="-128"/>
              </a:rPr>
              <a:t>（</a:t>
            </a:r>
            <a:r>
              <a:rPr kumimoji="1" lang="en-US" altLang="ja-JP" sz="2000" b="1" dirty="0">
                <a:solidFill>
                  <a:srgbClr val="FF0000"/>
                </a:solidFill>
                <a:latin typeface="BIZ UDゴシック" panose="020B0400000000000000" pitchFamily="49" charset="-128"/>
                <a:ea typeface="BIZ UDゴシック" panose="020B0400000000000000" pitchFamily="49" charset="-128"/>
              </a:rPr>
              <a:t>※</a:t>
            </a:r>
            <a:r>
              <a:rPr kumimoji="1" lang="ja-JP" altLang="en-US" sz="2000" b="1" dirty="0">
                <a:solidFill>
                  <a:srgbClr val="FF0000"/>
                </a:solidFill>
                <a:latin typeface="BIZ UDゴシック" panose="020B0400000000000000" pitchFamily="49" charset="-128"/>
                <a:ea typeface="BIZ UDゴシック" panose="020B0400000000000000" pitchFamily="49" charset="-128"/>
              </a:rPr>
              <a:t>）</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000" b="1" dirty="0">
                <a:solidFill>
                  <a:srgbClr val="FF0000"/>
                </a:solidFill>
                <a:latin typeface="BIZ UDゴシック" panose="020B0400000000000000" pitchFamily="49" charset="-128"/>
                <a:ea typeface="BIZ UDゴシック" panose="020B0400000000000000" pitchFamily="49" charset="-128"/>
              </a:rPr>
              <a:t>・吹付け石綿、石綿含有断熱材、保温材、耐火被覆材が使用されている場合</a:t>
            </a:r>
            <a:endParaRPr kumimoji="1" lang="en-US" altLang="ja-JP" sz="2000" b="1" dirty="0">
              <a:solidFill>
                <a:srgbClr val="FF0000"/>
              </a:solidFill>
              <a:latin typeface="BIZ UDゴシック" panose="020B0400000000000000" pitchFamily="49" charset="-128"/>
              <a:ea typeface="BIZ UDゴシック" panose="020B0400000000000000" pitchFamily="49" charset="-128"/>
            </a:endParaRPr>
          </a:p>
          <a:p>
            <a:r>
              <a:rPr kumimoji="1" lang="ja-JP" altLang="en-US" sz="2000" b="1" dirty="0">
                <a:solidFill>
                  <a:srgbClr val="FF0000"/>
                </a:solidFill>
                <a:latin typeface="BIZ UDゴシック" panose="020B0400000000000000" pitchFamily="49" charset="-128"/>
                <a:ea typeface="BIZ UDゴシック" panose="020B0400000000000000" pitchFamily="49" charset="-128"/>
              </a:rPr>
              <a:t>・「石綿含有仕上塗材」又は「石綿含有成形板等」のいずれかの使用面積が</a:t>
            </a:r>
            <a:r>
              <a:rPr kumimoji="1" lang="en-US" altLang="ja-JP" sz="2000" b="1" dirty="0">
                <a:solidFill>
                  <a:srgbClr val="FF0000"/>
                </a:solidFill>
                <a:latin typeface="BIZ UDゴシック" panose="020B0400000000000000" pitchFamily="49" charset="-128"/>
                <a:ea typeface="BIZ UDゴシック" panose="020B0400000000000000" pitchFamily="49" charset="-128"/>
              </a:rPr>
              <a:t>1,000</a:t>
            </a:r>
            <a:r>
              <a:rPr kumimoji="1" lang="ja-JP" altLang="en-US" sz="2000" b="1" dirty="0">
                <a:solidFill>
                  <a:srgbClr val="FF0000"/>
                </a:solidFill>
                <a:latin typeface="BIZ UDゴシック" panose="020B0400000000000000" pitchFamily="49" charset="-128"/>
                <a:ea typeface="BIZ UDゴシック" panose="020B0400000000000000" pitchFamily="49" charset="-128"/>
              </a:rPr>
              <a:t>㎡以上の場合</a:t>
            </a:r>
          </a:p>
        </p:txBody>
      </p:sp>
      <p:pic>
        <p:nvPicPr>
          <p:cNvPr id="9" name="図 8">
            <a:extLst>
              <a:ext uri="{FF2B5EF4-FFF2-40B4-BE49-F238E27FC236}">
                <a16:creationId xmlns:a16="http://schemas.microsoft.com/office/drawing/2014/main" id="{80E5CD53-3126-4E3E-A5B1-58C3450E3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6D0B2456-0CDF-4176-886B-9D34B1FC2B90}"/>
              </a:ext>
            </a:extLst>
          </p:cNvPr>
          <p:cNvSpPr/>
          <p:nvPr/>
        </p:nvSpPr>
        <p:spPr>
          <a:xfrm>
            <a:off x="136881" y="1381989"/>
            <a:ext cx="797839" cy="18986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1CE151F9-E79F-43DD-A3A2-2A6051340836}"/>
              </a:ext>
            </a:extLst>
          </p:cNvPr>
          <p:cNvSpPr>
            <a:spLocks noGrp="1"/>
          </p:cNvSpPr>
          <p:nvPr>
            <p:ph type="sldNum" sz="quarter" idx="12"/>
          </p:nvPr>
        </p:nvSpPr>
        <p:spPr/>
        <p:txBody>
          <a:bodyPr/>
          <a:lstStyle/>
          <a:p>
            <a:fld id="{F2A08F24-F6B5-4711-846A-F4278E2EA78D}" type="slidenum">
              <a:rPr kumimoji="1" lang="ja-JP" altLang="en-US" smtClean="0"/>
              <a:pPr/>
              <a:t>7</a:t>
            </a:fld>
            <a:endParaRPr kumimoji="1" lang="ja-JP" altLang="en-US" dirty="0"/>
          </a:p>
        </p:txBody>
      </p:sp>
    </p:spTree>
    <p:extLst>
      <p:ext uri="{BB962C8B-B14F-4D97-AF65-F5344CB8AC3E}">
        <p14:creationId xmlns:p14="http://schemas.microsoft.com/office/powerpoint/2010/main" val="4118853811"/>
      </p:ext>
    </p:extLst>
  </p:cSld>
  <p:clrMapOvr>
    <a:masterClrMapping/>
  </p:clrMapOvr>
  <mc:AlternateContent xmlns:mc="http://schemas.openxmlformats.org/markup-compatibility/2006" xmlns:p14="http://schemas.microsoft.com/office/powerpoint/2010/main">
    <mc:Choice Requires="p14">
      <p:transition spd="slow" p14:dur="2000" advTm="16147"/>
    </mc:Choice>
    <mc:Fallback xmlns="">
      <p:transition spd="slow" advTm="161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A758DA2-D8DD-4BAF-B090-9D52F0171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947" y="1267754"/>
            <a:ext cx="7707347" cy="1998199"/>
          </a:xfrm>
          <a:prstGeom prst="rect">
            <a:avLst/>
          </a:prstGeom>
          <a:ln w="38100">
            <a:solidFill>
              <a:schemeClr val="tx1"/>
            </a:solidFill>
          </a:ln>
        </p:spPr>
      </p:pic>
      <p:sp>
        <p:nvSpPr>
          <p:cNvPr id="3" name="正方形/長方形 2">
            <a:extLst>
              <a:ext uri="{FF2B5EF4-FFF2-40B4-BE49-F238E27FC236}">
                <a16:creationId xmlns:a16="http://schemas.microsoft.com/office/drawing/2014/main" id="{3484A024-EE5F-4566-8608-88C83F291327}"/>
              </a:ext>
            </a:extLst>
          </p:cNvPr>
          <p:cNvSpPr/>
          <p:nvPr/>
        </p:nvSpPr>
        <p:spPr>
          <a:xfrm>
            <a:off x="-1" y="-1"/>
            <a:ext cx="9906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ゴシック" panose="020B0400000000000000" pitchFamily="49" charset="-128"/>
                <a:ea typeface="BIZ UDゴシック" panose="020B0400000000000000" pitchFamily="49" charset="-128"/>
              </a:rPr>
              <a:t>＜表紙＞</a:t>
            </a:r>
            <a:endParaRPr kumimoji="1" lang="en-US" altLang="ja-JP" sz="3200" b="1" dirty="0">
              <a:latin typeface="BIZ UDゴシック" panose="020B0400000000000000" pitchFamily="49" charset="-128"/>
              <a:ea typeface="BIZ UDゴシック" panose="020B0400000000000000" pitchFamily="49" charset="-128"/>
            </a:endParaRPr>
          </a:p>
          <a:p>
            <a:pPr algn="ctr"/>
            <a:r>
              <a:rPr kumimoji="1" lang="ja-JP" altLang="en-US" sz="3200" b="1" dirty="0">
                <a:latin typeface="BIZ UDゴシック" panose="020B0400000000000000" pitchFamily="49" charset="-128"/>
                <a:ea typeface="BIZ UDゴシック" panose="020B0400000000000000" pitchFamily="49" charset="-128"/>
              </a:rPr>
              <a:t>元請業者（受注者）</a:t>
            </a:r>
            <a:endParaRPr kumimoji="1" lang="en-US" altLang="ja-JP" sz="3200" b="1" dirty="0">
              <a:latin typeface="BIZ UDゴシック" panose="020B0400000000000000" pitchFamily="49" charset="-128"/>
              <a:ea typeface="BIZ UDゴシック" panose="020B0400000000000000" pitchFamily="49" charset="-128"/>
            </a:endParaRPr>
          </a:p>
        </p:txBody>
      </p:sp>
      <p:cxnSp>
        <p:nvCxnSpPr>
          <p:cNvPr id="8" name="直線矢印コネクタ 7">
            <a:extLst>
              <a:ext uri="{FF2B5EF4-FFF2-40B4-BE49-F238E27FC236}">
                <a16:creationId xmlns:a16="http://schemas.microsoft.com/office/drawing/2014/main" id="{B2F288FF-2197-478B-AF2C-D3BFBEB906B2}"/>
              </a:ext>
            </a:extLst>
          </p:cNvPr>
          <p:cNvCxnSpPr>
            <a:cxnSpLocks/>
          </p:cNvCxnSpPr>
          <p:nvPr/>
        </p:nvCxnSpPr>
        <p:spPr>
          <a:xfrm flipV="1">
            <a:off x="2405070" y="2742330"/>
            <a:ext cx="0" cy="12200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CC61820-5D23-4941-A859-00FF2C78A73B}"/>
              </a:ext>
            </a:extLst>
          </p:cNvPr>
          <p:cNvSpPr txBox="1"/>
          <p:nvPr/>
        </p:nvSpPr>
        <p:spPr>
          <a:xfrm>
            <a:off x="547666" y="3860761"/>
            <a:ext cx="8810666" cy="1077218"/>
          </a:xfrm>
          <a:prstGeom prst="rect">
            <a:avLst/>
          </a:prstGeom>
          <a:solidFill>
            <a:srgbClr val="FFFF00"/>
          </a:solidFill>
          <a:ln w="76200">
            <a:solidFill>
              <a:srgbClr val="FF0000"/>
            </a:solidFill>
          </a:ln>
        </p:spPr>
        <p:txBody>
          <a:bodyPr wrap="square" rtlCol="0">
            <a:spAutoFit/>
          </a:bodyPr>
          <a:lstStyle/>
          <a:p>
            <a:r>
              <a:rPr kumimoji="1" lang="ja-JP" altLang="en-US" sz="3200" b="1" dirty="0">
                <a:solidFill>
                  <a:srgbClr val="FF0000"/>
                </a:solidFill>
                <a:latin typeface="BIZ UDゴシック" panose="020B0400000000000000" pitchFamily="49" charset="-128"/>
                <a:ea typeface="BIZ UDゴシック" panose="020B0400000000000000" pitchFamily="49" charset="-128"/>
              </a:rPr>
              <a:t>誤って発注者を記載している場合があります。元請業者を正しく記載してください。</a:t>
            </a:r>
          </a:p>
        </p:txBody>
      </p:sp>
      <p:sp>
        <p:nvSpPr>
          <p:cNvPr id="5" name="四角形: 角を丸くする 4">
            <a:extLst>
              <a:ext uri="{FF2B5EF4-FFF2-40B4-BE49-F238E27FC236}">
                <a16:creationId xmlns:a16="http://schemas.microsoft.com/office/drawing/2014/main" id="{3C17DC06-90F2-4EAB-9E84-E41EAA0C5279}"/>
              </a:ext>
            </a:extLst>
          </p:cNvPr>
          <p:cNvSpPr/>
          <p:nvPr/>
        </p:nvSpPr>
        <p:spPr>
          <a:xfrm>
            <a:off x="1890795" y="1366864"/>
            <a:ext cx="1606481" cy="1317342"/>
          </a:xfrm>
          <a:prstGeom prst="roundRect">
            <a:avLst>
              <a:gd name="adj" fmla="val 2778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88242FE-FDA3-46B9-8BF1-01BA2310C10D}"/>
              </a:ext>
            </a:extLst>
          </p:cNvPr>
          <p:cNvSpPr>
            <a:spLocks noGrp="1"/>
          </p:cNvSpPr>
          <p:nvPr>
            <p:ph type="sldNum" sz="quarter" idx="12"/>
          </p:nvPr>
        </p:nvSpPr>
        <p:spPr/>
        <p:txBody>
          <a:bodyPr/>
          <a:lstStyle/>
          <a:p>
            <a:fld id="{F2A08F24-F6B5-4711-846A-F4278E2EA78D}" type="slidenum">
              <a:rPr kumimoji="1" lang="ja-JP" altLang="en-US" smtClean="0"/>
              <a:pPr/>
              <a:t>8</a:t>
            </a:fld>
            <a:endParaRPr kumimoji="1" lang="ja-JP" altLang="en-US" dirty="0"/>
          </a:p>
        </p:txBody>
      </p:sp>
      <p:pic>
        <p:nvPicPr>
          <p:cNvPr id="9" name="図 8">
            <a:extLst>
              <a:ext uri="{FF2B5EF4-FFF2-40B4-BE49-F238E27FC236}">
                <a16:creationId xmlns:a16="http://schemas.microsoft.com/office/drawing/2014/main" id="{9D97B647-958F-40F2-AD00-7D7F6CAC6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5" y="1239982"/>
            <a:ext cx="1429449" cy="2018045"/>
          </a:xfrm>
          <a:prstGeom prst="rect">
            <a:avLst/>
          </a:prstGeom>
          <a:ln w="19050">
            <a:solidFill>
              <a:schemeClr val="tx1"/>
            </a:solidFill>
          </a:ln>
        </p:spPr>
      </p:pic>
      <p:sp>
        <p:nvSpPr>
          <p:cNvPr id="10" name="四角形: 角を丸くする 9">
            <a:extLst>
              <a:ext uri="{FF2B5EF4-FFF2-40B4-BE49-F238E27FC236}">
                <a16:creationId xmlns:a16="http://schemas.microsoft.com/office/drawing/2014/main" id="{6B744ED6-8ED9-4C02-BC87-088D0010D1BB}"/>
              </a:ext>
            </a:extLst>
          </p:cNvPr>
          <p:cNvSpPr/>
          <p:nvPr/>
        </p:nvSpPr>
        <p:spPr>
          <a:xfrm>
            <a:off x="704850" y="1510913"/>
            <a:ext cx="1032456" cy="21628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473180"/>
      </p:ext>
    </p:extLst>
  </p:cSld>
  <p:clrMapOvr>
    <a:masterClrMapping/>
  </p:clrMapOvr>
  <mc:AlternateContent xmlns:mc="http://schemas.openxmlformats.org/markup-compatibility/2006" xmlns:p14="http://schemas.microsoft.com/office/powerpoint/2010/main">
    <mc:Choice Requires="p14">
      <p:transition spd="slow" p14:dur="2000" advTm="7208"/>
    </mc:Choice>
    <mc:Fallback xmlns="">
      <p:transition spd="slow" advTm="7208"/>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1263</TotalTime>
  <Words>1642</Words>
  <PresentationFormat>A4 210 x 297 mm</PresentationFormat>
  <Paragraphs>216</Paragraphs>
  <Slides>36</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BIZ UDゴシック</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2025-06-20T07:19:51Z</dcterms:created>
  <dcterms:modified xsi:type="dcterms:W3CDTF">2025-10-07T04:48:30Z</dcterms:modified>
</cp:coreProperties>
</file>