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55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dirty="0"/>
              <a:t>《</a:t>
            </a:r>
            <a:r>
              <a:rPr lang="ja-JP" altLang="en-US" dirty="0"/>
              <a:t>親学習の有用性</a:t>
            </a:r>
            <a:r>
              <a:rPr lang="en-US" altLang="ja-JP" dirty="0"/>
              <a:t>》</a:t>
            </a:r>
            <a:endParaRPr lang="ja-JP" alt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spPr>
            <a:solidFill>
              <a:schemeClr val="accent1">
                <a:lumMod val="20000"/>
                <a:lumOff val="80000"/>
                <a:alpha val="83000"/>
              </a:schemeClr>
            </a:solidFill>
            <a:ln>
              <a:solidFill>
                <a:schemeClr val="tx1"/>
              </a:solidFill>
            </a:ln>
            <a:effectLst/>
          </c:spPr>
          <c:invertIfNegative val="0"/>
          <c:dLbls>
            <c:dLbl>
              <c:idx val="0"/>
              <c:tx>
                <c:rich>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fld id="{6C54A694-F243-4C1E-A7E0-9B30823DA2DB}" type="CELLREF">
                      <a:rPr lang="en-US" altLang="ja-JP" sz="1050">
                        <a:solidFill>
                          <a:schemeClr val="tx1"/>
                        </a:solidFill>
                      </a:rPr>
                      <a:pPr>
                        <a:defRPr sz="1050">
                          <a:solidFill>
                            <a:schemeClr val="bg1"/>
                          </a:solidFill>
                        </a:defRPr>
                      </a:pPr>
                      <a:t>[CELLREF]</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dlblFTEntry>
                      <c15:txfldGUID>{6C54A694-F243-4C1E-A7E0-9B30823DA2DB}</c15:txfldGUID>
                      <c15:f>親学習講座の有用性!$C$3</c15:f>
                      <c15:dlblFieldTableCache>
                        <c:ptCount val="1"/>
                        <c:pt idx="0">
                          <c:v>67%</c:v>
                        </c:pt>
                      </c15:dlblFieldTableCache>
                    </c15:dlblFTEntry>
                  </c15:dlblFieldTable>
                  <c15:showDataLabelsRange val="0"/>
                </c:ext>
                <c:ext xmlns:c16="http://schemas.microsoft.com/office/drawing/2014/chart" uri="{C3380CC4-5D6E-409C-BE32-E72D297353CC}">
                  <c16:uniqueId val="{00000000-C3E8-4ECC-9178-B3138A4F2785}"/>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親学習講座の有用性!$C$4</c:f>
              <c:numCache>
                <c:formatCode>General</c:formatCode>
                <c:ptCount val="1"/>
                <c:pt idx="0">
                  <c:v>1160</c:v>
                </c:pt>
              </c:numCache>
            </c:numRef>
          </c:val>
          <c:extLst>
            <c:ext xmlns:c16="http://schemas.microsoft.com/office/drawing/2014/chart" uri="{C3380CC4-5D6E-409C-BE32-E72D297353CC}">
              <c16:uniqueId val="{00000001-C3E8-4ECC-9178-B3138A4F2785}"/>
            </c:ext>
          </c:extLst>
        </c:ser>
        <c:ser>
          <c:idx val="1"/>
          <c:order val="1"/>
          <c:spPr>
            <a:solidFill>
              <a:schemeClr val="accent2">
                <a:lumMod val="20000"/>
                <a:lumOff val="80000"/>
                <a:alpha val="96000"/>
              </a:schemeClr>
            </a:solidFill>
            <a:ln>
              <a:solidFill>
                <a:schemeClr val="tx1"/>
              </a:solidFill>
            </a:ln>
            <a:effectLst/>
          </c:spPr>
          <c:invertIfNegative val="0"/>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fld id="{4F9730B2-9593-4CC8-B165-A608B0F834E0}" type="CELLREF">
                      <a:rPr lang="en-US" altLang="ja-JP" sz="1100">
                        <a:solidFill>
                          <a:schemeClr val="tx1"/>
                        </a:solidFill>
                      </a:rPr>
                      <a:pPr>
                        <a:defRPr sz="1100">
                          <a:solidFill>
                            <a:schemeClr val="bg1"/>
                          </a:solidFill>
                        </a:defRPr>
                      </a:pPr>
                      <a:t>[CELLREF]</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dlblFTEntry>
                      <c15:txfldGUID>{4F9730B2-9593-4CC8-B165-A608B0F834E0}</c15:txfldGUID>
                      <c15:f>親学習講座の有用性!$D$3</c15:f>
                      <c15:dlblFieldTableCache>
                        <c:ptCount val="1"/>
                        <c:pt idx="0">
                          <c:v>30%</c:v>
                        </c:pt>
                      </c15:dlblFieldTableCache>
                    </c15:dlblFTEntry>
                  </c15:dlblFieldTable>
                  <c15:showDataLabelsRange val="0"/>
                </c:ext>
                <c:ext xmlns:c16="http://schemas.microsoft.com/office/drawing/2014/chart" uri="{C3380CC4-5D6E-409C-BE32-E72D297353CC}">
                  <c16:uniqueId val="{00000002-C3E8-4ECC-9178-B3138A4F2785}"/>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親学習講座の有用性!$D$4</c:f>
              <c:numCache>
                <c:formatCode>General</c:formatCode>
                <c:ptCount val="1"/>
                <c:pt idx="0">
                  <c:v>520</c:v>
                </c:pt>
              </c:numCache>
            </c:numRef>
          </c:val>
          <c:extLst>
            <c:ext xmlns:c16="http://schemas.microsoft.com/office/drawing/2014/chart" uri="{C3380CC4-5D6E-409C-BE32-E72D297353CC}">
              <c16:uniqueId val="{00000003-C3E8-4ECC-9178-B3138A4F2785}"/>
            </c:ext>
          </c:extLst>
        </c:ser>
        <c:ser>
          <c:idx val="2"/>
          <c:order val="2"/>
          <c:spPr>
            <a:solidFill>
              <a:schemeClr val="accent3"/>
            </a:solidFill>
            <a:ln>
              <a:noFill/>
            </a:ln>
            <a:effectLst/>
          </c:spPr>
          <c:invertIfNegative val="0"/>
          <c:dLbls>
            <c:dLbl>
              <c:idx val="0"/>
              <c:layout>
                <c:manualLayout>
                  <c:x val="-9.7799511002446184E-3"/>
                  <c:y val="0"/>
                </c:manualLayout>
              </c:layout>
              <c:tx>
                <c:rich>
                  <a:bodyPr/>
                  <a:lstStyle/>
                  <a:p>
                    <a:fld id="{926BC0EE-555C-4EF1-A935-24E0D6C898D7}" type="CELLREF">
                      <a:rPr lang="en-US" altLang="ja-JP" smtClean="0"/>
                      <a:pPr/>
                      <a:t>[CELLREF]</a:t>
                    </a:fld>
                    <a:endParaRPr lang="ja-JP" altLang="en-US"/>
                  </a:p>
                </c:rich>
              </c:tx>
              <c:dLblPos val="ctr"/>
              <c:showLegendKey val="0"/>
              <c:showVal val="1"/>
              <c:showCatName val="0"/>
              <c:showSerName val="0"/>
              <c:showPercent val="0"/>
              <c:showBubbleSize val="0"/>
              <c:extLst>
                <c:ext xmlns:c15="http://schemas.microsoft.com/office/drawing/2012/chart" uri="{CE6537A1-D6FC-4f65-9D91-7224C49458BB}">
                  <c15:dlblFieldTable>
                    <c15:dlblFTEntry>
                      <c15:txfldGUID>{926BC0EE-555C-4EF1-A935-24E0D6C898D7}</c15:txfldGUID>
                      <c15:f>親学習講座の有用性!$E$3</c15:f>
                      <c15:dlblFieldTableCache>
                        <c:ptCount val="1"/>
                        <c:pt idx="0">
                          <c:v>2%</c:v>
                        </c:pt>
                      </c15:dlblFieldTableCache>
                    </c15:dlblFTEntry>
                  </c15:dlblFieldTable>
                  <c15:showDataLabelsRange val="0"/>
                </c:ext>
                <c:ext xmlns:c16="http://schemas.microsoft.com/office/drawing/2014/chart" uri="{C3380CC4-5D6E-409C-BE32-E72D297353CC}">
                  <c16:uniqueId val="{00000004-C3E8-4ECC-9178-B3138A4F278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親学習講座の有用性!$E$4</c:f>
              <c:numCache>
                <c:formatCode>General</c:formatCode>
                <c:ptCount val="1"/>
                <c:pt idx="0">
                  <c:v>47</c:v>
                </c:pt>
              </c:numCache>
            </c:numRef>
          </c:val>
          <c:extLst>
            <c:ext xmlns:c16="http://schemas.microsoft.com/office/drawing/2014/chart" uri="{C3380CC4-5D6E-409C-BE32-E72D297353CC}">
              <c16:uniqueId val="{00000005-C3E8-4ECC-9178-B3138A4F2785}"/>
            </c:ext>
          </c:extLst>
        </c:ser>
        <c:ser>
          <c:idx val="3"/>
          <c:order val="3"/>
          <c:spPr>
            <a:solidFill>
              <a:schemeClr val="accent4"/>
            </a:solidFill>
            <a:ln>
              <a:noFill/>
            </a:ln>
            <a:effectLst/>
          </c:spPr>
          <c:invertIfNegative val="0"/>
          <c:dLbls>
            <c:dLbl>
              <c:idx val="0"/>
              <c:layout>
                <c:manualLayout>
                  <c:x val="3.5972508326434748E-2"/>
                  <c:y val="0"/>
                </c:manualLayout>
              </c:layout>
              <c:tx>
                <c:rich>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fld id="{0BBACEAF-72AD-4361-AF55-0ED801523806}" type="CELLREF">
                      <a:rPr lang="en-US" altLang="ja-JP" sz="1200"/>
                      <a:pPr>
                        <a:defRPr sz="1200"/>
                      </a:pPr>
                      <a:t>[CELLREF]</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15:dlblFieldTable>
                    <c15:dlblFTEntry>
                      <c15:txfldGUID>{0BBACEAF-72AD-4361-AF55-0ED801523806}</c15:txfldGUID>
                      <c15:f>親学習講座の有用性!$F$3</c15:f>
                      <c15:dlblFieldTableCache>
                        <c:ptCount val="1"/>
                        <c:pt idx="0">
                          <c:v>1%</c:v>
                        </c:pt>
                      </c15:dlblFieldTableCache>
                    </c15:dlblFTEntry>
                  </c15:dlblFieldTable>
                  <c15:showDataLabelsRange val="0"/>
                </c:ext>
                <c:ext xmlns:c16="http://schemas.microsoft.com/office/drawing/2014/chart" uri="{C3380CC4-5D6E-409C-BE32-E72D297353CC}">
                  <c16:uniqueId val="{00000006-C3E8-4ECC-9178-B3138A4F278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親学習講座の有用性!$F$4</c:f>
              <c:numCache>
                <c:formatCode>General</c:formatCode>
                <c:ptCount val="1"/>
                <c:pt idx="0">
                  <c:v>15</c:v>
                </c:pt>
              </c:numCache>
            </c:numRef>
          </c:val>
          <c:extLst>
            <c:ext xmlns:c16="http://schemas.microsoft.com/office/drawing/2014/chart" uri="{C3380CC4-5D6E-409C-BE32-E72D297353CC}">
              <c16:uniqueId val="{00000007-C3E8-4ECC-9178-B3138A4F2785}"/>
            </c:ext>
          </c:extLst>
        </c:ser>
        <c:dLbls>
          <c:dLblPos val="ctr"/>
          <c:showLegendKey val="0"/>
          <c:showVal val="1"/>
          <c:showCatName val="0"/>
          <c:showSerName val="0"/>
          <c:showPercent val="0"/>
          <c:showBubbleSize val="0"/>
        </c:dLbls>
        <c:gapWidth val="150"/>
        <c:overlap val="100"/>
        <c:axId val="1932461487"/>
        <c:axId val="1932462735"/>
      </c:barChart>
      <c:catAx>
        <c:axId val="1932461487"/>
        <c:scaling>
          <c:orientation val="minMax"/>
        </c:scaling>
        <c:delete val="1"/>
        <c:axPos val="l"/>
        <c:numFmt formatCode="General" sourceLinked="1"/>
        <c:majorTickMark val="none"/>
        <c:minorTickMark val="none"/>
        <c:tickLblPos val="nextTo"/>
        <c:crossAx val="1932462735"/>
        <c:crosses val="autoZero"/>
        <c:auto val="1"/>
        <c:lblAlgn val="ctr"/>
        <c:lblOffset val="100"/>
        <c:noMultiLvlLbl val="0"/>
      </c:catAx>
      <c:valAx>
        <c:axId val="1932462735"/>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324614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8AAC212-F576-48A6-BC16-5F41022722F5}"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0849958-1FDA-4071-A433-AA57345A5969}" type="slidenum">
              <a:rPr kumimoji="1" lang="ja-JP" altLang="en-US" smtClean="0"/>
              <a:t>‹#›</a:t>
            </a:fld>
            <a:endParaRPr kumimoji="1" lang="ja-JP" altLang="en-US"/>
          </a:p>
        </p:txBody>
      </p:sp>
    </p:spTree>
    <p:extLst>
      <p:ext uri="{BB962C8B-B14F-4D97-AF65-F5344CB8AC3E}">
        <p14:creationId xmlns:p14="http://schemas.microsoft.com/office/powerpoint/2010/main" val="22273515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08629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589288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27274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167543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55519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309915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452229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285296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62661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281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2024/7/17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403609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4E0A3-0367-4BAC-A012-B5601986CF5E}" type="datetimeFigureOut">
              <a:rPr kumimoji="1" lang="ja-JP" altLang="en-US" smtClean="0"/>
              <a:t>2024/7/17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627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CB1AA22A-9D70-41E6-A0E6-A12FB42E3AA8}"/>
              </a:ext>
            </a:extLst>
          </p:cNvPr>
          <p:cNvGrpSpPr/>
          <p:nvPr/>
        </p:nvGrpSpPr>
        <p:grpSpPr>
          <a:xfrm>
            <a:off x="336078" y="971379"/>
            <a:ext cx="8823567" cy="792088"/>
            <a:chOff x="107504" y="260648"/>
            <a:chExt cx="8844526" cy="792088"/>
          </a:xfrm>
        </p:grpSpPr>
        <p:sp>
          <p:nvSpPr>
            <p:cNvPr id="6" name="テキスト ボックス 5"/>
            <p:cNvSpPr txBox="1"/>
            <p:nvPr/>
          </p:nvSpPr>
          <p:spPr>
            <a:xfrm>
              <a:off x="107504" y="260648"/>
              <a:ext cx="1579851"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教育基本法　第十条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899400" y="260648"/>
              <a:ext cx="6992213" cy="584775"/>
            </a:xfrm>
            <a:prstGeom prst="rect">
              <a:avLst/>
            </a:prstGeom>
          </p:spPr>
          <p:txBody>
            <a:bodyPr wrap="square">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父母その他の保護者は、子の教育について第一義的責任を有するものであって、生活のために必要な習慣を身に付けさせるとともに、自立心を育成し、心身の調和のとれた発達を図るよう努めるものとする。</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国及び地方公共団体は、家庭教育の自主性を尊重しつつ、保護者に対する学習の機会及び情報の提供その他の家庭教育を支援するために必要な施策を講ずるよう努めなければならない。</a:t>
              </a:r>
            </a:p>
          </p:txBody>
        </p:sp>
        <p:sp>
          <p:nvSpPr>
            <p:cNvPr id="10" name="正方形/長方形 9"/>
            <p:cNvSpPr/>
            <p:nvPr/>
          </p:nvSpPr>
          <p:spPr>
            <a:xfrm>
              <a:off x="107504" y="791126"/>
              <a:ext cx="1829347" cy="261610"/>
            </a:xfrm>
            <a:prstGeom prst="rect">
              <a:avLst/>
            </a:prstGeom>
          </p:spPr>
          <p:txBody>
            <a:bodyPr wrap="non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社会教育法　第五条第七号</a:t>
              </a:r>
            </a:p>
          </p:txBody>
        </p:sp>
        <p:sp>
          <p:nvSpPr>
            <p:cNvPr id="12" name="正方形/長方形 11"/>
            <p:cNvSpPr/>
            <p:nvPr/>
          </p:nvSpPr>
          <p:spPr>
            <a:xfrm>
              <a:off x="1827221" y="837292"/>
              <a:ext cx="7124809" cy="215444"/>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（教育委員会の事務）家庭教育に関する学習の機会を提供するための講座の開設及び集会の開催並びに家庭教育に関する情報の提供並びにこれらの奨励に関すること</a:t>
              </a:r>
            </a:p>
          </p:txBody>
        </p:sp>
        <p:sp>
          <p:nvSpPr>
            <p:cNvPr id="16" name="正方形/長方形 15"/>
            <p:cNvSpPr/>
            <p:nvPr/>
          </p:nvSpPr>
          <p:spPr>
            <a:xfrm>
              <a:off x="179512" y="280393"/>
              <a:ext cx="8651896" cy="772343"/>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57" name="直線コネクタ 56">
            <a:extLst>
              <a:ext uri="{FF2B5EF4-FFF2-40B4-BE49-F238E27FC236}">
                <a16:creationId xmlns:a16="http://schemas.microsoft.com/office/drawing/2014/main" id="{A7FF4F24-2062-44B1-8458-91A477867698}"/>
              </a:ext>
            </a:extLst>
          </p:cNvPr>
          <p:cNvCxnSpPr/>
          <p:nvPr/>
        </p:nvCxnSpPr>
        <p:spPr>
          <a:xfrm>
            <a:off x="369924" y="620688"/>
            <a:ext cx="8604000" cy="0"/>
          </a:xfrm>
          <a:prstGeom prst="line">
            <a:avLst/>
          </a:prstGeom>
          <a:ln w="4445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正方形/長方形 61">
            <a:extLst>
              <a:ext uri="{FF2B5EF4-FFF2-40B4-BE49-F238E27FC236}">
                <a16:creationId xmlns:a16="http://schemas.microsoft.com/office/drawing/2014/main" id="{B1DB8360-F751-4EB0-880B-A948F96AC995}"/>
              </a:ext>
            </a:extLst>
          </p:cNvPr>
          <p:cNvSpPr/>
          <p:nvPr/>
        </p:nvSpPr>
        <p:spPr>
          <a:xfrm>
            <a:off x="359921" y="200515"/>
            <a:ext cx="6662054" cy="396048"/>
          </a:xfrm>
          <a:prstGeom prst="rect">
            <a:avLst/>
          </a:prstGeom>
          <a:noFill/>
        </p:spPr>
        <p:txBody>
          <a:bodyPr wrap="square" lIns="72177" tIns="36089" rIns="72177" bIns="36089">
            <a:spAutoFit/>
          </a:bodyPr>
          <a:lstStyle/>
          <a:p>
            <a:r>
              <a:rPr lang="ja-JP" altLang="en-US" sz="21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家庭の教育力を高めるてだてについて</a:t>
            </a:r>
            <a:endPar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a:extLst>
              <a:ext uri="{FF2B5EF4-FFF2-40B4-BE49-F238E27FC236}">
                <a16:creationId xmlns:a16="http://schemas.microsoft.com/office/drawing/2014/main" id="{0936FB31-6B6B-4D30-A77E-1FF5A2F9CDB0}"/>
              </a:ext>
            </a:extLst>
          </p:cNvPr>
          <p:cNvSpPr txBox="1"/>
          <p:nvPr/>
        </p:nvSpPr>
        <p:spPr>
          <a:xfrm>
            <a:off x="6755219" y="344548"/>
            <a:ext cx="1419896" cy="300082"/>
          </a:xfrm>
          <a:prstGeom prst="rect">
            <a:avLst/>
          </a:prstGeom>
          <a:noFill/>
        </p:spPr>
        <p:txBody>
          <a:bodyPr wrap="square" rtlCol="0">
            <a:spAutoFit/>
          </a:bodyPr>
          <a:lstStyle/>
          <a:p>
            <a:r>
              <a:rPr lang="ja-JP" altLang="en-US" sz="1350" dirty="0"/>
              <a:t>地域教育振興課</a:t>
            </a:r>
          </a:p>
        </p:txBody>
      </p:sp>
      <p:sp>
        <p:nvSpPr>
          <p:cNvPr id="64" name="テキスト ボックス 63">
            <a:extLst>
              <a:ext uri="{FF2B5EF4-FFF2-40B4-BE49-F238E27FC236}">
                <a16:creationId xmlns:a16="http://schemas.microsoft.com/office/drawing/2014/main" id="{6652395D-DEDD-4440-900A-757C41A5EA5F}"/>
              </a:ext>
            </a:extLst>
          </p:cNvPr>
          <p:cNvSpPr txBox="1"/>
          <p:nvPr/>
        </p:nvSpPr>
        <p:spPr>
          <a:xfrm>
            <a:off x="8252712" y="84178"/>
            <a:ext cx="721212" cy="300082"/>
          </a:xfrm>
          <a:prstGeom prst="rect">
            <a:avLst/>
          </a:prstGeom>
          <a:noFill/>
          <a:ln>
            <a:solidFill>
              <a:schemeClr val="tx1"/>
            </a:solidFill>
          </a:ln>
        </p:spPr>
        <p:txBody>
          <a:bodyPr wrap="square" rtlCol="0">
            <a:spAutoFit/>
          </a:bodyPr>
          <a:lstStyle/>
          <a:p>
            <a:pPr algn="ctr"/>
            <a:r>
              <a:rPr lang="ja-JP" altLang="en-US" sz="1350" dirty="0">
                <a:latin typeface="BIZ UDゴシック" panose="020B0400000000000000" pitchFamily="49" charset="-128"/>
                <a:ea typeface="BIZ UDゴシック" panose="020B0400000000000000" pitchFamily="49" charset="-128"/>
              </a:rPr>
              <a:t>資料６</a:t>
            </a:r>
          </a:p>
        </p:txBody>
      </p:sp>
      <p:sp>
        <p:nvSpPr>
          <p:cNvPr id="53" name="正方形/長方形 52">
            <a:extLst>
              <a:ext uri="{FF2B5EF4-FFF2-40B4-BE49-F238E27FC236}">
                <a16:creationId xmlns:a16="http://schemas.microsoft.com/office/drawing/2014/main" id="{86D5641D-165F-40B9-86E4-C14C89E46AC0}"/>
              </a:ext>
            </a:extLst>
          </p:cNvPr>
          <p:cNvSpPr/>
          <p:nvPr/>
        </p:nvSpPr>
        <p:spPr>
          <a:xfrm>
            <a:off x="400517" y="2127347"/>
            <a:ext cx="4248000" cy="3510864"/>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a:extLst>
              <a:ext uri="{FF2B5EF4-FFF2-40B4-BE49-F238E27FC236}">
                <a16:creationId xmlns:a16="http://schemas.microsoft.com/office/drawing/2014/main" id="{39D84F4B-2B25-48FE-9FC0-9F36EEEEFB07}"/>
              </a:ext>
            </a:extLst>
          </p:cNvPr>
          <p:cNvSpPr txBox="1"/>
          <p:nvPr/>
        </p:nvSpPr>
        <p:spPr>
          <a:xfrm>
            <a:off x="1424934" y="2118285"/>
            <a:ext cx="2311851" cy="261610"/>
          </a:xfrm>
          <a:prstGeom prst="rect">
            <a:avLst/>
          </a:prstGeom>
          <a:noFill/>
        </p:spPr>
        <p:txBody>
          <a:bodyPr wrap="non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［親学習　～学習機会の提供～］</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a:extLst>
              <a:ext uri="{FF2B5EF4-FFF2-40B4-BE49-F238E27FC236}">
                <a16:creationId xmlns:a16="http://schemas.microsoft.com/office/drawing/2014/main" id="{FECA5CD8-BF4B-4C53-9536-D7C159B758E5}"/>
              </a:ext>
            </a:extLst>
          </p:cNvPr>
          <p:cNvSpPr txBox="1"/>
          <p:nvPr/>
        </p:nvSpPr>
        <p:spPr>
          <a:xfrm>
            <a:off x="400517" y="2335992"/>
            <a:ext cx="753744"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a:extLst>
              <a:ext uri="{FF2B5EF4-FFF2-40B4-BE49-F238E27FC236}">
                <a16:creationId xmlns:a16="http://schemas.microsoft.com/office/drawing/2014/main" id="{C1BA780D-F7DA-4DF7-A70B-68E9BF018FDA}"/>
              </a:ext>
            </a:extLst>
          </p:cNvPr>
          <p:cNvSpPr/>
          <p:nvPr/>
        </p:nvSpPr>
        <p:spPr>
          <a:xfrm>
            <a:off x="804748" y="2343612"/>
            <a:ext cx="3863445" cy="707886"/>
          </a:xfrm>
          <a:prstGeom prst="rect">
            <a:avLst/>
          </a:prstGeom>
        </p:spPr>
        <p:txBody>
          <a:bodyPr wrap="square">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子育て中の保護者等を対象とした、親としての心構えや、子どもと接する時に大切にすること等を主体的に学ぶ学習</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latin typeface="Meiryo UI" panose="020B0604030504040204" pitchFamily="50" charset="-128"/>
                <a:ea typeface="Meiryo UI" panose="020B0604030504040204" pitchFamily="50" charset="-128"/>
              </a:rPr>
              <a:t>大阪府では、地域人材である「親学習リーダー」が進行役を務め、保護者どうしやさまざまな年代の人との対話や交流をとおして、子育ての大切さ等について学ぶ教材（親学習教材）を活用したワークショップ型親学習を推奨　　</a:t>
            </a: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親学習教材</a:t>
            </a:r>
            <a:r>
              <a:rPr lang="en-US" altLang="ja-JP" sz="800" dirty="0">
                <a:latin typeface="Meiryo UI" panose="020B0604030504040204" pitchFamily="50" charset="-128"/>
                <a:ea typeface="Meiryo UI" panose="020B0604030504040204" pitchFamily="50" charset="-128"/>
              </a:rPr>
              <a:t>31</a:t>
            </a:r>
            <a:r>
              <a:rPr lang="ja-JP" altLang="en-US" sz="800" dirty="0">
                <a:latin typeface="Meiryo UI" panose="020B0604030504040204" pitchFamily="50" charset="-128"/>
                <a:ea typeface="Meiryo UI" panose="020B0604030504040204" pitchFamily="50" charset="-128"/>
              </a:rPr>
              <a:t>種類作成</a:t>
            </a:r>
            <a:r>
              <a:rPr lang="en-US" altLang="ja-JP" sz="800" dirty="0">
                <a:latin typeface="Meiryo UI" panose="020B0604030504040204" pitchFamily="50" charset="-128"/>
                <a:ea typeface="Meiryo UI" panose="020B0604030504040204" pitchFamily="50" charset="-128"/>
              </a:rPr>
              <a:t>】</a:t>
            </a:r>
            <a:endPar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a:extLst>
              <a:ext uri="{FF2B5EF4-FFF2-40B4-BE49-F238E27FC236}">
                <a16:creationId xmlns:a16="http://schemas.microsoft.com/office/drawing/2014/main" id="{833C4483-8CEA-4C60-8566-C3094277ED71}"/>
              </a:ext>
            </a:extLst>
          </p:cNvPr>
          <p:cNvSpPr/>
          <p:nvPr/>
        </p:nvSpPr>
        <p:spPr>
          <a:xfrm>
            <a:off x="4660166" y="2127347"/>
            <a:ext cx="4248000" cy="3510864"/>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D3334097-F7D3-40A7-9BBE-9218C7CE048A}"/>
              </a:ext>
            </a:extLst>
          </p:cNvPr>
          <p:cNvSpPr txBox="1"/>
          <p:nvPr/>
        </p:nvSpPr>
        <p:spPr>
          <a:xfrm>
            <a:off x="6088576" y="2118285"/>
            <a:ext cx="1736373" cy="261610"/>
          </a:xfrm>
          <a:prstGeom prst="rect">
            <a:avLst/>
          </a:prstGeom>
          <a:noFill/>
        </p:spPr>
        <p:txBody>
          <a:bodyPr wrap="non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［訪問型家庭教育支援］</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a:extLst>
              <a:ext uri="{FF2B5EF4-FFF2-40B4-BE49-F238E27FC236}">
                <a16:creationId xmlns:a16="http://schemas.microsoft.com/office/drawing/2014/main" id="{0B4964C2-1B56-40D6-A374-91EB863C7B04}"/>
              </a:ext>
            </a:extLst>
          </p:cNvPr>
          <p:cNvSpPr txBox="1"/>
          <p:nvPr/>
        </p:nvSpPr>
        <p:spPr>
          <a:xfrm>
            <a:off x="4650685" y="2307887"/>
            <a:ext cx="716820"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概要</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a:extLst>
              <a:ext uri="{FF2B5EF4-FFF2-40B4-BE49-F238E27FC236}">
                <a16:creationId xmlns:a16="http://schemas.microsoft.com/office/drawing/2014/main" id="{53BFF6B6-9D1E-48BC-9474-8289884A8593}"/>
              </a:ext>
            </a:extLst>
          </p:cNvPr>
          <p:cNvSpPr/>
          <p:nvPr/>
        </p:nvSpPr>
        <p:spPr>
          <a:xfrm>
            <a:off x="5131203" y="2325678"/>
            <a:ext cx="3763333" cy="461665"/>
          </a:xfrm>
          <a:prstGeom prst="rect">
            <a:avLst/>
          </a:prstGeom>
        </p:spPr>
        <p:txBody>
          <a:bodyPr wrap="square">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子育て経験者などからなる「家庭教育支援チーム」を市町村が編成し、個別に家庭を訪問して、子育てに関する情報を届けたり、子育てに不安や悩みを抱える保護者等の相談対応するなどの支援をする取組み</a:t>
            </a:r>
          </a:p>
        </p:txBody>
      </p:sp>
      <p:sp>
        <p:nvSpPr>
          <p:cNvPr id="68" name="テキスト ボックス 67">
            <a:extLst>
              <a:ext uri="{FF2B5EF4-FFF2-40B4-BE49-F238E27FC236}">
                <a16:creationId xmlns:a16="http://schemas.microsoft.com/office/drawing/2014/main" id="{7B5C2714-1C62-4F42-907E-899466B01CBA}"/>
              </a:ext>
            </a:extLst>
          </p:cNvPr>
          <p:cNvSpPr txBox="1"/>
          <p:nvPr/>
        </p:nvSpPr>
        <p:spPr>
          <a:xfrm>
            <a:off x="369924" y="6011154"/>
            <a:ext cx="8527326" cy="661720"/>
          </a:xfrm>
          <a:prstGeom prst="rect">
            <a:avLst/>
          </a:prstGeom>
          <a:solidFill>
            <a:schemeClr val="bg1"/>
          </a:solidFill>
          <a:ln w="9525">
            <a:solidFill>
              <a:schemeClr val="tx1"/>
            </a:solidFill>
            <a:prstDash val="sysDash"/>
          </a:ln>
        </p:spPr>
        <p:txBody>
          <a:bodyPr wrap="square" lIns="36000" rIns="36000"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〇今後の家庭の教育力向上を図る</a:t>
            </a:r>
            <a:r>
              <a:rPr lang="ja-JP" altLang="en-US" sz="1400">
                <a:latin typeface="Meiryo UI" panose="020B0604030504040204" pitchFamily="50" charset="-128"/>
                <a:ea typeface="Meiryo UI" panose="020B0604030504040204" pitchFamily="50" charset="-128"/>
                <a:cs typeface="Meiryo UI" panose="020B0604030504040204" pitchFamily="50" charset="-128"/>
              </a:rPr>
              <a:t>ためのてだてについて</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・親学習に、参加しない（できない）保護者に対して、訪問型家庭教育支援以外にどのようなアプローチが有効か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・保護者を取り巻く状況や地域の変化に対応した親学習の工夫について（参加者を集める方法や内容の工夫など）</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a:extLst>
              <a:ext uri="{FF2B5EF4-FFF2-40B4-BE49-F238E27FC236}">
                <a16:creationId xmlns:a16="http://schemas.microsoft.com/office/drawing/2014/main" id="{7323E51D-0410-417E-BD5D-0D9289D148B6}"/>
              </a:ext>
            </a:extLst>
          </p:cNvPr>
          <p:cNvSpPr txBox="1"/>
          <p:nvPr/>
        </p:nvSpPr>
        <p:spPr>
          <a:xfrm>
            <a:off x="380840" y="3128080"/>
            <a:ext cx="1872208"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府の取組み</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a:extLst>
              <a:ext uri="{FF2B5EF4-FFF2-40B4-BE49-F238E27FC236}">
                <a16:creationId xmlns:a16="http://schemas.microsoft.com/office/drawing/2014/main" id="{2F4AB0A5-1513-4A40-AD0E-C1BDF6A4B07E}"/>
              </a:ext>
            </a:extLst>
          </p:cNvPr>
          <p:cNvSpPr/>
          <p:nvPr/>
        </p:nvSpPr>
        <p:spPr>
          <a:xfrm>
            <a:off x="426866" y="3293628"/>
            <a:ext cx="1687992" cy="584775"/>
          </a:xfrm>
          <a:prstGeom prst="rect">
            <a:avLst/>
          </a:prstGeom>
        </p:spPr>
        <p:txBody>
          <a:bodyPr wrap="square">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○市町村への財政補助</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○親学習リーダーの養成・スキルアップ</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○親学習教材の活用促進</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○好事例の発信</a:t>
            </a:r>
          </a:p>
        </p:txBody>
      </p:sp>
      <p:sp>
        <p:nvSpPr>
          <p:cNvPr id="73" name="テキスト ボックス 72">
            <a:extLst>
              <a:ext uri="{FF2B5EF4-FFF2-40B4-BE49-F238E27FC236}">
                <a16:creationId xmlns:a16="http://schemas.microsoft.com/office/drawing/2014/main" id="{24991DCE-2F40-416B-8BA7-E8B6467F2097}"/>
              </a:ext>
            </a:extLst>
          </p:cNvPr>
          <p:cNvSpPr txBox="1"/>
          <p:nvPr/>
        </p:nvSpPr>
        <p:spPr>
          <a:xfrm>
            <a:off x="4702873" y="3569949"/>
            <a:ext cx="1872208"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府の取組み</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74" name="図 73">
            <a:extLst>
              <a:ext uri="{FF2B5EF4-FFF2-40B4-BE49-F238E27FC236}">
                <a16:creationId xmlns:a16="http://schemas.microsoft.com/office/drawing/2014/main" id="{652F49BC-1485-4807-ACD2-FE9411D1530B}"/>
              </a:ext>
            </a:extLst>
          </p:cNvPr>
          <p:cNvPicPr>
            <a:picLocks noChangeAspect="1"/>
          </p:cNvPicPr>
          <p:nvPr/>
        </p:nvPicPr>
        <p:blipFill>
          <a:blip r:embed="rId2"/>
          <a:stretch>
            <a:fillRect/>
          </a:stretch>
        </p:blipFill>
        <p:spPr>
          <a:xfrm>
            <a:off x="6855763" y="4858650"/>
            <a:ext cx="1617407" cy="716624"/>
          </a:xfrm>
          <a:prstGeom prst="rect">
            <a:avLst/>
          </a:prstGeom>
          <a:ln w="3175">
            <a:solidFill>
              <a:schemeClr val="tx1"/>
            </a:solidFill>
          </a:ln>
        </p:spPr>
      </p:pic>
      <p:sp>
        <p:nvSpPr>
          <p:cNvPr id="76" name="テキスト ボックス 75">
            <a:extLst>
              <a:ext uri="{FF2B5EF4-FFF2-40B4-BE49-F238E27FC236}">
                <a16:creationId xmlns:a16="http://schemas.microsoft.com/office/drawing/2014/main" id="{453649E3-077A-4689-8FA5-42BDA20E44BF}"/>
              </a:ext>
            </a:extLst>
          </p:cNvPr>
          <p:cNvSpPr txBox="1"/>
          <p:nvPr/>
        </p:nvSpPr>
        <p:spPr>
          <a:xfrm>
            <a:off x="4748771" y="4802097"/>
            <a:ext cx="1872208" cy="230832"/>
          </a:xfrm>
          <a:prstGeom prst="rect">
            <a:avLst/>
          </a:prstGeom>
          <a:noFill/>
        </p:spPr>
        <p:txBody>
          <a:bodyPr wrap="square" rtlCol="0">
            <a:spAutoFit/>
          </a:bodyPr>
          <a:lstStyle/>
          <a:p>
            <a:r>
              <a:rPr kumimoji="1"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未実施市町村の課題</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76">
            <a:extLst>
              <a:ext uri="{FF2B5EF4-FFF2-40B4-BE49-F238E27FC236}">
                <a16:creationId xmlns:a16="http://schemas.microsoft.com/office/drawing/2014/main" id="{AA10E88B-20DA-4C2C-8F71-49B251D7F16B}"/>
              </a:ext>
            </a:extLst>
          </p:cNvPr>
          <p:cNvSpPr/>
          <p:nvPr/>
        </p:nvSpPr>
        <p:spPr>
          <a:xfrm>
            <a:off x="4851871" y="5020537"/>
            <a:ext cx="3178537" cy="461665"/>
          </a:xfrm>
          <a:prstGeom prst="rect">
            <a:avLst/>
          </a:prstGeom>
        </p:spPr>
        <p:txBody>
          <a:bodyPr wrap="square">
            <a:spAutoFit/>
          </a:bodyPr>
          <a:lstStyle/>
          <a:p>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・市町村における予算確保が困難</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・訪問支援員を担う人材がいない</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・類似事業との住み分けが難しい</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a:extLst>
              <a:ext uri="{FF2B5EF4-FFF2-40B4-BE49-F238E27FC236}">
                <a16:creationId xmlns:a16="http://schemas.microsoft.com/office/drawing/2014/main" id="{CF91429E-9D0C-45F4-8016-7D0E5C0B39AA}"/>
              </a:ext>
            </a:extLst>
          </p:cNvPr>
          <p:cNvGrpSpPr/>
          <p:nvPr/>
        </p:nvGrpSpPr>
        <p:grpSpPr>
          <a:xfrm>
            <a:off x="472315" y="4819022"/>
            <a:ext cx="2625032" cy="684729"/>
            <a:chOff x="496491" y="4666716"/>
            <a:chExt cx="2625032" cy="684729"/>
          </a:xfrm>
        </p:grpSpPr>
        <p:sp>
          <p:nvSpPr>
            <p:cNvPr id="75" name="テキスト ボックス 74">
              <a:extLst>
                <a:ext uri="{FF2B5EF4-FFF2-40B4-BE49-F238E27FC236}">
                  <a16:creationId xmlns:a16="http://schemas.microsoft.com/office/drawing/2014/main" id="{C0561C14-38B0-4933-A7EE-9A50757EC8C3}"/>
                </a:ext>
              </a:extLst>
            </p:cNvPr>
            <p:cNvSpPr txBox="1"/>
            <p:nvPr/>
          </p:nvSpPr>
          <p:spPr>
            <a:xfrm>
              <a:off x="530709" y="4666716"/>
              <a:ext cx="1872208" cy="230832"/>
            </a:xfrm>
            <a:prstGeom prst="rect">
              <a:avLst/>
            </a:prstGeom>
            <a:noFill/>
          </p:spPr>
          <p:txBody>
            <a:bodyPr wrap="square" rtlCol="0">
              <a:spAutoFit/>
            </a:bodyPr>
            <a:lstStyle/>
            <a:p>
              <a:r>
                <a:rPr kumimoji="1"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市町村の課題</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a:extLst>
                <a:ext uri="{FF2B5EF4-FFF2-40B4-BE49-F238E27FC236}">
                  <a16:creationId xmlns:a16="http://schemas.microsoft.com/office/drawing/2014/main" id="{DFEA2570-5874-466F-B54C-51CCE4AFFA47}"/>
                </a:ext>
              </a:extLst>
            </p:cNvPr>
            <p:cNvSpPr txBox="1"/>
            <p:nvPr/>
          </p:nvSpPr>
          <p:spPr>
            <a:xfrm>
              <a:off x="496491" y="4889780"/>
              <a:ext cx="2625032" cy="461665"/>
            </a:xfrm>
            <a:prstGeom prst="rect">
              <a:avLst/>
            </a:prstGeom>
          </p:spPr>
          <p:txBody>
            <a:bodyPr wrap="square">
              <a:spAutoFit/>
            </a:bodyPr>
            <a:lstStyle>
              <a:defPPr>
                <a:defRPr lang="ja-JP"/>
              </a:defPPr>
              <a:lvl1pPr lvl="0">
                <a:defRPr sz="8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・参加者が集まらない</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・参加してほしい人に参加してもらえない</a:t>
              </a:r>
              <a:endParaRPr kumimoji="1" lang="en-US" altLang="ja-JP" sz="800" dirty="0"/>
            </a:p>
            <a:p>
              <a:r>
                <a:rPr lang="ja-JP" altLang="en-US" dirty="0"/>
                <a:t>・親学習リーダーを担う地域人材がいない</a:t>
              </a:r>
              <a:endParaRPr lang="en-US" altLang="ja-JP" dirty="0"/>
            </a:p>
          </p:txBody>
        </p:sp>
      </p:grpSp>
      <p:sp>
        <p:nvSpPr>
          <p:cNvPr id="80" name="テキスト ボックス 79">
            <a:extLst>
              <a:ext uri="{FF2B5EF4-FFF2-40B4-BE49-F238E27FC236}">
                <a16:creationId xmlns:a16="http://schemas.microsoft.com/office/drawing/2014/main" id="{D18DC183-F4BA-4EB2-9126-5C2857D37ACA}"/>
              </a:ext>
            </a:extLst>
          </p:cNvPr>
          <p:cNvSpPr txBox="1"/>
          <p:nvPr/>
        </p:nvSpPr>
        <p:spPr>
          <a:xfrm>
            <a:off x="369924" y="5684274"/>
            <a:ext cx="2037446" cy="300082"/>
          </a:xfrm>
          <a:prstGeom prst="rect">
            <a:avLst/>
          </a:prstGeom>
          <a:solidFill>
            <a:srgbClr val="7030A0"/>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1350" dirty="0">
                <a:latin typeface="HGP創英角ｺﾞｼｯｸUB" panose="020B0900000000000000" pitchFamily="50" charset="-128"/>
                <a:ea typeface="HGP創英角ｺﾞｼｯｸUB" panose="020B0900000000000000" pitchFamily="50" charset="-128"/>
              </a:rPr>
              <a:t>御助言いただきたいこと</a:t>
            </a:r>
            <a:endParaRPr lang="en-US" altLang="ja-JP" sz="1350" dirty="0">
              <a:latin typeface="HGP創英角ｺﾞｼｯｸUB" panose="020B0900000000000000" pitchFamily="50" charset="-128"/>
              <a:ea typeface="HGP創英角ｺﾞｼｯｸUB" panose="020B0900000000000000" pitchFamily="50" charset="-128"/>
            </a:endParaRPr>
          </a:p>
        </p:txBody>
      </p:sp>
      <p:sp>
        <p:nvSpPr>
          <p:cNvPr id="81" name="テキスト ボックス 80">
            <a:extLst>
              <a:ext uri="{FF2B5EF4-FFF2-40B4-BE49-F238E27FC236}">
                <a16:creationId xmlns:a16="http://schemas.microsoft.com/office/drawing/2014/main" id="{A0AD0D71-26B1-4CA2-9168-F39DD71CB601}"/>
              </a:ext>
            </a:extLst>
          </p:cNvPr>
          <p:cNvSpPr txBox="1"/>
          <p:nvPr/>
        </p:nvSpPr>
        <p:spPr>
          <a:xfrm>
            <a:off x="386089" y="1788056"/>
            <a:ext cx="2587307" cy="300082"/>
          </a:xfrm>
          <a:prstGeom prst="rect">
            <a:avLst/>
          </a:prstGeom>
          <a:solidFill>
            <a:srgbClr val="7030A0"/>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1350" dirty="0">
                <a:latin typeface="HGP創英角ｺﾞｼｯｸUB" panose="020B0900000000000000" pitchFamily="50" charset="-128"/>
                <a:ea typeface="HGP創英角ｺﾞｼｯｸUB" panose="020B0900000000000000" pitchFamily="50" charset="-128"/>
              </a:rPr>
              <a:t>大阪府の家庭教育支援の取組み</a:t>
            </a:r>
            <a:endParaRPr lang="en-US" altLang="ja-JP" sz="1350" dirty="0">
              <a:latin typeface="HGP創英角ｺﾞｼｯｸUB" panose="020B0900000000000000" pitchFamily="50" charset="-128"/>
              <a:ea typeface="HGP創英角ｺﾞｼｯｸUB" panose="020B0900000000000000" pitchFamily="50" charset="-128"/>
            </a:endParaRPr>
          </a:p>
        </p:txBody>
      </p:sp>
      <p:grpSp>
        <p:nvGrpSpPr>
          <p:cNvPr id="5" name="グループ化 4">
            <a:extLst>
              <a:ext uri="{FF2B5EF4-FFF2-40B4-BE49-F238E27FC236}">
                <a16:creationId xmlns:a16="http://schemas.microsoft.com/office/drawing/2014/main" id="{F2B5F184-6735-4F23-8431-A1279A38400A}"/>
              </a:ext>
            </a:extLst>
          </p:cNvPr>
          <p:cNvGrpSpPr/>
          <p:nvPr/>
        </p:nvGrpSpPr>
        <p:grpSpPr>
          <a:xfrm>
            <a:off x="2609853" y="4819022"/>
            <a:ext cx="2625032" cy="806995"/>
            <a:chOff x="2318338" y="4608397"/>
            <a:chExt cx="2625032" cy="806995"/>
          </a:xfrm>
        </p:grpSpPr>
        <p:sp>
          <p:nvSpPr>
            <p:cNvPr id="82" name="テキスト ボックス 81">
              <a:extLst>
                <a:ext uri="{FF2B5EF4-FFF2-40B4-BE49-F238E27FC236}">
                  <a16:creationId xmlns:a16="http://schemas.microsoft.com/office/drawing/2014/main" id="{C714C26D-12CB-4348-A7E8-EF795F856BE4}"/>
                </a:ext>
              </a:extLst>
            </p:cNvPr>
            <p:cNvSpPr txBox="1"/>
            <p:nvPr/>
          </p:nvSpPr>
          <p:spPr>
            <a:xfrm>
              <a:off x="2324708" y="4608397"/>
              <a:ext cx="1872208" cy="230832"/>
            </a:xfrm>
            <a:prstGeom prst="rect">
              <a:avLst/>
            </a:prstGeom>
            <a:noFill/>
          </p:spPr>
          <p:txBody>
            <a:bodyPr wrap="square" rtlCol="0">
              <a:spAutoFit/>
            </a:bodyPr>
            <a:lstStyle/>
            <a:p>
              <a:r>
                <a:rPr kumimoji="1"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参加者が集まらない理由</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a:extLst>
                <a:ext uri="{FF2B5EF4-FFF2-40B4-BE49-F238E27FC236}">
                  <a16:creationId xmlns:a16="http://schemas.microsoft.com/office/drawing/2014/main" id="{4CD9F007-ADCC-4126-8C4C-765FF701B09B}"/>
                </a:ext>
              </a:extLst>
            </p:cNvPr>
            <p:cNvSpPr txBox="1"/>
            <p:nvPr/>
          </p:nvSpPr>
          <p:spPr>
            <a:xfrm>
              <a:off x="2318338" y="4830617"/>
              <a:ext cx="2625032" cy="584775"/>
            </a:xfrm>
            <a:prstGeom prst="rect">
              <a:avLst/>
            </a:prstGeom>
          </p:spPr>
          <p:txBody>
            <a:bodyPr wrap="square">
              <a:spAutoFit/>
            </a:bodyPr>
            <a:lstStyle>
              <a:defPPr>
                <a:defRPr lang="ja-JP"/>
              </a:defPPr>
              <a:lvl1pPr lvl="0">
                <a:defRPr sz="800">
                  <a:solidFill>
                    <a:prstClr val="black"/>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b="1" dirty="0"/>
                <a:t>・</a:t>
              </a:r>
              <a:r>
                <a:rPr kumimoji="1" lang="ja-JP" altLang="en-US" sz="800" dirty="0"/>
                <a:t>ワークショップ型への参加に抵抗がある</a:t>
              </a:r>
              <a:endParaRPr kumimoji="1" lang="en-US" altLang="ja-JP" sz="800" dirty="0"/>
            </a:p>
            <a:p>
              <a:r>
                <a:rPr lang="ja-JP" altLang="en-US" dirty="0"/>
                <a:t>・</a:t>
              </a:r>
              <a:r>
                <a:rPr kumimoji="1" lang="ja-JP" altLang="en-US" sz="800" dirty="0"/>
                <a:t>家を出ることや時間を確保することが困難</a:t>
              </a:r>
              <a:endParaRPr lang="en-US" altLang="ja-JP" dirty="0"/>
            </a:p>
            <a:p>
              <a:r>
                <a:rPr lang="ja-JP" altLang="en-US" dirty="0"/>
                <a:t>・インターネットで情報収集が完結する</a:t>
              </a:r>
              <a:endParaRPr lang="en-US" altLang="ja-JP" dirty="0"/>
            </a:p>
            <a:p>
              <a:r>
                <a:rPr lang="ja-JP" altLang="en-US" dirty="0"/>
                <a:t>・親学習のために、時間を割く余裕がない</a:t>
              </a:r>
              <a:endParaRPr lang="en-US" altLang="ja-JP" dirty="0"/>
            </a:p>
          </p:txBody>
        </p:sp>
      </p:grpSp>
      <p:sp>
        <p:nvSpPr>
          <p:cNvPr id="86" name="矢印: 五方向 85">
            <a:extLst>
              <a:ext uri="{FF2B5EF4-FFF2-40B4-BE49-F238E27FC236}">
                <a16:creationId xmlns:a16="http://schemas.microsoft.com/office/drawing/2014/main" id="{0E1D3DAD-0695-4BAD-9709-87D10071865A}"/>
              </a:ext>
            </a:extLst>
          </p:cNvPr>
          <p:cNvSpPr/>
          <p:nvPr/>
        </p:nvSpPr>
        <p:spPr>
          <a:xfrm rot="5400000">
            <a:off x="3181755" y="3125924"/>
            <a:ext cx="365636" cy="2406969"/>
          </a:xfrm>
          <a:prstGeom prst="homePlate">
            <a:avLst>
              <a:gd name="adj" fmla="val 50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87" name="テキスト ボックス 86">
            <a:extLst>
              <a:ext uri="{FF2B5EF4-FFF2-40B4-BE49-F238E27FC236}">
                <a16:creationId xmlns:a16="http://schemas.microsoft.com/office/drawing/2014/main" id="{57A6D150-5C55-415B-B7B6-66A4355A9C02}"/>
              </a:ext>
            </a:extLst>
          </p:cNvPr>
          <p:cNvSpPr txBox="1"/>
          <p:nvPr/>
        </p:nvSpPr>
        <p:spPr>
          <a:xfrm>
            <a:off x="2114858" y="4124887"/>
            <a:ext cx="3744416" cy="215444"/>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ワークショップ型親学習の満足度・有用性は高いものの・・・</a:t>
            </a:r>
          </a:p>
        </p:txBody>
      </p:sp>
      <p:pic>
        <p:nvPicPr>
          <p:cNvPr id="88" name="図 87">
            <a:extLst>
              <a:ext uri="{FF2B5EF4-FFF2-40B4-BE49-F238E27FC236}">
                <a16:creationId xmlns:a16="http://schemas.microsoft.com/office/drawing/2014/main" id="{0A69E2D5-6678-4DE2-AC08-919959C644BE}"/>
              </a:ext>
            </a:extLst>
          </p:cNvPr>
          <p:cNvPicPr>
            <a:picLocks noChangeAspect="1"/>
          </p:cNvPicPr>
          <p:nvPr/>
        </p:nvPicPr>
        <p:blipFill rotWithShape="1">
          <a:blip r:embed="rId3" cstate="hqprint">
            <a:extLst>
              <a:ext uri="{28A0092B-C50C-407E-A947-70E740481C1C}">
                <a14:useLocalDpi xmlns:a14="http://schemas.microsoft.com/office/drawing/2010/main"/>
              </a:ext>
            </a:extLst>
          </a:blip>
          <a:srcRect/>
          <a:stretch/>
        </p:blipFill>
        <p:spPr>
          <a:xfrm>
            <a:off x="579541" y="3886691"/>
            <a:ext cx="538238" cy="787077"/>
          </a:xfrm>
          <a:prstGeom prst="rect">
            <a:avLst/>
          </a:prstGeom>
          <a:ln>
            <a:solidFill>
              <a:schemeClr val="tx1"/>
            </a:solidFill>
          </a:ln>
        </p:spPr>
      </p:pic>
      <p:pic>
        <p:nvPicPr>
          <p:cNvPr id="89" name="図 88">
            <a:extLst>
              <a:ext uri="{FF2B5EF4-FFF2-40B4-BE49-F238E27FC236}">
                <a16:creationId xmlns:a16="http://schemas.microsoft.com/office/drawing/2014/main" id="{D790DC71-4EF4-4CAE-A872-512FA368DA37}"/>
              </a:ext>
            </a:extLst>
          </p:cNvPr>
          <p:cNvPicPr>
            <a:picLocks noChangeAspect="1"/>
          </p:cNvPicPr>
          <p:nvPr/>
        </p:nvPicPr>
        <p:blipFill rotWithShape="1">
          <a:blip r:embed="rId4" cstate="hqprint">
            <a:extLst>
              <a:ext uri="{28A0092B-C50C-407E-A947-70E740481C1C}">
                <a14:useLocalDpi xmlns:a14="http://schemas.microsoft.com/office/drawing/2010/main"/>
              </a:ext>
            </a:extLst>
          </a:blip>
          <a:srcRect/>
          <a:stretch/>
        </p:blipFill>
        <p:spPr>
          <a:xfrm>
            <a:off x="1257801" y="3878403"/>
            <a:ext cx="548661" cy="787077"/>
          </a:xfrm>
          <a:prstGeom prst="rect">
            <a:avLst/>
          </a:prstGeom>
          <a:ln>
            <a:solidFill>
              <a:schemeClr val="tx1"/>
            </a:solidFill>
          </a:ln>
        </p:spPr>
      </p:pic>
      <p:sp>
        <p:nvSpPr>
          <p:cNvPr id="91" name="正方形/長方形 90">
            <a:extLst>
              <a:ext uri="{FF2B5EF4-FFF2-40B4-BE49-F238E27FC236}">
                <a16:creationId xmlns:a16="http://schemas.microsoft.com/office/drawing/2014/main" id="{F3C6ED03-D965-4297-B3DD-4C94E7BBF996}"/>
              </a:ext>
            </a:extLst>
          </p:cNvPr>
          <p:cNvSpPr/>
          <p:nvPr/>
        </p:nvSpPr>
        <p:spPr>
          <a:xfrm>
            <a:off x="4794981" y="3776459"/>
            <a:ext cx="1687992" cy="461665"/>
          </a:xfrm>
          <a:prstGeom prst="rect">
            <a:avLst/>
          </a:prstGeom>
        </p:spPr>
        <p:txBody>
          <a:bodyPr wrap="square">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○市町村への財政補助</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○訪問支援員の養成・スキルアップ</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○好事例等の発信</a:t>
            </a:r>
          </a:p>
        </p:txBody>
      </p:sp>
      <p:sp>
        <p:nvSpPr>
          <p:cNvPr id="92" name="正方形/長方形 91">
            <a:extLst>
              <a:ext uri="{FF2B5EF4-FFF2-40B4-BE49-F238E27FC236}">
                <a16:creationId xmlns:a16="http://schemas.microsoft.com/office/drawing/2014/main" id="{322C2E3E-7C95-4ADF-B431-413EE6967B65}"/>
              </a:ext>
            </a:extLst>
          </p:cNvPr>
          <p:cNvSpPr/>
          <p:nvPr/>
        </p:nvSpPr>
        <p:spPr>
          <a:xfrm>
            <a:off x="5208509" y="2779860"/>
            <a:ext cx="3151314" cy="719299"/>
          </a:xfrm>
          <a:prstGeom prst="rect">
            <a:avLst/>
          </a:prstGeom>
          <a:ln>
            <a:solidFill>
              <a:schemeClr val="tx1"/>
            </a:solidFill>
            <a:prstDash val="sysDot"/>
          </a:ln>
        </p:spPr>
        <p:txBody>
          <a:bodyPr wrap="square">
            <a:spAutoFit/>
          </a:bodyPr>
          <a:lstStyle/>
          <a:p>
            <a:pPr lvl="0">
              <a:lnSpc>
                <a:spcPts val="1000"/>
              </a:lnSpc>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（訪問型家庭教育支援の実施方法）</a:t>
            </a:r>
            <a:b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7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・「課題対応型」</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：行政機関（教育委員会や福祉部局</a:t>
            </a:r>
            <a:r>
              <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に相談窓口を設け、</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学校等からの要請により家庭訪問</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・「学校配置型」</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：家庭教育支援員を学校に配置し、状況に応じて訪問支援</a:t>
            </a:r>
            <a:endParaRPr lang="en-US" altLang="ja-JP"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1000"/>
              </a:lnSpc>
            </a:pPr>
            <a:r>
              <a:rPr lang="ja-JP" altLang="en-US" sz="7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・「全戸訪問型」</a:t>
            </a:r>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：対象となる全ての家庭を訪問</a:t>
            </a:r>
            <a:endParaRPr lang="ja-JP" altLang="en-US" sz="7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3" name="図 92">
            <a:extLst>
              <a:ext uri="{FF2B5EF4-FFF2-40B4-BE49-F238E27FC236}">
                <a16:creationId xmlns:a16="http://schemas.microsoft.com/office/drawing/2014/main" id="{ABDD094A-D145-45D7-8EB9-63526765E247}"/>
              </a:ext>
            </a:extLst>
          </p:cNvPr>
          <p:cNvPicPr>
            <a:picLocks noChangeAspect="1"/>
          </p:cNvPicPr>
          <p:nvPr/>
        </p:nvPicPr>
        <p:blipFill rotWithShape="1">
          <a:blip r:embed="rId5" cstate="hqprint">
            <a:extLst>
              <a:ext uri="{28A0092B-C50C-407E-A947-70E740481C1C}">
                <a14:useLocalDpi xmlns:a14="http://schemas.microsoft.com/office/drawing/2010/main"/>
              </a:ext>
            </a:extLst>
          </a:blip>
          <a:srcRect/>
          <a:stretch/>
        </p:blipFill>
        <p:spPr>
          <a:xfrm>
            <a:off x="7236642" y="3557561"/>
            <a:ext cx="497472" cy="699016"/>
          </a:xfrm>
          <a:prstGeom prst="rect">
            <a:avLst/>
          </a:prstGeom>
          <a:ln>
            <a:solidFill>
              <a:schemeClr val="tx1"/>
            </a:solidFill>
          </a:ln>
        </p:spPr>
      </p:pic>
      <p:pic>
        <p:nvPicPr>
          <p:cNvPr id="94" name="図 93">
            <a:extLst>
              <a:ext uri="{FF2B5EF4-FFF2-40B4-BE49-F238E27FC236}">
                <a16:creationId xmlns:a16="http://schemas.microsoft.com/office/drawing/2014/main" id="{689EF6FB-EBC3-482E-88FF-FD32F9C32AB4}"/>
              </a:ext>
            </a:extLst>
          </p:cNvPr>
          <p:cNvPicPr>
            <a:picLocks noChangeAspect="1"/>
          </p:cNvPicPr>
          <p:nvPr/>
        </p:nvPicPr>
        <p:blipFill rotWithShape="1">
          <a:blip r:embed="rId6" cstate="hqprint">
            <a:extLst>
              <a:ext uri="{28A0092B-C50C-407E-A947-70E740481C1C}">
                <a14:useLocalDpi xmlns:a14="http://schemas.microsoft.com/office/drawing/2010/main"/>
              </a:ext>
            </a:extLst>
          </a:blip>
          <a:srcRect/>
          <a:stretch/>
        </p:blipFill>
        <p:spPr>
          <a:xfrm>
            <a:off x="6454407" y="3581457"/>
            <a:ext cx="459428" cy="655729"/>
          </a:xfrm>
          <a:prstGeom prst="rect">
            <a:avLst/>
          </a:prstGeom>
          <a:ln>
            <a:solidFill>
              <a:schemeClr val="tx1"/>
            </a:solidFill>
          </a:ln>
        </p:spPr>
      </p:pic>
      <p:pic>
        <p:nvPicPr>
          <p:cNvPr id="95" name="図 94">
            <a:extLst>
              <a:ext uri="{FF2B5EF4-FFF2-40B4-BE49-F238E27FC236}">
                <a16:creationId xmlns:a16="http://schemas.microsoft.com/office/drawing/2014/main" id="{FFE44DA0-1902-41AB-AE88-824B8B22D453}"/>
              </a:ext>
            </a:extLst>
          </p:cNvPr>
          <p:cNvPicPr>
            <a:picLocks noChangeAspect="1"/>
          </p:cNvPicPr>
          <p:nvPr/>
        </p:nvPicPr>
        <p:blipFill rotWithShape="1">
          <a:blip r:embed="rId7" cstate="hqprint">
            <a:extLst>
              <a:ext uri="{28A0092B-C50C-407E-A947-70E740481C1C}">
                <a14:useLocalDpi xmlns:a14="http://schemas.microsoft.com/office/drawing/2010/main"/>
              </a:ext>
            </a:extLst>
          </a:blip>
          <a:srcRect/>
          <a:stretch/>
        </p:blipFill>
        <p:spPr>
          <a:xfrm>
            <a:off x="8056921" y="3549697"/>
            <a:ext cx="474791" cy="675213"/>
          </a:xfrm>
          <a:prstGeom prst="rect">
            <a:avLst/>
          </a:prstGeom>
          <a:ln>
            <a:solidFill>
              <a:schemeClr val="tx1"/>
            </a:solidFill>
          </a:ln>
        </p:spPr>
      </p:pic>
      <p:sp>
        <p:nvSpPr>
          <p:cNvPr id="96" name="矢印: 五方向 95">
            <a:extLst>
              <a:ext uri="{FF2B5EF4-FFF2-40B4-BE49-F238E27FC236}">
                <a16:creationId xmlns:a16="http://schemas.microsoft.com/office/drawing/2014/main" id="{CCD68C95-7980-4587-8111-E76D11AF93EE}"/>
              </a:ext>
            </a:extLst>
          </p:cNvPr>
          <p:cNvSpPr/>
          <p:nvPr/>
        </p:nvSpPr>
        <p:spPr>
          <a:xfrm rot="5400000">
            <a:off x="6474291" y="2663660"/>
            <a:ext cx="385795" cy="3744416"/>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7" name="テキスト ボックス 96">
            <a:extLst>
              <a:ext uri="{FF2B5EF4-FFF2-40B4-BE49-F238E27FC236}">
                <a16:creationId xmlns:a16="http://schemas.microsoft.com/office/drawing/2014/main" id="{3B8D3DCE-2D1D-4AA8-BBEB-ED76D5669EA5}"/>
              </a:ext>
            </a:extLst>
          </p:cNvPr>
          <p:cNvSpPr txBox="1"/>
          <p:nvPr/>
        </p:nvSpPr>
        <p:spPr>
          <a:xfrm>
            <a:off x="5454784" y="4314575"/>
            <a:ext cx="3744416"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実施市町村は成果を実感しているものの・・・</a:t>
            </a:r>
          </a:p>
        </p:txBody>
      </p:sp>
      <p:sp>
        <p:nvSpPr>
          <p:cNvPr id="98" name="テキスト ボックス 97">
            <a:extLst>
              <a:ext uri="{FF2B5EF4-FFF2-40B4-BE49-F238E27FC236}">
                <a16:creationId xmlns:a16="http://schemas.microsoft.com/office/drawing/2014/main" id="{1B64A762-E904-4DC2-91F7-42E167453E8C}"/>
              </a:ext>
            </a:extLst>
          </p:cNvPr>
          <p:cNvSpPr txBox="1"/>
          <p:nvPr/>
        </p:nvSpPr>
        <p:spPr>
          <a:xfrm>
            <a:off x="376176" y="669511"/>
            <a:ext cx="2899680" cy="300082"/>
          </a:xfrm>
          <a:prstGeom prst="rect">
            <a:avLst/>
          </a:prstGeom>
          <a:solidFill>
            <a:srgbClr val="7030A0"/>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1350" dirty="0">
                <a:latin typeface="HGP創英角ｺﾞｼｯｸUB" panose="020B0900000000000000" pitchFamily="50" charset="-128"/>
                <a:ea typeface="HGP創英角ｺﾞｼｯｸUB" panose="020B0900000000000000" pitchFamily="50" charset="-128"/>
              </a:rPr>
              <a:t>家庭教育支援に係る法的な位置づけ</a:t>
            </a:r>
            <a:endParaRPr lang="en-US" altLang="ja-JP" sz="1350" dirty="0">
              <a:latin typeface="HGP創英角ｺﾞｼｯｸUB" panose="020B0900000000000000" pitchFamily="50" charset="-128"/>
              <a:ea typeface="HGP創英角ｺﾞｼｯｸUB" panose="020B0900000000000000" pitchFamily="50" charset="-128"/>
            </a:endParaRPr>
          </a:p>
        </p:txBody>
      </p:sp>
      <p:graphicFrame>
        <p:nvGraphicFramePr>
          <p:cNvPr id="99" name="グラフ 98">
            <a:extLst>
              <a:ext uri="{FF2B5EF4-FFF2-40B4-BE49-F238E27FC236}">
                <a16:creationId xmlns:a16="http://schemas.microsoft.com/office/drawing/2014/main" id="{BCF37846-B909-444A-B840-9F4F48EB6864}"/>
              </a:ext>
            </a:extLst>
          </p:cNvPr>
          <p:cNvGraphicFramePr>
            <a:graphicFrameLocks/>
          </p:cNvGraphicFramePr>
          <p:nvPr>
            <p:extLst>
              <p:ext uri="{D42A27DB-BD31-4B8C-83A1-F6EECF244321}">
                <p14:modId xmlns:p14="http://schemas.microsoft.com/office/powerpoint/2010/main" val="4053219834"/>
              </p:ext>
            </p:extLst>
          </p:nvPr>
        </p:nvGraphicFramePr>
        <p:xfrm>
          <a:off x="1922161" y="3007112"/>
          <a:ext cx="2684162" cy="1062897"/>
        </p:xfrm>
        <a:graphic>
          <a:graphicData uri="http://schemas.openxmlformats.org/drawingml/2006/chart">
            <c:chart xmlns:c="http://schemas.openxmlformats.org/drawingml/2006/chart" xmlns:r="http://schemas.openxmlformats.org/officeDocument/2006/relationships" r:id="rId8"/>
          </a:graphicData>
        </a:graphic>
      </p:graphicFrame>
      <p:sp>
        <p:nvSpPr>
          <p:cNvPr id="100" name="テキスト ボックス 99">
            <a:extLst>
              <a:ext uri="{FF2B5EF4-FFF2-40B4-BE49-F238E27FC236}">
                <a16:creationId xmlns:a16="http://schemas.microsoft.com/office/drawing/2014/main" id="{4F856241-9892-429E-BCCF-FC2EEB3328BC}"/>
              </a:ext>
            </a:extLst>
          </p:cNvPr>
          <p:cNvSpPr txBox="1"/>
          <p:nvPr/>
        </p:nvSpPr>
        <p:spPr>
          <a:xfrm>
            <a:off x="7260185" y="4679209"/>
            <a:ext cx="1148678" cy="230832"/>
          </a:xfrm>
          <a:prstGeom prst="rect">
            <a:avLst/>
          </a:prstGeom>
          <a:noFill/>
        </p:spPr>
        <p:txBody>
          <a:bodyPr wrap="square" rtlCol="0">
            <a:spAutoFit/>
          </a:bodyPr>
          <a:lstStyle/>
          <a:p>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実施市町村数</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a:extLst>
              <a:ext uri="{FF2B5EF4-FFF2-40B4-BE49-F238E27FC236}">
                <a16:creationId xmlns:a16="http://schemas.microsoft.com/office/drawing/2014/main" id="{1DAA568E-274B-45C3-B28C-DF5DAC4B9F98}"/>
              </a:ext>
            </a:extLst>
          </p:cNvPr>
          <p:cNvSpPr txBox="1"/>
          <p:nvPr/>
        </p:nvSpPr>
        <p:spPr>
          <a:xfrm>
            <a:off x="368181" y="984707"/>
            <a:ext cx="8669384" cy="769441"/>
          </a:xfrm>
          <a:prstGeom prst="rect">
            <a:avLst/>
          </a:prstGeom>
          <a:noFill/>
          <a:ln w="9525">
            <a:solidFill>
              <a:schemeClr val="tx1"/>
            </a:solidFill>
            <a:prstDash val="sysDash"/>
          </a:ln>
        </p:spPr>
        <p:txBody>
          <a:bodyPr wrap="square" lIns="36000" rIns="36000" rtlCol="0">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2D6CCA99-43F9-41C3-8EDA-3382B12A19D0}"/>
              </a:ext>
            </a:extLst>
          </p:cNvPr>
          <p:cNvSpPr txBox="1"/>
          <p:nvPr/>
        </p:nvSpPr>
        <p:spPr>
          <a:xfrm>
            <a:off x="2431843" y="3379234"/>
            <a:ext cx="893330" cy="200055"/>
          </a:xfrm>
          <a:prstGeom prst="rect">
            <a:avLst/>
          </a:prstGeom>
          <a:noFill/>
        </p:spPr>
        <p:txBody>
          <a:bodyPr wrap="square" rtlCol="0">
            <a:spAutoFit/>
          </a:bodyPr>
          <a:lstStyle/>
          <a:p>
            <a:r>
              <a:rPr kumimoji="1" lang="ja-JP" altLang="en-US" sz="700" dirty="0"/>
              <a:t>とても有用だった</a:t>
            </a:r>
          </a:p>
        </p:txBody>
      </p:sp>
      <p:sp>
        <p:nvSpPr>
          <p:cNvPr id="51" name="テキスト ボックス 50">
            <a:extLst>
              <a:ext uri="{FF2B5EF4-FFF2-40B4-BE49-F238E27FC236}">
                <a16:creationId xmlns:a16="http://schemas.microsoft.com/office/drawing/2014/main" id="{6FAEC975-37ED-4A91-B711-4653E4B1AD92}"/>
              </a:ext>
            </a:extLst>
          </p:cNvPr>
          <p:cNvSpPr txBox="1"/>
          <p:nvPr/>
        </p:nvSpPr>
        <p:spPr>
          <a:xfrm>
            <a:off x="3610153" y="3376598"/>
            <a:ext cx="893330" cy="200055"/>
          </a:xfrm>
          <a:prstGeom prst="rect">
            <a:avLst/>
          </a:prstGeom>
          <a:noFill/>
        </p:spPr>
        <p:txBody>
          <a:bodyPr wrap="square" rtlCol="0">
            <a:spAutoFit/>
          </a:bodyPr>
          <a:lstStyle/>
          <a:p>
            <a:r>
              <a:rPr kumimoji="1" lang="ja-JP" altLang="en-US" sz="700" dirty="0"/>
              <a:t>有用だった</a:t>
            </a:r>
          </a:p>
        </p:txBody>
      </p:sp>
      <p:sp>
        <p:nvSpPr>
          <p:cNvPr id="52" name="テキスト ボックス 51">
            <a:extLst>
              <a:ext uri="{FF2B5EF4-FFF2-40B4-BE49-F238E27FC236}">
                <a16:creationId xmlns:a16="http://schemas.microsoft.com/office/drawing/2014/main" id="{98AB5372-CD75-4EF9-A67A-61E60444B317}"/>
              </a:ext>
            </a:extLst>
          </p:cNvPr>
          <p:cNvSpPr txBox="1"/>
          <p:nvPr/>
        </p:nvSpPr>
        <p:spPr>
          <a:xfrm>
            <a:off x="4060320" y="3376849"/>
            <a:ext cx="893330" cy="200055"/>
          </a:xfrm>
          <a:prstGeom prst="rect">
            <a:avLst/>
          </a:prstGeom>
          <a:noFill/>
        </p:spPr>
        <p:txBody>
          <a:bodyPr wrap="square" rtlCol="0">
            <a:spAutoFit/>
          </a:bodyPr>
          <a:lstStyle/>
          <a:p>
            <a:r>
              <a:rPr kumimoji="1" lang="ja-JP" altLang="en-US" sz="700" dirty="0"/>
              <a:t>あまり</a:t>
            </a:r>
          </a:p>
        </p:txBody>
      </p:sp>
      <p:sp>
        <p:nvSpPr>
          <p:cNvPr id="55" name="テキスト ボックス 54">
            <a:extLst>
              <a:ext uri="{FF2B5EF4-FFF2-40B4-BE49-F238E27FC236}">
                <a16:creationId xmlns:a16="http://schemas.microsoft.com/office/drawing/2014/main" id="{66E28F19-BDE1-4E54-9BE4-2BFA32108C77}"/>
              </a:ext>
            </a:extLst>
          </p:cNvPr>
          <p:cNvSpPr txBox="1"/>
          <p:nvPr/>
        </p:nvSpPr>
        <p:spPr>
          <a:xfrm>
            <a:off x="4345300" y="3376848"/>
            <a:ext cx="893330" cy="200055"/>
          </a:xfrm>
          <a:prstGeom prst="rect">
            <a:avLst/>
          </a:prstGeom>
          <a:noFill/>
        </p:spPr>
        <p:txBody>
          <a:bodyPr wrap="square" rtlCol="0">
            <a:spAutoFit/>
          </a:bodyPr>
          <a:lstStyle/>
          <a:p>
            <a:r>
              <a:rPr kumimoji="1" lang="ja-JP" altLang="en-US" sz="700" dirty="0"/>
              <a:t>全く</a:t>
            </a:r>
          </a:p>
        </p:txBody>
      </p:sp>
      <p:pic>
        <p:nvPicPr>
          <p:cNvPr id="65" name="Picture 2" descr="SDGsのアイコン | 国連広報センター">
            <a:extLst>
              <a:ext uri="{FF2B5EF4-FFF2-40B4-BE49-F238E27FC236}">
                <a16:creationId xmlns:a16="http://schemas.microsoft.com/office/drawing/2014/main" id="{995BE9AA-21FE-4477-8206-58BF3EBD80A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287053" y="65101"/>
            <a:ext cx="515814" cy="515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5549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2278</TotalTime>
  <Words>710</Words>
  <Application>Microsoft Office PowerPoint</Application>
  <PresentationFormat>画面に合わせる (4:3)</PresentationFormat>
  <Paragraphs>61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HGP創英角ｺﾞｼｯｸUB</vt:lpstr>
      <vt:lpstr>Meiryo UI</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植田　一歩</cp:lastModifiedBy>
  <cp:revision>209</cp:revision>
  <cp:lastPrinted>2024-06-14T07:23:13Z</cp:lastPrinted>
  <dcterms:created xsi:type="dcterms:W3CDTF">2018-03-26T03:56:26Z</dcterms:created>
  <dcterms:modified xsi:type="dcterms:W3CDTF">2024-07-17T08:04:30Z</dcterms:modified>
</cp:coreProperties>
</file>