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bookmarkIdSeed="2">
  <p:sldMasterIdLst>
    <p:sldMasterId id="2147484380" r:id="rId1"/>
  </p:sldMasterIdLst>
  <p:notesMasterIdLst>
    <p:notesMasterId r:id="rId3"/>
  </p:notesMasterIdLst>
  <p:handoutMasterIdLst>
    <p:handoutMasterId r:id="rId4"/>
  </p:handoutMasterIdLst>
  <p:sldIdLst>
    <p:sldId id="268" r:id="rId2"/>
  </p:sldIdLst>
  <p:sldSz cx="9144000" cy="6858000" type="screen4x3"/>
  <p:notesSz cx="6646863" cy="97774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75B6"/>
    <a:srgbClr val="92B5D3"/>
    <a:srgbClr val="FFFFFF"/>
    <a:srgbClr val="DAE9F6"/>
    <a:srgbClr val="B5C1E1"/>
    <a:srgbClr val="FFCCFF"/>
    <a:srgbClr val="9DC9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943" autoAdjust="0"/>
    <p:restoredTop sz="91515" autoAdjust="0"/>
  </p:normalViewPr>
  <p:slideViewPr>
    <p:cSldViewPr>
      <p:cViewPr varScale="1">
        <p:scale>
          <a:sx n="91" d="100"/>
          <a:sy n="91" d="100"/>
        </p:scale>
        <p:origin x="874" y="72"/>
      </p:cViewPr>
      <p:guideLst>
        <p:guide orient="horz" pos="2160"/>
        <p:guide pos="2880"/>
      </p:guideLst>
    </p:cSldViewPr>
  </p:slideViewPr>
  <p:notesTextViewPr>
    <p:cViewPr>
      <p:scale>
        <a:sx n="125" d="100"/>
        <a:sy n="125"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4"/>
            <a:ext cx="2880308" cy="488871"/>
          </a:xfrm>
          <a:prstGeom prst="rect">
            <a:avLst/>
          </a:prstGeom>
        </p:spPr>
        <p:txBody>
          <a:bodyPr vert="horz" lIns="89646" tIns="44826" rIns="89646" bIns="44826"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765022" y="4"/>
            <a:ext cx="2880308" cy="488871"/>
          </a:xfrm>
          <a:prstGeom prst="rect">
            <a:avLst/>
          </a:prstGeom>
        </p:spPr>
        <p:txBody>
          <a:bodyPr vert="horz" lIns="89646" tIns="44826" rIns="89646" bIns="44826" rtlCol="0"/>
          <a:lstStyle>
            <a:lvl1pPr algn="r">
              <a:defRPr sz="1200"/>
            </a:lvl1pPr>
          </a:lstStyle>
          <a:p>
            <a:fld id="{F8F4B279-546B-4566-BB86-CCD863FE3373}" type="datetimeFigureOut">
              <a:rPr kumimoji="1" lang="ja-JP" altLang="en-US" smtClean="0"/>
              <a:t>2024/10/23</a:t>
            </a:fld>
            <a:endParaRPr kumimoji="1" lang="ja-JP" altLang="en-US"/>
          </a:p>
        </p:txBody>
      </p:sp>
      <p:sp>
        <p:nvSpPr>
          <p:cNvPr id="4" name="フッター プレースホルダー 3"/>
          <p:cNvSpPr>
            <a:spLocks noGrp="1"/>
          </p:cNvSpPr>
          <p:nvPr>
            <p:ph type="ftr" sz="quarter" idx="2"/>
          </p:nvPr>
        </p:nvSpPr>
        <p:spPr>
          <a:xfrm>
            <a:off x="0" y="9286850"/>
            <a:ext cx="2880308" cy="488871"/>
          </a:xfrm>
          <a:prstGeom prst="rect">
            <a:avLst/>
          </a:prstGeom>
        </p:spPr>
        <p:txBody>
          <a:bodyPr vert="horz" lIns="89646" tIns="44826" rIns="89646" bIns="44826"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765022" y="9286850"/>
            <a:ext cx="2880308" cy="488871"/>
          </a:xfrm>
          <a:prstGeom prst="rect">
            <a:avLst/>
          </a:prstGeom>
        </p:spPr>
        <p:txBody>
          <a:bodyPr vert="horz" lIns="89646" tIns="44826" rIns="89646" bIns="44826" rtlCol="0" anchor="b"/>
          <a:lstStyle>
            <a:lvl1pPr algn="r">
              <a:defRPr sz="1200"/>
            </a:lvl1pPr>
          </a:lstStyle>
          <a:p>
            <a:fld id="{90BC2F04-CB75-4FF3-B9EF-B9D8468883C3}" type="slidenum">
              <a:rPr kumimoji="1" lang="ja-JP" altLang="en-US" smtClean="0"/>
              <a:t>‹#›</a:t>
            </a:fld>
            <a:endParaRPr kumimoji="1" lang="ja-JP" altLang="en-US"/>
          </a:p>
        </p:txBody>
      </p:sp>
    </p:spTree>
    <p:extLst>
      <p:ext uri="{BB962C8B-B14F-4D97-AF65-F5344CB8AC3E}">
        <p14:creationId xmlns:p14="http://schemas.microsoft.com/office/powerpoint/2010/main" val="2045941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0"/>
            <a:ext cx="2880101" cy="488793"/>
          </a:xfrm>
          <a:prstGeom prst="rect">
            <a:avLst/>
          </a:prstGeom>
        </p:spPr>
        <p:txBody>
          <a:bodyPr vert="horz" lIns="89646" tIns="44826" rIns="89646" bIns="44826" rtlCol="0"/>
          <a:lstStyle>
            <a:lvl1pPr algn="l">
              <a:defRPr sz="1200"/>
            </a:lvl1pPr>
          </a:lstStyle>
          <a:p>
            <a:endParaRPr kumimoji="1" lang="ja-JP" altLang="en-US"/>
          </a:p>
        </p:txBody>
      </p:sp>
      <p:sp>
        <p:nvSpPr>
          <p:cNvPr id="3" name="日付プレースホルダー 2"/>
          <p:cNvSpPr>
            <a:spLocks noGrp="1"/>
          </p:cNvSpPr>
          <p:nvPr>
            <p:ph type="dt" idx="1"/>
          </p:nvPr>
        </p:nvSpPr>
        <p:spPr>
          <a:xfrm>
            <a:off x="3765217" y="0"/>
            <a:ext cx="2880101" cy="488793"/>
          </a:xfrm>
          <a:prstGeom prst="rect">
            <a:avLst/>
          </a:prstGeom>
        </p:spPr>
        <p:txBody>
          <a:bodyPr vert="horz" lIns="89646" tIns="44826" rIns="89646" bIns="44826" rtlCol="0"/>
          <a:lstStyle>
            <a:lvl1pPr algn="r">
              <a:defRPr sz="1200"/>
            </a:lvl1pPr>
          </a:lstStyle>
          <a:p>
            <a:fld id="{3A7D4995-71F8-4FD2-B741-EB692C4C985C}" type="datetimeFigureOut">
              <a:rPr kumimoji="1" lang="ja-JP" altLang="en-US" smtClean="0"/>
              <a:t>2024/10/23</a:t>
            </a:fld>
            <a:endParaRPr kumimoji="1" lang="ja-JP" altLang="en-US"/>
          </a:p>
        </p:txBody>
      </p:sp>
      <p:sp>
        <p:nvSpPr>
          <p:cNvPr id="4" name="スライド イメージ プレースホルダー 3"/>
          <p:cNvSpPr>
            <a:spLocks noGrp="1" noRot="1" noChangeAspect="1"/>
          </p:cNvSpPr>
          <p:nvPr>
            <p:ph type="sldImg" idx="2"/>
          </p:nvPr>
        </p:nvSpPr>
        <p:spPr>
          <a:xfrm>
            <a:off x="881063" y="733425"/>
            <a:ext cx="4884737" cy="3665538"/>
          </a:xfrm>
          <a:prstGeom prst="rect">
            <a:avLst/>
          </a:prstGeom>
          <a:noFill/>
          <a:ln w="12700">
            <a:solidFill>
              <a:prstClr val="black"/>
            </a:solidFill>
          </a:ln>
        </p:spPr>
        <p:txBody>
          <a:bodyPr vert="horz" lIns="89646" tIns="44826" rIns="89646" bIns="44826" rtlCol="0" anchor="ctr"/>
          <a:lstStyle/>
          <a:p>
            <a:endParaRPr lang="ja-JP" altLang="en-US"/>
          </a:p>
        </p:txBody>
      </p:sp>
      <p:sp>
        <p:nvSpPr>
          <p:cNvPr id="5" name="ノート プレースホルダー 4"/>
          <p:cNvSpPr>
            <a:spLocks noGrp="1"/>
          </p:cNvSpPr>
          <p:nvPr>
            <p:ph type="body" sz="quarter" idx="3"/>
          </p:nvPr>
        </p:nvSpPr>
        <p:spPr>
          <a:xfrm>
            <a:off x="664997" y="4644310"/>
            <a:ext cx="5316870" cy="4399133"/>
          </a:xfrm>
          <a:prstGeom prst="rect">
            <a:avLst/>
          </a:prstGeom>
        </p:spPr>
        <p:txBody>
          <a:bodyPr vert="horz" lIns="89646" tIns="44826" rIns="89646" bIns="4482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4" y="9287059"/>
            <a:ext cx="2880101" cy="488792"/>
          </a:xfrm>
          <a:prstGeom prst="rect">
            <a:avLst/>
          </a:prstGeom>
        </p:spPr>
        <p:txBody>
          <a:bodyPr vert="horz" lIns="89646" tIns="44826" rIns="89646" bIns="4482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765217" y="9287059"/>
            <a:ext cx="2880101" cy="488792"/>
          </a:xfrm>
          <a:prstGeom prst="rect">
            <a:avLst/>
          </a:prstGeom>
        </p:spPr>
        <p:txBody>
          <a:bodyPr vert="horz" lIns="89646" tIns="44826" rIns="89646" bIns="44826" rtlCol="0" anchor="b"/>
          <a:lstStyle>
            <a:lvl1pPr algn="r">
              <a:defRPr sz="1200"/>
            </a:lvl1pPr>
          </a:lstStyle>
          <a:p>
            <a:fld id="{252CC739-2C19-4987-9473-A53E87E4448B}" type="slidenum">
              <a:rPr kumimoji="1" lang="ja-JP" altLang="en-US" smtClean="0"/>
              <a:t>‹#›</a:t>
            </a:fld>
            <a:endParaRPr kumimoji="1" lang="ja-JP" altLang="en-US"/>
          </a:p>
        </p:txBody>
      </p:sp>
    </p:spTree>
    <p:extLst>
      <p:ext uri="{BB962C8B-B14F-4D97-AF65-F5344CB8AC3E}">
        <p14:creationId xmlns:p14="http://schemas.microsoft.com/office/powerpoint/2010/main" val="27913033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7ACA9441-E778-46E2-9072-D9E0E2A9E1CF}" type="datetime1">
              <a:rPr kumimoji="1" lang="ja-JP" altLang="en-US" smtClean="0"/>
              <a:t>2024/10/23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540559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9298227-1457-4F23-9F49-FEC451472643}" type="datetime1">
              <a:rPr kumimoji="1" lang="ja-JP" altLang="en-US" smtClean="0"/>
              <a:t>2024/10/23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8839948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9C769F8-7E42-44CA-834B-58D976EAFCF9}" type="datetime1">
              <a:rPr kumimoji="1" lang="ja-JP" altLang="en-US" smtClean="0"/>
              <a:t>2024/10/23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153928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5CA42C1-6DA8-4E87-8CC9-F7AC1F2432EB}" type="datetime1">
              <a:rPr kumimoji="1" lang="ja-JP" altLang="en-US" smtClean="0"/>
              <a:t>2024/10/23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2250475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F34424F2-2534-4E2E-98B7-6C01870B28F8}" type="datetime1">
              <a:rPr kumimoji="1" lang="ja-JP" altLang="en-US" smtClean="0"/>
              <a:t>2024/10/23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6627213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2FC9F997-8AE3-49E9-A3C8-410953056C30}" type="datetime1">
              <a:rPr kumimoji="1" lang="ja-JP" altLang="en-US" smtClean="0"/>
              <a:t>2024/10/23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40112580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A28AA54F-FBA8-4B52-B0B6-90644E938BE0}" type="datetime1">
              <a:rPr kumimoji="1" lang="ja-JP" altLang="en-US" smtClean="0"/>
              <a:t>2024/10/23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8173254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242180B-066C-4B33-9866-DF17A2270C18}" type="datetime1">
              <a:rPr kumimoji="1" lang="ja-JP" altLang="en-US" smtClean="0"/>
              <a:t>2024/10/23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8449434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36F57DA-19DE-408E-A972-18C83B513BDA}" type="datetime1">
              <a:rPr kumimoji="1" lang="ja-JP" altLang="en-US" smtClean="0"/>
              <a:t>2024/10/23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1385772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714D222-3872-4908-9588-C6DBCAF12C8A}" type="datetime1">
              <a:rPr kumimoji="1" lang="ja-JP" altLang="en-US" smtClean="0"/>
              <a:t>2024/10/23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597755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2F8910D-4704-4575-A1CE-57C3D2735209}" type="datetime1">
              <a:rPr kumimoji="1" lang="ja-JP" altLang="en-US" smtClean="0"/>
              <a:t>2024/10/23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9907925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77490758-9826-4095-AEED-42F992C26181}" type="datetime1">
              <a:rPr kumimoji="1" lang="ja-JP" altLang="en-US" smtClean="0"/>
              <a:t>2024/10/23</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49185502"/>
      </p:ext>
    </p:extLst>
  </p:cSld>
  <p:clrMap bg1="lt1" tx1="dk1" bg2="lt2" tx2="dk2" accent1="accent1" accent2="accent2" accent3="accent3" accent4="accent4" accent5="accent5" accent6="accent6" hlink="hlink" folHlink="folHlink"/>
  <p:sldLayoutIdLst>
    <p:sldLayoutId id="2147484381" r:id="rId1"/>
    <p:sldLayoutId id="2147484382" r:id="rId2"/>
    <p:sldLayoutId id="2147484383" r:id="rId3"/>
    <p:sldLayoutId id="2147484384" r:id="rId4"/>
    <p:sldLayoutId id="2147484385" r:id="rId5"/>
    <p:sldLayoutId id="2147484386" r:id="rId6"/>
    <p:sldLayoutId id="2147484387" r:id="rId7"/>
    <p:sldLayoutId id="2147484388" r:id="rId8"/>
    <p:sldLayoutId id="2147484389" r:id="rId9"/>
    <p:sldLayoutId id="2147484390" r:id="rId10"/>
    <p:sldLayoutId id="2147484391" r:id="rId11"/>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www.oricon.co.jp/photo/6877/306145/" TargetMode="Externa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5004048" y="731539"/>
            <a:ext cx="4106202" cy="1312531"/>
          </a:xfrm>
          <a:prstGeom prst="rect">
            <a:avLst/>
          </a:prstGeom>
          <a:noFill/>
          <a:ln w="6350">
            <a:solidFill>
              <a:schemeClr val="accent1">
                <a:lumMod val="75000"/>
              </a:schemeClr>
            </a:solidFill>
            <a:prstDash val="sysDash"/>
          </a:ln>
        </p:spPr>
        <p:style>
          <a:lnRef idx="3">
            <a:schemeClr val="lt1"/>
          </a:lnRef>
          <a:fillRef idx="1">
            <a:schemeClr val="accent1"/>
          </a:fillRef>
          <a:effectRef idx="1">
            <a:schemeClr val="accent1"/>
          </a:effectRef>
          <a:fontRef idx="minor">
            <a:schemeClr val="lt1"/>
          </a:fontRef>
        </p:style>
        <p:txBody>
          <a:bodyPr rtlCol="0" anchor="t"/>
          <a:lstStyle/>
          <a:p>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　</a:t>
            </a:r>
          </a:p>
        </p:txBody>
      </p:sp>
      <p:sp>
        <p:nvSpPr>
          <p:cNvPr id="2" name="スライド番号プレースホルダー 1"/>
          <p:cNvSpPr>
            <a:spLocks noGrp="1"/>
          </p:cNvSpPr>
          <p:nvPr>
            <p:ph type="sldNum" sz="quarter" idx="12"/>
          </p:nvPr>
        </p:nvSpPr>
        <p:spPr>
          <a:xfrm>
            <a:off x="7124700" y="6390432"/>
            <a:ext cx="20574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9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9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
        <p:nvSpPr>
          <p:cNvPr id="3" name="テキスト ボックス 2"/>
          <p:cNvSpPr txBox="1"/>
          <p:nvPr/>
        </p:nvSpPr>
        <p:spPr>
          <a:xfrm>
            <a:off x="-14235" y="-572"/>
            <a:ext cx="9158548" cy="378248"/>
          </a:xfrm>
          <a:prstGeom prst="rect">
            <a:avLst/>
          </a:prstGeom>
          <a:solidFill>
            <a:srgbClr val="0070C0"/>
          </a:solidFill>
          <a:ln>
            <a:noFill/>
          </a:ln>
        </p:spPr>
        <p:style>
          <a:lnRef idx="2">
            <a:schemeClr val="dk1"/>
          </a:lnRef>
          <a:fillRef idx="1">
            <a:schemeClr val="lt1"/>
          </a:fillRef>
          <a:effectRef idx="0">
            <a:schemeClr val="dk1"/>
          </a:effectRef>
          <a:fontRef idx="minor">
            <a:schemeClr val="dk1"/>
          </a:fontRef>
        </p:style>
        <p:txBody>
          <a:bodyPr wrap="square"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提言を踏まえた大阪府における主な取組みについて</a:t>
            </a:r>
          </a:p>
        </p:txBody>
      </p:sp>
      <p:sp>
        <p:nvSpPr>
          <p:cNvPr id="32" name="テキスト ボックス 31">
            <a:extLst>
              <a:ext uri="{FF2B5EF4-FFF2-40B4-BE49-F238E27FC236}">
                <a16:creationId xmlns:a16="http://schemas.microsoft.com/office/drawing/2014/main" id="{7118FD6F-3D81-408D-9A15-335077FD4CD3}"/>
              </a:ext>
            </a:extLst>
          </p:cNvPr>
          <p:cNvSpPr txBox="1"/>
          <p:nvPr/>
        </p:nvSpPr>
        <p:spPr>
          <a:xfrm>
            <a:off x="7955280" y="42287"/>
            <a:ext cx="1066188" cy="307777"/>
          </a:xfrm>
          <a:prstGeom prst="rect">
            <a:avLst/>
          </a:prstGeom>
          <a:solidFill>
            <a:schemeClr val="bg1"/>
          </a:solidFill>
          <a:ln/>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kumimoji="1" lang="ja-JP" altLang="en-US" sz="1400" dirty="0">
                <a:solidFill>
                  <a:schemeClr val="tx1"/>
                </a:solidFill>
                <a:latin typeface="Meiryo UI" panose="020B0604030504040204" pitchFamily="50" charset="-128"/>
                <a:ea typeface="Meiryo UI" panose="020B0604030504040204" pitchFamily="50" charset="-128"/>
              </a:rPr>
              <a:t>資料</a:t>
            </a:r>
            <a:r>
              <a:rPr kumimoji="1" lang="en-US" altLang="ja-JP" sz="1400" dirty="0">
                <a:solidFill>
                  <a:schemeClr val="tx1"/>
                </a:solidFill>
                <a:latin typeface="Meiryo UI" panose="020B0604030504040204" pitchFamily="50" charset="-128"/>
                <a:ea typeface="Meiryo UI" panose="020B0604030504040204" pitchFamily="50" charset="-128"/>
              </a:rPr>
              <a:t>2-1</a:t>
            </a:r>
          </a:p>
        </p:txBody>
      </p:sp>
      <p:sp>
        <p:nvSpPr>
          <p:cNvPr id="30" name="正方形/長方形 29"/>
          <p:cNvSpPr/>
          <p:nvPr/>
        </p:nvSpPr>
        <p:spPr>
          <a:xfrm>
            <a:off x="33749" y="729643"/>
            <a:ext cx="4970299" cy="1314427"/>
          </a:xfrm>
          <a:prstGeom prst="rect">
            <a:avLst/>
          </a:prstGeom>
          <a:noFill/>
          <a:ln w="6350">
            <a:solidFill>
              <a:schemeClr val="accent1">
                <a:lumMod val="75000"/>
              </a:schemeClr>
            </a:solidFill>
            <a:prstDash val="sysDash"/>
          </a:ln>
        </p:spPr>
        <p:style>
          <a:lnRef idx="3">
            <a:schemeClr val="lt1"/>
          </a:lnRef>
          <a:fillRef idx="1">
            <a:schemeClr val="accent1"/>
          </a:fillRef>
          <a:effectRef idx="1">
            <a:schemeClr val="accent1"/>
          </a:effectRef>
          <a:fontRef idx="minor">
            <a:schemeClr val="lt1"/>
          </a:fontRef>
        </p:style>
        <p:txBody>
          <a:bodyPr rtlCol="0" anchor="t"/>
          <a:lstStyle/>
          <a:p>
            <a:pPr lvl="0" algn="just" defTabSz="914400">
              <a:lnSpc>
                <a:spcPts val="1200"/>
              </a:lnSpc>
              <a:buClr>
                <a:srgbClr val="E7E6E6"/>
              </a:buClr>
              <a:defRPr/>
            </a:pPr>
            <a:endParaRPr kumimoji="1" lang="en-US" altLang="ja-JP" sz="1000" kern="0" dirty="0">
              <a:solidFill>
                <a:prstClr val="black"/>
              </a:solidFill>
              <a:latin typeface="Meiryo UI" panose="020B0604030504040204" pitchFamily="50" charset="-128"/>
              <a:ea typeface="Meiryo UI" panose="020B0604030504040204" pitchFamily="50" charset="-128"/>
            </a:endParaRPr>
          </a:p>
          <a:p>
            <a:pPr lvl="0" defTabSz="914400" eaLnBrk="0" fontAlgn="base" hangingPunct="0">
              <a:spcBef>
                <a:spcPct val="20000"/>
              </a:spcBef>
              <a:spcAft>
                <a:spcPct val="0"/>
              </a:spcAft>
              <a:buClr>
                <a:srgbClr val="E7E6E6"/>
              </a:buClr>
              <a:buSzPct val="75000"/>
              <a:defRPr/>
            </a:pPr>
            <a:endParaRPr lang="en-US" altLang="ja-JP" sz="1000" kern="0" dirty="0">
              <a:solidFill>
                <a:schemeClr val="tx1"/>
              </a:solidFill>
              <a:latin typeface="UD デジタル 教科書体 NK-R" panose="02020400000000000000" pitchFamily="18" charset="-128"/>
              <a:ea typeface="UD デジタル 教科書体 NK-R" panose="02020400000000000000" pitchFamily="18" charset="-128"/>
            </a:endParaRPr>
          </a:p>
          <a:p>
            <a:pPr lvl="0" defTabSz="914400" eaLnBrk="0" fontAlgn="base" hangingPunct="0">
              <a:spcBef>
                <a:spcPct val="20000"/>
              </a:spcBef>
              <a:spcAft>
                <a:spcPct val="0"/>
              </a:spcAft>
              <a:buClr>
                <a:srgbClr val="E7E6E6"/>
              </a:buClr>
              <a:buSzPct val="75000"/>
              <a:defRPr/>
            </a:pPr>
            <a:endParaRPr lang="en-US" altLang="ja-JP" sz="1000" kern="0" dirty="0">
              <a:solidFill>
                <a:schemeClr val="tx1"/>
              </a:solidFill>
              <a:latin typeface="UD デジタル 教科書体 NK-R" panose="02020400000000000000" pitchFamily="18" charset="-128"/>
              <a:ea typeface="UD デジタル 教科書体 NK-R" panose="02020400000000000000" pitchFamily="18" charset="-128"/>
            </a:endParaRPr>
          </a:p>
          <a:p>
            <a:pPr lvl="0" defTabSz="914400" eaLnBrk="0" fontAlgn="base" hangingPunct="0">
              <a:spcBef>
                <a:spcPct val="20000"/>
              </a:spcBef>
              <a:spcAft>
                <a:spcPct val="0"/>
              </a:spcAft>
              <a:buClr>
                <a:srgbClr val="E7E6E6"/>
              </a:buClr>
              <a:buSzPct val="75000"/>
              <a:defRPr/>
            </a:pPr>
            <a:endParaRPr lang="en-US" altLang="ja-JP" sz="1000" kern="0" dirty="0">
              <a:solidFill>
                <a:schemeClr val="tx1"/>
              </a:solidFill>
              <a:latin typeface="UD デジタル 教科書体 NK-R" panose="02020400000000000000" pitchFamily="18" charset="-128"/>
              <a:ea typeface="UD デジタル 教科書体 NK-R" panose="02020400000000000000" pitchFamily="18" charset="-128"/>
            </a:endParaRPr>
          </a:p>
          <a:p>
            <a:pPr lvl="0" defTabSz="914400" eaLnBrk="0" fontAlgn="base" hangingPunct="0">
              <a:spcBef>
                <a:spcPct val="20000"/>
              </a:spcBef>
              <a:spcAft>
                <a:spcPct val="0"/>
              </a:spcAft>
              <a:buClr>
                <a:srgbClr val="E7E6E6"/>
              </a:buClr>
              <a:buSzPct val="75000"/>
              <a:defRPr/>
            </a:pPr>
            <a:endParaRPr lang="en-US" altLang="ja-JP" sz="1000" kern="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5" name="正方形/長方形 4"/>
          <p:cNvSpPr/>
          <p:nvPr/>
        </p:nvSpPr>
        <p:spPr>
          <a:xfrm>
            <a:off x="104626" y="731539"/>
            <a:ext cx="5043437" cy="1277273"/>
          </a:xfrm>
          <a:prstGeom prst="rect">
            <a:avLst/>
          </a:prstGeom>
        </p:spPr>
        <p:txBody>
          <a:bodyPr wrap="square">
            <a:spAutoFit/>
          </a:bodyPr>
          <a:lstStyle/>
          <a:p>
            <a:pPr lvl="0" defTabSz="914400" eaLnBrk="0" fontAlgn="base" hangingPunct="0">
              <a:spcBef>
                <a:spcPct val="20000"/>
              </a:spcBef>
              <a:spcAft>
                <a:spcPct val="0"/>
              </a:spcAft>
              <a:buClr>
                <a:srgbClr val="E7E6E6"/>
              </a:buClr>
              <a:buSzPct val="75000"/>
              <a:defRPr/>
            </a:pPr>
            <a:r>
              <a:rPr lang="en-US" altLang="ja-JP" sz="1100" kern="0" dirty="0">
                <a:latin typeface="Meiryo UI" panose="020B0604030504040204" pitchFamily="50" charset="-128"/>
                <a:ea typeface="Meiryo UI" panose="020B0604030504040204" pitchFamily="50" charset="-128"/>
              </a:rPr>
              <a:t>【</a:t>
            </a:r>
            <a:r>
              <a:rPr lang="ja-JP" altLang="en-US" sz="1100" kern="0" dirty="0">
                <a:latin typeface="Meiryo UI" panose="020B0604030504040204" pitchFamily="50" charset="-128"/>
                <a:ea typeface="Meiryo UI" panose="020B0604030504040204" pitchFamily="50" charset="-128"/>
              </a:rPr>
              <a:t>実施内容</a:t>
            </a:r>
            <a:r>
              <a:rPr lang="en-US" altLang="ja-JP" sz="1100" kern="0" dirty="0">
                <a:latin typeface="Meiryo UI" panose="020B0604030504040204" pitchFamily="50" charset="-128"/>
                <a:ea typeface="Meiryo UI" panose="020B0604030504040204" pitchFamily="50" charset="-128"/>
              </a:rPr>
              <a:t>】</a:t>
            </a:r>
          </a:p>
          <a:p>
            <a:pPr lvl="0" defTabSz="914400" eaLnBrk="0" fontAlgn="base" hangingPunct="0">
              <a:spcBef>
                <a:spcPct val="20000"/>
              </a:spcBef>
              <a:spcAft>
                <a:spcPct val="0"/>
              </a:spcAft>
              <a:buClr>
                <a:srgbClr val="E7E6E6"/>
              </a:buClr>
              <a:buSzPct val="75000"/>
              <a:defRPr/>
            </a:pPr>
            <a:r>
              <a:rPr kumimoji="1" lang="ja-JP" altLang="en-US" sz="1100" kern="0" dirty="0">
                <a:latin typeface="Meiryo UI" panose="020B0604030504040204" pitchFamily="50" charset="-128"/>
                <a:ea typeface="Meiryo UI" panose="020B0604030504040204" pitchFamily="50" charset="-128"/>
              </a:rPr>
              <a:t>◆対      象：府内全市町村</a:t>
            </a:r>
            <a:r>
              <a:rPr lang="ja-JP" altLang="en-US" sz="1100" kern="0" dirty="0">
                <a:latin typeface="Meiryo UI" panose="020B0604030504040204" pitchFamily="50" charset="-128"/>
                <a:ea typeface="Meiryo UI" panose="020B0604030504040204" pitchFamily="50" charset="-128"/>
              </a:rPr>
              <a:t>　　　　</a:t>
            </a:r>
            <a:r>
              <a:rPr kumimoji="1" lang="ja-JP" altLang="en-US" sz="1100" kern="0" dirty="0">
                <a:latin typeface="Meiryo UI" panose="020B0604030504040204" pitchFamily="50" charset="-128"/>
                <a:ea typeface="Meiryo UI" panose="020B0604030504040204" pitchFamily="50" charset="-128"/>
              </a:rPr>
              <a:t>◆</a:t>
            </a:r>
            <a:r>
              <a:rPr lang="ja-JP" altLang="en-US" sz="1100" kern="0" dirty="0">
                <a:latin typeface="Meiryo UI" panose="020B0604030504040204" pitchFamily="50" charset="-128"/>
                <a:ea typeface="Meiryo UI" panose="020B0604030504040204" pitchFamily="50" charset="-128"/>
              </a:rPr>
              <a:t>調査時点</a:t>
            </a:r>
            <a:r>
              <a:rPr kumimoji="1" lang="ja-JP" altLang="en-US" sz="1100" kern="0" dirty="0">
                <a:latin typeface="Meiryo UI" panose="020B0604030504040204" pitchFamily="50" charset="-128"/>
                <a:ea typeface="Meiryo UI" panose="020B0604030504040204" pitchFamily="50" charset="-128"/>
              </a:rPr>
              <a:t>：令和</a:t>
            </a:r>
            <a:r>
              <a:rPr lang="ja-JP" altLang="en-US" sz="1100" kern="0" dirty="0">
                <a:latin typeface="Meiryo UI" panose="020B0604030504040204" pitchFamily="50" charset="-128"/>
                <a:ea typeface="Meiryo UI" panose="020B0604030504040204" pitchFamily="50" charset="-128"/>
              </a:rPr>
              <a:t>５</a:t>
            </a:r>
            <a:r>
              <a:rPr kumimoji="1" lang="ja-JP" altLang="en-US" sz="1100" kern="0" dirty="0">
                <a:latin typeface="Meiryo UI" panose="020B0604030504040204" pitchFamily="50" charset="-128"/>
                <a:ea typeface="Meiryo UI" panose="020B0604030504040204" pitchFamily="50" charset="-128"/>
              </a:rPr>
              <a:t>年度末　　</a:t>
            </a:r>
            <a:endParaRPr kumimoji="1" lang="en-US" altLang="ja-JP" sz="1100" kern="0" dirty="0">
              <a:latin typeface="Meiryo UI" panose="020B0604030504040204" pitchFamily="50" charset="-128"/>
              <a:ea typeface="Meiryo UI" panose="020B0604030504040204" pitchFamily="50" charset="-128"/>
            </a:endParaRPr>
          </a:p>
          <a:p>
            <a:pPr lvl="0" defTabSz="914400" eaLnBrk="0" fontAlgn="base" hangingPunct="0">
              <a:spcBef>
                <a:spcPct val="20000"/>
              </a:spcBef>
              <a:spcAft>
                <a:spcPct val="0"/>
              </a:spcAft>
              <a:buClr>
                <a:srgbClr val="E7E6E6"/>
              </a:buClr>
              <a:buSzPct val="75000"/>
              <a:defRPr/>
            </a:pPr>
            <a:r>
              <a:rPr kumimoji="1" lang="ja-JP" altLang="en-US" sz="1100" kern="0" dirty="0">
                <a:latin typeface="Meiryo UI" panose="020B0604030504040204" pitchFamily="50" charset="-128"/>
                <a:ea typeface="Meiryo UI" panose="020B0604030504040204" pitchFamily="50" charset="-128"/>
              </a:rPr>
              <a:t>◆実施時期：令和６年</a:t>
            </a:r>
            <a:r>
              <a:rPr lang="ja-JP" altLang="en-US" sz="1100" kern="0" dirty="0">
                <a:latin typeface="Meiryo UI" panose="020B0604030504040204" pitchFamily="50" charset="-128"/>
                <a:ea typeface="Meiryo UI" panose="020B0604030504040204" pitchFamily="50" charset="-128"/>
              </a:rPr>
              <a:t>８</a:t>
            </a:r>
            <a:r>
              <a:rPr kumimoji="1" lang="ja-JP" altLang="en-US" sz="1100" kern="0" dirty="0">
                <a:latin typeface="Meiryo UI" panose="020B0604030504040204" pitchFamily="50" charset="-128"/>
                <a:ea typeface="Meiryo UI" panose="020B0604030504040204" pitchFamily="50" charset="-128"/>
              </a:rPr>
              <a:t>月</a:t>
            </a:r>
            <a:endParaRPr kumimoji="1" lang="en-US" altLang="ja-JP" sz="1100" kern="0" dirty="0">
              <a:latin typeface="Meiryo UI" panose="020B0604030504040204" pitchFamily="50" charset="-128"/>
              <a:ea typeface="Meiryo UI" panose="020B0604030504040204" pitchFamily="50" charset="-128"/>
            </a:endParaRPr>
          </a:p>
          <a:p>
            <a:pPr lvl="0" defTabSz="914400" eaLnBrk="0" fontAlgn="base" hangingPunct="0">
              <a:spcBef>
                <a:spcPct val="20000"/>
              </a:spcBef>
              <a:spcAft>
                <a:spcPct val="0"/>
              </a:spcAft>
              <a:buClr>
                <a:srgbClr val="E7E6E6"/>
              </a:buClr>
              <a:buSzPct val="75000"/>
              <a:defRPr/>
            </a:pPr>
            <a:r>
              <a:rPr kumimoji="1" lang="en-US" altLang="ja-JP" sz="1100" kern="0" dirty="0">
                <a:latin typeface="Meiryo UI" panose="020B0604030504040204" pitchFamily="50" charset="-128"/>
                <a:ea typeface="Meiryo UI" panose="020B0604030504040204" pitchFamily="50" charset="-128"/>
              </a:rPr>
              <a:t>◆</a:t>
            </a:r>
            <a:r>
              <a:rPr kumimoji="1" lang="ja-JP" altLang="en-US" sz="1100" kern="0" dirty="0">
                <a:latin typeface="Meiryo UI" panose="020B0604030504040204" pitchFamily="50" charset="-128"/>
                <a:ea typeface="Meiryo UI" panose="020B0604030504040204" pitchFamily="50" charset="-128"/>
              </a:rPr>
              <a:t>調査項目</a:t>
            </a:r>
            <a:r>
              <a:rPr lang="ja-JP" altLang="en-US" sz="1100" kern="0" dirty="0">
                <a:latin typeface="Meiryo UI" panose="020B0604030504040204" pitchFamily="50" charset="-128"/>
                <a:ea typeface="Meiryo UI" panose="020B0604030504040204" pitchFamily="50" charset="-128"/>
              </a:rPr>
              <a:t>：</a:t>
            </a:r>
            <a:r>
              <a:rPr kumimoji="1" lang="ja-JP" altLang="en-US" sz="1100" kern="0" dirty="0">
                <a:latin typeface="Meiryo UI" panose="020B0604030504040204" pitchFamily="50" charset="-128"/>
                <a:ea typeface="Meiryo UI" panose="020B0604030504040204" pitchFamily="50" charset="-128"/>
              </a:rPr>
              <a:t>待機者数</a:t>
            </a:r>
            <a:r>
              <a:rPr lang="ja-JP" altLang="en-US" sz="1100" kern="0" dirty="0">
                <a:latin typeface="Meiryo UI" panose="020B0604030504040204" pitchFamily="50" charset="-128"/>
                <a:ea typeface="Meiryo UI" panose="020B0604030504040204" pitchFamily="50" charset="-128"/>
              </a:rPr>
              <a:t>、本人及び家族等の状態像、地域生活継続の可能性の</a:t>
            </a:r>
            <a:endParaRPr lang="en-US" altLang="ja-JP" sz="1100" kern="0" dirty="0">
              <a:latin typeface="Meiryo UI" panose="020B0604030504040204" pitchFamily="50" charset="-128"/>
              <a:ea typeface="Meiryo UI" panose="020B0604030504040204" pitchFamily="50" charset="-128"/>
            </a:endParaRPr>
          </a:p>
          <a:p>
            <a:pPr lvl="0" defTabSz="914400" eaLnBrk="0" fontAlgn="base" hangingPunct="0">
              <a:spcBef>
                <a:spcPct val="20000"/>
              </a:spcBef>
              <a:spcAft>
                <a:spcPct val="0"/>
              </a:spcAft>
              <a:buClr>
                <a:srgbClr val="E7E6E6"/>
              </a:buClr>
              <a:buSzPct val="75000"/>
              <a:defRPr/>
            </a:pPr>
            <a:r>
              <a:rPr lang="ja-JP" altLang="en-US" sz="1100" kern="0" dirty="0">
                <a:latin typeface="Meiryo UI" panose="020B0604030504040204" pitchFamily="50" charset="-128"/>
                <a:ea typeface="Meiryo UI" panose="020B0604030504040204" pitchFamily="50" charset="-128"/>
              </a:rPr>
              <a:t>　　　　　　　　　検討の有無、</a:t>
            </a:r>
            <a:r>
              <a:rPr lang="en-US" altLang="ja-JP" sz="1100" kern="0" dirty="0">
                <a:latin typeface="Meiryo UI" panose="020B0604030504040204" pitchFamily="50" charset="-128"/>
                <a:ea typeface="Meiryo UI" panose="020B0604030504040204" pitchFamily="50" charset="-128"/>
              </a:rPr>
              <a:t>  </a:t>
            </a:r>
            <a:r>
              <a:rPr lang="ja-JP" altLang="en-US" sz="1100" kern="0" dirty="0">
                <a:latin typeface="Meiryo UI" panose="020B0604030504040204" pitchFamily="50" charset="-128"/>
                <a:ea typeface="Meiryo UI" panose="020B0604030504040204" pitchFamily="50" charset="-128"/>
              </a:rPr>
              <a:t>施設入所後の地域生活への説明や意向確認の有無、</a:t>
            </a:r>
            <a:endParaRPr lang="en-US" altLang="ja-JP" sz="1100" kern="0" dirty="0">
              <a:latin typeface="Meiryo UI" panose="020B0604030504040204" pitchFamily="50" charset="-128"/>
              <a:ea typeface="Meiryo UI" panose="020B0604030504040204" pitchFamily="50" charset="-128"/>
            </a:endParaRPr>
          </a:p>
          <a:p>
            <a:pPr lvl="0" defTabSz="914400" eaLnBrk="0" fontAlgn="base" hangingPunct="0">
              <a:spcBef>
                <a:spcPct val="20000"/>
              </a:spcBef>
              <a:spcAft>
                <a:spcPct val="0"/>
              </a:spcAft>
              <a:buClr>
                <a:srgbClr val="E7E6E6"/>
              </a:buClr>
              <a:buSzPct val="75000"/>
              <a:defRPr/>
            </a:pPr>
            <a:r>
              <a:rPr kumimoji="1" lang="ja-JP" altLang="en-US" sz="1100" kern="0" dirty="0">
                <a:latin typeface="Meiryo UI" panose="020B0604030504040204" pitchFamily="50" charset="-128"/>
                <a:ea typeface="Meiryo UI" panose="020B0604030504040204" pitchFamily="50" charset="-128"/>
              </a:rPr>
              <a:t>　　　　　　　　　待機者に関する検討</a:t>
            </a:r>
            <a:r>
              <a:rPr kumimoji="1" lang="ja-JP" altLang="en-US" sz="1100" kern="0" dirty="0">
                <a:solidFill>
                  <a:prstClr val="black"/>
                </a:solidFill>
                <a:latin typeface="Meiryo UI" panose="020B0604030504040204" pitchFamily="50" charset="-128"/>
                <a:ea typeface="Meiryo UI" panose="020B0604030504040204" pitchFamily="50" charset="-128"/>
              </a:rPr>
              <a:t>の場について</a:t>
            </a:r>
            <a:endParaRPr kumimoji="1" lang="ja-JP" altLang="en-US" sz="1100" kern="0" dirty="0">
              <a:solidFill>
                <a:srgbClr val="FF0000"/>
              </a:solidFill>
              <a:latin typeface="Meiryo UI" panose="020B0604030504040204" pitchFamily="50" charset="-128"/>
              <a:ea typeface="Meiryo UI" panose="020B0604030504040204" pitchFamily="50" charset="-128"/>
            </a:endParaRPr>
          </a:p>
        </p:txBody>
      </p:sp>
      <p:sp>
        <p:nvSpPr>
          <p:cNvPr id="33" name="正方形/長方形 32">
            <a:extLst>
              <a:ext uri="{FF2B5EF4-FFF2-40B4-BE49-F238E27FC236}">
                <a16:creationId xmlns:a16="http://schemas.microsoft.com/office/drawing/2014/main" id="{75074039-A8DC-0414-1BDA-A42601378DA3}"/>
              </a:ext>
            </a:extLst>
          </p:cNvPr>
          <p:cNvSpPr/>
          <p:nvPr/>
        </p:nvSpPr>
        <p:spPr>
          <a:xfrm>
            <a:off x="33749" y="447935"/>
            <a:ext cx="9076501" cy="281708"/>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1300" b="1" dirty="0">
                <a:solidFill>
                  <a:srgbClr val="FFFFFF"/>
                </a:solidFill>
                <a:latin typeface="Meiryo UI" panose="020B0604030504040204" pitchFamily="50" charset="-128"/>
                <a:ea typeface="Meiryo UI" panose="020B0604030504040204" pitchFamily="50" charset="-128"/>
              </a:rPr>
              <a:t>◆施設入所の待機者に関する実態調査について</a:t>
            </a:r>
          </a:p>
        </p:txBody>
      </p:sp>
      <p:graphicFrame>
        <p:nvGraphicFramePr>
          <p:cNvPr id="31" name="表 30">
            <a:extLst>
              <a:ext uri="{FF2B5EF4-FFF2-40B4-BE49-F238E27FC236}">
                <a16:creationId xmlns:a16="http://schemas.microsoft.com/office/drawing/2014/main" id="{E21A0085-8E7E-4440-9ECC-380F593D4780}"/>
              </a:ext>
            </a:extLst>
          </p:cNvPr>
          <p:cNvGraphicFramePr>
            <a:graphicFrameLocks noGrp="1"/>
          </p:cNvGraphicFramePr>
          <p:nvPr>
            <p:extLst>
              <p:ext uri="{D42A27DB-BD31-4B8C-83A1-F6EECF244321}">
                <p14:modId xmlns:p14="http://schemas.microsoft.com/office/powerpoint/2010/main" val="1408958785"/>
              </p:ext>
            </p:extLst>
          </p:nvPr>
        </p:nvGraphicFramePr>
        <p:xfrm>
          <a:off x="28719" y="2074365"/>
          <a:ext cx="9086562" cy="4783635"/>
        </p:xfrm>
        <a:graphic>
          <a:graphicData uri="http://schemas.openxmlformats.org/drawingml/2006/table">
            <a:tbl>
              <a:tblPr firstRow="1" bandRow="1">
                <a:tableStyleId>{5A111915-BE36-4E01-A7E5-04B1672EAD32}</a:tableStyleId>
              </a:tblPr>
              <a:tblGrid>
                <a:gridCol w="9086562">
                  <a:extLst>
                    <a:ext uri="{9D8B030D-6E8A-4147-A177-3AD203B41FA5}">
                      <a16:colId xmlns:a16="http://schemas.microsoft.com/office/drawing/2014/main" val="3114873037"/>
                    </a:ext>
                  </a:extLst>
                </a:gridCol>
              </a:tblGrid>
              <a:tr h="312654">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300" dirty="0">
                          <a:latin typeface="Meiryo UI" panose="020B0604030504040204" pitchFamily="50" charset="-128"/>
                          <a:ea typeface="Meiryo UI" panose="020B0604030504040204" pitchFamily="50" charset="-128"/>
                        </a:rPr>
                        <a:t>◆令和</a:t>
                      </a:r>
                      <a:r>
                        <a:rPr kumimoji="1" lang="en-US" altLang="ja-JP" sz="1300" dirty="0">
                          <a:latin typeface="Meiryo UI" panose="020B0604030504040204" pitchFamily="50" charset="-128"/>
                          <a:ea typeface="Meiryo UI" panose="020B0604030504040204" pitchFamily="50" charset="-128"/>
                        </a:rPr>
                        <a:t>6</a:t>
                      </a:r>
                      <a:r>
                        <a:rPr kumimoji="1" lang="ja-JP" altLang="en-US" sz="1300" dirty="0">
                          <a:latin typeface="Meiryo UI" panose="020B0604030504040204" pitchFamily="50" charset="-128"/>
                          <a:ea typeface="Meiryo UI" panose="020B0604030504040204" pitchFamily="50" charset="-128"/>
                        </a:rPr>
                        <a:t>年度主要事業　</a:t>
                      </a:r>
                      <a:r>
                        <a:rPr kumimoji="1" lang="en-US" altLang="ja-JP" sz="1300" dirty="0">
                          <a:latin typeface="Meiryo UI" panose="020B0604030504040204" pitchFamily="50" charset="-128"/>
                          <a:ea typeface="Meiryo UI" panose="020B0604030504040204" pitchFamily="50" charset="-128"/>
                        </a:rPr>
                        <a:t>【</a:t>
                      </a:r>
                      <a:r>
                        <a:rPr kumimoji="1" lang="ja-JP" altLang="en-US" sz="1300" dirty="0">
                          <a:latin typeface="Meiryo UI" panose="020B0604030504040204" pitchFamily="50" charset="-128"/>
                          <a:ea typeface="Meiryo UI" panose="020B0604030504040204" pitchFamily="50" charset="-128"/>
                        </a:rPr>
                        <a:t>知事重点</a:t>
                      </a:r>
                      <a:r>
                        <a:rPr kumimoji="1" lang="en-US" altLang="ja-JP" sz="1300" dirty="0">
                          <a:latin typeface="Meiryo UI" panose="020B0604030504040204" pitchFamily="50" charset="-128"/>
                          <a:ea typeface="Meiryo UI" panose="020B0604030504040204" pitchFamily="50" charset="-128"/>
                        </a:rPr>
                        <a:t>】</a:t>
                      </a:r>
                      <a:endParaRPr kumimoji="1" lang="ja-JP" altLang="en-US" sz="13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118333835"/>
                  </a:ext>
                </a:extLst>
              </a:tr>
              <a:tr h="4470981">
                <a:tc>
                  <a:txBody>
                    <a:bodyPr/>
                    <a:lstStyle/>
                    <a:p>
                      <a:endParaRPr kumimoji="1" lang="en-US" altLang="ja-JP" sz="1200" b="0" u="none" dirty="0">
                        <a:latin typeface="Meiryo UI" panose="020B0604030504040204" pitchFamily="50" charset="-128"/>
                        <a:ea typeface="Meiryo UI" panose="020B0604030504040204" pitchFamily="50" charset="-128"/>
                      </a:endParaRPr>
                    </a:p>
                    <a:p>
                      <a:endParaRPr kumimoji="1" lang="en-US" altLang="ja-JP" sz="1200" b="0" u="none" dirty="0">
                        <a:latin typeface="Meiryo UI" panose="020B0604030504040204" pitchFamily="50" charset="-128"/>
                        <a:ea typeface="Meiryo UI" panose="020B0604030504040204" pitchFamily="50" charset="-128"/>
                      </a:endParaRPr>
                    </a:p>
                    <a:p>
                      <a:r>
                        <a:rPr kumimoji="1" lang="en-US" altLang="ja-JP" sz="1200" b="0" u="none" dirty="0">
                          <a:latin typeface="Meiryo UI" panose="020B0604030504040204" pitchFamily="50" charset="-128"/>
                          <a:ea typeface="Meiryo UI" panose="020B0604030504040204" pitchFamily="50" charset="-128"/>
                        </a:rPr>
                        <a:t>【</a:t>
                      </a:r>
                      <a:r>
                        <a:rPr kumimoji="1" lang="ja-JP" altLang="en-US" sz="1200" b="0" u="none" dirty="0">
                          <a:latin typeface="Meiryo UI" panose="020B0604030504040204" pitchFamily="50" charset="-128"/>
                          <a:ea typeface="Meiryo UI" panose="020B0604030504040204" pitchFamily="50" charset="-128"/>
                        </a:rPr>
                        <a:t>事業目的</a:t>
                      </a:r>
                      <a:r>
                        <a:rPr kumimoji="1" lang="en-US" altLang="ja-JP" sz="1200" b="0" u="none" dirty="0">
                          <a:latin typeface="Meiryo UI" panose="020B0604030504040204" pitchFamily="50" charset="-128"/>
                          <a:ea typeface="Meiryo UI" panose="020B0604030504040204" pitchFamily="50" charset="-128"/>
                        </a:rPr>
                        <a:t>】</a:t>
                      </a:r>
                    </a:p>
                    <a:p>
                      <a:r>
                        <a:rPr kumimoji="1" lang="ja-JP" altLang="en-US" sz="1200" b="0" u="none" dirty="0">
                          <a:latin typeface="Meiryo UI" panose="020B0604030504040204" pitchFamily="50" charset="-128"/>
                          <a:ea typeface="Meiryo UI" panose="020B0604030504040204" pitchFamily="50" charset="-128"/>
                        </a:rPr>
                        <a:t>　　障がい者施策全般に関する総合的・基本的な計画である「第５次大阪府障がい者計画」（計画期間：令和３～８年度）の中間見直しにお</a:t>
                      </a:r>
                      <a:endParaRPr kumimoji="1" lang="en-US" altLang="ja-JP" sz="1200" b="0" u="none" dirty="0">
                        <a:latin typeface="Meiryo UI" panose="020B0604030504040204" pitchFamily="50" charset="-128"/>
                        <a:ea typeface="Meiryo UI" panose="020B0604030504040204" pitchFamily="50" charset="-128"/>
                      </a:endParaRPr>
                    </a:p>
                    <a:p>
                      <a:r>
                        <a:rPr kumimoji="1" lang="ja-JP" altLang="en-US" sz="1200" b="0" u="none" dirty="0">
                          <a:latin typeface="Meiryo UI" panose="020B0604030504040204" pitchFamily="50" charset="-128"/>
                          <a:ea typeface="Meiryo UI" panose="020B0604030504040204" pitchFamily="50" charset="-128"/>
                        </a:rPr>
                        <a:t>　いて、新たに盛り込んだ「障がい者の地域生活の継続を支援するための体制整備」を推進するため、施設入所の待機者に関する実態調査の結果も　</a:t>
                      </a:r>
                      <a:endParaRPr kumimoji="1" lang="en-US" altLang="ja-JP" sz="1200" b="0" u="none" dirty="0">
                        <a:latin typeface="Meiryo UI" panose="020B0604030504040204" pitchFamily="50" charset="-128"/>
                        <a:ea typeface="Meiryo UI" panose="020B0604030504040204" pitchFamily="50" charset="-128"/>
                      </a:endParaRPr>
                    </a:p>
                    <a:p>
                      <a:r>
                        <a:rPr kumimoji="1" lang="ja-JP" altLang="en-US" sz="1200" b="0" u="none" dirty="0">
                          <a:latin typeface="Meiryo UI" panose="020B0604030504040204" pitchFamily="50" charset="-128"/>
                          <a:ea typeface="Meiryo UI" panose="020B0604030504040204" pitchFamily="50" charset="-128"/>
                        </a:rPr>
                        <a:t>　踏まえ、市町村及び事業所等への支援を強化し、相談支援体制の充実・強化や地域での支援体制の整備を図る事業を実施。</a:t>
                      </a:r>
                      <a:endParaRPr kumimoji="1" lang="en-US" altLang="ja-JP" sz="1200" b="0" u="none" dirty="0">
                        <a:latin typeface="Meiryo UI" panose="020B0604030504040204" pitchFamily="50" charset="-128"/>
                        <a:ea typeface="Meiryo UI" panose="020B0604030504040204" pitchFamily="50" charset="-128"/>
                      </a:endParaRPr>
                    </a:p>
                    <a:p>
                      <a:r>
                        <a:rPr kumimoji="1" lang="en-US" altLang="ja-JP" sz="1200" b="0" u="none" dirty="0">
                          <a:latin typeface="Meiryo UI" panose="020B0604030504040204" pitchFamily="50" charset="-128"/>
                          <a:ea typeface="Meiryo UI" panose="020B0604030504040204" pitchFamily="50" charset="-128"/>
                        </a:rPr>
                        <a:t>【</a:t>
                      </a:r>
                      <a:r>
                        <a:rPr kumimoji="1" lang="ja-JP" altLang="en-US" sz="1200" b="0" u="none" dirty="0">
                          <a:latin typeface="Meiryo UI" panose="020B0604030504040204" pitchFamily="50" charset="-128"/>
                          <a:ea typeface="Meiryo UI" panose="020B0604030504040204" pitchFamily="50" charset="-128"/>
                        </a:rPr>
                        <a:t>事業内容</a:t>
                      </a:r>
                      <a:r>
                        <a:rPr kumimoji="1" lang="en-US" altLang="ja-JP" sz="1200" b="0" u="none" dirty="0">
                          <a:latin typeface="Meiryo UI" panose="020B0604030504040204" pitchFamily="50" charset="-128"/>
                          <a:ea typeface="Meiryo UI" panose="020B0604030504040204" pitchFamily="50" charset="-128"/>
                        </a:rPr>
                        <a:t>】</a:t>
                      </a:r>
                    </a:p>
                    <a:p>
                      <a:endParaRPr kumimoji="1" lang="ja-JP" altLang="en-US" sz="1200" b="0" u="none" dirty="0">
                        <a:latin typeface="Meiryo UI" panose="020B0604030504040204" pitchFamily="50" charset="-128"/>
                        <a:ea typeface="Meiryo UI" panose="020B0604030504040204" pitchFamily="50" charset="-128"/>
                      </a:endParaRPr>
                    </a:p>
                    <a:p>
                      <a:endParaRPr kumimoji="1" lang="en-US" altLang="ja-JP" sz="1200" b="0" u="none" dirty="0">
                        <a:latin typeface="Meiryo UI" panose="020B0604030504040204" pitchFamily="50" charset="-128"/>
                        <a:ea typeface="Meiryo UI" panose="020B0604030504040204" pitchFamily="50" charset="-128"/>
                      </a:endParaRPr>
                    </a:p>
                    <a:p>
                      <a:endParaRPr kumimoji="1" lang="en-US" altLang="ja-JP" sz="1200" b="0" u="none" dirty="0">
                        <a:latin typeface="Meiryo UI" panose="020B0604030504040204" pitchFamily="50" charset="-128"/>
                        <a:ea typeface="Meiryo UI" panose="020B0604030504040204" pitchFamily="50" charset="-128"/>
                      </a:endParaRPr>
                    </a:p>
                    <a:p>
                      <a:endParaRPr kumimoji="1" lang="en-US" altLang="ja-JP" sz="1200" b="0" u="none" dirty="0">
                        <a:latin typeface="Meiryo UI" panose="020B0604030504040204" pitchFamily="50" charset="-128"/>
                        <a:ea typeface="Meiryo UI" panose="020B0604030504040204" pitchFamily="50" charset="-128"/>
                      </a:endParaRPr>
                    </a:p>
                    <a:p>
                      <a:endParaRPr kumimoji="1" lang="en-US" altLang="ja-JP" sz="1200" b="0" u="none" dirty="0">
                        <a:latin typeface="Meiryo UI" panose="020B0604030504040204" pitchFamily="50" charset="-128"/>
                        <a:ea typeface="Meiryo UI" panose="020B0604030504040204" pitchFamily="50" charset="-128"/>
                      </a:endParaRPr>
                    </a:p>
                    <a:p>
                      <a:endParaRPr kumimoji="1" lang="en-US" altLang="ja-JP" sz="1200" b="0" u="none" dirty="0">
                        <a:latin typeface="Meiryo UI" panose="020B0604030504040204" pitchFamily="50" charset="-128"/>
                        <a:ea typeface="Meiryo UI" panose="020B0604030504040204" pitchFamily="50" charset="-128"/>
                      </a:endParaRPr>
                    </a:p>
                    <a:p>
                      <a:endParaRPr kumimoji="1" lang="en-US" altLang="ja-JP" sz="1200" b="0" u="none" dirty="0">
                        <a:latin typeface="Meiryo UI" panose="020B0604030504040204" pitchFamily="50" charset="-128"/>
                        <a:ea typeface="Meiryo UI" panose="020B0604030504040204" pitchFamily="50" charset="-128"/>
                      </a:endParaRPr>
                    </a:p>
                    <a:p>
                      <a:endParaRPr kumimoji="1" lang="en-US" altLang="ja-JP" sz="1200" b="0" u="none" dirty="0">
                        <a:latin typeface="Meiryo UI" panose="020B0604030504040204" pitchFamily="50" charset="-128"/>
                        <a:ea typeface="Meiryo UI" panose="020B0604030504040204" pitchFamily="50" charset="-128"/>
                      </a:endParaRPr>
                    </a:p>
                    <a:p>
                      <a:endParaRPr kumimoji="1" lang="en-US" altLang="ja-JP" sz="1200" b="0" u="none" dirty="0">
                        <a:latin typeface="Meiryo UI" panose="020B0604030504040204" pitchFamily="50" charset="-128"/>
                        <a:ea typeface="Meiryo UI" panose="020B0604030504040204" pitchFamily="50" charset="-128"/>
                      </a:endParaRPr>
                    </a:p>
                    <a:p>
                      <a:endParaRPr kumimoji="1" lang="en-US" altLang="ja-JP" sz="1200" b="0" u="none" dirty="0">
                        <a:latin typeface="Meiryo UI" panose="020B0604030504040204" pitchFamily="50" charset="-128"/>
                        <a:ea typeface="Meiryo UI" panose="020B0604030504040204" pitchFamily="50" charset="-128"/>
                      </a:endParaRPr>
                    </a:p>
                    <a:p>
                      <a:endParaRPr kumimoji="1" lang="en-US" altLang="ja-JP" sz="1200" b="0" u="none" dirty="0">
                        <a:latin typeface="Meiryo UI" panose="020B0604030504040204" pitchFamily="50" charset="-128"/>
                        <a:ea typeface="Meiryo UI" panose="020B0604030504040204" pitchFamily="50" charset="-128"/>
                      </a:endParaRPr>
                    </a:p>
                    <a:p>
                      <a:endParaRPr kumimoji="1" lang="en-US" altLang="ja-JP" sz="1200" b="0" u="none" dirty="0">
                        <a:latin typeface="Meiryo UI" panose="020B0604030504040204" pitchFamily="50" charset="-128"/>
                        <a:ea typeface="Meiryo UI" panose="020B0604030504040204" pitchFamily="50" charset="-128"/>
                      </a:endParaRPr>
                    </a:p>
                    <a:p>
                      <a:endParaRPr kumimoji="1" lang="en-US" altLang="ja-JP" sz="1200" b="0" u="none"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647611836"/>
                  </a:ext>
                </a:extLst>
              </a:tr>
            </a:tbl>
          </a:graphicData>
        </a:graphic>
      </p:graphicFrame>
      <p:sp>
        <p:nvSpPr>
          <p:cNvPr id="34" name="正方形/長方形 33">
            <a:extLst>
              <a:ext uri="{FF2B5EF4-FFF2-40B4-BE49-F238E27FC236}">
                <a16:creationId xmlns:a16="http://schemas.microsoft.com/office/drawing/2014/main" id="{285A7A2C-C4FA-4809-B8BB-B6CD4FA5E8E6}"/>
              </a:ext>
            </a:extLst>
          </p:cNvPr>
          <p:cNvSpPr/>
          <p:nvPr/>
        </p:nvSpPr>
        <p:spPr>
          <a:xfrm>
            <a:off x="1621157" y="3740759"/>
            <a:ext cx="7363106" cy="864096"/>
          </a:xfrm>
          <a:prstGeom prst="rect">
            <a:avLst/>
          </a:prstGeom>
          <a:noFill/>
          <a:ln>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r>
              <a:rPr kumimoji="1" lang="ja-JP" altLang="en-US" sz="1200" b="1" i="0" kern="1200" dirty="0">
                <a:solidFill>
                  <a:schemeClr val="tx1"/>
                </a:solidFill>
                <a:effectLst/>
                <a:latin typeface="Meiryo UI" panose="020B0604030504040204" pitchFamily="50" charset="-128"/>
                <a:ea typeface="Meiryo UI" panose="020B0604030504040204" pitchFamily="50" charset="-128"/>
              </a:rPr>
              <a:t>◆</a:t>
            </a:r>
            <a:r>
              <a:rPr kumimoji="1" lang="en-US" altLang="ja-JP" sz="1200" b="1" i="0" u="sng" kern="1200" dirty="0">
                <a:solidFill>
                  <a:schemeClr val="tx1"/>
                </a:solidFill>
                <a:effectLst/>
                <a:latin typeface="Meiryo UI" panose="020B0604030504040204" pitchFamily="50" charset="-128"/>
                <a:ea typeface="Meiryo UI" panose="020B0604030504040204" pitchFamily="50" charset="-128"/>
              </a:rPr>
              <a:t>【</a:t>
            </a:r>
            <a:r>
              <a:rPr lang="ja-JP" altLang="en-US" sz="1200" b="1" i="0" u="sng" kern="1200" dirty="0">
                <a:solidFill>
                  <a:schemeClr val="tx1"/>
                </a:solidFill>
                <a:effectLst/>
                <a:latin typeface="Meiryo UI" panose="020B0604030504040204" pitchFamily="50" charset="-128"/>
                <a:ea typeface="Meiryo UI" panose="020B0604030504040204" pitchFamily="50" charset="-128"/>
              </a:rPr>
              <a:t>新規</a:t>
            </a:r>
            <a:r>
              <a:rPr kumimoji="1" lang="en-US" altLang="ja-JP" sz="1200" b="1" i="0" u="sng" kern="1200" dirty="0">
                <a:solidFill>
                  <a:schemeClr val="tx1"/>
                </a:solidFill>
                <a:effectLst/>
                <a:latin typeface="Meiryo UI" panose="020B0604030504040204" pitchFamily="50" charset="-128"/>
                <a:ea typeface="Meiryo UI" panose="020B0604030504040204" pitchFamily="50" charset="-128"/>
              </a:rPr>
              <a:t>】</a:t>
            </a:r>
            <a:r>
              <a:rPr kumimoji="1" lang="ja-JP" altLang="en-US" sz="1200" b="1" i="0" u="sng" kern="1200" dirty="0">
                <a:solidFill>
                  <a:schemeClr val="tx1"/>
                </a:solidFill>
                <a:effectLst/>
                <a:latin typeface="Meiryo UI" panose="020B0604030504040204" pitchFamily="50" charset="-128"/>
                <a:ea typeface="Meiryo UI" panose="020B0604030504040204" pitchFamily="50" charset="-128"/>
              </a:rPr>
              <a:t>地域生活促進アセスメント事業（</a:t>
            </a:r>
            <a:r>
              <a:rPr lang="ja-JP" altLang="en-US" sz="1200" b="1" u="sng" dirty="0">
                <a:solidFill>
                  <a:schemeClr val="tx1"/>
                </a:solidFill>
                <a:latin typeface="Meiryo UI" panose="020B0604030504040204" pitchFamily="50" charset="-128"/>
                <a:ea typeface="Meiryo UI" panose="020B0604030504040204" pitchFamily="50" charset="-128"/>
              </a:rPr>
              <a:t>予算</a:t>
            </a:r>
            <a:r>
              <a:rPr kumimoji="1" lang="ja-JP" altLang="en-US" sz="1200" b="1" i="0" u="sng" kern="1200" dirty="0">
                <a:solidFill>
                  <a:schemeClr val="tx1"/>
                </a:solidFill>
                <a:effectLst/>
                <a:latin typeface="Meiryo UI" panose="020B0604030504040204" pitchFamily="50" charset="-128"/>
                <a:ea typeface="Meiryo UI" panose="020B0604030504040204" pitchFamily="50" charset="-128"/>
              </a:rPr>
              <a:t>額：</a:t>
            </a:r>
            <a:r>
              <a:rPr kumimoji="1" lang="en-US" altLang="ja-JP" sz="1200" b="1" i="0" u="sng" kern="1200" dirty="0">
                <a:solidFill>
                  <a:schemeClr val="tx1"/>
                </a:solidFill>
                <a:effectLst/>
                <a:latin typeface="Meiryo UI" panose="020B0604030504040204" pitchFamily="50" charset="-128"/>
                <a:ea typeface="Meiryo UI" panose="020B0604030504040204" pitchFamily="50" charset="-128"/>
              </a:rPr>
              <a:t>1,583</a:t>
            </a:r>
            <a:r>
              <a:rPr kumimoji="1" lang="ja-JP" altLang="en-US" sz="1200" b="1" i="0" u="sng" kern="1200" dirty="0">
                <a:solidFill>
                  <a:schemeClr val="tx1"/>
                </a:solidFill>
                <a:effectLst/>
                <a:latin typeface="Meiryo UI" panose="020B0604030504040204" pitchFamily="50" charset="-128"/>
                <a:ea typeface="Meiryo UI" panose="020B0604030504040204" pitchFamily="50" charset="-128"/>
              </a:rPr>
              <a:t>千円）</a:t>
            </a:r>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200" b="1" i="0" kern="1200" dirty="0">
                <a:solidFill>
                  <a:schemeClr val="tx1"/>
                </a:solidFill>
                <a:effectLst/>
                <a:latin typeface="Meiryo UI" panose="020B0604030504040204" pitchFamily="50" charset="-128"/>
                <a:ea typeface="Meiryo UI" panose="020B0604030504040204" pitchFamily="50" charset="-128"/>
              </a:rPr>
              <a:t>　　　</a:t>
            </a:r>
            <a:r>
              <a:rPr kumimoji="1" lang="ja-JP" altLang="en-US" sz="1200" b="0" i="0" kern="1200" dirty="0">
                <a:solidFill>
                  <a:schemeClr val="tx1"/>
                </a:solidFill>
                <a:effectLst/>
                <a:latin typeface="Meiryo UI" panose="020B0604030504040204" pitchFamily="50" charset="-128"/>
                <a:ea typeface="Meiryo UI" panose="020B0604030504040204" pitchFamily="50" charset="-128"/>
              </a:rPr>
              <a:t>自宅やグループホームで生活している施設入所希望者が地域で暮らし続ける可能性を探るための支援マニュアルや、</a:t>
            </a:r>
            <a:endParaRPr kumimoji="1" lang="en-US" altLang="ja-JP" sz="1200" b="0" i="0" kern="1200" dirty="0">
              <a:solidFill>
                <a:schemeClr val="tx1"/>
              </a:solidFill>
              <a:effectLst/>
              <a:latin typeface="Meiryo UI" panose="020B0604030504040204" pitchFamily="50" charset="-128"/>
              <a:ea typeface="Meiryo UI" panose="020B0604030504040204" pitchFamily="50" charset="-128"/>
            </a:endParaRPr>
          </a:p>
          <a:p>
            <a:pPr>
              <a:lnSpc>
                <a:spcPts val="1600"/>
              </a:lnSpc>
            </a:pPr>
            <a:r>
              <a:rPr lang="ja-JP" altLang="en-US" sz="1200" dirty="0">
                <a:solidFill>
                  <a:schemeClr val="tx1"/>
                </a:solidFill>
                <a:latin typeface="Meiryo UI" panose="020B0604030504040204" pitchFamily="50" charset="-128"/>
                <a:ea typeface="Meiryo UI" panose="020B0604030504040204" pitchFamily="50" charset="-128"/>
              </a:rPr>
              <a:t>　 </a:t>
            </a:r>
            <a:r>
              <a:rPr kumimoji="1" lang="ja-JP" altLang="en-US" sz="1200" b="0" i="0" kern="1200" dirty="0">
                <a:solidFill>
                  <a:schemeClr val="tx1"/>
                </a:solidFill>
                <a:effectLst/>
                <a:latin typeface="Meiryo UI" panose="020B0604030504040204" pitchFamily="50" charset="-128"/>
                <a:ea typeface="Meiryo UI" panose="020B0604030504040204" pitchFamily="50" charset="-128"/>
              </a:rPr>
              <a:t>施設入所者の地域生活への移行を促進するための相談支援ツール等を作成し、府内市町村や民間事業者へ普及　　</a:t>
            </a:r>
            <a:endParaRPr kumimoji="1" lang="en-US" altLang="ja-JP" sz="1200" b="0" i="0" kern="1200" dirty="0">
              <a:solidFill>
                <a:schemeClr val="tx1"/>
              </a:solidFill>
              <a:effectLst/>
              <a:latin typeface="Meiryo UI" panose="020B0604030504040204" pitchFamily="50" charset="-128"/>
              <a:ea typeface="Meiryo UI" panose="020B0604030504040204" pitchFamily="50" charset="-128"/>
            </a:endParaRPr>
          </a:p>
          <a:p>
            <a:pPr>
              <a:lnSpc>
                <a:spcPts val="1600"/>
              </a:lnSpc>
            </a:pPr>
            <a:r>
              <a:rPr lang="ja-JP" altLang="en-US" sz="1200" dirty="0">
                <a:solidFill>
                  <a:schemeClr val="tx1"/>
                </a:solidFill>
                <a:latin typeface="Meiryo UI" panose="020B0604030504040204" pitchFamily="50" charset="-128"/>
                <a:ea typeface="Meiryo UI" panose="020B0604030504040204" pitchFamily="50" charset="-128"/>
              </a:rPr>
              <a:t>　 </a:t>
            </a:r>
            <a:r>
              <a:rPr kumimoji="1" lang="ja-JP" altLang="en-US" sz="1200" b="0" i="0" kern="1200" dirty="0">
                <a:solidFill>
                  <a:schemeClr val="tx1"/>
                </a:solidFill>
                <a:effectLst/>
                <a:latin typeface="Meiryo UI" panose="020B0604030504040204" pitchFamily="50" charset="-128"/>
                <a:ea typeface="Meiryo UI" panose="020B0604030504040204" pitchFamily="50" charset="-128"/>
              </a:rPr>
              <a:t>を図る。</a:t>
            </a:r>
            <a:endParaRPr kumimoji="1" lang="en-US" altLang="ja-JP" sz="1200" b="0" i="0" kern="1200" dirty="0">
              <a:solidFill>
                <a:schemeClr val="tx1"/>
              </a:solidFill>
              <a:effectLst/>
              <a:latin typeface="Meiryo UI" panose="020B0604030504040204" pitchFamily="50" charset="-128"/>
              <a:ea typeface="Meiryo UI" panose="020B0604030504040204" pitchFamily="50" charset="-128"/>
            </a:endParaRPr>
          </a:p>
        </p:txBody>
      </p:sp>
      <p:sp>
        <p:nvSpPr>
          <p:cNvPr id="35" name="矢印: 五方向 34">
            <a:extLst>
              <a:ext uri="{FF2B5EF4-FFF2-40B4-BE49-F238E27FC236}">
                <a16:creationId xmlns:a16="http://schemas.microsoft.com/office/drawing/2014/main" id="{ECCB0E1B-01C6-449D-86D4-EECF80A239D6}"/>
              </a:ext>
            </a:extLst>
          </p:cNvPr>
          <p:cNvSpPr/>
          <p:nvPr/>
        </p:nvSpPr>
        <p:spPr>
          <a:xfrm>
            <a:off x="185004" y="3802568"/>
            <a:ext cx="1414509" cy="756109"/>
          </a:xfrm>
          <a:prstGeom prst="homePlat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eiryo UI" panose="020B0604030504040204" pitchFamily="50" charset="-128"/>
                <a:ea typeface="Meiryo UI" panose="020B0604030504040204" pitchFamily="50" charset="-128"/>
              </a:rPr>
              <a:t>市町村における</a:t>
            </a:r>
            <a:endParaRPr kumimoji="1" lang="en-US" altLang="ja-JP" sz="1000" b="1" dirty="0">
              <a:solidFill>
                <a:schemeClr val="tx1"/>
              </a:solidFill>
              <a:latin typeface="Meiryo UI" panose="020B0604030504040204" pitchFamily="50" charset="-128"/>
              <a:ea typeface="Meiryo UI" panose="020B0604030504040204" pitchFamily="50" charset="-128"/>
            </a:endParaRPr>
          </a:p>
          <a:p>
            <a:pPr algn="ctr"/>
            <a:r>
              <a:rPr kumimoji="1" lang="ja-JP" altLang="en-US" sz="1000" b="1" dirty="0">
                <a:solidFill>
                  <a:schemeClr val="tx1"/>
                </a:solidFill>
                <a:latin typeface="Meiryo UI" panose="020B0604030504040204" pitchFamily="50" charset="-128"/>
                <a:ea typeface="Meiryo UI" panose="020B0604030504040204" pitchFamily="50" charset="-128"/>
              </a:rPr>
              <a:t>相談支援体制の</a:t>
            </a:r>
            <a:endParaRPr kumimoji="1" lang="en-US" altLang="ja-JP" sz="1000" b="1" dirty="0">
              <a:solidFill>
                <a:schemeClr val="tx1"/>
              </a:solidFill>
              <a:latin typeface="Meiryo UI" panose="020B0604030504040204" pitchFamily="50" charset="-128"/>
              <a:ea typeface="Meiryo UI" panose="020B0604030504040204" pitchFamily="50" charset="-128"/>
            </a:endParaRPr>
          </a:p>
          <a:p>
            <a:pPr algn="ctr"/>
            <a:r>
              <a:rPr kumimoji="1" lang="ja-JP" altLang="en-US" sz="1000" b="1" dirty="0">
                <a:solidFill>
                  <a:schemeClr val="tx1"/>
                </a:solidFill>
                <a:latin typeface="Meiryo UI" panose="020B0604030504040204" pitchFamily="50" charset="-128"/>
                <a:ea typeface="Meiryo UI" panose="020B0604030504040204" pitchFamily="50" charset="-128"/>
              </a:rPr>
              <a:t>充実・強化</a:t>
            </a:r>
            <a:endParaRPr kumimoji="1" lang="en-US" altLang="ja-JP" sz="1000" b="1" dirty="0">
              <a:solidFill>
                <a:schemeClr val="tx1"/>
              </a:solidFill>
              <a:latin typeface="Meiryo UI" panose="020B0604030504040204" pitchFamily="50" charset="-128"/>
              <a:ea typeface="Meiryo UI" panose="020B0604030504040204" pitchFamily="50" charset="-128"/>
            </a:endParaRPr>
          </a:p>
        </p:txBody>
      </p:sp>
      <p:sp>
        <p:nvSpPr>
          <p:cNvPr id="36" name="矢印: 五方向 35">
            <a:extLst>
              <a:ext uri="{FF2B5EF4-FFF2-40B4-BE49-F238E27FC236}">
                <a16:creationId xmlns:a16="http://schemas.microsoft.com/office/drawing/2014/main" id="{E3B77989-6CFB-4F7F-B18B-F0D5CF0AA9DB}"/>
              </a:ext>
            </a:extLst>
          </p:cNvPr>
          <p:cNvSpPr/>
          <p:nvPr/>
        </p:nvSpPr>
        <p:spPr>
          <a:xfrm>
            <a:off x="185004" y="5117279"/>
            <a:ext cx="1383405" cy="756109"/>
          </a:xfrm>
          <a:prstGeom prst="homePlat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b="1" dirty="0">
                <a:solidFill>
                  <a:schemeClr val="tx1"/>
                </a:solidFill>
                <a:latin typeface="Meiryo UI" panose="020B0604030504040204" pitchFamily="50" charset="-128"/>
                <a:ea typeface="Meiryo UI" panose="020B0604030504040204" pitchFamily="50" charset="-128"/>
              </a:rPr>
              <a:t>地域の事業所等</a:t>
            </a:r>
            <a:r>
              <a:rPr kumimoji="1" lang="ja-JP" altLang="en-US" sz="1000" b="1" dirty="0">
                <a:solidFill>
                  <a:schemeClr val="tx1"/>
                </a:solidFill>
                <a:latin typeface="Meiryo UI" panose="020B0604030504040204" pitchFamily="50" charset="-128"/>
                <a:ea typeface="Meiryo UI" panose="020B0604030504040204" pitchFamily="50" charset="-128"/>
              </a:rPr>
              <a:t>におけるハード・</a:t>
            </a:r>
            <a:endParaRPr kumimoji="1" lang="en-US" altLang="ja-JP" sz="1000" b="1" dirty="0">
              <a:solidFill>
                <a:schemeClr val="tx1"/>
              </a:solidFill>
              <a:latin typeface="Meiryo UI" panose="020B0604030504040204" pitchFamily="50" charset="-128"/>
              <a:ea typeface="Meiryo UI" panose="020B0604030504040204" pitchFamily="50" charset="-128"/>
            </a:endParaRPr>
          </a:p>
          <a:p>
            <a:pPr algn="ctr"/>
            <a:r>
              <a:rPr kumimoji="1" lang="ja-JP" altLang="en-US" sz="1000" b="1" dirty="0">
                <a:solidFill>
                  <a:schemeClr val="tx1"/>
                </a:solidFill>
                <a:latin typeface="Meiryo UI" panose="020B0604030504040204" pitchFamily="50" charset="-128"/>
                <a:ea typeface="Meiryo UI" panose="020B0604030504040204" pitchFamily="50" charset="-128"/>
              </a:rPr>
              <a:t>ソフトの基盤整備</a:t>
            </a:r>
            <a:endParaRPr kumimoji="1" lang="en-US" altLang="ja-JP" sz="1000" b="1" dirty="0">
              <a:solidFill>
                <a:schemeClr val="tx1"/>
              </a:solidFill>
              <a:latin typeface="Meiryo UI" panose="020B0604030504040204" pitchFamily="50" charset="-128"/>
              <a:ea typeface="Meiryo UI" panose="020B0604030504040204" pitchFamily="50" charset="-128"/>
            </a:endParaRPr>
          </a:p>
        </p:txBody>
      </p:sp>
      <p:sp>
        <p:nvSpPr>
          <p:cNvPr id="37" name="正方形/長方形 36">
            <a:extLst>
              <a:ext uri="{FF2B5EF4-FFF2-40B4-BE49-F238E27FC236}">
                <a16:creationId xmlns:a16="http://schemas.microsoft.com/office/drawing/2014/main" id="{22FDAB7A-8E8D-4FDC-85B5-7E07F5DD185C}"/>
              </a:ext>
            </a:extLst>
          </p:cNvPr>
          <p:cNvSpPr/>
          <p:nvPr/>
        </p:nvSpPr>
        <p:spPr>
          <a:xfrm>
            <a:off x="1633195" y="4725145"/>
            <a:ext cx="7363106" cy="2034006"/>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pPr>
            <a:r>
              <a:rPr kumimoji="1" lang="ja-JP" altLang="en-US" sz="1200" b="1" i="0" kern="1200" dirty="0">
                <a:solidFill>
                  <a:schemeClr val="tx1"/>
                </a:solidFill>
                <a:effectLst/>
                <a:latin typeface="Meiryo UI" panose="020B0604030504040204" pitchFamily="50" charset="-128"/>
                <a:ea typeface="Meiryo UI" panose="020B0604030504040204" pitchFamily="50" charset="-128"/>
              </a:rPr>
              <a:t>◆</a:t>
            </a:r>
            <a:r>
              <a:rPr kumimoji="1" lang="en-US" altLang="ja-JP" sz="1200" b="1" i="0" u="sng" kern="1200" dirty="0">
                <a:solidFill>
                  <a:schemeClr val="tx1"/>
                </a:solidFill>
                <a:effectLst/>
                <a:latin typeface="Meiryo UI" panose="020B0604030504040204" pitchFamily="50" charset="-128"/>
                <a:ea typeface="Meiryo UI" panose="020B0604030504040204" pitchFamily="50" charset="-128"/>
              </a:rPr>
              <a:t>【</a:t>
            </a:r>
            <a:r>
              <a:rPr kumimoji="1" lang="ja-JP" altLang="en-US" sz="1200" b="1" i="0" u="sng" kern="1200" dirty="0">
                <a:solidFill>
                  <a:schemeClr val="tx1"/>
                </a:solidFill>
                <a:effectLst/>
                <a:latin typeface="Meiryo UI" panose="020B0604030504040204" pitchFamily="50" charset="-128"/>
                <a:ea typeface="Meiryo UI" panose="020B0604030504040204" pitchFamily="50" charset="-128"/>
              </a:rPr>
              <a:t>新規</a:t>
            </a:r>
            <a:r>
              <a:rPr kumimoji="1" lang="en-US" altLang="ja-JP" sz="1200" b="1" i="0" u="sng" kern="1200" dirty="0">
                <a:solidFill>
                  <a:schemeClr val="tx1"/>
                </a:solidFill>
                <a:effectLst/>
                <a:latin typeface="Meiryo UI" panose="020B0604030504040204" pitchFamily="50" charset="-128"/>
                <a:ea typeface="Meiryo UI" panose="020B0604030504040204" pitchFamily="50" charset="-128"/>
              </a:rPr>
              <a:t>】</a:t>
            </a:r>
            <a:r>
              <a:rPr kumimoji="1" lang="ja-JP" altLang="en-US" sz="1200" b="1" i="0" u="sng" kern="1200" dirty="0">
                <a:solidFill>
                  <a:schemeClr val="tx1"/>
                </a:solidFill>
                <a:effectLst/>
                <a:latin typeface="Meiryo UI" panose="020B0604030504040204" pitchFamily="50" charset="-128"/>
                <a:ea typeface="Meiryo UI" panose="020B0604030504040204" pitchFamily="50" charset="-128"/>
              </a:rPr>
              <a:t>大阪府版強度行動障がい専門支援モデル普及事業（</a:t>
            </a:r>
            <a:r>
              <a:rPr lang="ja-JP" altLang="en-US" sz="1200" b="1" u="sng" dirty="0">
                <a:solidFill>
                  <a:schemeClr val="tx1"/>
                </a:solidFill>
                <a:latin typeface="Meiryo UI" panose="020B0604030504040204" pitchFamily="50" charset="-128"/>
                <a:ea typeface="Meiryo UI" panose="020B0604030504040204" pitchFamily="50" charset="-128"/>
              </a:rPr>
              <a:t>予算</a:t>
            </a:r>
            <a:r>
              <a:rPr kumimoji="1" lang="ja-JP" altLang="en-US" sz="1200" b="1" i="0" u="sng" kern="1200" dirty="0">
                <a:solidFill>
                  <a:schemeClr val="tx1"/>
                </a:solidFill>
                <a:effectLst/>
                <a:latin typeface="Meiryo UI" panose="020B0604030504040204" pitchFamily="50" charset="-128"/>
                <a:ea typeface="Meiryo UI" panose="020B0604030504040204" pitchFamily="50" charset="-128"/>
              </a:rPr>
              <a:t>額：</a:t>
            </a:r>
            <a:r>
              <a:rPr kumimoji="1" lang="en-US" altLang="ja-JP" sz="1200" b="1" i="0" u="sng" kern="1200" dirty="0">
                <a:solidFill>
                  <a:schemeClr val="tx1"/>
                </a:solidFill>
                <a:effectLst/>
                <a:latin typeface="Meiryo UI" panose="020B0604030504040204" pitchFamily="50" charset="-128"/>
                <a:ea typeface="Meiryo UI" panose="020B0604030504040204" pitchFamily="50" charset="-128"/>
              </a:rPr>
              <a:t>603</a:t>
            </a:r>
            <a:r>
              <a:rPr kumimoji="1" lang="ja-JP" altLang="en-US" sz="1200" b="1" i="0" u="sng" kern="1200" dirty="0">
                <a:solidFill>
                  <a:schemeClr val="tx1"/>
                </a:solidFill>
                <a:effectLst/>
                <a:latin typeface="Meiryo UI" panose="020B0604030504040204" pitchFamily="50" charset="-128"/>
                <a:ea typeface="Meiryo UI" panose="020B0604030504040204" pitchFamily="50" charset="-128"/>
              </a:rPr>
              <a:t>千円）</a:t>
            </a:r>
            <a:endParaRPr kumimoji="1" lang="en-US" altLang="ja-JP" sz="1200" b="1" i="0" u="sng" kern="1200" dirty="0">
              <a:solidFill>
                <a:schemeClr val="tx1"/>
              </a:solidFill>
              <a:effectLst/>
              <a:latin typeface="Meiryo UI" panose="020B0604030504040204" pitchFamily="50" charset="-128"/>
              <a:ea typeface="Meiryo UI" panose="020B0604030504040204" pitchFamily="50" charset="-128"/>
            </a:endParaRPr>
          </a:p>
          <a:p>
            <a:pPr>
              <a:lnSpc>
                <a:spcPts val="1600"/>
              </a:lnSpc>
            </a:pPr>
            <a:r>
              <a:rPr kumimoji="1" lang="ja-JP" altLang="en-US" sz="1200" i="0" kern="1200" dirty="0">
                <a:solidFill>
                  <a:schemeClr val="tx1"/>
                </a:solidFill>
                <a:effectLst/>
                <a:latin typeface="Meiryo UI" panose="020B0604030504040204" pitchFamily="50" charset="-128"/>
                <a:ea typeface="Meiryo UI" panose="020B0604030504040204" pitchFamily="50" charset="-128"/>
              </a:rPr>
              <a:t>　　　</a:t>
            </a:r>
            <a:r>
              <a:rPr kumimoji="1" lang="ja-JP" altLang="en-US" sz="1200" b="0" i="0" kern="1200" dirty="0">
                <a:solidFill>
                  <a:schemeClr val="tx1"/>
                </a:solidFill>
                <a:effectLst/>
                <a:latin typeface="Meiryo UI" panose="020B0604030504040204" pitchFamily="50" charset="-128"/>
                <a:ea typeface="Meiryo UI" panose="020B0604030504040204" pitchFamily="50" charset="-128"/>
              </a:rPr>
              <a:t>強度行動障がい者への専門的な支援力を向上するため、府内の事業所に府立砂川厚生福祉センターで開発　</a:t>
            </a:r>
            <a:endParaRPr kumimoji="1" lang="en-US" altLang="ja-JP" sz="1200" b="0" i="0" kern="1200" dirty="0">
              <a:solidFill>
                <a:schemeClr val="tx1"/>
              </a:solidFill>
              <a:effectLst/>
              <a:latin typeface="Meiryo UI" panose="020B0604030504040204" pitchFamily="50" charset="-128"/>
              <a:ea typeface="Meiryo UI" panose="020B0604030504040204" pitchFamily="50" charset="-128"/>
            </a:endParaRPr>
          </a:p>
          <a:p>
            <a:pPr>
              <a:lnSpc>
                <a:spcPts val="1600"/>
              </a:lnSpc>
            </a:pPr>
            <a:r>
              <a:rPr lang="ja-JP" altLang="en-US" sz="1200" dirty="0">
                <a:solidFill>
                  <a:schemeClr val="tx1"/>
                </a:solidFill>
                <a:latin typeface="Meiryo UI" panose="020B0604030504040204" pitchFamily="50" charset="-128"/>
                <a:ea typeface="Meiryo UI" panose="020B0604030504040204" pitchFamily="50" charset="-128"/>
              </a:rPr>
              <a:t>　　</a:t>
            </a:r>
            <a:r>
              <a:rPr kumimoji="1" lang="ja-JP" altLang="en-US" sz="1200" b="0" i="0" kern="1200" dirty="0">
                <a:solidFill>
                  <a:schemeClr val="tx1"/>
                </a:solidFill>
                <a:effectLst/>
                <a:latin typeface="Meiryo UI" panose="020B0604030504040204" pitchFamily="50" charset="-128"/>
                <a:ea typeface="Meiryo UI" panose="020B0604030504040204" pitchFamily="50" charset="-128"/>
              </a:rPr>
              <a:t>した支援モデルを普及。</a:t>
            </a:r>
          </a:p>
          <a:p>
            <a:pPr>
              <a:lnSpc>
                <a:spcPts val="1600"/>
              </a:lnSpc>
            </a:pPr>
            <a:r>
              <a:rPr kumimoji="1" lang="ja-JP" altLang="en-US" sz="1200" b="1" kern="1200" dirty="0">
                <a:solidFill>
                  <a:schemeClr val="tx1"/>
                </a:solidFill>
                <a:effectLst/>
                <a:latin typeface="Meiryo UI" panose="020B0604030504040204" pitchFamily="50" charset="-128"/>
                <a:ea typeface="Meiryo UI" panose="020B0604030504040204" pitchFamily="50" charset="-128"/>
              </a:rPr>
              <a:t>◆</a:t>
            </a:r>
            <a:r>
              <a:rPr kumimoji="1" lang="en-US" altLang="ja-JP" sz="1200" b="1" u="sng" kern="1200" dirty="0">
                <a:solidFill>
                  <a:schemeClr val="tx1"/>
                </a:solidFill>
                <a:effectLst/>
                <a:latin typeface="Meiryo UI" panose="020B0604030504040204" pitchFamily="50" charset="-128"/>
                <a:ea typeface="Meiryo UI" panose="020B0604030504040204" pitchFamily="50" charset="-128"/>
              </a:rPr>
              <a:t>【</a:t>
            </a:r>
            <a:r>
              <a:rPr lang="ja-JP" altLang="en-US" sz="1200" b="1" u="sng" kern="1200" dirty="0">
                <a:solidFill>
                  <a:schemeClr val="tx1"/>
                </a:solidFill>
                <a:effectLst/>
                <a:latin typeface="Meiryo UI" panose="020B0604030504040204" pitchFamily="50" charset="-128"/>
                <a:ea typeface="Meiryo UI" panose="020B0604030504040204" pitchFamily="50" charset="-128"/>
              </a:rPr>
              <a:t>新規</a:t>
            </a:r>
            <a:r>
              <a:rPr kumimoji="1" lang="en-US" altLang="ja-JP" sz="1200" b="1" u="sng" kern="1200" dirty="0">
                <a:solidFill>
                  <a:schemeClr val="tx1"/>
                </a:solidFill>
                <a:effectLst/>
                <a:latin typeface="Meiryo UI" panose="020B0604030504040204" pitchFamily="50" charset="-128"/>
                <a:ea typeface="Meiryo UI" panose="020B0604030504040204" pitchFamily="50" charset="-128"/>
              </a:rPr>
              <a:t>】</a:t>
            </a:r>
            <a:r>
              <a:rPr kumimoji="1" lang="ja-JP" altLang="ja-JP" sz="1200" b="1" u="sng" kern="1200" dirty="0">
                <a:solidFill>
                  <a:schemeClr val="tx1"/>
                </a:solidFill>
                <a:effectLst/>
                <a:latin typeface="Meiryo UI" panose="020B0604030504040204" pitchFamily="50" charset="-128"/>
                <a:ea typeface="Meiryo UI" panose="020B0604030504040204" pitchFamily="50" charset="-128"/>
              </a:rPr>
              <a:t>地域生活推進事業</a:t>
            </a:r>
            <a:r>
              <a:rPr kumimoji="1" lang="ja-JP" altLang="en-US" sz="1200" b="1" u="sng" kern="1200" dirty="0">
                <a:solidFill>
                  <a:schemeClr val="tx1"/>
                </a:solidFill>
                <a:effectLst/>
                <a:latin typeface="Meiryo UI" panose="020B0604030504040204" pitchFamily="50" charset="-128"/>
                <a:ea typeface="Meiryo UI" panose="020B0604030504040204" pitchFamily="50" charset="-128"/>
              </a:rPr>
              <a:t>費</a:t>
            </a:r>
            <a:r>
              <a:rPr kumimoji="1" lang="ja-JP" altLang="ja-JP" sz="1200" b="1" u="sng" kern="1200" dirty="0">
                <a:solidFill>
                  <a:schemeClr val="tx1"/>
                </a:solidFill>
                <a:effectLst/>
                <a:latin typeface="Meiryo UI" panose="020B0604030504040204" pitchFamily="50" charset="-128"/>
                <a:ea typeface="Meiryo UI" panose="020B0604030504040204" pitchFamily="50" charset="-128"/>
              </a:rPr>
              <a:t>補助金</a:t>
            </a:r>
            <a:r>
              <a:rPr kumimoji="1" lang="ja-JP" altLang="en-US" sz="1200" b="1" i="0" u="sng" kern="1200" dirty="0">
                <a:solidFill>
                  <a:schemeClr val="tx1"/>
                </a:solidFill>
                <a:effectLst/>
                <a:latin typeface="Meiryo UI" panose="020B0604030504040204" pitchFamily="50" charset="-128"/>
                <a:ea typeface="Meiryo UI" panose="020B0604030504040204" pitchFamily="50" charset="-128"/>
              </a:rPr>
              <a:t>（</a:t>
            </a:r>
            <a:r>
              <a:rPr lang="ja-JP" altLang="en-US" sz="1200" b="1" u="sng" dirty="0">
                <a:solidFill>
                  <a:schemeClr val="tx1"/>
                </a:solidFill>
                <a:latin typeface="Meiryo UI" panose="020B0604030504040204" pitchFamily="50" charset="-128"/>
                <a:ea typeface="Meiryo UI" panose="020B0604030504040204" pitchFamily="50" charset="-128"/>
              </a:rPr>
              <a:t>予算</a:t>
            </a:r>
            <a:r>
              <a:rPr kumimoji="1" lang="ja-JP" altLang="en-US" sz="1200" b="1" i="0" u="sng" kern="1200" dirty="0">
                <a:solidFill>
                  <a:schemeClr val="tx1"/>
                </a:solidFill>
                <a:effectLst/>
                <a:latin typeface="Meiryo UI" panose="020B0604030504040204" pitchFamily="50" charset="-128"/>
                <a:ea typeface="Meiryo UI" panose="020B0604030504040204" pitchFamily="50" charset="-128"/>
              </a:rPr>
              <a:t>額：</a:t>
            </a:r>
            <a:r>
              <a:rPr kumimoji="1" lang="en-US" altLang="ja-JP" sz="1200" b="1" i="0" u="sng" kern="1200" dirty="0">
                <a:solidFill>
                  <a:schemeClr val="tx1"/>
                </a:solidFill>
                <a:effectLst/>
                <a:latin typeface="Meiryo UI" panose="020B0604030504040204" pitchFamily="50" charset="-128"/>
                <a:ea typeface="Meiryo UI" panose="020B0604030504040204" pitchFamily="50" charset="-128"/>
              </a:rPr>
              <a:t>10,111</a:t>
            </a:r>
            <a:r>
              <a:rPr kumimoji="1" lang="ja-JP" altLang="en-US" sz="1200" b="1" i="0" u="sng" kern="1200" dirty="0">
                <a:solidFill>
                  <a:schemeClr val="tx1"/>
                </a:solidFill>
                <a:effectLst/>
                <a:latin typeface="Meiryo UI" panose="020B0604030504040204" pitchFamily="50" charset="-128"/>
                <a:ea typeface="Meiryo UI" panose="020B0604030504040204" pitchFamily="50" charset="-128"/>
              </a:rPr>
              <a:t>千円）　　</a:t>
            </a:r>
            <a:endParaRPr kumimoji="1" lang="en-US" altLang="ja-JP" sz="1200" b="1" i="0" u="sng" kern="1200" dirty="0">
              <a:solidFill>
                <a:schemeClr val="tx1"/>
              </a:solidFill>
              <a:effectLst/>
              <a:latin typeface="Meiryo UI" panose="020B0604030504040204" pitchFamily="50" charset="-128"/>
              <a:ea typeface="Meiryo UI" panose="020B0604030504040204" pitchFamily="50" charset="-128"/>
            </a:endParaRPr>
          </a:p>
          <a:p>
            <a:pPr>
              <a:lnSpc>
                <a:spcPts val="1600"/>
              </a:lnSpc>
            </a:pPr>
            <a:r>
              <a:rPr kumimoji="1" lang="ja-JP" altLang="en-US" sz="1200" b="0" kern="1200" baseline="0" dirty="0">
                <a:solidFill>
                  <a:schemeClr val="tx1"/>
                </a:solidFill>
                <a:effectLst/>
                <a:latin typeface="Meiryo UI" panose="020B0604030504040204" pitchFamily="50" charset="-128"/>
                <a:ea typeface="Meiryo UI" panose="020B0604030504040204" pitchFamily="50" charset="-128"/>
              </a:rPr>
              <a:t>　　　地域生活推進の機運上昇及び取組みの横展開と底上げを図るため、地域生活推進に向けた本人・家族・事業</a:t>
            </a:r>
            <a:endParaRPr kumimoji="1" lang="en-US" altLang="ja-JP" sz="1200" b="0" kern="1200" baseline="0" dirty="0">
              <a:solidFill>
                <a:schemeClr val="tx1"/>
              </a:solidFill>
              <a:effectLst/>
              <a:latin typeface="Meiryo UI" panose="020B0604030504040204" pitchFamily="50" charset="-128"/>
              <a:ea typeface="Meiryo UI" panose="020B0604030504040204" pitchFamily="50" charset="-128"/>
            </a:endParaRPr>
          </a:p>
          <a:p>
            <a:pPr>
              <a:lnSpc>
                <a:spcPts val="1600"/>
              </a:lnSpc>
            </a:pPr>
            <a:r>
              <a:rPr lang="ja-JP" altLang="en-US" sz="1200" dirty="0">
                <a:solidFill>
                  <a:schemeClr val="tx1"/>
                </a:solidFill>
                <a:latin typeface="Meiryo UI" panose="020B0604030504040204" pitchFamily="50" charset="-128"/>
                <a:ea typeface="Meiryo UI" panose="020B0604030504040204" pitchFamily="50" charset="-128"/>
              </a:rPr>
              <a:t>　　</a:t>
            </a:r>
            <a:r>
              <a:rPr kumimoji="1" lang="ja-JP" altLang="en-US" sz="1200" b="0" kern="1200" baseline="0" dirty="0">
                <a:solidFill>
                  <a:schemeClr val="tx1"/>
                </a:solidFill>
                <a:effectLst/>
                <a:latin typeface="Meiryo UI" panose="020B0604030504040204" pitchFamily="50" charset="-128"/>
                <a:ea typeface="Meiryo UI" panose="020B0604030504040204" pitchFamily="50" charset="-128"/>
              </a:rPr>
              <a:t>所等の意識醸成を図る普及啓発や施設及びグループホーム等の連携を通じた地域生活推進の実践を行う法人等に</a:t>
            </a:r>
            <a:endParaRPr kumimoji="1" lang="en-US" altLang="ja-JP" sz="1200" b="0" kern="1200" baseline="0" dirty="0">
              <a:solidFill>
                <a:schemeClr val="tx1"/>
              </a:solidFill>
              <a:effectLst/>
              <a:latin typeface="Meiryo UI" panose="020B0604030504040204" pitchFamily="50" charset="-128"/>
              <a:ea typeface="Meiryo UI" panose="020B0604030504040204" pitchFamily="50" charset="-128"/>
            </a:endParaRPr>
          </a:p>
          <a:p>
            <a:pPr>
              <a:lnSpc>
                <a:spcPts val="1600"/>
              </a:lnSpc>
            </a:pPr>
            <a:r>
              <a:rPr lang="ja-JP" altLang="en-US" sz="1200" dirty="0">
                <a:solidFill>
                  <a:schemeClr val="tx1"/>
                </a:solidFill>
                <a:latin typeface="Meiryo UI" panose="020B0604030504040204" pitchFamily="50" charset="-128"/>
                <a:ea typeface="Meiryo UI" panose="020B0604030504040204" pitchFamily="50" charset="-128"/>
              </a:rPr>
              <a:t>　　</a:t>
            </a:r>
            <a:r>
              <a:rPr kumimoji="1" lang="ja-JP" altLang="en-US" sz="1200" b="0" kern="1200" baseline="0" dirty="0">
                <a:solidFill>
                  <a:schemeClr val="tx1"/>
                </a:solidFill>
                <a:effectLst/>
                <a:latin typeface="Meiryo UI" panose="020B0604030504040204" pitchFamily="50" charset="-128"/>
                <a:ea typeface="Meiryo UI" panose="020B0604030504040204" pitchFamily="50" charset="-128"/>
              </a:rPr>
              <a:t>よる取組みに必要な経費を助成。</a:t>
            </a:r>
            <a:endParaRPr kumimoji="1" lang="en-US" altLang="ja-JP" sz="1200" b="0" kern="1200" baseline="0" dirty="0">
              <a:solidFill>
                <a:schemeClr val="tx1"/>
              </a:solidFill>
              <a:effectLst/>
              <a:latin typeface="Meiryo UI" panose="020B0604030504040204" pitchFamily="50" charset="-128"/>
              <a:ea typeface="Meiryo UI" panose="020B0604030504040204" pitchFamily="50" charset="-128"/>
            </a:endParaRPr>
          </a:p>
          <a:p>
            <a:pPr>
              <a:lnSpc>
                <a:spcPts val="1600"/>
              </a:lnSpc>
            </a:pPr>
            <a:r>
              <a:rPr kumimoji="1" lang="ja-JP" altLang="en-US" sz="1200" b="1" dirty="0">
                <a:solidFill>
                  <a:schemeClr val="tx1"/>
                </a:solidFill>
                <a:latin typeface="Meiryo UI" panose="020B0604030504040204" pitchFamily="50" charset="-128"/>
                <a:ea typeface="Meiryo UI" panose="020B0604030504040204" pitchFamily="50" charset="-128"/>
              </a:rPr>
              <a:t>◆</a:t>
            </a:r>
            <a:r>
              <a:rPr kumimoji="1" lang="en-US" altLang="ja-JP" sz="1200" b="1" u="sng" dirty="0">
                <a:solidFill>
                  <a:schemeClr val="tx1"/>
                </a:solidFill>
                <a:latin typeface="Meiryo UI" panose="020B0604030504040204" pitchFamily="50" charset="-128"/>
                <a:ea typeface="Meiryo UI" panose="020B0604030504040204" pitchFamily="50" charset="-128"/>
              </a:rPr>
              <a:t>【</a:t>
            </a:r>
            <a:r>
              <a:rPr lang="ja-JP" altLang="en-US" sz="1200" b="1" u="sng" dirty="0">
                <a:solidFill>
                  <a:schemeClr val="tx1"/>
                </a:solidFill>
                <a:latin typeface="Meiryo UI" panose="020B0604030504040204" pitchFamily="50" charset="-128"/>
                <a:ea typeface="Meiryo UI" panose="020B0604030504040204" pitchFamily="50" charset="-128"/>
              </a:rPr>
              <a:t>拡充</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重度障がい者グループホーム等整備事業費補助金</a:t>
            </a:r>
            <a:r>
              <a:rPr kumimoji="1" lang="en-US" altLang="ja-JP" sz="1200" b="1" u="sng" dirty="0">
                <a:solidFill>
                  <a:schemeClr val="tx1"/>
                </a:solidFill>
                <a:latin typeface="Meiryo UI" panose="020B0604030504040204" pitchFamily="50" charset="-128"/>
                <a:ea typeface="Meiryo UI" panose="020B0604030504040204" pitchFamily="50" charset="-128"/>
              </a:rPr>
              <a:t>(</a:t>
            </a:r>
            <a:r>
              <a:rPr lang="ja-JP" altLang="en-US" sz="1200" b="1" u="sng" dirty="0">
                <a:solidFill>
                  <a:schemeClr val="tx1"/>
                </a:solidFill>
                <a:latin typeface="Meiryo UI" panose="020B0604030504040204" pitchFamily="50" charset="-128"/>
                <a:ea typeface="Meiryo UI" panose="020B0604030504040204" pitchFamily="50" charset="-128"/>
              </a:rPr>
              <a:t>予算</a:t>
            </a:r>
            <a:r>
              <a:rPr kumimoji="1" lang="ja-JP" altLang="en-US" sz="1200" b="1" i="0" u="sng" kern="1200" dirty="0">
                <a:solidFill>
                  <a:schemeClr val="tx1"/>
                </a:solidFill>
                <a:effectLst/>
                <a:latin typeface="Meiryo UI" panose="020B0604030504040204" pitchFamily="50" charset="-128"/>
                <a:ea typeface="Meiryo UI" panose="020B0604030504040204" pitchFamily="50" charset="-128"/>
              </a:rPr>
              <a:t>額：</a:t>
            </a:r>
            <a:r>
              <a:rPr kumimoji="1" lang="en-US" altLang="ja-JP" sz="1200" b="1" i="0" u="sng" kern="1200" dirty="0">
                <a:solidFill>
                  <a:schemeClr val="tx1"/>
                </a:solidFill>
                <a:effectLst/>
                <a:latin typeface="Meiryo UI" panose="020B0604030504040204" pitchFamily="50" charset="-128"/>
                <a:ea typeface="Meiryo UI" panose="020B0604030504040204" pitchFamily="50" charset="-128"/>
              </a:rPr>
              <a:t>21,600</a:t>
            </a:r>
            <a:r>
              <a:rPr kumimoji="1" lang="ja-JP" altLang="en-US" sz="1200" b="1" i="0" u="sng" kern="1200" dirty="0">
                <a:solidFill>
                  <a:schemeClr val="tx1"/>
                </a:solidFill>
                <a:effectLst/>
                <a:latin typeface="Meiryo UI" panose="020B0604030504040204" pitchFamily="50" charset="-128"/>
                <a:ea typeface="Meiryo UI" panose="020B0604030504040204" pitchFamily="50" charset="-128"/>
              </a:rPr>
              <a:t>千円</a:t>
            </a:r>
            <a:r>
              <a:rPr kumimoji="1" lang="en-US" altLang="ja-JP" sz="1200" b="1" i="0" u="sng" kern="1200" dirty="0">
                <a:solidFill>
                  <a:schemeClr val="tx1"/>
                </a:solidFill>
                <a:effectLst/>
                <a:latin typeface="Meiryo UI" panose="020B0604030504040204" pitchFamily="50" charset="-128"/>
                <a:ea typeface="Meiryo UI" panose="020B0604030504040204" pitchFamily="50" charset="-128"/>
              </a:rPr>
              <a:t>)</a:t>
            </a:r>
            <a:r>
              <a:rPr kumimoji="1" lang="ja-JP" altLang="en-US" sz="1200" b="1" i="0" u="sng" kern="1200" dirty="0">
                <a:solidFill>
                  <a:schemeClr val="tx1"/>
                </a:solidFill>
                <a:effectLst/>
                <a:latin typeface="Meiryo UI" panose="020B0604030504040204" pitchFamily="50" charset="-128"/>
                <a:ea typeface="Meiryo UI" panose="020B0604030504040204" pitchFamily="50" charset="-128"/>
              </a:rPr>
              <a:t>　</a:t>
            </a:r>
            <a:endParaRPr kumimoji="1" lang="en-US" altLang="ja-JP" sz="1200" b="0" u="sng" dirty="0">
              <a:latin typeface="Meiryo UI" panose="020B0604030504040204" pitchFamily="50" charset="-128"/>
              <a:ea typeface="Meiryo UI" panose="020B0604030504040204" pitchFamily="50" charset="-128"/>
            </a:endParaRPr>
          </a:p>
          <a:p>
            <a:pPr>
              <a:lnSpc>
                <a:spcPts val="1600"/>
              </a:lnSpc>
            </a:pPr>
            <a:r>
              <a:rPr lang="ja-JP" altLang="en-US" sz="1200" dirty="0">
                <a:solidFill>
                  <a:schemeClr val="tx1"/>
                </a:solidFill>
                <a:latin typeface="Meiryo UI" panose="020B0604030504040204" pitchFamily="50" charset="-128"/>
                <a:ea typeface="Meiryo UI" panose="020B0604030504040204" pitchFamily="50" charset="-128"/>
              </a:rPr>
              <a:t>　　　</a:t>
            </a:r>
            <a:r>
              <a:rPr kumimoji="1" lang="ja-JP" altLang="en-US" sz="1200" b="0" dirty="0">
                <a:solidFill>
                  <a:schemeClr val="tx1"/>
                </a:solidFill>
                <a:latin typeface="Meiryo UI" panose="020B0604030504040204" pitchFamily="50" charset="-128"/>
                <a:ea typeface="Meiryo UI" panose="020B0604030504040204" pitchFamily="50" charset="-128"/>
              </a:rPr>
              <a:t>重度知的障がい者等の地域生活を支援するグループホーム及び短期入所事業所を拡充するため、事業者に対し、</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a:lnSpc>
                <a:spcPts val="1600"/>
              </a:lnSpc>
            </a:pPr>
            <a:r>
              <a:rPr lang="ja-JP" altLang="en-US" sz="1200" dirty="0">
                <a:solidFill>
                  <a:schemeClr val="tx1"/>
                </a:solidFill>
                <a:latin typeface="Meiryo UI" panose="020B0604030504040204" pitchFamily="50" charset="-128"/>
                <a:ea typeface="Meiryo UI" panose="020B0604030504040204" pitchFamily="50" charset="-128"/>
              </a:rPr>
              <a:t>　 </a:t>
            </a:r>
            <a:r>
              <a:rPr kumimoji="1" lang="ja-JP" altLang="en-US" sz="1200" b="0" dirty="0">
                <a:solidFill>
                  <a:schemeClr val="tx1"/>
                </a:solidFill>
                <a:latin typeface="Meiryo UI" panose="020B0604030504040204" pitchFamily="50" charset="-128"/>
                <a:ea typeface="Meiryo UI" panose="020B0604030504040204" pitchFamily="50" charset="-128"/>
              </a:rPr>
              <a:t>受入れに必要な環境整備に係る費用を助成</a:t>
            </a:r>
            <a:r>
              <a:rPr lang="ja-JP" altLang="en-US" sz="1200" dirty="0">
                <a:solidFill>
                  <a:schemeClr val="tx1"/>
                </a:solidFill>
                <a:latin typeface="Meiryo UI" panose="020B0604030504040204" pitchFamily="50" charset="-128"/>
                <a:ea typeface="Meiryo UI" panose="020B0604030504040204" pitchFamily="50" charset="-128"/>
              </a:rPr>
              <a:t>。</a:t>
            </a:r>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38" name="横巻き 3">
            <a:extLst>
              <a:ext uri="{FF2B5EF4-FFF2-40B4-BE49-F238E27FC236}">
                <a16:creationId xmlns:a16="http://schemas.microsoft.com/office/drawing/2014/main" id="{FB04D056-8C14-467E-B116-1E56D65792BC}"/>
              </a:ext>
            </a:extLst>
          </p:cNvPr>
          <p:cNvSpPr/>
          <p:nvPr/>
        </p:nvSpPr>
        <p:spPr>
          <a:xfrm>
            <a:off x="104626" y="2366938"/>
            <a:ext cx="6591300" cy="400952"/>
          </a:xfrm>
          <a:prstGeom prst="horizontalScroll">
            <a:avLst/>
          </a:prstGeom>
          <a:solidFill>
            <a:srgbClr val="FFFF00"/>
          </a:solidFill>
          <a:ln w="12700" cap="flat" cmpd="sng" algn="ctr">
            <a:solidFill>
              <a:sysClr val="windowText" lastClr="000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sz="1400" b="1" kern="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障がい者</a:t>
            </a:r>
            <a:r>
              <a:rPr lang="ja-JP" sz="1400" b="1" kern="0" dirty="0">
                <a:effectLst/>
                <a:latin typeface="Meiryo UI" panose="020B0604030504040204" pitchFamily="50" charset="-128"/>
                <a:ea typeface="Meiryo UI" panose="020B0604030504040204" pitchFamily="50" charset="-128"/>
                <a:cs typeface="Times New Roman" panose="02020603050405020304" pitchFamily="18" charset="0"/>
              </a:rPr>
              <a:t>が地域で安心して生活するための</a:t>
            </a:r>
            <a:r>
              <a:rPr lang="ja-JP" sz="1400" b="1" kern="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市町村及び事業所等への支援の強化</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grpSp>
        <p:nvGrpSpPr>
          <p:cNvPr id="41" name="グループ化 40">
            <a:extLst>
              <a:ext uri="{FF2B5EF4-FFF2-40B4-BE49-F238E27FC236}">
                <a16:creationId xmlns:a16="http://schemas.microsoft.com/office/drawing/2014/main" id="{7A32812B-950B-4150-8A65-724D14136A91}"/>
              </a:ext>
            </a:extLst>
          </p:cNvPr>
          <p:cNvGrpSpPr/>
          <p:nvPr/>
        </p:nvGrpSpPr>
        <p:grpSpPr>
          <a:xfrm>
            <a:off x="145904" y="6134963"/>
            <a:ext cx="1422505" cy="642541"/>
            <a:chOff x="6481127" y="-62458"/>
            <a:chExt cx="2861310" cy="1231900"/>
          </a:xfrm>
        </p:grpSpPr>
        <p:pic>
          <p:nvPicPr>
            <p:cNvPr id="44" name="図 43" descr="集合している人たち…子ども、若者、中年、お年寄りなど、老若男女さまざまな人たちが笑顔で集合">
              <a:hlinkClick r:id="rId2"/>
              <a:extLst>
                <a:ext uri="{FF2B5EF4-FFF2-40B4-BE49-F238E27FC236}">
                  <a16:creationId xmlns:a16="http://schemas.microsoft.com/office/drawing/2014/main" id="{31CF7243-CF95-4A7D-869B-349A1A10D811}"/>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03122" y="-62458"/>
              <a:ext cx="1348740" cy="1231900"/>
            </a:xfrm>
            <a:prstGeom prst="rect">
              <a:avLst/>
            </a:prstGeom>
            <a:noFill/>
            <a:ln>
              <a:noFill/>
            </a:ln>
          </p:spPr>
        </p:pic>
        <p:pic>
          <p:nvPicPr>
            <p:cNvPr id="45" name="Picture 6">
              <a:extLst>
                <a:ext uri="{FF2B5EF4-FFF2-40B4-BE49-F238E27FC236}">
                  <a16:creationId xmlns:a16="http://schemas.microsoft.com/office/drawing/2014/main" id="{0789A138-D359-4C20-9AAE-8BF547CFEB8C}"/>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81127" y="538252"/>
              <a:ext cx="603250" cy="584835"/>
            </a:xfrm>
            <a:prstGeom prst="rect">
              <a:avLst/>
            </a:prstGeom>
            <a:noFill/>
          </p:spPr>
        </p:pic>
        <p:pic>
          <p:nvPicPr>
            <p:cNvPr id="50" name="Picture 4" descr="家・建物のイラスト「１階建て一軒家」">
              <a:extLst>
                <a:ext uri="{FF2B5EF4-FFF2-40B4-BE49-F238E27FC236}">
                  <a16:creationId xmlns:a16="http://schemas.microsoft.com/office/drawing/2014/main" id="{68D738B2-1737-4999-8FE1-06B3D7CB98BF}"/>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548687" y="533807"/>
              <a:ext cx="793750" cy="562610"/>
            </a:xfrm>
            <a:prstGeom prst="rect">
              <a:avLst/>
            </a:prstGeom>
            <a:noFill/>
          </p:spPr>
        </p:pic>
      </p:grpSp>
      <p:sp>
        <p:nvSpPr>
          <p:cNvPr id="53" name="テキスト ボックス 52">
            <a:extLst>
              <a:ext uri="{FF2B5EF4-FFF2-40B4-BE49-F238E27FC236}">
                <a16:creationId xmlns:a16="http://schemas.microsoft.com/office/drawing/2014/main" id="{84ECE11A-0E0D-407C-9173-D968504B1799}"/>
              </a:ext>
            </a:extLst>
          </p:cNvPr>
          <p:cNvSpPr txBox="1"/>
          <p:nvPr/>
        </p:nvSpPr>
        <p:spPr>
          <a:xfrm>
            <a:off x="4998770" y="825286"/>
            <a:ext cx="4022698" cy="1199011"/>
          </a:xfrm>
          <a:prstGeom prst="rect">
            <a:avLst/>
          </a:prstGeom>
          <a:noFill/>
        </p:spPr>
        <p:txBody>
          <a:bodyPr wrap="square">
            <a:noAutofit/>
          </a:bodyPr>
          <a:lstStyle/>
          <a:p>
            <a:pPr lvl="0" defTabSz="914400" eaLnBrk="0" fontAlgn="base" hangingPunct="0">
              <a:spcBef>
                <a:spcPct val="20000"/>
              </a:spcBef>
              <a:spcAft>
                <a:spcPct val="0"/>
              </a:spcAft>
              <a:buClr>
                <a:srgbClr val="E7E6E6"/>
              </a:buClr>
              <a:buSzPct val="75000"/>
              <a:defRPr/>
            </a:pPr>
            <a:r>
              <a:rPr lang="ja-JP" altLang="en-US" sz="1100" kern="0" dirty="0">
                <a:latin typeface="Meiryo UI" panose="020B0604030504040204" pitchFamily="50" charset="-128"/>
                <a:ea typeface="Meiryo UI" panose="020B0604030504040204" pitchFamily="50" charset="-128"/>
              </a:rPr>
              <a:t>➢令和５年度からの主な変更点（調査項目）</a:t>
            </a:r>
          </a:p>
          <a:p>
            <a:pPr lvl="0" defTabSz="914400" eaLnBrk="0" fontAlgn="base" hangingPunct="0">
              <a:spcBef>
                <a:spcPct val="20000"/>
              </a:spcBef>
              <a:spcAft>
                <a:spcPct val="0"/>
              </a:spcAft>
              <a:buClr>
                <a:srgbClr val="E7E6E6"/>
              </a:buClr>
              <a:buSzPct val="75000"/>
              <a:defRPr/>
            </a:pPr>
            <a:r>
              <a:rPr lang="ja-JP" altLang="en-US" sz="1100" kern="0" dirty="0">
                <a:latin typeface="Meiryo UI" panose="020B0604030504040204" pitchFamily="50" charset="-128"/>
                <a:ea typeface="Meiryo UI" panose="020B0604030504040204" pitchFamily="50" charset="-128"/>
              </a:rPr>
              <a:t>　・地域生活の継続の可能性について、検討した場合はその結果、検</a:t>
            </a:r>
            <a:br>
              <a:rPr lang="en-US" altLang="ja-JP" sz="1100" kern="0" dirty="0">
                <a:latin typeface="Meiryo UI" panose="020B0604030504040204" pitchFamily="50" charset="-128"/>
                <a:ea typeface="Meiryo UI" panose="020B0604030504040204" pitchFamily="50" charset="-128"/>
              </a:rPr>
            </a:br>
            <a:r>
              <a:rPr lang="ja-JP" altLang="en-US" sz="1100" kern="0" dirty="0">
                <a:latin typeface="Meiryo UI" panose="020B0604030504040204" pitchFamily="50" charset="-128"/>
                <a:ea typeface="Meiryo UI" panose="020B0604030504040204" pitchFamily="50" charset="-128"/>
              </a:rPr>
              <a:t>　　討しなかった場合はその理由を追記</a:t>
            </a:r>
          </a:p>
          <a:p>
            <a:pPr lvl="0" defTabSz="914400" eaLnBrk="0" fontAlgn="base" hangingPunct="0">
              <a:spcBef>
                <a:spcPct val="20000"/>
              </a:spcBef>
              <a:spcAft>
                <a:spcPct val="0"/>
              </a:spcAft>
              <a:buClr>
                <a:srgbClr val="E7E6E6"/>
              </a:buClr>
              <a:buSzPct val="75000"/>
              <a:defRPr/>
            </a:pPr>
            <a:r>
              <a:rPr lang="ja-JP" altLang="en-US" sz="1100" kern="0" dirty="0">
                <a:latin typeface="Meiryo UI" panose="020B0604030504040204" pitchFamily="50" charset="-128"/>
                <a:ea typeface="Meiryo UI" panose="020B0604030504040204" pitchFamily="50" charset="-128"/>
              </a:rPr>
              <a:t>　・入所希望の理由を待機している理由に変更</a:t>
            </a:r>
            <a:endParaRPr lang="en-US" altLang="ja-JP" sz="1100" kern="0" dirty="0">
              <a:latin typeface="Meiryo UI" panose="020B0604030504040204" pitchFamily="50" charset="-128"/>
              <a:ea typeface="Meiryo UI" panose="020B0604030504040204" pitchFamily="50" charset="-128"/>
            </a:endParaRPr>
          </a:p>
          <a:p>
            <a:pPr lvl="0" defTabSz="914400" eaLnBrk="0" fontAlgn="base" hangingPunct="0">
              <a:spcBef>
                <a:spcPct val="20000"/>
              </a:spcBef>
              <a:spcAft>
                <a:spcPct val="0"/>
              </a:spcAft>
              <a:buClr>
                <a:srgbClr val="E7E6E6"/>
              </a:buClr>
              <a:buSzPct val="75000"/>
              <a:defRPr/>
            </a:pPr>
            <a:r>
              <a:rPr lang="ja-JP" altLang="en-US" sz="1100" kern="0" dirty="0">
                <a:latin typeface="Meiryo UI" panose="020B0604030504040204" pitchFamily="50" charset="-128"/>
                <a:ea typeface="Meiryo UI" panose="020B0604030504040204" pitchFamily="50" charset="-128"/>
              </a:rPr>
              <a:t>　・施設入所後の地域移行の説明にあたっての工夫や困難な点につ</a:t>
            </a:r>
            <a:br>
              <a:rPr lang="en-US" altLang="ja-JP" sz="1100" kern="0" dirty="0">
                <a:latin typeface="Meiryo UI" panose="020B0604030504040204" pitchFamily="50" charset="-128"/>
                <a:ea typeface="Meiryo UI" panose="020B0604030504040204" pitchFamily="50" charset="-128"/>
              </a:rPr>
            </a:br>
            <a:r>
              <a:rPr lang="ja-JP" altLang="en-US" sz="1100" kern="0" dirty="0">
                <a:latin typeface="Meiryo UI" panose="020B0604030504040204" pitchFamily="50" charset="-128"/>
                <a:ea typeface="Meiryo UI" panose="020B0604030504040204" pitchFamily="50" charset="-128"/>
              </a:rPr>
              <a:t>　　いての記載を追加</a:t>
            </a:r>
          </a:p>
          <a:p>
            <a:pPr lvl="0" defTabSz="914400" eaLnBrk="0" fontAlgn="base" hangingPunct="0">
              <a:spcBef>
                <a:spcPct val="20000"/>
              </a:spcBef>
              <a:spcAft>
                <a:spcPct val="0"/>
              </a:spcAft>
              <a:buClr>
                <a:srgbClr val="E7E6E6"/>
              </a:buClr>
              <a:buSzPct val="75000"/>
              <a:defRPr/>
            </a:pPr>
            <a:endParaRPr lang="en-US" altLang="ja-JP" sz="1100" kern="0" dirty="0">
              <a:latin typeface="Meiryo UI" panose="020B0604030504040204" pitchFamily="50" charset="-128"/>
              <a:ea typeface="Meiryo UI" panose="020B0604030504040204" pitchFamily="50" charset="-128"/>
            </a:endParaRPr>
          </a:p>
          <a:p>
            <a:pPr lvl="0" defTabSz="914400" eaLnBrk="0" fontAlgn="base" hangingPunct="0">
              <a:spcBef>
                <a:spcPct val="20000"/>
              </a:spcBef>
              <a:spcAft>
                <a:spcPct val="0"/>
              </a:spcAft>
              <a:buClr>
                <a:srgbClr val="E7E6E6"/>
              </a:buClr>
              <a:buSzPct val="75000"/>
              <a:defRPr/>
            </a:pPr>
            <a:endParaRPr lang="en-US" altLang="ja-JP" sz="1000" kern="0" dirty="0">
              <a:latin typeface="Meiryo UI" panose="020B0604030504040204" pitchFamily="50" charset="-128"/>
              <a:ea typeface="Meiryo UI" panose="020B0604030504040204" pitchFamily="50" charset="-128"/>
            </a:endParaRPr>
          </a:p>
          <a:p>
            <a:pPr lvl="0" defTabSz="914400" eaLnBrk="0" fontAlgn="base" hangingPunct="0">
              <a:spcBef>
                <a:spcPct val="20000"/>
              </a:spcBef>
              <a:spcAft>
                <a:spcPct val="0"/>
              </a:spcAft>
              <a:buClr>
                <a:srgbClr val="E7E6E6"/>
              </a:buClr>
              <a:buSzPct val="75000"/>
              <a:defRPr/>
            </a:pPr>
            <a:endParaRPr lang="en-US" altLang="ja-JP" sz="1000" kern="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18028269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t"/>
      <a:lstStyle>
        <a:defPPr>
          <a:defRPr kumimoji="1" b="1" dirty="0" smtClean="0">
            <a:latin typeface="HG丸ｺﾞｼｯｸM-PRO" panose="020F0600000000000000" pitchFamily="50" charset="-128"/>
            <a:ea typeface="HG丸ｺﾞｼｯｸM-PRO" panose="020F0600000000000000" pitchFamily="50" charset="-128"/>
          </a:defRPr>
        </a:defPPr>
      </a:lstStyle>
      <a:style>
        <a:lnRef idx="3">
          <a:schemeClr val="lt1"/>
        </a:lnRef>
        <a:fillRef idx="1">
          <a:schemeClr val="accent2"/>
        </a:fillRef>
        <a:effectRef idx="1">
          <a:schemeClr val="accent2"/>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653</Words>
  <Application>Microsoft Office PowerPoint</Application>
  <PresentationFormat>画面に合わせる (4:3)</PresentationFormat>
  <Paragraphs>59</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UD デジタル 教科書体 NK-R</vt:lpstr>
      <vt:lpstr>游ゴシック</vt:lpstr>
      <vt:lpstr>游ゴシック Light</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2024-10-23T05:58:51Z</dcterms:created>
  <dcterms:modified xsi:type="dcterms:W3CDTF">2024-10-23T05:58:58Z</dcterms:modified>
</cp:coreProperties>
</file>