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331" r:id="rId5"/>
    <p:sldId id="351" r:id="rId6"/>
    <p:sldId id="341" r:id="rId7"/>
    <p:sldId id="349" r:id="rId8"/>
    <p:sldId id="343" r:id="rId9"/>
    <p:sldId id="335" r:id="rId10"/>
    <p:sldId id="336" r:id="rId11"/>
    <p:sldId id="325" r:id="rId12"/>
  </p:sldIdLst>
  <p:sldSz cx="9906000" cy="6858000" type="A4"/>
  <p:notesSz cx="6807200" cy="99393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33FF"/>
    <a:srgbClr val="3366FF"/>
    <a:srgbClr val="FFFF66"/>
    <a:srgbClr val="4F81BD"/>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5" autoAdjust="0"/>
    <p:restoredTop sz="93899" autoAdjust="0"/>
  </p:normalViewPr>
  <p:slideViewPr>
    <p:cSldViewPr>
      <p:cViewPr varScale="1">
        <p:scale>
          <a:sx n="100" d="100"/>
          <a:sy n="100" d="100"/>
        </p:scale>
        <p:origin x="989" y="67"/>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11"/>
            <a:ext cx="2950529" cy="497523"/>
          </a:xfrm>
          <a:prstGeom prst="rect">
            <a:avLst/>
          </a:prstGeom>
        </p:spPr>
        <p:txBody>
          <a:bodyPr vert="horz" lIns="91406" tIns="45698" rIns="91406" bIns="4569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7" y="11"/>
            <a:ext cx="2950529" cy="497523"/>
          </a:xfrm>
          <a:prstGeom prst="rect">
            <a:avLst/>
          </a:prstGeom>
        </p:spPr>
        <p:txBody>
          <a:bodyPr vert="horz" lIns="91406" tIns="45698" rIns="91406" bIns="45698" rtlCol="0"/>
          <a:lstStyle>
            <a:lvl1pPr algn="r">
              <a:defRPr sz="1200"/>
            </a:lvl1pPr>
          </a:lstStyle>
          <a:p>
            <a:fld id="{34B1B429-954D-41B5-A09A-A56172F1A47F}" type="datetimeFigureOut">
              <a:rPr kumimoji="1" lang="ja-JP" altLang="en-US" smtClean="0"/>
              <a:t>2024/9/26</a:t>
            </a:fld>
            <a:endParaRPr kumimoji="1" lang="ja-JP" altLang="en-US"/>
          </a:p>
        </p:txBody>
      </p:sp>
      <p:sp>
        <p:nvSpPr>
          <p:cNvPr id="4" name="フッター プレースホルダー 3"/>
          <p:cNvSpPr>
            <a:spLocks noGrp="1"/>
          </p:cNvSpPr>
          <p:nvPr>
            <p:ph type="ftr" sz="quarter" idx="2"/>
          </p:nvPr>
        </p:nvSpPr>
        <p:spPr>
          <a:xfrm>
            <a:off x="9" y="9440240"/>
            <a:ext cx="2950529" cy="497523"/>
          </a:xfrm>
          <a:prstGeom prst="rect">
            <a:avLst/>
          </a:prstGeom>
        </p:spPr>
        <p:txBody>
          <a:bodyPr vert="horz" lIns="91406" tIns="45698" rIns="91406" bIns="456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7" y="9440240"/>
            <a:ext cx="2950529" cy="497523"/>
          </a:xfrm>
          <a:prstGeom prst="rect">
            <a:avLst/>
          </a:prstGeom>
        </p:spPr>
        <p:txBody>
          <a:bodyPr vert="horz" lIns="91406" tIns="45698" rIns="91406" bIns="45698"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11"/>
            <a:ext cx="2950529" cy="497523"/>
          </a:xfrm>
          <a:prstGeom prst="rect">
            <a:avLst/>
          </a:prstGeom>
        </p:spPr>
        <p:txBody>
          <a:bodyPr vert="horz" lIns="91406" tIns="45698" rIns="91406" bIns="4569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087" y="11"/>
            <a:ext cx="2950529" cy="497523"/>
          </a:xfrm>
          <a:prstGeom prst="rect">
            <a:avLst/>
          </a:prstGeom>
        </p:spPr>
        <p:txBody>
          <a:bodyPr vert="horz" lIns="91406" tIns="45698" rIns="91406" bIns="45698" rtlCol="0"/>
          <a:lstStyle>
            <a:lvl1pPr algn="r">
              <a:defRPr sz="1200"/>
            </a:lvl1pPr>
          </a:lstStyle>
          <a:p>
            <a:fld id="{5B88DDF3-744A-409A-A8FA-7A07472BA875}" type="datetimeFigureOut">
              <a:rPr kumimoji="1" lang="ja-JP" altLang="en-US" smtClean="0"/>
              <a:t>2024/9/26</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7450"/>
          </a:xfrm>
          <a:prstGeom prst="rect">
            <a:avLst/>
          </a:prstGeom>
          <a:noFill/>
          <a:ln w="12700">
            <a:solidFill>
              <a:prstClr val="black"/>
            </a:solidFill>
          </a:ln>
        </p:spPr>
        <p:txBody>
          <a:bodyPr vert="horz" lIns="91406" tIns="45698" rIns="91406" bIns="45698" rtlCol="0" anchor="ctr"/>
          <a:lstStyle/>
          <a:p>
            <a:endParaRPr lang="ja-JP" altLang="en-US"/>
          </a:p>
        </p:txBody>
      </p:sp>
      <p:sp>
        <p:nvSpPr>
          <p:cNvPr id="5" name="ノート プレースホルダー 4"/>
          <p:cNvSpPr>
            <a:spLocks noGrp="1"/>
          </p:cNvSpPr>
          <p:nvPr>
            <p:ph type="body" sz="quarter" idx="3"/>
          </p:nvPr>
        </p:nvSpPr>
        <p:spPr>
          <a:xfrm>
            <a:off x="680406" y="4720921"/>
            <a:ext cx="5446397" cy="4472940"/>
          </a:xfrm>
          <a:prstGeom prst="rect">
            <a:avLst/>
          </a:prstGeom>
        </p:spPr>
        <p:txBody>
          <a:bodyPr vert="horz" lIns="91406" tIns="45698" rIns="91406" bIns="456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440240"/>
            <a:ext cx="2950529" cy="497523"/>
          </a:xfrm>
          <a:prstGeom prst="rect">
            <a:avLst/>
          </a:prstGeom>
        </p:spPr>
        <p:txBody>
          <a:bodyPr vert="horz" lIns="91406" tIns="45698" rIns="91406" bIns="456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087" y="9440240"/>
            <a:ext cx="2950529" cy="497523"/>
          </a:xfrm>
          <a:prstGeom prst="rect">
            <a:avLst/>
          </a:prstGeom>
        </p:spPr>
        <p:txBody>
          <a:bodyPr vert="horz" lIns="91406" tIns="45698" rIns="91406" bIns="45698"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19">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279498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233323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8</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2024/9/26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2024/9/26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2024/9/26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2024/9/26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2024/9/26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2024/9/26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2024/9/26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2024/9/26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2024/9/26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2024/9/26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2024/9/26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2024/9/26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74270" y="3864240"/>
            <a:ext cx="4896000" cy="2844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災害時等に外国人旅行者自らが身を守るために必要な情報を入手できる環境をつくるとともに、ホテル等との災害時の連携協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Safe</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旅行者向けのリーフレットの配布拡大</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支援フロー及びガイドラインの周知</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大阪市内６宿泊施設に協定締結に向けた働きかけを実施し、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件の宿泊施設との協定を締結。（累計協定締結件数：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リーフレット・ガイドラインの周知・徹底を図るため、宿泊施設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施設にリーフレット・ガイドラインを送付。</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ウェブサイト・アプリの適切な運用を行うとともに、新型コロナウイルス感染症対策として、医療機関情報検索サイトのリンクを掲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載中。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5" name="テキスト ボックス 54"/>
          <p:cNvSpPr txBox="1"/>
          <p:nvPr/>
        </p:nvSpPr>
        <p:spPr>
          <a:xfrm>
            <a:off x="72000" y="1044000"/>
            <a:ext cx="4896000" cy="2514663"/>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旅行者の利便性・満足度の向上を目的として、トラベルサービスセンター（観光客が必要とするサービスをワンストップで提供するサービスセンター）を設置し、観光案内機能の充実を図る。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多言語による観光案内、旅行時のトラブル等に関する総合相談（新大阪、大阪のみ）など、観光客が必要とするサービスを提供する観光案内所（新大阪、大阪、難波）を運営する。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154,733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669,797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943,791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各観光案内所営業時間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071390" y="1044000"/>
            <a:ext cx="4680000" cy="176139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鉄道事業者や地下街管理者とともに、大阪駅・梅田駅周辺における案内表示（サイン）の統一化を図るため、大阪・梅田駅周辺サイン整備検討協議会の運営を行うとともに、サイン整備に対する補助を行う。</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大阪駅・梅田駅周辺における来阪旅行者等の周遊性・利便性向上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西日本所管エリアについて、整備完了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事業者整備予定</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2873299021"/>
              </p:ext>
            </p:extLst>
          </p:nvPr>
        </p:nvGraphicFramePr>
        <p:xfrm>
          <a:off x="72000" y="41705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240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新型コロナウイルス感染症対策等の取組みを推進している。今後も、インバウンドの回復や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年大阪・関西万博の開催も見据え、旅行者が安全・安心で快適に大阪のまちを楽しめるように、ハード・ソフト両面からのさらなる受入環境整備に取り組む。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18" name="テキスト ボックス 17"/>
          <p:cNvSpPr txBox="1"/>
          <p:nvPr/>
        </p:nvSpPr>
        <p:spPr>
          <a:xfrm>
            <a:off x="72000" y="828000"/>
            <a:ext cx="4896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4323" y="1732485"/>
            <a:ext cx="1326629" cy="1120451"/>
          </a:xfrm>
          <a:prstGeom prst="rect">
            <a:avLst/>
          </a:prstGeom>
        </p:spPr>
      </p:pic>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grpSp>
        <p:nvGrpSpPr>
          <p:cNvPr id="50" name="グループ化 49"/>
          <p:cNvGrpSpPr/>
          <p:nvPr/>
        </p:nvGrpSpPr>
        <p:grpSpPr>
          <a:xfrm>
            <a:off x="972302" y="827722"/>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5" name="テキスト ボックス 64"/>
          <p:cNvSpPr txBox="1"/>
          <p:nvPr/>
        </p:nvSpPr>
        <p:spPr>
          <a:xfrm>
            <a:off x="73815" y="3648241"/>
            <a:ext cx="489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58718" y="4863937"/>
            <a:ext cx="875097" cy="1247015"/>
          </a:xfrm>
          <a:prstGeom prst="rect">
            <a:avLst/>
          </a:prstGeom>
        </p:spPr>
      </p:pic>
      <p:sp>
        <p:nvSpPr>
          <p:cNvPr id="29" name="テキスト ボックス 28"/>
          <p:cNvSpPr txBox="1"/>
          <p:nvPr/>
        </p:nvSpPr>
        <p:spPr>
          <a:xfrm>
            <a:off x="5071390" y="828000"/>
            <a:ext cx="4680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大阪駅・梅田駅周辺案内表示整備事業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519390" y="2160270"/>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整備後</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17" descr="C:\Users\Tomoya KAMIJO\Desktop\三色サイン_例.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34652" y="2364519"/>
            <a:ext cx="2088000" cy="344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7519390" y="1527647"/>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整備前</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12" descr="C:\Users\Tomoya KAMIJO\Desktop\キャプチャ.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34652" y="1725881"/>
            <a:ext cx="2088232" cy="3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8491935" y="2164718"/>
            <a:ext cx="316429" cy="256170"/>
          </a:xfrm>
          <a:prstGeom prst="rect">
            <a:avLst/>
          </a:prstGeom>
        </p:spPr>
        <p:txBody>
          <a:bodyPr wrap="none">
            <a:spAutoFit/>
          </a:bodyPr>
          <a:lstStyle/>
          <a:p>
            <a:pPr>
              <a:lnSpc>
                <a:spcPts val="1000"/>
              </a:lnSpc>
            </a:pP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71390" y="5242852"/>
            <a:ext cx="4706146" cy="149194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宿泊施設（特区及び新法民泊施設を含む）における来阪旅行者のための環境整備に係る事業に対し補助を行うことにより、受け入れ対応の強化を図り、旅行者の宿泊需要への対応やリピーター確保につなげていく。</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府内宿泊施設への補助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おもてなし環境の整備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公募開始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交付決定総額：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23,006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千円、　補助件数：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071390" y="5037566"/>
            <a:ext cx="4706146"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宿泊施設おもてなし環境整備促進事業</a:t>
            </a:r>
          </a:p>
        </p:txBody>
      </p:sp>
      <p:sp>
        <p:nvSpPr>
          <p:cNvPr id="42" name="テキスト ボックス 41"/>
          <p:cNvSpPr txBox="1"/>
          <p:nvPr/>
        </p:nvSpPr>
        <p:spPr>
          <a:xfrm>
            <a:off x="5071390" y="3042969"/>
            <a:ext cx="4680000" cy="1908728"/>
          </a:xfrm>
          <a:prstGeom prst="rect">
            <a:avLst/>
          </a:prstGeom>
          <a:noFill/>
          <a:ln w="6350">
            <a:solidFill>
              <a:srgbClr val="4F81BD"/>
            </a:solidFill>
          </a:ln>
        </p:spPr>
        <p:txBody>
          <a:bodyPr wrap="square" rIns="1332000" rtlCol="0">
            <a:sp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各地における観光振興事業を支援することで、府域全体への観光集客を促進させるとともに、地域の活性化に寄与することを目的に、市町村及び公的な団体が実施する旅行者の受入環境整備にかかる事業及び観光拠点の魅力向上のために実施する事業に対する補助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全８市町（大阪市、岸和田市、</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池田市、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八尾市、大東市、箕面市、田尻町、河南町）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事業に対し、補助を実施。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071390" y="2852936"/>
            <a:ext cx="46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6244518" y="287905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47" name="図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9390" y="3143601"/>
            <a:ext cx="1024965" cy="768723"/>
          </a:xfrm>
          <a:prstGeom prst="rect">
            <a:avLst/>
          </a:prstGeom>
        </p:spPr>
      </p:pic>
      <p:pic>
        <p:nvPicPr>
          <p:cNvPr id="48" name="図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99390" y="4068484"/>
            <a:ext cx="1026000" cy="769499"/>
          </a:xfrm>
          <a:prstGeom prst="rect">
            <a:avLst/>
          </a:prstGeom>
        </p:spPr>
      </p:pic>
      <p:sp>
        <p:nvSpPr>
          <p:cNvPr id="60" name="テキスト ボックス 59"/>
          <p:cNvSpPr txBox="1"/>
          <p:nvPr/>
        </p:nvSpPr>
        <p:spPr>
          <a:xfrm>
            <a:off x="8388000" y="3863685"/>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多言語観光案内板</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8388000" y="4792603"/>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観光公衆トイレの洋式化</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 name="グループ化 52"/>
          <p:cNvGrpSpPr/>
          <p:nvPr/>
        </p:nvGrpSpPr>
        <p:grpSpPr>
          <a:xfrm>
            <a:off x="6708193" y="828000"/>
            <a:ext cx="792000" cy="216000"/>
            <a:chOff x="-1807864" y="2317564"/>
            <a:chExt cx="792000" cy="216000"/>
          </a:xfrm>
        </p:grpSpPr>
        <p:sp>
          <p:nvSpPr>
            <p:cNvPr id="56" name="楕円 55"/>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8" name="グループ化 57"/>
          <p:cNvGrpSpPr/>
          <p:nvPr/>
        </p:nvGrpSpPr>
        <p:grpSpPr>
          <a:xfrm>
            <a:off x="1126517" y="3647685"/>
            <a:ext cx="792000" cy="216000"/>
            <a:chOff x="-1807864" y="2317564"/>
            <a:chExt cx="792000" cy="216000"/>
          </a:xfrm>
        </p:grpSpPr>
        <p:sp>
          <p:nvSpPr>
            <p:cNvPr id="59" name="楕円 5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3" name="楕円 62"/>
          <p:cNvSpPr/>
          <p:nvPr/>
        </p:nvSpPr>
        <p:spPr>
          <a:xfrm>
            <a:off x="6942193" y="506285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26243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2019016220"/>
              </p:ext>
            </p:extLst>
          </p:nvPr>
        </p:nvGraphicFramePr>
        <p:xfrm>
          <a:off x="72000" y="404132"/>
          <a:ext cx="9756000" cy="335280"/>
        </p:xfrm>
        <a:graphic>
          <a:graphicData uri="http://schemas.openxmlformats.org/drawingml/2006/table">
            <a:tbl>
              <a:tblPr firstRow="1" bandRow="1">
                <a:tableStyleId>{5C22544A-7EE6-4342-B048-85BDC9FD1C3A}</a:tableStyleId>
              </a:tblPr>
              <a:tblGrid>
                <a:gridCol w="9756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を含む国際観光拠点形成をはじめとした世界第一級の文化・観光拠点形成・発信や、水と光のまちづくりといった大阪ならではの魅力創出等、各種プロジェクトを着実に推進している。今後も、</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年大阪・関西万博の開催を見据え、国際都市にふさわしい文化・観光拠点の形成や大阪の強みを活かしたさらなる誘客強化に取り組む。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5" name="グループ化 4">
            <a:extLst>
              <a:ext uri="{FF2B5EF4-FFF2-40B4-BE49-F238E27FC236}">
                <a16:creationId xmlns:a16="http://schemas.microsoft.com/office/drawing/2014/main" id="{E207A500-B8F3-4C87-8E01-A5E1E242CE6E}"/>
              </a:ext>
            </a:extLst>
          </p:cNvPr>
          <p:cNvGrpSpPr/>
          <p:nvPr/>
        </p:nvGrpSpPr>
        <p:grpSpPr>
          <a:xfrm>
            <a:off x="7727827" y="801104"/>
            <a:ext cx="2121717" cy="3617371"/>
            <a:chOff x="4427962" y="3397844"/>
            <a:chExt cx="2381954" cy="3711781"/>
          </a:xfrm>
        </p:grpSpPr>
        <p:sp>
          <p:nvSpPr>
            <p:cNvPr id="54" name="テキスト ボックス 53"/>
            <p:cNvSpPr txBox="1"/>
            <p:nvPr/>
          </p:nvSpPr>
          <p:spPr>
            <a:xfrm>
              <a:off x="4427962" y="3610853"/>
              <a:ext cx="2381954" cy="3498772"/>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実施協定等の締結を行い、区域整備計画に基づき、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の実現に向けた取組みを進めていく。</a:t>
              </a: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年９月：設置運営事業予定者を選定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MGM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・オリックスコンソーシアム）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月：区域整備計画（案）の作成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年１月：公聴会開催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年２月：区域整備計画の作成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年３月：府議会・大阪市会で議決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年４月：区域整備計画の認定の申請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年９月：実施協定等の締結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36000" indent="-108000">
                <a:lnSpc>
                  <a:spcPts val="1000"/>
                </a:lnSpc>
                <a:buFont typeface="Meiryo UI" panose="020B0604030504040204" pitchFamily="50" charset="-128"/>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工程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夏頃　ＩＲ準備工事の発注及び着手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春頃　ＩＲ建設工事の発注及び着手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秋頃　ＩＲ施設の開業</a:t>
              </a:r>
              <a:endParaRPr lang="ja-JP" altLang="en-US" sz="6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工程が最も早く進捗した場合の想定</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427963" y="3397844"/>
              <a:ext cx="2381661" cy="219926"/>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grpSp>
          <p:nvGrpSpPr>
            <p:cNvPr id="30" name="グループ化 29"/>
            <p:cNvGrpSpPr/>
            <p:nvPr/>
          </p:nvGrpSpPr>
          <p:grpSpPr>
            <a:xfrm>
              <a:off x="4958415" y="3420000"/>
              <a:ext cx="792000" cy="216000"/>
              <a:chOff x="-1807864" y="2317564"/>
              <a:chExt cx="792000" cy="216000"/>
            </a:xfrm>
          </p:grpSpPr>
          <p:sp>
            <p:nvSpPr>
              <p:cNvPr id="31" name="楕円 3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2" name="楕円 3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grpSp>
        <p:nvGrpSpPr>
          <p:cNvPr id="6" name="グループ化 5">
            <a:extLst>
              <a:ext uri="{FF2B5EF4-FFF2-40B4-BE49-F238E27FC236}">
                <a16:creationId xmlns:a16="http://schemas.microsoft.com/office/drawing/2014/main" id="{03097387-E184-4323-9C8C-9531583C7377}"/>
              </a:ext>
            </a:extLst>
          </p:cNvPr>
          <p:cNvGrpSpPr/>
          <p:nvPr/>
        </p:nvGrpSpPr>
        <p:grpSpPr>
          <a:xfrm>
            <a:off x="2864767" y="797653"/>
            <a:ext cx="4788000" cy="2924148"/>
            <a:chOff x="108000" y="3420000"/>
            <a:chExt cx="4248000" cy="3063892"/>
          </a:xfrm>
        </p:grpSpPr>
        <p:sp>
          <p:nvSpPr>
            <p:cNvPr id="47" name="テキスト ボックス 46"/>
            <p:cNvSpPr txBox="1"/>
            <p:nvPr/>
          </p:nvSpPr>
          <p:spPr>
            <a:xfrm>
              <a:off x="108000" y="3636000"/>
              <a:ext cx="4248000" cy="2847892"/>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豊臣期石垣公開事業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初代大坂城の石垣を掘り起こし、公開施設の整備、特別史跡大坂城跡保存管理計画の推進、文化財の整備・活用を行い歴史拠点を創出する。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難波宮跡公園の整備</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開催に向け、「史跡難波宮跡附法円坂遺跡整備基本計画」に示された短期計画の早期実現をめざす。事業者公募により、難波宮跡公園の整備及び管理運営を実施し、ハード・ソフト両面からの魅力向上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豊臣石垣公開施設の建設工事を計画に沿って着実に実施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公募により事業者を選定し公園整備に着手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事業者による適正な管理運営の実施、イベント開催などにより、エリアの魅力を継続的に維持・向上</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年春の豊臣石垣公開施設オープンをめざし、施設整備工事、遺構モニタリング を実施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難波宮跡公園北部ブロックの公園整備及び南部ブロックの管理運営事業者の公募を実施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事業者決定。整備着手に向けた協議・契約締結等を実施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公園整備・完成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8000" y="3420000"/>
              <a:ext cx="42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大阪城・大手前地区の魅力向上</a:t>
              </a:r>
            </a:p>
          </p:txBody>
        </p:sp>
        <p:grpSp>
          <p:nvGrpSpPr>
            <p:cNvPr id="38" name="グループ化 37"/>
            <p:cNvGrpSpPr/>
            <p:nvPr/>
          </p:nvGrpSpPr>
          <p:grpSpPr>
            <a:xfrm>
              <a:off x="1509010" y="3420000"/>
              <a:ext cx="792000" cy="216000"/>
              <a:chOff x="-1807864" y="2317564"/>
              <a:chExt cx="792000" cy="216000"/>
            </a:xfrm>
          </p:grpSpPr>
          <p:sp>
            <p:nvSpPr>
              <p:cNvPr id="39" name="楕円 3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0" name="楕円 39"/>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grpSp>
        <p:nvGrpSpPr>
          <p:cNvPr id="7" name="グループ化 6">
            <a:extLst>
              <a:ext uri="{FF2B5EF4-FFF2-40B4-BE49-F238E27FC236}">
                <a16:creationId xmlns:a16="http://schemas.microsoft.com/office/drawing/2014/main" id="{DF591A30-6F16-4689-8569-BA0F2AECB9D1}"/>
              </a:ext>
            </a:extLst>
          </p:cNvPr>
          <p:cNvGrpSpPr/>
          <p:nvPr/>
        </p:nvGrpSpPr>
        <p:grpSpPr>
          <a:xfrm>
            <a:off x="7728880" y="4445358"/>
            <a:ext cx="2132855" cy="2325257"/>
            <a:chOff x="4427999" y="810084"/>
            <a:chExt cx="1151766" cy="2219720"/>
          </a:xfrm>
        </p:grpSpPr>
        <p:sp>
          <p:nvSpPr>
            <p:cNvPr id="63" name="テキスト ボックス 62"/>
            <p:cNvSpPr txBox="1"/>
            <p:nvPr/>
          </p:nvSpPr>
          <p:spPr>
            <a:xfrm>
              <a:off x="4434725" y="1002207"/>
              <a:ext cx="1145040" cy="2027597"/>
            </a:xfrm>
            <a:prstGeom prst="rect">
              <a:avLst/>
            </a:prstGeom>
            <a:noFill/>
            <a:ln w="6350">
              <a:solidFill>
                <a:srgbClr val="4F81BD"/>
              </a:solidFill>
            </a:ln>
          </p:spPr>
          <p:txBody>
            <a:bodyPr wrap="square" rtlCol="0">
              <a:sp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博覧会を大阪の魅力を世界に発信する絶好の機会と捉え、落ち込んでいるインバウンド需要の回復と大阪への観光等誘客の促進を目的に、大阪府内の魅力ある観光資源等を活用したプロモーション動画を海外へ発信す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大阪の魅力を発信する動画の配信を実施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事業開始</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月に事業者と契約締結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月から海外への動画配信開始</a:t>
              </a:r>
              <a:endParaRPr lang="en-US" altLang="ja-JP" sz="7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機運醸成に向けて継続したプロモーションを実施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4427999" y="810084"/>
              <a:ext cx="1146984" cy="213070"/>
            </a:xfrm>
            <a:prstGeom prst="rect">
              <a:avLst/>
            </a:prstGeom>
            <a:solidFill>
              <a:srgbClr val="4F81BD"/>
            </a:solidFill>
            <a:ln w="6350">
              <a:solidFill>
                <a:srgbClr val="4F81BD"/>
              </a:solidFill>
            </a:ln>
          </p:spPr>
          <p:txBody>
            <a:bodyPr wrap="square" rtlCol="0">
              <a:spAutoFit/>
            </a:bodyPr>
            <a:lstStyle/>
            <a:p>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大阪魅力発信事業</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楕円 40"/>
            <p:cNvSpPr/>
            <p:nvPr/>
          </p:nvSpPr>
          <p:spPr>
            <a:xfrm>
              <a:off x="5164678" y="833718"/>
              <a:ext cx="167982"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sp>
        <p:nvSpPr>
          <p:cNvPr id="43" name="正方形/長方形 42">
            <a:extLst>
              <a:ext uri="{FF2B5EF4-FFF2-40B4-BE49-F238E27FC236}">
                <a16:creationId xmlns:a16="http://schemas.microsoft.com/office/drawing/2014/main" id="{D22C0E80-0AC7-4259-A20E-107EAD893D37}"/>
              </a:ext>
            </a:extLst>
          </p:cNvPr>
          <p:cNvSpPr/>
          <p:nvPr/>
        </p:nvSpPr>
        <p:spPr>
          <a:xfrm>
            <a:off x="9610460" y="6577828"/>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a:extLst>
              <a:ext uri="{FF2B5EF4-FFF2-40B4-BE49-F238E27FC236}">
                <a16:creationId xmlns:a16="http://schemas.microsoft.com/office/drawing/2014/main" id="{B81CB4BD-80C6-45FF-AF1C-016B1B6D75B1}"/>
              </a:ext>
            </a:extLst>
          </p:cNvPr>
          <p:cNvGrpSpPr/>
          <p:nvPr/>
        </p:nvGrpSpPr>
        <p:grpSpPr>
          <a:xfrm>
            <a:off x="56456" y="798867"/>
            <a:ext cx="2783758" cy="5985019"/>
            <a:chOff x="-2495604" y="1077907"/>
            <a:chExt cx="2538204" cy="5783855"/>
          </a:xfrm>
        </p:grpSpPr>
        <p:sp>
          <p:nvSpPr>
            <p:cNvPr id="45" name="テキスト ボックス 44">
              <a:extLst>
                <a:ext uri="{FF2B5EF4-FFF2-40B4-BE49-F238E27FC236}">
                  <a16:creationId xmlns:a16="http://schemas.microsoft.com/office/drawing/2014/main" id="{CED5AB1C-8048-43F7-9806-C5A374A317B2}"/>
                </a:ext>
              </a:extLst>
            </p:cNvPr>
            <p:cNvSpPr txBox="1"/>
            <p:nvPr/>
          </p:nvSpPr>
          <p:spPr>
            <a:xfrm>
              <a:off x="-2495604" y="1190993"/>
              <a:ext cx="2527483" cy="5670769"/>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の成功に向け、地元自治体として担うべき開催準備等を推進する。</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地元自治体として担うべき開催準備等を推進</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〇会場整備・交通アクセスにおいて、万博の成功に向け、引き続き国や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係機関と調整を行っている。</a:t>
              </a:r>
              <a:endParaRPr lang="en-US" altLang="ja-JP" sz="700" noProof="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〇大阪ヘルスケアパビリオンについて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建築</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については４月に着工、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月の完成をめざし計画どおり進捗している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運営</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及び行催事の計画策定（３月）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〇機運醸成に向けた取組について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全国</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知事会や指定都市市⾧会での万博</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や、大阪府、千葉県、福岡市の連携による全国的な機運醸成の取組みを実施（通年）</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「万博の桜</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」ご寄付の呼びかけを実施（通年）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府域全体で官民一体となった機運醸成の取組みを推進する「地域連携</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タスクフォース」を万博推進局に設置</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大阪・関西万博の成功に向けた機運醸成アクションプラン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(ver2.0)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」の策定</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博覧会協会</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・経済界・府市が一つになり、効率的・戦略的に活動するため、博覧会協会に「機運醸成委員会」を設置し、「機運醸成行動計画</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ver.1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」を策定</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重点期間において開幕</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日前イベントなど万博</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イベントや市内</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エリアにおける沿道バナーフラッグの掲出等シティドレッシングの実施（</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〇参加促進に向けた取組について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・関西万博ボランティアについて、７月に運営等業務にかかる委託契約を締結。活動内容の具体化に向け、博覧会協会及び交通事業者等と調整をするとともに、応募システムの構築など準備を進め、</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月より募集を開始した。</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自治体</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参加催事について、府内市町村及び府市部局（区役所含む）へ意向調査及びヒアリングを行い、（公社）２０２５年日本国際博覧会協会へ催事の企画案（概要）を６月に提出。府内すべての市町村で構成する「市町村催事参加委員会」を７月に設置。</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月に博覧会協会へ催事の企画書を提出し、２月に内定連絡を受けた。また２月より催事実施にかかる事業者公募を開始した。</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49862097-5F4B-4A85-A6C1-0C92A92C3097}"/>
                </a:ext>
              </a:extLst>
            </p:cNvPr>
            <p:cNvSpPr txBox="1"/>
            <p:nvPr/>
          </p:nvSpPr>
          <p:spPr>
            <a:xfrm>
              <a:off x="-2494707" y="1082950"/>
              <a:ext cx="2537307" cy="215444"/>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zh-TW"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ja-JP"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zh-TW"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推進</a:t>
              </a:r>
            </a:p>
          </p:txBody>
        </p:sp>
        <p:grpSp>
          <p:nvGrpSpPr>
            <p:cNvPr id="50" name="グループ化 49">
              <a:extLst>
                <a:ext uri="{FF2B5EF4-FFF2-40B4-BE49-F238E27FC236}">
                  <a16:creationId xmlns:a16="http://schemas.microsoft.com/office/drawing/2014/main" id="{8064E48E-1512-4281-B9BE-E08C5C14139C}"/>
                </a:ext>
              </a:extLst>
            </p:cNvPr>
            <p:cNvGrpSpPr/>
            <p:nvPr/>
          </p:nvGrpSpPr>
          <p:grpSpPr>
            <a:xfrm>
              <a:off x="-1260632" y="1077907"/>
              <a:ext cx="792000" cy="216000"/>
              <a:chOff x="-4573603" y="2594996"/>
              <a:chExt cx="792000" cy="216000"/>
            </a:xfrm>
          </p:grpSpPr>
          <p:sp>
            <p:nvSpPr>
              <p:cNvPr id="51" name="楕円 50">
                <a:extLst>
                  <a:ext uri="{FF2B5EF4-FFF2-40B4-BE49-F238E27FC236}">
                    <a16:creationId xmlns:a16="http://schemas.microsoft.com/office/drawing/2014/main" id="{8E4DD415-A406-4FED-BDCF-457F74003F92}"/>
                  </a:ext>
                </a:extLst>
              </p:cNvPr>
              <p:cNvSpPr/>
              <p:nvPr/>
            </p:nvSpPr>
            <p:spPr>
              <a:xfrm>
                <a:off x="-4339602" y="2612996"/>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楕円 51">
                <a:extLst>
                  <a:ext uri="{FF2B5EF4-FFF2-40B4-BE49-F238E27FC236}">
                    <a16:creationId xmlns:a16="http://schemas.microsoft.com/office/drawing/2014/main" id="{0B913D90-3FFE-4D9B-A17C-E12B35967A74}"/>
                  </a:ext>
                </a:extLst>
              </p:cNvPr>
              <p:cNvSpPr/>
              <p:nvPr/>
            </p:nvSpPr>
            <p:spPr>
              <a:xfrm>
                <a:off x="-4573603" y="259499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a:t>
                </a:r>
              </a:p>
            </p:txBody>
          </p:sp>
        </p:grpSp>
      </p:grpSp>
      <p:grpSp>
        <p:nvGrpSpPr>
          <p:cNvPr id="55" name="グループ化 54">
            <a:extLst>
              <a:ext uri="{FF2B5EF4-FFF2-40B4-BE49-F238E27FC236}">
                <a16:creationId xmlns:a16="http://schemas.microsoft.com/office/drawing/2014/main" id="{2E1BD003-E380-4DE0-9A96-E1596D94BDBD}"/>
              </a:ext>
            </a:extLst>
          </p:cNvPr>
          <p:cNvGrpSpPr/>
          <p:nvPr/>
        </p:nvGrpSpPr>
        <p:grpSpPr>
          <a:xfrm>
            <a:off x="2864768" y="3758966"/>
            <a:ext cx="4802108" cy="3024335"/>
            <a:chOff x="7020000" y="808181"/>
            <a:chExt cx="2738980" cy="3262678"/>
          </a:xfrm>
        </p:grpSpPr>
        <p:sp>
          <p:nvSpPr>
            <p:cNvPr id="56" name="テキスト ボックス 55">
              <a:extLst>
                <a:ext uri="{FF2B5EF4-FFF2-40B4-BE49-F238E27FC236}">
                  <a16:creationId xmlns:a16="http://schemas.microsoft.com/office/drawing/2014/main" id="{1B310052-CCA7-40A3-AC2A-74FAE81B9664}"/>
                </a:ext>
              </a:extLst>
            </p:cNvPr>
            <p:cNvSpPr txBox="1"/>
            <p:nvPr/>
          </p:nvSpPr>
          <p:spPr>
            <a:xfrm>
              <a:off x="7020000" y="1008000"/>
              <a:ext cx="2738980" cy="3062859"/>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万博記念公園駅前周辺地区活性化事業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EXPO</a:t>
              </a:r>
              <a:r>
                <a:rPr lang="ja-JP" altLang="en-US" sz="7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パビリオン別館の建設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太陽の塔初代黄金の顔等、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年大阪万博のレガシーを中心に常設展示を行うほか、屋内イベントが開催できるスペースと機能を備えた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パビリオン別館を建設。展示内容等について、万博公園運営審議会の意見を聴取するなど充実を図る。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環境アセスメント開始　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EXPO</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事業予定者（三菱商事都市開発株式会社、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Anschutz</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、関電不動産開発株式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会社　共同企業体）の決定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事業予定者と基本協定書を締結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環境アセスメントの具体的な協議を開始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契約締結（建築工事）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年５月　契約締結（展示設計・修復・設置）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a:extLst>
                <a:ext uri="{FF2B5EF4-FFF2-40B4-BE49-F238E27FC236}">
                  <a16:creationId xmlns:a16="http://schemas.microsoft.com/office/drawing/2014/main" id="{3C783FB7-8167-483B-AA2B-1486D42314E3}"/>
                </a:ext>
              </a:extLst>
            </p:cNvPr>
            <p:cNvGrpSpPr/>
            <p:nvPr/>
          </p:nvGrpSpPr>
          <p:grpSpPr>
            <a:xfrm>
              <a:off x="7020000" y="808181"/>
              <a:ext cx="2738980" cy="232422"/>
              <a:chOff x="7020000" y="808181"/>
              <a:chExt cx="2738980" cy="232422"/>
            </a:xfrm>
          </p:grpSpPr>
          <p:sp>
            <p:nvSpPr>
              <p:cNvPr id="59" name="テキスト ボックス 58">
                <a:extLst>
                  <a:ext uri="{FF2B5EF4-FFF2-40B4-BE49-F238E27FC236}">
                    <a16:creationId xmlns:a16="http://schemas.microsoft.com/office/drawing/2014/main" id="{9FC3E7F1-B6CD-48AC-A8AA-6C8C8E76EC0A}"/>
                  </a:ext>
                </a:extLst>
              </p:cNvPr>
              <p:cNvSpPr txBox="1"/>
              <p:nvPr/>
            </p:nvSpPr>
            <p:spPr>
              <a:xfrm>
                <a:off x="7020000" y="808181"/>
                <a:ext cx="2738980" cy="232422"/>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61" name="楕円 60">
                <a:extLst>
                  <a:ext uri="{FF2B5EF4-FFF2-40B4-BE49-F238E27FC236}">
                    <a16:creationId xmlns:a16="http://schemas.microsoft.com/office/drawing/2014/main" id="{99525F91-A5E8-4D94-88DB-885FBEB1D3F8}"/>
                  </a:ext>
                </a:extLst>
              </p:cNvPr>
              <p:cNvSpPr/>
              <p:nvPr/>
            </p:nvSpPr>
            <p:spPr>
              <a:xfrm>
                <a:off x="8379585"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pic>
        <p:nvPicPr>
          <p:cNvPr id="62" name="図 61">
            <a:extLst>
              <a:ext uri="{FF2B5EF4-FFF2-40B4-BE49-F238E27FC236}">
                <a16:creationId xmlns:a16="http://schemas.microsoft.com/office/drawing/2014/main" id="{E0D600BC-DFDD-49D7-A0D3-D8894B12C1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7468" y="5556347"/>
            <a:ext cx="1665669" cy="1008000"/>
          </a:xfrm>
          <a:prstGeom prst="rect">
            <a:avLst/>
          </a:prstGeom>
        </p:spPr>
      </p:pic>
      <p:pic>
        <p:nvPicPr>
          <p:cNvPr id="42" name="図 41">
            <a:extLst>
              <a:ext uri="{FF2B5EF4-FFF2-40B4-BE49-F238E27FC236}">
                <a16:creationId xmlns:a16="http://schemas.microsoft.com/office/drawing/2014/main" id="{73ACC29D-F425-424B-8696-D6A0604CC9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8831" y="6107431"/>
            <a:ext cx="1008112" cy="574813"/>
          </a:xfrm>
          <a:prstGeom prst="rect">
            <a:avLst/>
          </a:prstGeom>
        </p:spPr>
      </p:pic>
    </p:spTree>
    <p:extLst>
      <p:ext uri="{BB962C8B-B14F-4D97-AF65-F5344CB8AC3E}">
        <p14:creationId xmlns:p14="http://schemas.microsoft.com/office/powerpoint/2010/main" val="182324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E861375B-741B-46A7-9460-5E9056E28AD9}"/>
              </a:ext>
            </a:extLst>
          </p:cNvPr>
          <p:cNvSpPr txBox="1"/>
          <p:nvPr/>
        </p:nvSpPr>
        <p:spPr>
          <a:xfrm>
            <a:off x="6624000" y="630265"/>
            <a:ext cx="3168000" cy="610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舟運をはじめ水辺も楽しめる観光メニューが集結するターミナルの整備、水辺魅力の向上や、舟運活性化に資する空間・景観整備を行う。</a:t>
            </a:r>
            <a:endParaRPr lang="en-US" altLang="ja-JP" sz="700" u="sng"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水都大阪コンソーシアム事業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と光の首都大阪」の実現に向けて、府・市・経済界等による公民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夜間景観における水辺の魅力向上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中之島夜間景観の質の向上と永続化に向け、新たなライトアップ施設の設置や既存施設の更新を実施する。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水辺魅力の向上や、舟運活性化に資する空間・景観整備等を実施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官民連携によるワーキングでの各種検討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端建蔵橋のライトアップ詳細設計の実施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中之島ゲートターミナル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にぎわい施設を整備する民間事業者を決定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船着場整備工事に着手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兵庫連携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大阪・神戸間の航路の実現に向けたモニタークルーズの社会実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験を実施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東横堀川</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本町橋～農人橋間（右岸側）空間整備等</a:t>
            </a:r>
          </a:p>
          <a:p>
            <a:pPr lvl="0">
              <a:lnSpc>
                <a:spcPts val="1000"/>
              </a:lnSpc>
            </a:pPr>
            <a:r>
              <a:rPr lang="zh-TW" altLang="en-US" sz="700" dirty="0">
                <a:latin typeface="Meiryo UI" panose="020B0604030504040204" pitchFamily="50" charset="-128"/>
                <a:ea typeface="Meiryo UI" panose="020B0604030504040204" pitchFamily="50" charset="-128"/>
                <a:cs typeface="Meiryo UI" panose="020B0604030504040204" pitchFamily="50" charset="-128"/>
              </a:rPr>
              <a:t>  （右岸側）</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契約、着手（</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年度工事、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年度（万博開催に合わせ）供用</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水と光を活かした魅力創出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万博開幕時の景観創出に向けた周辺環境調査及び実証実験を実施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万博インパクトを活用した、水辺のにぎわい創出や舟運の活性化に向けた</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取組みの実施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四季の水辺ならではの魅力を活かした水都大阪ウイークの実施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:3/25~4/9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水上ミニ花火</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金曜日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原則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及び万博開催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年前と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日前の計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端建蔵橋のライトアップ基本設計完了　</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341296" y="647476"/>
            <a:ext cx="3168000" cy="2695575"/>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世界遺産「百舌鳥・古市古墳群」について、「世界遺産条約」に基づく義務を果たすため、資産の保存・活用の取組みや資産の価値と魅力を発信する取</a:t>
            </a:r>
            <a:r>
              <a:rPr lang="ja-JP" altLang="en-US" sz="700" strike="dblStrike" dirty="0">
                <a:latin typeface="Meiryo UI" panose="020B0604030504040204" pitchFamily="50" charset="-128"/>
                <a:ea typeface="Meiryo UI" panose="020B0604030504040204" pitchFamily="50" charset="-128"/>
                <a:cs typeface="Meiryo UI" panose="020B0604030504040204" pitchFamily="50" charset="-128"/>
              </a:rPr>
              <a:t>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組みを、大阪府、堺市、羽曳野市、藤井寺市が一体となり進める。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継続的に実施</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海外メディア（</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タイムズ）を活用した記事の制作及び広告配信（海外メディア</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サイト内および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広告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配信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（海外メディアサイト内）ネイティブ広告（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万回以上）</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）ターゲティング広告（</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endParaRPr kumimoji="1" lang="ja-JP" altLang="en-US" sz="7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保存のためのモニタリングと対策を実施（伐採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・補修等：</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電子版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タイムズへの</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記事・周遊動画掲載</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ページ</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内でのネイティブ広告を実施（</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449</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でのターゲティング広告を実施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108</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2619" y="648000"/>
            <a:ext cx="3168000" cy="6102000"/>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「食」のブランディングに向けた取り組み</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大阪観光局において、大阪商工会議所と共に「食創造都市　大阪推進機構」の活動を通じて世界における「食のまち・大阪」を発信し、食に関する事業を通じて大阪の「食」ブランディングに向けた取組みを推進する。</a:t>
            </a:r>
          </a:p>
          <a:p>
            <a:pPr lvl="0">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大阪産（もん）グローバルブランド化推進</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や販路拡大、付加価値の高い商品等開発を促進するとともに、伝統や特徴のある一次産品・加工食品など「大阪の食」の魅力を発信し、大阪産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名品等のブランド力向上と購入機会の拡大を図る。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民間事業者等との連携により、大阪の食の魅力を活用した新たな大阪ならではの観光コンテンツを開発し、上質で特別感のある食の魅力を発信することで、旅行者の誘致および観光消費の拡大を図る。</a:t>
            </a:r>
          </a:p>
          <a:p>
            <a:pPr>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情報発信やプロモーションの実施による食のまち・大阪ブランディングの推進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1,140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民間事業者等との連携により、大阪の食の魅力発信を継続実施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食の魅力を掲載するサイトを制作。食体験メニューを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商品造成。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農山漁村発イノベーションに取組む事業者数（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人材育成研修・交流会（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の活用等、大阪産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の魅力発信に努めている。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食を活用した着地型観光コンテンツ「あじわい大阪」のプログラムを造成し、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年度末時点で、４プログラム販売。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72" name="テキスト ボックス 71"/>
          <p:cNvSpPr txBox="1"/>
          <p:nvPr/>
        </p:nvSpPr>
        <p:spPr>
          <a:xfrm>
            <a:off x="72619" y="432000"/>
            <a:ext cx="3168000" cy="21547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pic>
        <p:nvPicPr>
          <p:cNvPr id="34" name="図 33">
            <a:extLst>
              <a:ext uri="{FF2B5EF4-FFF2-40B4-BE49-F238E27FC236}">
                <a16:creationId xmlns:a16="http://schemas.microsoft.com/office/drawing/2014/main" id="{28CD7091-1DD1-45F6-8C5E-704FF6A3D0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205" y="5344266"/>
            <a:ext cx="1836210" cy="1224136"/>
          </a:xfrm>
          <a:prstGeom prst="rect">
            <a:avLst/>
          </a:prstGeom>
        </p:spPr>
      </p:pic>
      <p:sp>
        <p:nvSpPr>
          <p:cNvPr id="32" name="テキスト ボックス 31"/>
          <p:cNvSpPr txBox="1"/>
          <p:nvPr/>
        </p:nvSpPr>
        <p:spPr>
          <a:xfrm>
            <a:off x="3348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pic>
        <p:nvPicPr>
          <p:cNvPr id="33" name="図 32" descr="テキスト  自動的に生成された説明">
            <a:extLst>
              <a:ext uri="{FF2B5EF4-FFF2-40B4-BE49-F238E27FC236}">
                <a16:creationId xmlns:a16="http://schemas.microsoft.com/office/drawing/2014/main" id="{23B239EF-7F5E-4FD1-ACB5-326F96B354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1388" y="1153938"/>
            <a:ext cx="979538" cy="553901"/>
          </a:xfrm>
          <a:prstGeom prst="rect">
            <a:avLst/>
          </a:prstGeom>
        </p:spPr>
      </p:pic>
      <p:sp>
        <p:nvSpPr>
          <p:cNvPr id="41" name="テキスト ボックス 40">
            <a:extLst>
              <a:ext uri="{FF2B5EF4-FFF2-40B4-BE49-F238E27FC236}">
                <a16:creationId xmlns:a16="http://schemas.microsoft.com/office/drawing/2014/main" id="{597D83AE-A6B1-478D-B32C-37C0DC793CED}"/>
              </a:ext>
            </a:extLst>
          </p:cNvPr>
          <p:cNvSpPr txBox="1"/>
          <p:nvPr/>
        </p:nvSpPr>
        <p:spPr>
          <a:xfrm>
            <a:off x="6624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grpSp>
        <p:nvGrpSpPr>
          <p:cNvPr id="39" name="グループ化 38"/>
          <p:cNvGrpSpPr/>
          <p:nvPr/>
        </p:nvGrpSpPr>
        <p:grpSpPr>
          <a:xfrm>
            <a:off x="7040274" y="432000"/>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1" name="グループ化 50"/>
          <p:cNvGrpSpPr/>
          <p:nvPr/>
        </p:nvGrpSpPr>
        <p:grpSpPr>
          <a:xfrm>
            <a:off x="1136193" y="432000"/>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3" name="楕円 5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58" name="楕円 57"/>
          <p:cNvSpPr/>
          <p:nvPr/>
        </p:nvSpPr>
        <p:spPr>
          <a:xfrm>
            <a:off x="5411388" y="45771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5" name="テキスト ボックス 34"/>
          <p:cNvSpPr txBox="1"/>
          <p:nvPr/>
        </p:nvSpPr>
        <p:spPr>
          <a:xfrm>
            <a:off x="8215193" y="6556473"/>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冬の水都大阪ウイーク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637158" y="6544725"/>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秋の水都大阪ウイーク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ACF4FFCC-649C-469F-A562-F94CDC39F3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grpSp>
        <p:nvGrpSpPr>
          <p:cNvPr id="46" name="グループ化 45">
            <a:extLst>
              <a:ext uri="{FF2B5EF4-FFF2-40B4-BE49-F238E27FC236}">
                <a16:creationId xmlns:a16="http://schemas.microsoft.com/office/drawing/2014/main" id="{90A02941-53CD-4577-8035-2071F67CCAEF}"/>
              </a:ext>
            </a:extLst>
          </p:cNvPr>
          <p:cNvGrpSpPr/>
          <p:nvPr/>
        </p:nvGrpSpPr>
        <p:grpSpPr>
          <a:xfrm>
            <a:off x="3348000" y="3395809"/>
            <a:ext cx="3175323" cy="3401902"/>
            <a:chOff x="3369000" y="3417287"/>
            <a:chExt cx="3175323" cy="3682759"/>
          </a:xfrm>
        </p:grpSpPr>
        <p:sp>
          <p:nvSpPr>
            <p:cNvPr id="47" name="テキスト ボックス 46">
              <a:extLst>
                <a:ext uri="{FF2B5EF4-FFF2-40B4-BE49-F238E27FC236}">
                  <a16:creationId xmlns:a16="http://schemas.microsoft.com/office/drawing/2014/main" id="{E40C0C29-25F5-4A8A-9A15-766B93C6DF2B}"/>
                </a:ext>
              </a:extLst>
            </p:cNvPr>
            <p:cNvSpPr txBox="1"/>
            <p:nvPr/>
          </p:nvSpPr>
          <p:spPr>
            <a:xfrm>
              <a:off x="3376323" y="3597288"/>
              <a:ext cx="3168000" cy="3502758"/>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を契機として、大阪に多くの人を呼び込むスポーツツーリズムを展開することで、スポーツを中心とした大阪の都市魅力の向上・地域活性化を図り、万博の「いのち輝く」をテーマとしたスポーツ都市大阪の形成に取り組むことで、府市連携して大阪の成長を加速させ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・イベント参加者数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・イベント参加者の満足度・万博認知度向上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：計画通りに進捗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OSAKANEXPO2023(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として計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回のイベントを実施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63,778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人、イベント参加者の満足度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％、万博認知度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トライアスロンネクスポ　大阪城公園太陽の広場</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アーバンスポーツネクスポ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万博記念公園</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てんしば</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アーバンスポーツネクスポ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ららぽーと堺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・その他、市町村等の既存アーバンスポーツ施設を活用した出前型イベントを実施（計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6E8CD837-E793-4D3A-BFCA-6F226AA08FDD}"/>
                </a:ext>
              </a:extLst>
            </p:cNvPr>
            <p:cNvSpPr txBox="1"/>
            <p:nvPr/>
          </p:nvSpPr>
          <p:spPr>
            <a:xfrm>
              <a:off x="3369000" y="3417287"/>
              <a:ext cx="3168000" cy="217163"/>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「いのち輝く」スポーツ都市大阪創出事業</a:t>
              </a:r>
            </a:p>
          </p:txBody>
        </p:sp>
        <p:grpSp>
          <p:nvGrpSpPr>
            <p:cNvPr id="55" name="グループ化 54">
              <a:extLst>
                <a:ext uri="{FF2B5EF4-FFF2-40B4-BE49-F238E27FC236}">
                  <a16:creationId xmlns:a16="http://schemas.microsoft.com/office/drawing/2014/main" id="{98C948C0-74FB-44C5-B97D-DFECDC9C3DAC}"/>
                </a:ext>
              </a:extLst>
            </p:cNvPr>
            <p:cNvGrpSpPr/>
            <p:nvPr/>
          </p:nvGrpSpPr>
          <p:grpSpPr>
            <a:xfrm>
              <a:off x="5036388" y="3431252"/>
              <a:ext cx="792000" cy="216000"/>
              <a:chOff x="-1826865" y="2423010"/>
              <a:chExt cx="792000" cy="216000"/>
            </a:xfrm>
          </p:grpSpPr>
          <p:sp>
            <p:nvSpPr>
              <p:cNvPr id="59" name="楕円 58">
                <a:extLst>
                  <a:ext uri="{FF2B5EF4-FFF2-40B4-BE49-F238E27FC236}">
                    <a16:creationId xmlns:a16="http://schemas.microsoft.com/office/drawing/2014/main" id="{8C6C2089-4B5D-410D-9571-5A2FC3C90B09}"/>
                  </a:ext>
                </a:extLst>
              </p:cNvPr>
              <p:cNvSpPr/>
              <p:nvPr/>
            </p:nvSpPr>
            <p:spPr>
              <a:xfrm>
                <a:off x="-1592865" y="243468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0" name="楕円 59">
                <a:extLst>
                  <a:ext uri="{FF2B5EF4-FFF2-40B4-BE49-F238E27FC236}">
                    <a16:creationId xmlns:a16="http://schemas.microsoft.com/office/drawing/2014/main" id="{EACF75C5-0BE7-4E95-86EF-8003E72FEBE9}"/>
                  </a:ext>
                </a:extLst>
              </p:cNvPr>
              <p:cNvSpPr/>
              <p:nvPr/>
            </p:nvSpPr>
            <p:spPr>
              <a:xfrm>
                <a:off x="-1826865" y="242301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pic>
        <p:nvPicPr>
          <p:cNvPr id="38" name="図 37">
            <a:extLst>
              <a:ext uri="{FF2B5EF4-FFF2-40B4-BE49-F238E27FC236}">
                <a16:creationId xmlns:a16="http://schemas.microsoft.com/office/drawing/2014/main" id="{2FC53E77-5012-438B-852B-5D5B877C4587}"/>
              </a:ext>
            </a:extLst>
          </p:cNvPr>
          <p:cNvPicPr/>
          <p:nvPr/>
        </p:nvPicPr>
        <p:blipFill rotWithShape="1">
          <a:blip r:embed="rId5" cstate="print">
            <a:extLst>
              <a:ext uri="{28A0092B-C50C-407E-A947-70E740481C1C}">
                <a14:useLocalDpi xmlns:a14="http://schemas.microsoft.com/office/drawing/2010/main" val="0"/>
              </a:ext>
            </a:extLst>
          </a:blip>
          <a:srcRect r="22531" b="4178"/>
          <a:stretch/>
        </p:blipFill>
        <p:spPr bwMode="auto">
          <a:xfrm>
            <a:off x="5212439" y="5241356"/>
            <a:ext cx="820681" cy="542611"/>
          </a:xfrm>
          <a:prstGeom prst="rect">
            <a:avLst/>
          </a:prstGeom>
          <a:noFill/>
          <a:ln>
            <a:noFill/>
          </a:ln>
          <a:extLst>
            <a:ext uri="{53640926-AAD7-44D8-BBD7-CCE9431645EC}">
              <a14:shadowObscured xmlns:a14="http://schemas.microsoft.com/office/drawing/2010/main"/>
            </a:ext>
          </a:extLst>
        </p:spPr>
      </p:pic>
      <p:pic>
        <p:nvPicPr>
          <p:cNvPr id="42" name="図 41">
            <a:extLst>
              <a:ext uri="{FF2B5EF4-FFF2-40B4-BE49-F238E27FC236}">
                <a16:creationId xmlns:a16="http://schemas.microsoft.com/office/drawing/2014/main" id="{F141E535-1DB7-4D5F-94EB-065FB0682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5221" y="5866702"/>
            <a:ext cx="817899" cy="545335"/>
          </a:xfrm>
          <a:prstGeom prst="rect">
            <a:avLst/>
          </a:prstGeom>
        </p:spPr>
      </p:pic>
      <p:pic>
        <p:nvPicPr>
          <p:cNvPr id="49" name="図 48">
            <a:extLst>
              <a:ext uri="{FF2B5EF4-FFF2-40B4-BE49-F238E27FC236}">
                <a16:creationId xmlns:a16="http://schemas.microsoft.com/office/drawing/2014/main" id="{D2747C02-41B2-4E45-A73A-7F4947E995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5144" y="4221088"/>
            <a:ext cx="997284" cy="681230"/>
          </a:xfrm>
          <a:prstGeom prst="rect">
            <a:avLst/>
          </a:prstGeom>
          <a:ln w="3175">
            <a:noFill/>
          </a:ln>
        </p:spPr>
      </p:pic>
      <p:pic>
        <p:nvPicPr>
          <p:cNvPr id="2" name="図 1" descr="橋と建物  中程度の精度で自動的に生成された説明">
            <a:extLst>
              <a:ext uri="{FF2B5EF4-FFF2-40B4-BE49-F238E27FC236}">
                <a16:creationId xmlns:a16="http://schemas.microsoft.com/office/drawing/2014/main" id="{382952E5-7555-0E26-1744-B7A9C1B75D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3200" y="5552085"/>
            <a:ext cx="1335018" cy="1001263"/>
          </a:xfrm>
          <a:prstGeom prst="rect">
            <a:avLst/>
          </a:prstGeom>
        </p:spPr>
      </p:pic>
      <p:pic>
        <p:nvPicPr>
          <p:cNvPr id="3" name="図 2" descr="道路, テーブル, ストリート, 光 が含まれている画像  自動的に生成された説明">
            <a:extLst>
              <a:ext uri="{FF2B5EF4-FFF2-40B4-BE49-F238E27FC236}">
                <a16:creationId xmlns:a16="http://schemas.microsoft.com/office/drawing/2014/main" id="{779E2ECA-D0A0-9C31-3E5A-BE098B746F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7825" y="5550951"/>
            <a:ext cx="1335695" cy="993734"/>
          </a:xfrm>
          <a:prstGeom prst="rect">
            <a:avLst/>
          </a:prstGeom>
        </p:spPr>
      </p:pic>
    </p:spTree>
    <p:extLst>
      <p:ext uri="{BB962C8B-B14F-4D97-AF65-F5344CB8AC3E}">
        <p14:creationId xmlns:p14="http://schemas.microsoft.com/office/powerpoint/2010/main" val="295501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72000" y="630928"/>
            <a:ext cx="4752000" cy="2052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「御堂筋イルミネーション」、「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光のルネサンス」、地域団体等が展開するエリアプログラムを一体的に展開して、都市魅力の創造・発信や都市ブランドの向上を図る。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 「大阪・光の饗宴」を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都市魅力の発信やブランドの向上を図った。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 「御堂筋イルミネーション」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a:t>
            </a:r>
            <a:endParaRPr lang="ja-JP" altLang="en-US"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日まで（ただし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日まで一部点灯）実施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b="1"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4968000" y="603580"/>
            <a:ext cx="4752000" cy="205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の人々を惹きつけるキラーコンテンツを実施し、大阪の魅力を全世界に強力に発信することで、多くの方々を大阪に誘客する起爆剤となるプロモーションイベントを開催するとともに万博の機運醸成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大阪のシンボリックなエリア（御堂筋、中之島、水の回廊など）において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話題性のあるキラーコンテンツを実施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日に御堂筋ランウェイ</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を開催</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エンターテインメント、日本文化、パフォーマンスなど非日常的なオンリーワン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コンテンツを実施することで、大阪の魅力を広く発信（来場者数約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GENERATIONS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開幕スペシャルパフォーマンス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アンミカ・中条あやみらによる万博ユニフォームファッションショー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MISIA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スペシャルプログラム</a:t>
            </a:r>
          </a:p>
        </p:txBody>
      </p:sp>
      <p:sp>
        <p:nvSpPr>
          <p:cNvPr id="56" name="テキスト ボックス 55"/>
          <p:cNvSpPr txBox="1"/>
          <p:nvPr/>
        </p:nvSpPr>
        <p:spPr>
          <a:xfrm>
            <a:off x="7343998" y="3501764"/>
            <a:ext cx="2448000" cy="3167228"/>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大阪観光局において、新たな観光関連産業の振興や地域の活性化、効果的なプロモーションや地域と連携した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誘致などの事業に取り組み、来阪宿泊数等を増加させることで、新たな観光関連産業の振興や地域の活性化につなげ、経済効果の向上を図る。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観光地域づくり法人としての事業推進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マーケテイング事業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市に対してコンサルティングを実施しコンテンツを造成。来年度に向けて約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市町に支援を提案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・また、府内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団体にデータに基づく事業連携を呼びかけ、うち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団体に対して大阪観光局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DMP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Data Management Platform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（データ・マネジメント・プラットフォーム）によるマーケティングリサーチ内容を提供</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観光アプリの開発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月リリースし、ダウンロード数増加に向けプロモーションを実施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67,071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ダウンロードを獲得</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府域周遊の取組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・大阪府内市町村観光担当者と旅行会社等による地域の観光資源の活用に向けた商談会を実施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279627" y="3502132"/>
            <a:ext cx="4018068" cy="3167228"/>
          </a:xfrm>
          <a:prstGeom prst="rect">
            <a:avLst/>
          </a:prstGeom>
          <a:noFill/>
          <a:ln w="6350">
            <a:solidFill>
              <a:srgbClr val="4F81BD"/>
            </a:solidFill>
          </a:ln>
        </p:spPr>
        <p:txBody>
          <a:bodyPr wrap="square" rtlCol="0">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年大阪・関西万博を見据え、街並み、歴史・文化芸術、食、エンタメなどの大阪の強みを活かした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イベント等の実施により、大阪への集客・府内周遊の促進及び万博の機運醸成につなげる。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①集客企画の実施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大阪市内エリア及び北摂、北河内、中河内、南河内、泉州の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国内外から注目され集客が期待できるイベント等を実施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②周遊促進企画の実施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上記府域５エリア内の観光スポットを訪問し、楽しんで周遊していただける企画を実施</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集客・周遊イベントの参加者延べ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（うち府域５エリアで実施する集客企画の参加者延べ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府域５エリアで実施する周遊企画の参加者延べ４千人</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月：アーティストとコラボした食のイベント「音食キッチン」（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FOOD LAB)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月：大阪の有名な土産物を一堂に集めた「大阪逸品広場」（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月：アニメ等のポップカルチャーが集結した「中之島アニメ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BOX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」、スーパーカー等の展示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NAKANOSHIMA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CIRCUIT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」（大阪市中央公会堂及びその周辺）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月：フィギュアの塗装体験や公開収録等の「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TOY BOX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門真」（海洋堂ホビーランド）</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月：大阪来てな！万博開催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NHK</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大阪ホール）</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２月：特別車両やジオラマを展示した「大阪来てな！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TRAIN DAYS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西日本吹田総合車両所）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月：食、歴史等をテーマとしたイベント「大阪来てな！春爛漫フェスタ」（泉州、河内各所）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月：花火ショー「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FINAL FANTASY VII REMAKE/REBIRTH</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」（万博記念公園）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周遊企画として、「大阪来てな！キャンペーン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×GENERATIONS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～声で巡る大阪～」を展開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gn="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月、北摂・河内各所）</a:t>
            </a:r>
          </a:p>
        </p:txBody>
      </p:sp>
      <p:sp>
        <p:nvSpPr>
          <p:cNvPr id="30" name="テキスト ボックス 29">
            <a:extLst>
              <a:ext uri="{FF2B5EF4-FFF2-40B4-BE49-F238E27FC236}">
                <a16:creationId xmlns:a16="http://schemas.microsoft.com/office/drawing/2014/main" id="{A050B08E-2E1F-4BEC-A94D-A8F13E8D69DA}"/>
              </a:ext>
            </a:extLst>
          </p:cNvPr>
          <p:cNvSpPr txBox="1"/>
          <p:nvPr/>
        </p:nvSpPr>
        <p:spPr>
          <a:xfrm>
            <a:off x="71998" y="3496631"/>
            <a:ext cx="3180973" cy="3172729"/>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ＪＲ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社（北海道・東日本・東海・西日本・四国・九州）と連携した全国規模の観光キャンペーンに取り組むことにより、大阪・関西万博の機運醸成、国内観光誘客促進および観光消費の拡大を図る。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キャンペーン実施のための推進体制の立ち上げおよび推進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年度：推進協議会の立ち上げ</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年度：プレキャンペーン・全国宣伝販売促進会議の実施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年度：本キャンペーンの実施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年度：アフターキャンペーンの実施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日に推進協議会を設立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年度の全国宣伝販売促進会議・エクスカーションに向けて、観光素材の集約　　ために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WG</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を設置し調整</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大阪駅でプレキャンペーンオープニングイベントを実施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82" name="テキスト ボックス 81"/>
          <p:cNvSpPr txBox="1"/>
          <p:nvPr/>
        </p:nvSpPr>
        <p:spPr>
          <a:xfrm>
            <a:off x="4968000" y="404664"/>
            <a:ext cx="475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sp>
        <p:nvSpPr>
          <p:cNvPr id="43" name="テキスト ボックス 42"/>
          <p:cNvSpPr txBox="1"/>
          <p:nvPr/>
        </p:nvSpPr>
        <p:spPr>
          <a:xfrm>
            <a:off x="72000" y="404664"/>
            <a:ext cx="475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26" name="テキスト ボックス 25"/>
          <p:cNvSpPr txBox="1"/>
          <p:nvPr/>
        </p:nvSpPr>
        <p:spPr>
          <a:xfrm>
            <a:off x="9180" y="268491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29" name="表 28"/>
          <p:cNvGraphicFramePr>
            <a:graphicFrameLocks noGrp="1"/>
          </p:cNvGraphicFramePr>
          <p:nvPr>
            <p:extLst>
              <p:ext uri="{D42A27DB-BD31-4B8C-83A1-F6EECF244321}">
                <p14:modId xmlns:p14="http://schemas.microsoft.com/office/powerpoint/2010/main" val="1616793344"/>
              </p:ext>
            </p:extLst>
          </p:nvPr>
        </p:nvGraphicFramePr>
        <p:xfrm>
          <a:off x="71998" y="2923040"/>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a:t>
                      </a: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を受けている観光関連事業者を支援するとともに、観光客が府内各地を訪れ食やスポーツなどを楽しめる都市の実現をめざし、マイクロツーリズムを起点とする国内からの誘客強化に取り組んでいる。今後も、府内の魅力的なコンテンツの発掘や磨き上げにより、府域の周遊性を高めていくとともに、水際対策の大幅な緩和を受け、インバウンド獲得に向けた取組み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a:extLst>
              <a:ext uri="{FF2B5EF4-FFF2-40B4-BE49-F238E27FC236}">
                <a16:creationId xmlns:a16="http://schemas.microsoft.com/office/drawing/2014/main" id="{2284A540-F017-4B89-BD83-379589B4CEC3}"/>
              </a:ext>
            </a:extLst>
          </p:cNvPr>
          <p:cNvSpPr txBox="1"/>
          <p:nvPr/>
        </p:nvSpPr>
        <p:spPr>
          <a:xfrm>
            <a:off x="80828" y="3303380"/>
            <a:ext cx="3180972"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大阪デスティネーションキャンペーン推進事業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2284A540-F017-4B89-BD83-379589B4CEC3}"/>
              </a:ext>
            </a:extLst>
          </p:cNvPr>
          <p:cNvSpPr txBox="1"/>
          <p:nvPr/>
        </p:nvSpPr>
        <p:spPr>
          <a:xfrm>
            <a:off x="3277018" y="3306570"/>
            <a:ext cx="401806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大阪来てな！キャンペーン </a:t>
            </a:r>
            <a:r>
              <a:rPr lang="ja-JP" altLang="en-US" sz="800" b="1" u="sng" dirty="0">
                <a:solidFill>
                  <a:schemeClr val="bg1"/>
                </a:solidFill>
                <a:latin typeface="Meiryo UI" panose="020B0604030504040204" pitchFamily="50" charset="-128"/>
                <a:ea typeface="Meiryo UI" panose="020B0604030504040204" pitchFamily="50" charset="-128"/>
              </a:rPr>
              <a:t>（大阪の観光資源を</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活かした集客・周遊事業）</a:t>
            </a:r>
            <a:endParaRPr lang="zh-TW"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7341389" y="3291181"/>
            <a:ext cx="24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p>
        </p:txBody>
      </p:sp>
      <p:sp>
        <p:nvSpPr>
          <p:cNvPr id="3" name="AutoShape 2" descr="FIVE HOTEL OSAKA | プランの詳細 | 【大阪いらっしゃいキャンペーン2022】素泊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2" name="Picture 8" descr="「大阪来てなキャンペーン」ロゴ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1137" y="3745273"/>
            <a:ext cx="814914" cy="634122"/>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8120310" y="2218668"/>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御堂筋ランウェイ</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sp>
        <p:nvSpPr>
          <p:cNvPr id="8" name="大かっこ 7">
            <a:extLst>
              <a:ext uri="{FF2B5EF4-FFF2-40B4-BE49-F238E27FC236}">
                <a16:creationId xmlns:a16="http://schemas.microsoft.com/office/drawing/2014/main" id="{92A75F94-3869-4EA8-A9EE-C5564C957FA2}"/>
              </a:ext>
            </a:extLst>
          </p:cNvPr>
          <p:cNvSpPr/>
          <p:nvPr/>
        </p:nvSpPr>
        <p:spPr>
          <a:xfrm>
            <a:off x="243737" y="2179027"/>
            <a:ext cx="4488058" cy="33261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1" name="グループ化 40"/>
          <p:cNvGrpSpPr/>
          <p:nvPr/>
        </p:nvGrpSpPr>
        <p:grpSpPr>
          <a:xfrm>
            <a:off x="870484" y="414789"/>
            <a:ext cx="792000" cy="216000"/>
            <a:chOff x="-1807864" y="2317564"/>
            <a:chExt cx="792000" cy="216000"/>
          </a:xfrm>
        </p:grpSpPr>
        <p:sp>
          <p:nvSpPr>
            <p:cNvPr id="47" name="楕円 4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0" name="グループ化 59"/>
          <p:cNvGrpSpPr/>
          <p:nvPr/>
        </p:nvGrpSpPr>
        <p:grpSpPr>
          <a:xfrm>
            <a:off x="7132395" y="414540"/>
            <a:ext cx="792000" cy="216000"/>
            <a:chOff x="-1807864" y="2317564"/>
            <a:chExt cx="792000" cy="216000"/>
          </a:xfrm>
        </p:grpSpPr>
        <p:sp>
          <p:nvSpPr>
            <p:cNvPr id="61" name="楕円 6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3" name="グループ化 62"/>
          <p:cNvGrpSpPr/>
          <p:nvPr/>
        </p:nvGrpSpPr>
        <p:grpSpPr>
          <a:xfrm>
            <a:off x="2253765" y="3310673"/>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6" name="グループ化 65"/>
          <p:cNvGrpSpPr/>
          <p:nvPr/>
        </p:nvGrpSpPr>
        <p:grpSpPr>
          <a:xfrm>
            <a:off x="6439794" y="3302590"/>
            <a:ext cx="792000" cy="216000"/>
            <a:chOff x="-977937" y="2326486"/>
            <a:chExt cx="792000" cy="216000"/>
          </a:xfrm>
        </p:grpSpPr>
        <p:sp>
          <p:nvSpPr>
            <p:cNvPr id="67" name="楕円 66"/>
            <p:cNvSpPr/>
            <p:nvPr/>
          </p:nvSpPr>
          <p:spPr>
            <a:xfrm>
              <a:off x="-750641" y="2350444"/>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8" name="楕円 67"/>
            <p:cNvSpPr/>
            <p:nvPr/>
          </p:nvSpPr>
          <p:spPr>
            <a:xfrm>
              <a:off x="-977937" y="232648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9" name="グループ化 68"/>
          <p:cNvGrpSpPr/>
          <p:nvPr/>
        </p:nvGrpSpPr>
        <p:grpSpPr>
          <a:xfrm>
            <a:off x="8347203" y="3287903"/>
            <a:ext cx="792000" cy="216000"/>
            <a:chOff x="-1807864" y="2317564"/>
            <a:chExt cx="792000" cy="216000"/>
          </a:xfrm>
        </p:grpSpPr>
        <p:sp>
          <p:nvSpPr>
            <p:cNvPr id="70" name="楕円 69"/>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1" name="楕円 7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4" name="正方形/長方形 43">
            <a:extLst>
              <a:ext uri="{FF2B5EF4-FFF2-40B4-BE49-F238E27FC236}">
                <a16:creationId xmlns:a16="http://schemas.microsoft.com/office/drawing/2014/main" id="{7366ACEE-571C-43EE-87A0-6B8684FC5234}"/>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descr="ロゴ, 会社名  自動的に生成された説明">
            <a:extLst>
              <a:ext uri="{FF2B5EF4-FFF2-40B4-BE49-F238E27FC236}">
                <a16:creationId xmlns:a16="http://schemas.microsoft.com/office/drawing/2014/main" id="{F0281CCD-6A4C-45E4-BF07-A1A973EFDC4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4816" y="5980955"/>
            <a:ext cx="1117241" cy="612414"/>
          </a:xfrm>
          <a:prstGeom prst="rect">
            <a:avLst/>
          </a:prstGeom>
        </p:spPr>
      </p:pic>
      <p:sp>
        <p:nvSpPr>
          <p:cNvPr id="46" name="テキスト ボックス 45">
            <a:extLst>
              <a:ext uri="{FF2B5EF4-FFF2-40B4-BE49-F238E27FC236}">
                <a16:creationId xmlns:a16="http://schemas.microsoft.com/office/drawing/2014/main" id="{07387F59-4940-48AE-8D18-A98071FF55C1}"/>
              </a:ext>
            </a:extLst>
          </p:cNvPr>
          <p:cNvSpPr txBox="1"/>
          <p:nvPr/>
        </p:nvSpPr>
        <p:spPr>
          <a:xfrm>
            <a:off x="3358818" y="2019458"/>
            <a:ext cx="1372977"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御堂筋イルミネーション</a:t>
            </a:r>
            <a:endParaRPr kumimoji="1" lang="ja-JP" altLang="en-US" sz="600" dirty="0">
              <a:latin typeface="Meiryo UI" panose="020B0604030504040204" pitchFamily="50" charset="-128"/>
              <a:ea typeface="Meiryo UI" panose="020B0604030504040204" pitchFamily="50" charset="-128"/>
            </a:endParaRPr>
          </a:p>
        </p:txBody>
      </p:sp>
      <p:pic>
        <p:nvPicPr>
          <p:cNvPr id="48" name="図 47">
            <a:extLst>
              <a:ext uri="{FF2B5EF4-FFF2-40B4-BE49-F238E27FC236}">
                <a16:creationId xmlns:a16="http://schemas.microsoft.com/office/drawing/2014/main" id="{DA59E6DB-FAB1-4952-BCB0-13D44DFED3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95" y="1093005"/>
            <a:ext cx="1636617" cy="1091078"/>
          </a:xfrm>
          <a:prstGeom prst="rect">
            <a:avLst/>
          </a:prstGeom>
        </p:spPr>
      </p:pic>
      <p:pic>
        <p:nvPicPr>
          <p:cNvPr id="52" name="図 51">
            <a:extLst>
              <a:ext uri="{FF2B5EF4-FFF2-40B4-BE49-F238E27FC236}">
                <a16:creationId xmlns:a16="http://schemas.microsoft.com/office/drawing/2014/main" id="{6DE08B65-5516-4FAB-A2D7-4548B9B491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07971" y="4519536"/>
            <a:ext cx="879847" cy="583823"/>
          </a:xfrm>
          <a:prstGeom prst="rect">
            <a:avLst/>
          </a:prstGeom>
        </p:spPr>
      </p:pic>
      <p:sp>
        <p:nvSpPr>
          <p:cNvPr id="55" name="テキスト ボックス 54">
            <a:extLst>
              <a:ext uri="{FF2B5EF4-FFF2-40B4-BE49-F238E27FC236}">
                <a16:creationId xmlns:a16="http://schemas.microsoft.com/office/drawing/2014/main" id="{72152C1E-EC11-496F-AAFF-1A69E6EF558A}"/>
              </a:ext>
            </a:extLst>
          </p:cNvPr>
          <p:cNvSpPr txBox="1"/>
          <p:nvPr/>
        </p:nvSpPr>
        <p:spPr>
          <a:xfrm>
            <a:off x="6046947" y="5072374"/>
            <a:ext cx="1401896" cy="184666"/>
          </a:xfrm>
          <a:prstGeom prst="rect">
            <a:avLst/>
          </a:prstGeom>
          <a:noFill/>
        </p:spPr>
        <p:txBody>
          <a:bodyPr wrap="square" rtlCol="0">
            <a:spAutoFit/>
          </a:bodyPr>
          <a:lstStyle/>
          <a:p>
            <a:pPr algn="ctr" defTabSz="957816"/>
            <a:r>
              <a:rPr lang="en-US" altLang="ja-JP" sz="600" dirty="0">
                <a:latin typeface="Meiryo UI" panose="020B0604030504040204" pitchFamily="50" charset="-128"/>
                <a:ea typeface="Meiryo UI" panose="020B0604030504040204" pitchFamily="50" charset="-128"/>
                <a:cs typeface="Meiryo UI" panose="020B0604030504040204" pitchFamily="50" charset="-128"/>
              </a:rPr>
              <a:t>NAKANOSHIMA</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CIRCUIT</a:t>
            </a:r>
            <a:endParaRPr lang="en-US" altLang="ja-JP" sz="601" dirty="0">
              <a:latin typeface="Meiryo UI" panose="020B0604030504040204" pitchFamily="50" charset="-128"/>
              <a:ea typeface="Meiryo UI" panose="020B0604030504040204" pitchFamily="50" charset="-128"/>
            </a:endParaRPr>
          </a:p>
        </p:txBody>
      </p:sp>
      <p:pic>
        <p:nvPicPr>
          <p:cNvPr id="50" name="図 49">
            <a:extLst>
              <a:ext uri="{FF2B5EF4-FFF2-40B4-BE49-F238E27FC236}">
                <a16:creationId xmlns:a16="http://schemas.microsoft.com/office/drawing/2014/main" id="{75926D39-7475-4C10-89C0-A2D02A8EF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2015" y="1093005"/>
            <a:ext cx="1559863" cy="939078"/>
          </a:xfrm>
          <a:prstGeom prst="rect">
            <a:avLst/>
          </a:prstGeom>
        </p:spPr>
      </p:pic>
      <p:pic>
        <p:nvPicPr>
          <p:cNvPr id="51" name="図 50">
            <a:extLst>
              <a:ext uri="{FF2B5EF4-FFF2-40B4-BE49-F238E27FC236}">
                <a16:creationId xmlns:a16="http://schemas.microsoft.com/office/drawing/2014/main" id="{6C878C9C-B722-42B0-BE5B-880A48A4A7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0142" y="5964204"/>
            <a:ext cx="1335417" cy="660753"/>
          </a:xfrm>
          <a:prstGeom prst="rect">
            <a:avLst/>
          </a:prstGeom>
        </p:spPr>
      </p:pic>
    </p:spTree>
    <p:extLst>
      <p:ext uri="{BB962C8B-B14F-4D97-AF65-F5344CB8AC3E}">
        <p14:creationId xmlns:p14="http://schemas.microsoft.com/office/powerpoint/2010/main" val="320867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598017" y="595172"/>
            <a:ext cx="5163040" cy="2771172"/>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まち全体を「ミュージアム」に見立て、魅力的な地域資源を発掘・再発見し、磨き・際立たせ、結びつけることにより、大阪のまちの魅力を内外に発信する「大阪ミュージアム」を推進する。</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また、大阪のまちの魅力を国内外に発信するため、「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」の配布のほか、民間企業等と連携し、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ブースの出展や情報発信を実施。周遊ルート及びその周辺のミュージアム登録物の認知度向上を図り、誘客を強化する。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大阪ミュージアムの推進及び大阪の魅力を発信するため、咲洲庁舎</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階に設置する「大阪府観光情報コーナー」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をはじめ、観光案内所や空港、民間が実施する大型イベントへのブース出展等において、観光ガイドブック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」（日本語版・多言語版）を配布。</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また、民間連携事業によりあらゆる機会を捉えた魅力発信を行うとともに、公式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等を積極的に活用した。</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・観光案内所、空港、宿泊施設等でのガイドブックの配布：約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等の発信：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・大型イベントへの ブース出展等：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・大学や企業等と連携した主な魅力発信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➢武庫川女子大学と連携した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ツールの作成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JAL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伊丹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女満別線就航記念イベントでのプロモーション</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
              </a:lnSpc>
            </a:pPr>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
              </a:lnSpc>
            </a:pPr>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108022" y="4293368"/>
            <a:ext cx="4988994" cy="2351156"/>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の開催を通じた観光消費の拡大を図るとともに、大阪に集積する産業分野を活かしたビジネスやイノベーションの機会を創出するため、官民が一体となって戦略的に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・ハイブリッド開催支援事業を利用した主催者のうち、本助成制度が大阪での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開催の判断要素の一つになったと回答した割合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・万博と連動した国際会議の開催支援件数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ハイブリッド開催支援助成金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・募集</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日～令和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交付件数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・ハイブリッド開催支援事業を利用した主催者のうち、本助成制度が大阪での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開催の判断要素の一つになったと回答した割合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○万博を契機とした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・対象事業の登録受付開始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登録件数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・国際会議等の開催支援件数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関連事業者及び大阪観光局で構成する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Team OSAKA 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主催者等に向けた誘致・創出の働きかけを継続して実施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313040" y="4294800"/>
            <a:ext cx="4478960" cy="2351156"/>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ツーリズム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ジャパンにおいて、レセプションや特設ステージでイベントを実施するとともに、特設コーナーを活用した兵庫県との共同出展を行い、大阪・関西万博の魅力や兵庫県との広域観光エリアとしての観光ＰＲ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大阪・関西万博の魅力発信。</a:t>
            </a: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兵庫県との広域観光エリアとしての観光ＰＲの実施。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strike="dbl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インテックス大阪にて開催。</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・ウェルカムレセプションでの魅力発信・トッププロモーションの実施</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万博応援音頭、特別公演（ユニバーサル・スタジオ・ジャパン）</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大阪府知事によるトッププロモーション（開催地挨拶、兵庫・大阪連携の紹介）</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・ブース出展</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大阪の観光コンテンツ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大阪・関西万博、大阪産（もん）の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兵庫県（ひょうご観光本部）、大阪観光局のブースと連携したクイズラリー</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兵庫県マスコット「はばタン」と大阪府広報担当副知事「もずやん」との写真撮影、広域周遊コースの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 </a:t>
            </a: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77370" y="621814"/>
            <a:ext cx="4232928" cy="2735877"/>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観光分野における兵庫・大阪の連携を進め、世界有数の広域観光エリアを形成し、</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時における県内・府内への滞在、周遊促進につなげるため、兵庫・大阪がもつ多彩な観光資源等を活かした新たな「観光コンテンツ」及びそれらをつなぐ「広域周遊モデルコース」を造成することにより、兵庫・大阪エリアの広域周遊の促進を図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・来訪者の満足度：</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・再訪意向：</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〇観光コンテンツの造成</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新規観光コンテンツを</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件造成（兵庫県５件・大阪府５件）し、</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順次</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OTA</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サイトへ掲載開始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ツーリズム</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TEJ</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）大阪府ブースにてパネル展示・リーフレット配布</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を行い、上記新規観光コンテンツを</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〇広域周遊モデルコースの造成 </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年１月</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上記の新規観光コンテンツと既存の体験コンテンツ等をテーマ別に組み合わせ、</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万博来場者を想定した、６件の広域周遊モデルコースを造成</a:t>
            </a:r>
            <a:endParaRPr lang="ja-JP" altLang="en-US" sz="7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32" name="テキスト ボックス 31"/>
          <p:cNvSpPr txBox="1"/>
          <p:nvPr/>
        </p:nvSpPr>
        <p:spPr>
          <a:xfrm>
            <a:off x="4592960" y="395136"/>
            <a:ext cx="516304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6483" y="1371100"/>
            <a:ext cx="792088" cy="1135314"/>
          </a:xfrm>
          <a:prstGeom prst="rect">
            <a:avLst/>
          </a:prstGeom>
          <a:ln>
            <a:solidFill>
              <a:schemeClr val="tx1"/>
            </a:solidFill>
          </a:ln>
        </p:spPr>
      </p:pic>
      <p:sp>
        <p:nvSpPr>
          <p:cNvPr id="75" name="テキスト ボックス 74"/>
          <p:cNvSpPr txBox="1"/>
          <p:nvPr/>
        </p:nvSpPr>
        <p:spPr>
          <a:xfrm>
            <a:off x="72000" y="396000"/>
            <a:ext cx="4232929"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観光コンテンツ事業</a:t>
            </a:r>
          </a:p>
        </p:txBody>
      </p:sp>
      <p:graphicFrame>
        <p:nvGraphicFramePr>
          <p:cNvPr id="33" name="表 32"/>
          <p:cNvGraphicFramePr>
            <a:graphicFrameLocks noGrp="1"/>
          </p:cNvGraphicFramePr>
          <p:nvPr>
            <p:extLst>
              <p:ext uri="{D42A27DB-BD31-4B8C-83A1-F6EECF244321}">
                <p14:modId xmlns:p14="http://schemas.microsoft.com/office/powerpoint/2010/main" val="1393536873"/>
              </p:ext>
            </p:extLst>
          </p:nvPr>
        </p:nvGraphicFramePr>
        <p:xfrm>
          <a:off x="72000" y="365437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は回復途上ではあるが、多様な人々が訪れ、集い、交流する活気あふれる都市をめざし、大規模展示会の継続開催支援をはじめ、国際会議の誘致などに取り組んでいる。今後も交流人口の増加やビジネス、イノベーションの機会創出等に向け、「大阪</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誘致戦略」に基づき取り組んでいく。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2" name="テキスト ボックス 41"/>
          <p:cNvSpPr txBox="1"/>
          <p:nvPr/>
        </p:nvSpPr>
        <p:spPr>
          <a:xfrm>
            <a:off x="0" y="3366344"/>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48" name="テキスト ボックス 47"/>
          <p:cNvSpPr txBox="1"/>
          <p:nvPr/>
        </p:nvSpPr>
        <p:spPr>
          <a:xfrm>
            <a:off x="108021" y="4077368"/>
            <a:ext cx="4988995"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推進に向けた取組み</a:t>
            </a:r>
          </a:p>
        </p:txBody>
      </p:sp>
      <p:sp>
        <p:nvSpPr>
          <p:cNvPr id="59" name="テキスト ボックス 58"/>
          <p:cNvSpPr txBox="1"/>
          <p:nvPr/>
        </p:nvSpPr>
        <p:spPr>
          <a:xfrm>
            <a:off x="5311664" y="4077368"/>
            <a:ext cx="447896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ツーリズム</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EXPO</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開催支援事業</a:t>
            </a:r>
          </a:p>
        </p:txBody>
      </p:sp>
      <p:sp>
        <p:nvSpPr>
          <p:cNvPr id="38" name="テキスト ボックス 37"/>
          <p:cNvSpPr txBox="1"/>
          <p:nvPr/>
        </p:nvSpPr>
        <p:spPr>
          <a:xfrm>
            <a:off x="8567823" y="2501008"/>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観光ガイドブック</a:t>
            </a:r>
          </a:p>
        </p:txBody>
      </p:sp>
      <p:grpSp>
        <p:nvGrpSpPr>
          <p:cNvPr id="39" name="グループ化 38"/>
          <p:cNvGrpSpPr/>
          <p:nvPr/>
        </p:nvGrpSpPr>
        <p:grpSpPr>
          <a:xfrm>
            <a:off x="3192792" y="5357277"/>
            <a:ext cx="1739208" cy="1368151"/>
            <a:chOff x="10497616" y="5130096"/>
            <a:chExt cx="1047606" cy="826551"/>
          </a:xfrm>
        </p:grpSpPr>
        <p:sp>
          <p:nvSpPr>
            <p:cNvPr id="40" name="テキスト ボックス 39"/>
            <p:cNvSpPr txBox="1"/>
            <p:nvPr/>
          </p:nvSpPr>
          <p:spPr>
            <a:xfrm>
              <a:off x="10674305" y="5799402"/>
              <a:ext cx="870917" cy="157245"/>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pic>
          <p:nvPicPr>
            <p:cNvPr id="41" name="図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7616" y="5130096"/>
              <a:ext cx="1008112" cy="675168"/>
            </a:xfrm>
            <a:prstGeom prst="rect">
              <a:avLst/>
            </a:prstGeom>
          </p:spPr>
        </p:pic>
      </p:grpSp>
      <p:grpSp>
        <p:nvGrpSpPr>
          <p:cNvPr id="52" name="グループ化 51"/>
          <p:cNvGrpSpPr/>
          <p:nvPr/>
        </p:nvGrpSpPr>
        <p:grpSpPr>
          <a:xfrm>
            <a:off x="1295640" y="4068000"/>
            <a:ext cx="792000" cy="216000"/>
            <a:chOff x="-1807864" y="2317564"/>
            <a:chExt cx="792000" cy="216000"/>
          </a:xfrm>
        </p:grpSpPr>
        <p:sp>
          <p:nvSpPr>
            <p:cNvPr id="65" name="楕円 6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6" name="楕円 6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4" name="楕円 73"/>
          <p:cNvSpPr/>
          <p:nvPr/>
        </p:nvSpPr>
        <p:spPr>
          <a:xfrm>
            <a:off x="8776483" y="414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 name="楕円 2">
            <a:extLst>
              <a:ext uri="{FF2B5EF4-FFF2-40B4-BE49-F238E27FC236}">
                <a16:creationId xmlns:a16="http://schemas.microsoft.com/office/drawing/2014/main" id="{9A376B95-5BA9-7016-DD84-B02B9C998B3A}"/>
              </a:ext>
            </a:extLst>
          </p:cNvPr>
          <p:cNvSpPr/>
          <p:nvPr/>
        </p:nvSpPr>
        <p:spPr>
          <a:xfrm>
            <a:off x="2000672" y="440688"/>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9" name="楕円 8">
            <a:extLst>
              <a:ext uri="{FF2B5EF4-FFF2-40B4-BE49-F238E27FC236}">
                <a16:creationId xmlns:a16="http://schemas.microsoft.com/office/drawing/2014/main" id="{3E12F34F-0307-6594-CEBD-AEECEB4C2C5E}"/>
              </a:ext>
            </a:extLst>
          </p:cNvPr>
          <p:cNvSpPr/>
          <p:nvPr/>
        </p:nvSpPr>
        <p:spPr>
          <a:xfrm>
            <a:off x="8517416" y="411309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4" name="正方形/長方形 33">
            <a:extLst>
              <a:ext uri="{FF2B5EF4-FFF2-40B4-BE49-F238E27FC236}">
                <a16:creationId xmlns:a16="http://schemas.microsoft.com/office/drawing/2014/main" id="{9B4BDB14-1210-4D05-BBA4-F39F8A93F0E5}"/>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pic>
        <p:nvPicPr>
          <p:cNvPr id="29" name="図 28">
            <a:extLst>
              <a:ext uri="{FF2B5EF4-FFF2-40B4-BE49-F238E27FC236}">
                <a16:creationId xmlns:a16="http://schemas.microsoft.com/office/drawing/2014/main" id="{BD038F33-679B-4E0D-9FBE-7A19D4E77B6E}"/>
              </a:ext>
            </a:extLst>
          </p:cNvPr>
          <p:cNvPicPr>
            <a:picLocks noChangeAspect="1"/>
          </p:cNvPicPr>
          <p:nvPr/>
        </p:nvPicPr>
        <p:blipFill>
          <a:blip r:embed="rId5"/>
          <a:stretch>
            <a:fillRect/>
          </a:stretch>
        </p:blipFill>
        <p:spPr>
          <a:xfrm>
            <a:off x="8420991" y="4873534"/>
            <a:ext cx="1208819" cy="884434"/>
          </a:xfrm>
          <a:prstGeom prst="rect">
            <a:avLst/>
          </a:prstGeom>
        </p:spPr>
      </p:pic>
      <p:pic>
        <p:nvPicPr>
          <p:cNvPr id="30" name="図 29" descr="マップ  自動的に生成された説明">
            <a:extLst>
              <a:ext uri="{FF2B5EF4-FFF2-40B4-BE49-F238E27FC236}">
                <a16:creationId xmlns:a16="http://schemas.microsoft.com/office/drawing/2014/main" id="{A3435917-ED93-4D14-B7D8-F92BAA5F37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0962" y="1193350"/>
            <a:ext cx="1152223" cy="811929"/>
          </a:xfrm>
          <a:prstGeom prst="rect">
            <a:avLst/>
          </a:prstGeom>
        </p:spPr>
      </p:pic>
      <p:pic>
        <p:nvPicPr>
          <p:cNvPr id="35" name="図 34" descr="新聞の記事のスクリーンショット  中程度の精度で自動的に生成された説明">
            <a:extLst>
              <a:ext uri="{FF2B5EF4-FFF2-40B4-BE49-F238E27FC236}">
                <a16:creationId xmlns:a16="http://schemas.microsoft.com/office/drawing/2014/main" id="{8CA1E027-580B-4858-ACD4-FE99B66D3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2457" y="2342446"/>
            <a:ext cx="1152471" cy="810006"/>
          </a:xfrm>
          <a:prstGeom prst="rect">
            <a:avLst/>
          </a:prstGeom>
        </p:spPr>
      </p:pic>
      <p:pic>
        <p:nvPicPr>
          <p:cNvPr id="43" name="図 42">
            <a:extLst>
              <a:ext uri="{FF2B5EF4-FFF2-40B4-BE49-F238E27FC236}">
                <a16:creationId xmlns:a16="http://schemas.microsoft.com/office/drawing/2014/main" id="{4417C24B-198B-455A-A06C-588EB7D66C8F}"/>
              </a:ext>
            </a:extLst>
          </p:cNvPr>
          <p:cNvPicPr>
            <a:picLocks noChangeAspect="1"/>
          </p:cNvPicPr>
          <p:nvPr/>
        </p:nvPicPr>
        <p:blipFill>
          <a:blip r:embed="rId8"/>
          <a:stretch>
            <a:fillRect/>
          </a:stretch>
        </p:blipFill>
        <p:spPr>
          <a:xfrm>
            <a:off x="7617296" y="2476748"/>
            <a:ext cx="1168798" cy="833244"/>
          </a:xfrm>
          <a:prstGeom prst="rect">
            <a:avLst/>
          </a:prstGeom>
        </p:spPr>
      </p:pic>
      <p:sp>
        <p:nvSpPr>
          <p:cNvPr id="44" name="正方形/長方形 43">
            <a:extLst>
              <a:ext uri="{FF2B5EF4-FFF2-40B4-BE49-F238E27FC236}">
                <a16:creationId xmlns:a16="http://schemas.microsoft.com/office/drawing/2014/main" id="{821D8865-F538-42FF-9BF2-0CD3FBF54232}"/>
              </a:ext>
            </a:extLst>
          </p:cNvPr>
          <p:cNvSpPr/>
          <p:nvPr/>
        </p:nvSpPr>
        <p:spPr>
          <a:xfrm>
            <a:off x="8767789" y="3063165"/>
            <a:ext cx="1297394" cy="207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57816">
              <a:defRPr/>
            </a:pPr>
            <a:r>
              <a:rPr lang="ja-JP" altLang="en-US"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イベントでの魅力発信</a:t>
            </a:r>
            <a:endParaRPr lang="en-US" altLang="ja-JP"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defTabSz="957816">
              <a:defRPr/>
            </a:pPr>
            <a:r>
              <a:rPr lang="ja-JP" altLang="en-US"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ブースの</a:t>
            </a:r>
            <a:r>
              <a:rPr lang="ja-JP" altLang="en-US" sz="60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出展</a:t>
            </a:r>
            <a:endParaRPr lang="en-US" altLang="ja-JP" sz="60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6574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23A969E-5A88-40FC-0715-E42381A606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64880" y="4016625"/>
            <a:ext cx="1195855" cy="728384"/>
          </a:xfrm>
          <a:prstGeom prst="rect">
            <a:avLst/>
          </a:prstGeom>
        </p:spPr>
      </p:pic>
      <p:sp>
        <p:nvSpPr>
          <p:cNvPr id="47" name="テキスト ボックス 46"/>
          <p:cNvSpPr txBox="1"/>
          <p:nvPr/>
        </p:nvSpPr>
        <p:spPr>
          <a:xfrm>
            <a:off x="4988534" y="3697901"/>
            <a:ext cx="4750004" cy="1133329"/>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美術館として必要な機能強化と利用者サービス向上のための抜本的改修を行い、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年度中のリニューアルオープンをめざす。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実施設計に基づき改修工事を実施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改修工事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08000"/>
            <a:ext cx="4824000"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大阪市が寄附を受けた建物「こども本の森　中之島」について、子どもたちが文学を中心とした良質で多様な芸術文化に触れること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月調査実施）</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年７月５日に開館し、令和６年３月末までに約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万人が来館した（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D52F0DC-53D2-4D11-9379-9F4F6DDB2196}"/>
              </a:ext>
            </a:extLst>
          </p:cNvPr>
          <p:cNvSpPr txBox="1"/>
          <p:nvPr/>
        </p:nvSpPr>
        <p:spPr>
          <a:xfrm>
            <a:off x="72000" y="5508000"/>
            <a:ext cx="4806000" cy="122400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新型コロナウイルス感染症により、舞台公演等の文化芸術活動に影響を受けたアーティストや文化芸術団体等の活動を支援する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ため、大阪府市が連携し、公演等の実施にかかる会場使用料を補助する。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新型コロナウイルス感染症の影響を受けたアーティスト等の活動の促進</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月から</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月に実施する事業を支援</a:t>
            </a:r>
            <a:endParaRPr kumimoji="1" lang="en-US" altLang="ja-JP" sz="700" b="0"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交付</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決定</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件数：</a:t>
            </a:r>
            <a:r>
              <a:rPr kumimoji="1" lang="en-US" altLang="zh-CN"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883</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zh-TW"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（分野：音楽、落語、</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演劇、美術、漫才、</a:t>
            </a:r>
            <a:r>
              <a:rPr kumimoji="1" lang="zh-TW"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舞踊等）</a:t>
            </a:r>
            <a:endParaRPr kumimoji="1" lang="en-US" altLang="zh-CN"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2000" y="1044000"/>
            <a:ext cx="4869144" cy="3636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 大阪市芸術活動振興事業助成</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団体・個人が行う芸術文化活動を公募し、アーツカウンシルの審査を経て、これらの事業経費の一部に対して助成を行う。</a:t>
            </a: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 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アンケートなどによる本事業の活用による新たな取り組みへの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チャレンジ件数及び目的達成した件数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無料公演：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回大阪アジアン映画祭」開催。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月から事業開始。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年３月まで引き続き実施。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日（土）「中之島文楽」開催。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開催を予定したものについては、延期・中止等することなく実施している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30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3354186886"/>
              </p:ext>
            </p:extLst>
          </p:nvPr>
        </p:nvGraphicFramePr>
        <p:xfrm>
          <a:off x="72000" y="44520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た大阪の文化芸術活動の回復・活性化を支援するとともに、国内外に情報発信していくことにより、大阪の魅力を高め、多くの人々が大阪に集い交流する都市をめざし取り組んでいる。</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6" name="テキスト ボックス 45"/>
          <p:cNvSpPr txBox="1"/>
          <p:nvPr/>
        </p:nvSpPr>
        <p:spPr>
          <a:xfrm>
            <a:off x="4989983" y="3500928"/>
            <a:ext cx="4750004"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大阪市立美術館の魅力向上</a:t>
            </a:r>
          </a:p>
        </p:txBody>
      </p:sp>
      <p:sp>
        <p:nvSpPr>
          <p:cNvPr id="53" name="テキスト ボックス 52"/>
          <p:cNvSpPr txBox="1"/>
          <p:nvPr/>
        </p:nvSpPr>
        <p:spPr>
          <a:xfrm>
            <a:off x="72000" y="828000"/>
            <a:ext cx="4881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sp>
        <p:nvSpPr>
          <p:cNvPr id="57" name="テキスト ボックス 56"/>
          <p:cNvSpPr txBox="1"/>
          <p:nvPr/>
        </p:nvSpPr>
        <p:spPr>
          <a:xfrm>
            <a:off x="3298066" y="3388350"/>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大阪クラシック</a:t>
            </a:r>
            <a:r>
              <a:rPr kumimoji="1" lang="ja-JP" altLang="en-US" sz="600" dirty="0">
                <a:solidFill>
                  <a:srgbClr val="FF0000"/>
                </a:solidFill>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飯島隆</a:t>
            </a:r>
            <a:endParaRPr kumimoji="1" lang="ja-JP" altLang="en-US" sz="6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72000" y="5292000"/>
            <a:ext cx="4806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大阪文化芸術創出事業（活動支援補助金）</a:t>
            </a:r>
          </a:p>
        </p:txBody>
      </p:sp>
      <p:sp>
        <p:nvSpPr>
          <p:cNvPr id="60" name="テキスト ボックス 59"/>
          <p:cNvSpPr txBox="1"/>
          <p:nvPr/>
        </p:nvSpPr>
        <p:spPr>
          <a:xfrm>
            <a:off x="56456" y="465313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506228043"/>
              </p:ext>
            </p:extLst>
          </p:nvPr>
        </p:nvGraphicFramePr>
        <p:xfrm>
          <a:off x="72000" y="4899357"/>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を受けているアーティスト等を支援するなど、あらゆる人々が、大阪の様々な場所において、これまで以上に創作活動に参加でき、鑑賞体験できる都市をめざし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引き続き、あらゆる人々が等しく、文化芸術を鑑賞、参加、創造できる環境の整備と、次世代へと継承される都市をめざし取り組んでいく。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2000"/>
            <a:ext cx="4824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pic>
        <p:nvPicPr>
          <p:cNvPr id="64" name="図 6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4113" y="5826438"/>
            <a:ext cx="1107163" cy="739318"/>
          </a:xfrm>
          <a:prstGeom prst="rect">
            <a:avLst/>
          </a:prstGeom>
        </p:spPr>
      </p:pic>
      <p:pic>
        <p:nvPicPr>
          <p:cNvPr id="37" name="図 3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6816" y="2532496"/>
            <a:ext cx="1331147" cy="886919"/>
          </a:xfrm>
          <a:prstGeom prst="rect">
            <a:avLst/>
          </a:prstGeom>
        </p:spPr>
      </p:pic>
      <p:grpSp>
        <p:nvGrpSpPr>
          <p:cNvPr id="51" name="グループ化 50"/>
          <p:cNvGrpSpPr/>
          <p:nvPr/>
        </p:nvGrpSpPr>
        <p:grpSpPr>
          <a:xfrm>
            <a:off x="2241037" y="5292000"/>
            <a:ext cx="792000" cy="216000"/>
            <a:chOff x="-1807864" y="2317564"/>
            <a:chExt cx="792000" cy="216000"/>
          </a:xfrm>
        </p:grpSpPr>
        <p:sp>
          <p:nvSpPr>
            <p:cNvPr id="54" name="楕円 5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5" name="楕円 5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0" name="楕円 69"/>
          <p:cNvSpPr/>
          <p:nvPr/>
        </p:nvSpPr>
        <p:spPr>
          <a:xfrm>
            <a:off x="1856656"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2" name="楕円 71"/>
          <p:cNvSpPr/>
          <p:nvPr/>
        </p:nvSpPr>
        <p:spPr>
          <a:xfrm>
            <a:off x="6587882" y="530761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5" name="楕円 74"/>
          <p:cNvSpPr/>
          <p:nvPr/>
        </p:nvSpPr>
        <p:spPr>
          <a:xfrm>
            <a:off x="6497882" y="353212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846914B1-F3B3-4C25-B9AC-F6EBF0E2A186}"/>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p:txBody>
      </p:sp>
      <p:sp>
        <p:nvSpPr>
          <p:cNvPr id="74" name="テキスト ボックス 73">
            <a:extLst>
              <a:ext uri="{FF2B5EF4-FFF2-40B4-BE49-F238E27FC236}">
                <a16:creationId xmlns:a16="http://schemas.microsoft.com/office/drawing/2014/main" id="{09DBA59D-B3C2-44B9-9246-9B69305FF129}"/>
              </a:ext>
            </a:extLst>
          </p:cNvPr>
          <p:cNvSpPr txBox="1"/>
          <p:nvPr/>
        </p:nvSpPr>
        <p:spPr>
          <a:xfrm>
            <a:off x="4988534" y="992963"/>
            <a:ext cx="4766999" cy="1133329"/>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大阪・関西万博に向けた文化芸術活動の活性化や文化芸術の魅力発信のため、大阪府市が連携し、各種公演やアート展等の文化芸術プログラムを実施。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７年度の大規模な国際文化芸術祭の開催につなげる。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・大阪・関西万博に向け、大阪の文化芸術活動を盛り上げ、地域経済の活性化を図る。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95</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a:extLst>
              <a:ext uri="{FF2B5EF4-FFF2-40B4-BE49-F238E27FC236}">
                <a16:creationId xmlns:a16="http://schemas.microsoft.com/office/drawing/2014/main" id="{D959BA53-F40C-47B2-A3EE-2F4D16F4598E}"/>
              </a:ext>
            </a:extLst>
          </p:cNvPr>
          <p:cNvSpPr txBox="1"/>
          <p:nvPr/>
        </p:nvSpPr>
        <p:spPr>
          <a:xfrm>
            <a:off x="4988534" y="2327599"/>
            <a:ext cx="4766999" cy="1101401"/>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府内各地の神社仏閣等の日本遺産・文化財等の文化資源を舞台に、大阪が誇る多彩で豊かな文化芸術プログラムを実施し、地域の魅力向上を図るとともに、その魅力を発信する。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・府内各地の文化資源の魅力向上・発信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2BF1942-3333-439F-B773-267D8F068EB5}"/>
              </a:ext>
            </a:extLst>
          </p:cNvPr>
          <p:cNvSpPr txBox="1"/>
          <p:nvPr/>
        </p:nvSpPr>
        <p:spPr>
          <a:xfrm>
            <a:off x="4988534" y="212504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大阪文化資源魅力向上事業</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a:extLst>
              <a:ext uri="{FF2B5EF4-FFF2-40B4-BE49-F238E27FC236}">
                <a16:creationId xmlns:a16="http://schemas.microsoft.com/office/drawing/2014/main" id="{8E030C6C-F747-4465-8A9F-C89A3B7F98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5660" y="2754641"/>
            <a:ext cx="875763" cy="584080"/>
          </a:xfrm>
          <a:prstGeom prst="rect">
            <a:avLst/>
          </a:prstGeom>
          <a:noFill/>
          <a:ln>
            <a:noFill/>
          </a:ln>
        </p:spPr>
      </p:pic>
      <p:pic>
        <p:nvPicPr>
          <p:cNvPr id="81" name="Picture 4">
            <a:extLst>
              <a:ext uri="{FF2B5EF4-FFF2-40B4-BE49-F238E27FC236}">
                <a16:creationId xmlns:a16="http://schemas.microsoft.com/office/drawing/2014/main" id="{7A5985D4-F48C-4CCC-9282-4FBCF59CC9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6966" y="2746092"/>
            <a:ext cx="864161" cy="575531"/>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9A82EA63-5D80-4F06-BCEB-1281516928B5}"/>
              </a:ext>
            </a:extLst>
          </p:cNvPr>
          <p:cNvSpPr txBox="1"/>
          <p:nvPr/>
        </p:nvSpPr>
        <p:spPr>
          <a:xfrm>
            <a:off x="4988534" y="83547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大阪国際文化芸術プロジェクト</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8" name="グループ化 87">
            <a:extLst>
              <a:ext uri="{FF2B5EF4-FFF2-40B4-BE49-F238E27FC236}">
                <a16:creationId xmlns:a16="http://schemas.microsoft.com/office/drawing/2014/main" id="{A7CF84D6-839C-4F61-A638-1773F85BE0EA}"/>
              </a:ext>
            </a:extLst>
          </p:cNvPr>
          <p:cNvGrpSpPr/>
          <p:nvPr/>
        </p:nvGrpSpPr>
        <p:grpSpPr>
          <a:xfrm>
            <a:off x="6425519" y="834341"/>
            <a:ext cx="792000" cy="216000"/>
            <a:chOff x="-1807864" y="2317564"/>
            <a:chExt cx="792000" cy="216000"/>
          </a:xfrm>
        </p:grpSpPr>
        <p:sp>
          <p:nvSpPr>
            <p:cNvPr id="89" name="楕円 88">
              <a:extLst>
                <a:ext uri="{FF2B5EF4-FFF2-40B4-BE49-F238E27FC236}">
                  <a16:creationId xmlns:a16="http://schemas.microsoft.com/office/drawing/2014/main" id="{0C2D8BBB-990D-44E5-BA3E-380147606DF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0" name="楕円 89">
              <a:extLst>
                <a:ext uri="{FF2B5EF4-FFF2-40B4-BE49-F238E27FC236}">
                  <a16:creationId xmlns:a16="http://schemas.microsoft.com/office/drawing/2014/main" id="{C018D572-345A-4354-AC18-23AFD406128C}"/>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91" name="図 90">
            <a:extLst>
              <a:ext uri="{FF2B5EF4-FFF2-40B4-BE49-F238E27FC236}">
                <a16:creationId xmlns:a16="http://schemas.microsoft.com/office/drawing/2014/main" id="{4C5DD60B-B591-45CE-BE9E-04660FBBF6DD}"/>
              </a:ext>
            </a:extLst>
          </p:cNvPr>
          <p:cNvPicPr>
            <a:picLocks noChangeAspect="1"/>
          </p:cNvPicPr>
          <p:nvPr/>
        </p:nvPicPr>
        <p:blipFill rotWithShape="1">
          <a:blip r:embed="rId8"/>
          <a:srcRect l="18249" r="23985" b="60291"/>
          <a:stretch/>
        </p:blipFill>
        <p:spPr>
          <a:xfrm>
            <a:off x="8808928" y="1606491"/>
            <a:ext cx="887675" cy="456784"/>
          </a:xfrm>
          <a:prstGeom prst="rect">
            <a:avLst/>
          </a:prstGeom>
        </p:spPr>
      </p:pic>
      <p:grpSp>
        <p:nvGrpSpPr>
          <p:cNvPr id="2" name="グループ化 1">
            <a:extLst>
              <a:ext uri="{FF2B5EF4-FFF2-40B4-BE49-F238E27FC236}">
                <a16:creationId xmlns:a16="http://schemas.microsoft.com/office/drawing/2014/main" id="{C8EB5431-8A8F-4B7C-9548-686FCE73B9A8}"/>
              </a:ext>
            </a:extLst>
          </p:cNvPr>
          <p:cNvGrpSpPr/>
          <p:nvPr/>
        </p:nvGrpSpPr>
        <p:grpSpPr>
          <a:xfrm>
            <a:off x="6191519" y="2126292"/>
            <a:ext cx="792000" cy="216000"/>
            <a:chOff x="6797280" y="2126571"/>
            <a:chExt cx="792000" cy="216000"/>
          </a:xfrm>
        </p:grpSpPr>
        <p:sp>
          <p:nvSpPr>
            <p:cNvPr id="92" name="楕円 91">
              <a:extLst>
                <a:ext uri="{FF2B5EF4-FFF2-40B4-BE49-F238E27FC236}">
                  <a16:creationId xmlns:a16="http://schemas.microsoft.com/office/drawing/2014/main" id="{A863DD52-2BF7-4A47-88C5-7A60D16DC32B}"/>
                </a:ext>
              </a:extLst>
            </p:cNvPr>
            <p:cNvSpPr/>
            <p:nvPr/>
          </p:nvSpPr>
          <p:spPr>
            <a:xfrm>
              <a:off x="7100160" y="2132502"/>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3" name="楕円 92">
              <a:extLst>
                <a:ext uri="{FF2B5EF4-FFF2-40B4-BE49-F238E27FC236}">
                  <a16:creationId xmlns:a16="http://schemas.microsoft.com/office/drawing/2014/main" id="{26EFA02B-A32D-49F7-9417-A72A0DADA50E}"/>
                </a:ext>
              </a:extLst>
            </p:cNvPr>
            <p:cNvSpPr/>
            <p:nvPr/>
          </p:nvSpPr>
          <p:spPr>
            <a:xfrm>
              <a:off x="6797280" y="212657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spTree>
    <p:extLst>
      <p:ext uri="{BB962C8B-B14F-4D97-AF65-F5344CB8AC3E}">
        <p14:creationId xmlns:p14="http://schemas.microsoft.com/office/powerpoint/2010/main" val="35499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a:spLocks/>
          </p:cNvSpPr>
          <p:nvPr/>
        </p:nvSpPr>
        <p:spPr>
          <a:xfrm>
            <a:off x="5688000" y="936000"/>
            <a:ext cx="4104000" cy="2556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オリンピアン・パラリンピアン派遣事業／トップアスリート小学校ふれあい事業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オリンピアン・パラリンピアンを府内の小学校、支援学校に派遣し、実技等を通じて東京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後のレガシーの創出を図る。また、在阪スポーツチームと連携し、トップアスリートとの直接的な触れ合いを通じて、子どもたちとスポーツのすばらしさや感動を共有し、スポーツに対する関心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ック等の世界大会に出場したトップアスリートや大阪をホームタウンにしている国内トップリーグに所属する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回程度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「来年度も夢・授業を活用したいと思ったか」の評価が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５段階評価中平均４以上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校に派遣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月：トップアスリート等による「夢・授業」を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「来年度も夢・授業を活用したいと思ったか」の平均評価が５段階評価中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4.8</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72000" y="936000"/>
            <a:ext cx="2628000" cy="2556000"/>
          </a:xfrm>
          <a:prstGeom prst="rect">
            <a:avLst/>
          </a:prstGeom>
          <a:noFill/>
          <a:ln w="6350">
            <a:solidFill>
              <a:srgbClr val="4F81BD"/>
            </a:solidFill>
          </a:ln>
        </p:spPr>
        <p:txBody>
          <a:bodyPr wrap="square" rtlCol="0">
            <a:noAutofit/>
          </a:bodyPr>
          <a:lstStyle/>
          <a:p>
            <a:pPr lvl="0">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大阪のブランド力を活用して国際競技大会などを誘致し、トップアスリートの競技を直接観戦し、スポーツの感動や興奮を体験できる機会を提供する。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ＩＴＣ靱テニスセンターにて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世界スーパージュニアテニス選手権大会」を開催。（観客数：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EB26C87B-8B11-482E-84B0-344FF8F5FBD8}"/>
              </a:ext>
            </a:extLst>
          </p:cNvPr>
          <p:cNvSpPr txBox="1"/>
          <p:nvPr/>
        </p:nvSpPr>
        <p:spPr>
          <a:xfrm>
            <a:off x="5040000" y="4356000"/>
            <a:ext cx="4699962" cy="241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Aldhabi" panose="020B0604020202020204" pitchFamily="2" charset="-78"/>
              </a:rPr>
              <a:t>2023</a:t>
            </a:r>
            <a:r>
              <a:rPr lang="ja-JP" altLang="en-US" sz="700" dirty="0">
                <a:latin typeface="Meiryo UI" panose="020B0604030504040204" pitchFamily="50" charset="-128"/>
                <a:ea typeface="Meiryo UI" panose="020B0604030504040204" pitchFamily="50" charset="-128"/>
                <a:cs typeface="Aldhabi" panose="020B0604020202020204" pitchFamily="2" charset="-78"/>
              </a:rPr>
              <a:t>年）</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４月１日</a:t>
            </a:r>
            <a:r>
              <a:rPr lang="ja-JP" altLang="en-US" sz="700" dirty="0">
                <a:latin typeface="Meiryo UI" panose="020B0604030504040204" pitchFamily="50" charset="-128"/>
                <a:ea typeface="Meiryo UI" panose="020B0604030504040204" pitchFamily="50" charset="-128"/>
                <a:cs typeface="Aldhabi" panose="020B0604020202020204" pitchFamily="2" charset="-7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エイプリルフール企画</a:t>
            </a:r>
            <a:r>
              <a:rPr lang="ja-JP"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４</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月中旬</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　</a:t>
            </a:r>
            <a:r>
              <a:rPr lang="ja-JP" altLang="en-US" sz="700" dirty="0">
                <a:latin typeface="Meiryo UI" panose="020B0604030504040204" pitchFamily="50" charset="-128"/>
                <a:ea typeface="Meiryo UI" panose="020B0604030504040204" pitchFamily="50" charset="-128"/>
                <a:cs typeface="Aldhabi" panose="020B0604020202020204" pitchFamily="2" charset="-78"/>
              </a:rPr>
              <a:t>　　　　　</a:t>
            </a:r>
            <a:r>
              <a:rPr lang="en-US"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SDG</a:t>
            </a:r>
            <a:r>
              <a:rPr lang="ja-JP"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ｓ副読本制作</a:t>
            </a:r>
            <a:endParaRPr lang="en-US" altLang="ja-JP" sz="700"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７月～９月　　　　 舞洲スポーツカレッジ事業開催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８月２日～４日　 スポルテック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出展</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キッズスポーツアカデミー舞洲実施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９月～２月　　　　 スポーツビジネスコンテスト開催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15444"/>
          </a:xfrm>
          <a:prstGeom prst="rect">
            <a:avLst/>
          </a:prstGeom>
          <a:noFill/>
        </p:spPr>
        <p:txBody>
          <a:bodyPr wrap="square" rtlCol="0">
            <a:spAutoFit/>
          </a:bodyP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3721303513"/>
              </p:ext>
            </p:extLst>
          </p:nvPr>
        </p:nvGraphicFramePr>
        <p:xfrm>
          <a:off x="72000" y="35741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今後も、スポーツの感動やすばらしさを様々な形で提供し、世界に誇れるスポーツ推進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5" name="テキスト ボックス 54"/>
          <p:cNvSpPr txBox="1"/>
          <p:nvPr/>
        </p:nvSpPr>
        <p:spPr>
          <a:xfrm>
            <a:off x="72000" y="7200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88000" y="720000"/>
            <a:ext cx="4104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06640" y="1970656"/>
            <a:ext cx="1355000" cy="984260"/>
          </a:xfrm>
          <a:prstGeom prst="rect">
            <a:avLst/>
          </a:prstGeom>
          <a:noFill/>
          <a:ln>
            <a:noFill/>
          </a:ln>
        </p:spPr>
      </p:pic>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367864053"/>
              </p:ext>
            </p:extLst>
          </p:nvPr>
        </p:nvGraphicFramePr>
        <p:xfrm>
          <a:off x="72000" y="374179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・スポーツイベントを通じて更なるスポーツに親しむ機会を提供するとともに、第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期大阪市スポーツ振興計画に基づく各種事業を着実に推進している。引き続き、年間を通じて様々なスポーツを「する」「ささえる」健康で活力のある都市をめざし取り組んでいく。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2" name="テキスト ボックス 51">
            <a:extLst>
              <a:ext uri="{FF2B5EF4-FFF2-40B4-BE49-F238E27FC236}">
                <a16:creationId xmlns:a16="http://schemas.microsoft.com/office/drawing/2014/main" id="{A83D07FF-6C41-4A7B-ABC9-7CD2D4D954E3}"/>
              </a:ext>
            </a:extLst>
          </p:cNvPr>
          <p:cNvSpPr txBox="1"/>
          <p:nvPr/>
        </p:nvSpPr>
        <p:spPr>
          <a:xfrm>
            <a:off x="5040000" y="4140000"/>
            <a:ext cx="469996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68" name="テキスト ボックス 67">
            <a:extLst>
              <a:ext uri="{FF2B5EF4-FFF2-40B4-BE49-F238E27FC236}">
                <a16:creationId xmlns:a16="http://schemas.microsoft.com/office/drawing/2014/main" id="{CCD9EEC0-CDE1-464A-820A-3D31D82B9541}"/>
              </a:ext>
            </a:extLst>
          </p:cNvPr>
          <p:cNvSpPr txBox="1"/>
          <p:nvPr/>
        </p:nvSpPr>
        <p:spPr>
          <a:xfrm>
            <a:off x="-2" y="350100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7680" y="2612339"/>
            <a:ext cx="1080000" cy="722023"/>
          </a:xfrm>
          <a:prstGeom prst="rect">
            <a:avLst/>
          </a:prstGeom>
        </p:spPr>
      </p:pic>
      <p:pic>
        <p:nvPicPr>
          <p:cNvPr id="39" name="図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0380" y="4765530"/>
            <a:ext cx="1402028" cy="1869371"/>
          </a:xfrm>
          <a:prstGeom prst="rect">
            <a:avLst/>
          </a:prstGeom>
        </p:spPr>
      </p:pic>
      <p:grpSp>
        <p:nvGrpSpPr>
          <p:cNvPr id="33" name="グループ化 32"/>
          <p:cNvGrpSpPr/>
          <p:nvPr/>
        </p:nvGrpSpPr>
        <p:grpSpPr>
          <a:xfrm>
            <a:off x="7810640" y="730800"/>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6" name="楕円 45"/>
          <p:cNvSpPr/>
          <p:nvPr/>
        </p:nvSpPr>
        <p:spPr>
          <a:xfrm>
            <a:off x="1917680" y="745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56" name="楕円 55"/>
          <p:cNvSpPr/>
          <p:nvPr/>
        </p:nvSpPr>
        <p:spPr>
          <a:xfrm>
            <a:off x="6244518"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D69F73A7-23DF-41C8-B452-24F8E71E54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p:txBody>
      </p:sp>
      <p:grpSp>
        <p:nvGrpSpPr>
          <p:cNvPr id="47" name="グループ化 46">
            <a:extLst>
              <a:ext uri="{FF2B5EF4-FFF2-40B4-BE49-F238E27FC236}">
                <a16:creationId xmlns:a16="http://schemas.microsoft.com/office/drawing/2014/main" id="{C8B0A0AB-1E58-42EE-8002-980C776A69BC}"/>
              </a:ext>
            </a:extLst>
          </p:cNvPr>
          <p:cNvGrpSpPr/>
          <p:nvPr/>
        </p:nvGrpSpPr>
        <p:grpSpPr>
          <a:xfrm>
            <a:off x="71999" y="4140000"/>
            <a:ext cx="4896000" cy="2628000"/>
            <a:chOff x="71999" y="4140000"/>
            <a:chExt cx="4896000" cy="2628000"/>
          </a:xfrm>
        </p:grpSpPr>
        <p:sp>
          <p:nvSpPr>
            <p:cNvPr id="48" name="テキスト ボックス 47">
              <a:extLst>
                <a:ext uri="{FF2B5EF4-FFF2-40B4-BE49-F238E27FC236}">
                  <a16:creationId xmlns:a16="http://schemas.microsoft.com/office/drawing/2014/main" id="{77E88567-73BD-4D54-9F63-03D9FBD89AAD}"/>
                </a:ext>
              </a:extLst>
            </p:cNvPr>
            <p:cNvSpPr txBox="1"/>
            <p:nvPr/>
          </p:nvSpPr>
          <p:spPr>
            <a:xfrm>
              <a:off x="71999" y="4356000"/>
              <a:ext cx="4896000" cy="241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プロスポーツとの連携したイベントの実施数：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民間企業や市町村との連携により、スポーツツーリズムの推進や生涯スポーツの振興に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取り組んでいる。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回実施した。</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主な取組み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HIRAKATA SPORT EXPO</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バレーボール体験（パナソニックパンサーズ）、ラグビー体験（花園近鉄ライナーズ）、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卓球・デジタル卓球体験（日本ペイントマレッツ）ハンドボール体験（大阪ラヴィッツ）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日（日）　おおきに祭り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卓球・デジタル卓球（日本ペイントマレッツ）、スローターゲット（大阪ラヴィッツ）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FCD73606-EF2C-4E5A-977D-791B5CE6E130}"/>
                </a:ext>
              </a:extLst>
            </p:cNvPr>
            <p:cNvSpPr txBox="1"/>
            <p:nvPr/>
          </p:nvSpPr>
          <p:spPr>
            <a:xfrm>
              <a:off x="72000" y="4140000"/>
              <a:ext cx="4895889"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9" name="楕円 58">
              <a:extLst>
                <a:ext uri="{FF2B5EF4-FFF2-40B4-BE49-F238E27FC236}">
                  <a16:creationId xmlns:a16="http://schemas.microsoft.com/office/drawing/2014/main" id="{13689B6E-D052-4552-BE8B-8A75F4A69697}"/>
                </a:ext>
              </a:extLst>
            </p:cNvPr>
            <p:cNvSpPr/>
            <p:nvPr/>
          </p:nvSpPr>
          <p:spPr>
            <a:xfrm>
              <a:off x="1740384"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pic>
          <p:nvPicPr>
            <p:cNvPr id="62" name="図 61">
              <a:extLst>
                <a:ext uri="{FF2B5EF4-FFF2-40B4-BE49-F238E27FC236}">
                  <a16:creationId xmlns:a16="http://schemas.microsoft.com/office/drawing/2014/main" id="{F7E76DA7-86D7-4711-BF4D-ED05937512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879" b="21859"/>
            <a:stretch/>
          </p:blipFill>
          <p:spPr>
            <a:xfrm>
              <a:off x="3528000" y="4720096"/>
              <a:ext cx="1299492" cy="974620"/>
            </a:xfrm>
            <a:prstGeom prst="rect">
              <a:avLst/>
            </a:prstGeom>
          </p:spPr>
        </p:pic>
        <p:pic>
          <p:nvPicPr>
            <p:cNvPr id="63" name="図 62">
              <a:extLst>
                <a:ext uri="{FF2B5EF4-FFF2-40B4-BE49-F238E27FC236}">
                  <a16:creationId xmlns:a16="http://schemas.microsoft.com/office/drawing/2014/main" id="{700C273F-34C9-4048-B612-ED9A841AA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9846" y="5744048"/>
              <a:ext cx="1299492" cy="974619"/>
            </a:xfrm>
            <a:prstGeom prst="rect">
              <a:avLst/>
            </a:prstGeom>
          </p:spPr>
        </p:pic>
      </p:grpSp>
      <p:sp>
        <p:nvSpPr>
          <p:cNvPr id="43" name="テキスト ボックス 42">
            <a:extLst>
              <a:ext uri="{FF2B5EF4-FFF2-40B4-BE49-F238E27FC236}">
                <a16:creationId xmlns:a16="http://schemas.microsoft.com/office/drawing/2014/main" id="{45DC6DA2-A7D0-467D-B084-1C9ADB54A881}"/>
              </a:ext>
            </a:extLst>
          </p:cNvPr>
          <p:cNvSpPr txBox="1"/>
          <p:nvPr/>
        </p:nvSpPr>
        <p:spPr>
          <a:xfrm>
            <a:off x="2808000" y="936000"/>
            <a:ext cx="2772000" cy="2556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大阪マラソンは、参加ランナーが大阪の名所を駆け抜け、大阪の元気や都市魅力を国内外に発信する新しい「お祭り」として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年にスタートしたが、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会から、「びわ湖毎日マラソン」と統合し、オリンピック等の代表選考レースとしての機能を併せ持つ大会として開催し、トップランナーも参加する大会となった。今後、さらなる魅力づくりに取り組むとともに、大会の国際化を推進することにより、世界トップレベルの市民マラソンをめざし、大阪の都市魅力を国内外に発信し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・大阪マラソン開催日：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6,965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・海外ランナー募集の専用サイトを更新</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し、エントリー数増加のため海外ランナー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のペア・グループでのエントリーをできるようにエントリー方法を改善した。</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以上の国と地域の長距離レースで構成される団体（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AIMS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）の広報誌で大阪マラソンの紹介を掲載した。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69CB4648-E6AC-4130-92E6-5196A8E30A66}"/>
              </a:ext>
            </a:extLst>
          </p:cNvPr>
          <p:cNvSpPr txBox="1"/>
          <p:nvPr/>
        </p:nvSpPr>
        <p:spPr>
          <a:xfrm>
            <a:off x="2808000" y="720000"/>
            <a:ext cx="2772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grpSp>
        <p:nvGrpSpPr>
          <p:cNvPr id="45" name="グループ化 44">
            <a:extLst>
              <a:ext uri="{FF2B5EF4-FFF2-40B4-BE49-F238E27FC236}">
                <a16:creationId xmlns:a16="http://schemas.microsoft.com/office/drawing/2014/main" id="{A662A34D-4631-47A5-A9C3-7B573D32461E}"/>
              </a:ext>
            </a:extLst>
          </p:cNvPr>
          <p:cNvGrpSpPr/>
          <p:nvPr/>
        </p:nvGrpSpPr>
        <p:grpSpPr>
          <a:xfrm>
            <a:off x="3798000" y="730800"/>
            <a:ext cx="792000" cy="216000"/>
            <a:chOff x="-1807864" y="2317564"/>
            <a:chExt cx="792000" cy="216000"/>
          </a:xfrm>
        </p:grpSpPr>
        <p:sp>
          <p:nvSpPr>
            <p:cNvPr id="53" name="楕円 52">
              <a:extLst>
                <a:ext uri="{FF2B5EF4-FFF2-40B4-BE49-F238E27FC236}">
                  <a16:creationId xmlns:a16="http://schemas.microsoft.com/office/drawing/2014/main" id="{DBB016F3-F035-4E00-811F-23FAF79A469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B0D9B079-0FBF-4AE8-BAF6-C9A5E00D1FCD}"/>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69" name="図 68">
            <a:extLst>
              <a:ext uri="{FF2B5EF4-FFF2-40B4-BE49-F238E27FC236}">
                <a16:creationId xmlns:a16="http://schemas.microsoft.com/office/drawing/2014/main" id="{64A3F3D0-7754-448F-9B1B-477561A24275}"/>
              </a:ext>
            </a:extLst>
          </p:cNvPr>
          <p:cNvPicPr>
            <a:picLocks noChangeAspect="1"/>
          </p:cNvPicPr>
          <p:nvPr/>
        </p:nvPicPr>
        <p:blipFill>
          <a:blip r:embed="rId8"/>
          <a:stretch>
            <a:fillRect/>
          </a:stretch>
        </p:blipFill>
        <p:spPr>
          <a:xfrm>
            <a:off x="4325658" y="1922522"/>
            <a:ext cx="1158340" cy="1048603"/>
          </a:xfrm>
          <a:prstGeom prst="rect">
            <a:avLst/>
          </a:prstGeom>
        </p:spPr>
      </p:pic>
    </p:spTree>
    <p:extLst>
      <p:ext uri="{BB962C8B-B14F-4D97-AF65-F5344CB8AC3E}">
        <p14:creationId xmlns:p14="http://schemas.microsoft.com/office/powerpoint/2010/main" val="35784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4E872A4C-57BC-4C4F-8C29-33A9BB7BA031}"/>
              </a:ext>
            </a:extLst>
          </p:cNvPr>
          <p:cNvSpPr txBox="1"/>
          <p:nvPr/>
        </p:nvSpPr>
        <p:spPr>
          <a:xfrm>
            <a:off x="4644000" y="4626000"/>
            <a:ext cx="5112000" cy="2148853"/>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災害時における多言語支援の強化</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災害時多言語センター訓練の実施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・（公財）大阪府国際交流財団や市町村等と連携し、在住外国人も含め幅広く周知を継続。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ウェブサイト・アプリの適切な運用を行うとともに、新型コロナウイルス感染症対策として、医療機関情報検索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サイトのリンクを掲載中。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月の災害時多言語支援センター訓練を実施</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災害対応研修の実施（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回、研修会（防災教室、ボランティア説明会含む）実施件数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EB26C87B-8B11-482E-84B0-344FF8F5FBD8}"/>
              </a:ext>
            </a:extLst>
          </p:cNvPr>
          <p:cNvSpPr txBox="1"/>
          <p:nvPr/>
        </p:nvSpPr>
        <p:spPr>
          <a:xfrm>
            <a:off x="72000" y="4630993"/>
            <a:ext cx="4500000" cy="2124000"/>
          </a:xfrm>
          <a:prstGeom prst="rect">
            <a:avLst/>
          </a:prstGeom>
          <a:noFill/>
          <a:ln w="6350">
            <a:solidFill>
              <a:srgbClr val="4F81BD"/>
            </a:solidFill>
          </a:ln>
        </p:spPr>
        <p:txBody>
          <a:bodyPr wrap="square" rtlCol="0">
            <a:no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外国人に生活・就労等に関する情報提供や相談対応を一元的に行う相談窓口を運営する（公財）大阪府国際交流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②（公財）大阪国際交流センターのインフォメーションセンター内にある「外国人のための相談窓口」において、情報提供や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相談を多言語で行う。また、外国人が安心して快適に生活をおくり、大阪を住みやすい都市として認識し、定着を促すた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め、在住外国人を対象とした専門分野の相談会を実施する。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国の交付金を活用して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に補助を行い、「外国人情報コーナー」を実施・運営し、新型コロナ関連を含め、生活や雇</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2,079</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（３月末時点）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4,075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72000" y="864000"/>
            <a:ext cx="4156913" cy="3024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海外の大学で学位取得をめざす高校生を対象に、英語力やコミュニケーション力等の強化を図るとともに、海外の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大学への進路指導を行うなど、総合的な支援（通称：おおさかグローバル塾）を実施する。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の高校生等を対象に、模擬施設等を活用した外国人スタッフとの実践的な英語体験活動を実施することで、参加する生徒が、海外への興味・関心を高め、英語でコミュニケーションをとることの楽しさを実感するとともに、外国人に自分の考えを伝えたり、大阪の魅力を紹介するなど、自然に英語で交流を図ることができるコミュニケーション感覚や能力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おおさかグローバル塾修了者の海外進学レベルの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グローバル体験プログラム参加者のうち、英語の習得意欲が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月にプログラムを開始。７月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日に短期留学、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月にプログラム終了。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受講生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名スケジュールどおり実施。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前期講座、短期留学によりほぼ全員の受講生が英語力向上を実感。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定員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名でプログラムを実施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a:latin typeface="Meiryo UI" panose="020B0604030504040204" pitchFamily="50" charset="-128"/>
                <a:ea typeface="Meiryo UI" panose="020B0604030504040204" pitchFamily="50" charset="-128"/>
                <a:cs typeface="Meiryo UI" panose="020B0604030504040204" pitchFamily="50" charset="-128"/>
              </a:rPr>
              <a:t>６月～</a:t>
            </a: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2,355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名が参加し、英語の習得意欲及び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海外に関する関心が高まった割合が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284000" y="864000"/>
            <a:ext cx="5508000" cy="1118255"/>
          </a:xfrm>
          <a:prstGeom prst="rect">
            <a:avLst/>
          </a:prstGeom>
          <a:noFill/>
          <a:ln w="6350">
            <a:solidFill>
              <a:srgbClr val="4F81BD"/>
            </a:solidFill>
          </a:ln>
        </p:spPr>
        <p:txBody>
          <a:bodyPr wrap="square" rtlCol="0">
            <a:spAutoFit/>
          </a:bodyPr>
          <a:lstStyle/>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府内大学の外国人留学生を対象に、就職に関するセミナー等を実施することにより大阪企業への就職を促進し、外国人留学生の大阪への定着を図る。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大学等と連携し、外国人留学生向けに就職活動やインターンシップ、ビジネス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日本語等に関するセミナーを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回実施、企業見学会を２回実施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569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402549153"/>
              </p:ext>
            </p:extLst>
          </p:nvPr>
        </p:nvGraphicFramePr>
        <p:xfrm>
          <a:off x="72000" y="4086000"/>
          <a:ext cx="9720000" cy="29464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75116">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市民と変わりなく安心・快適に過ごせる環境を整えることで、多様な人材や企業を惹きつけ、新しい価値を生み出す都市をめざし取り組んでいる。引き続き、在住外国人の安全・安心を確保する取組み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9" name="テキスト ボックス 48"/>
          <p:cNvSpPr txBox="1"/>
          <p:nvPr/>
        </p:nvSpPr>
        <p:spPr>
          <a:xfrm>
            <a:off x="4284000" y="2180229"/>
            <a:ext cx="5508000" cy="1728000"/>
          </a:xfrm>
          <a:prstGeom prst="rect">
            <a:avLst/>
          </a:prstGeom>
          <a:noFill/>
          <a:ln w="6350">
            <a:solidFill>
              <a:srgbClr val="4F81BD"/>
            </a:solidFill>
          </a:ln>
        </p:spPr>
        <p:txBody>
          <a:bodyPr wrap="square" rtlCol="0">
            <a:sp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英語教育の強化を図ることにより、児童生徒が自分の考えや意見を英語で伝えることができるコミュニケーション能力を育み、グローバル社会において活躍し貢献できる人材を育成する。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ネイティブ・スピーカーを小学校、中学校の全校に配置  　・ 「小学校低学年からの英語教育」を全小学校で実施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小中学生が集中的に英語を使う機会を提供            　・ 中学生の英語力を的確に把握し、指導改善を図るための英語力調査の実施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教員の指導力・英語力の向上を図る研修の実施</a:t>
            </a: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54.3% </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（大阪市英語力調査（英語４技能型外部テスト）により測定）</a:t>
            </a:r>
            <a:endParaRPr lang="en-US" altLang="ja-JP" sz="5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全小中学校において、ネイティブ・スピーカーを活用した授業を実施。</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全小学校全学年で低学年からの英語教育を推進。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英語体験イベント「イングリッシュデイ」を実施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642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名の児童生徒が参加。</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小学校に対し、巡回訪問研修等を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全中学３年生を対象に大阪市英語力調査（４技能）を実施。</a:t>
            </a:r>
          </a:p>
        </p:txBody>
      </p:sp>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sp>
        <p:nvSpPr>
          <p:cNvPr id="46" name="テキスト ボックス 45"/>
          <p:cNvSpPr txBox="1"/>
          <p:nvPr/>
        </p:nvSpPr>
        <p:spPr>
          <a:xfrm>
            <a:off x="72000" y="648000"/>
            <a:ext cx="415826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16307430"/>
              </p:ext>
            </p:extLst>
          </p:nvPr>
        </p:nvGraphicFramePr>
        <p:xfrm>
          <a:off x="72000" y="396000"/>
          <a:ext cx="9720000" cy="2160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16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・国内外の若者に学びの場を提供し、世界で活躍できる人材を育てる都市をめざし取り組んでいる。今後も、</a:t>
                      </a:r>
                      <a:r>
                        <a:rPr kumimoji="1" lang="ja-JP" altLang="en-US"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20" name="テキスト ボックス 19"/>
          <p:cNvSpPr txBox="1"/>
          <p:nvPr/>
        </p:nvSpPr>
        <p:spPr>
          <a:xfrm>
            <a:off x="4284000" y="1980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sp>
        <p:nvSpPr>
          <p:cNvPr id="33" name="テキスト ボックス 32"/>
          <p:cNvSpPr txBox="1"/>
          <p:nvPr/>
        </p:nvSpPr>
        <p:spPr>
          <a:xfrm>
            <a:off x="4284000" y="648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sp>
        <p:nvSpPr>
          <p:cNvPr id="30" name="テキスト ボックス 29"/>
          <p:cNvSpPr txBox="1"/>
          <p:nvPr/>
        </p:nvSpPr>
        <p:spPr>
          <a:xfrm>
            <a:off x="2703900" y="2632363"/>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736000" y="3636000"/>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022000" y="3086248"/>
            <a:ext cx="576000" cy="814373"/>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3852000"/>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sp>
        <p:nvSpPr>
          <p:cNvPr id="35" name="テキスト ボックス 34">
            <a:extLst>
              <a:ext uri="{FF2B5EF4-FFF2-40B4-BE49-F238E27FC236}">
                <a16:creationId xmlns:a16="http://schemas.microsoft.com/office/drawing/2014/main" id="{A83D07FF-6C41-4A7B-ABC9-7CD2D4D954E3}"/>
              </a:ext>
            </a:extLst>
          </p:cNvPr>
          <p:cNvSpPr txBox="1"/>
          <p:nvPr/>
        </p:nvSpPr>
        <p:spPr>
          <a:xfrm>
            <a:off x="72000" y="4424808"/>
            <a:ext cx="4500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sp>
        <p:nvSpPr>
          <p:cNvPr id="41" name="テキスト ボックス 40">
            <a:extLst>
              <a:ext uri="{FF2B5EF4-FFF2-40B4-BE49-F238E27FC236}">
                <a16:creationId xmlns:a16="http://schemas.microsoft.com/office/drawing/2014/main" id="{D35F1387-1C05-4C82-BFE0-1D00ECE416C6}"/>
              </a:ext>
            </a:extLst>
          </p:cNvPr>
          <p:cNvSpPr txBox="1"/>
          <p:nvPr/>
        </p:nvSpPr>
        <p:spPr>
          <a:xfrm>
            <a:off x="4644000" y="4428116"/>
            <a:ext cx="511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災害時多言語支援事業</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（①再掲）　</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pic>
        <p:nvPicPr>
          <p:cNvPr id="55" name="図 5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76000" y="1152180"/>
            <a:ext cx="1116000" cy="650927"/>
          </a:xfrm>
          <a:prstGeom prst="rect">
            <a:avLst/>
          </a:prstGeom>
        </p:spPr>
      </p:pic>
      <p:sp>
        <p:nvSpPr>
          <p:cNvPr id="56" name="テキスト ボックス 55"/>
          <p:cNvSpPr txBox="1"/>
          <p:nvPr/>
        </p:nvSpPr>
        <p:spPr>
          <a:xfrm>
            <a:off x="8681700" y="1757097"/>
            <a:ext cx="1181333"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就職セミナー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p:nvPr/>
        </p:nvGrpSpPr>
        <p:grpSpPr>
          <a:xfrm>
            <a:off x="1496616" y="4428417"/>
            <a:ext cx="792000" cy="216000"/>
            <a:chOff x="-1807864" y="2317564"/>
            <a:chExt cx="792000" cy="216000"/>
          </a:xfrm>
        </p:grpSpPr>
        <p:sp>
          <p:nvSpPr>
            <p:cNvPr id="51" name="楕円 5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2" name="楕円 5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7" name="グループ化 56"/>
          <p:cNvGrpSpPr/>
          <p:nvPr/>
        </p:nvGrpSpPr>
        <p:grpSpPr>
          <a:xfrm>
            <a:off x="6246000" y="4425818"/>
            <a:ext cx="792000" cy="216000"/>
            <a:chOff x="-1807864" y="2317564"/>
            <a:chExt cx="792000" cy="216000"/>
          </a:xfrm>
        </p:grpSpPr>
        <p:sp>
          <p:nvSpPr>
            <p:cNvPr id="58" name="楕円 5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9" name="楕円 5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0" name="楕円 59"/>
          <p:cNvSpPr/>
          <p:nvPr/>
        </p:nvSpPr>
        <p:spPr>
          <a:xfrm>
            <a:off x="5502965" y="19908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61" name="楕円 60"/>
          <p:cNvSpPr/>
          <p:nvPr/>
        </p:nvSpPr>
        <p:spPr>
          <a:xfrm>
            <a:off x="2322000"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62" name="楕円 61"/>
          <p:cNvSpPr/>
          <p:nvPr/>
        </p:nvSpPr>
        <p:spPr>
          <a:xfrm>
            <a:off x="5682965"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7416" y="6492212"/>
            <a:ext cx="936104" cy="135368"/>
          </a:xfrm>
          <a:prstGeom prst="rect">
            <a:avLst/>
          </a:prstGeom>
        </p:spPr>
      </p:pic>
      <p:pic>
        <p:nvPicPr>
          <p:cNvPr id="39" name="図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7438" y="5424056"/>
            <a:ext cx="596060" cy="1082871"/>
          </a:xfrm>
          <a:prstGeom prst="rect">
            <a:avLst/>
          </a:prstGeom>
          <a:ln w="12700">
            <a:solidFill>
              <a:schemeClr val="tx1"/>
            </a:solidFill>
          </a:ln>
        </p:spPr>
      </p:pic>
      <p:sp>
        <p:nvSpPr>
          <p:cNvPr id="42" name="正方形/長方形 41">
            <a:extLst>
              <a:ext uri="{FF2B5EF4-FFF2-40B4-BE49-F238E27FC236}">
                <a16:creationId xmlns:a16="http://schemas.microsoft.com/office/drawing/2014/main" id="{B70452A7-1797-44F6-AC31-F4ACF676274F}"/>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pic>
        <p:nvPicPr>
          <p:cNvPr id="43" name="図 42">
            <a:extLst>
              <a:ext uri="{FF2B5EF4-FFF2-40B4-BE49-F238E27FC236}">
                <a16:creationId xmlns:a16="http://schemas.microsoft.com/office/drawing/2014/main" id="{8FA0DD7C-64E7-4B60-A4D5-122B7C432D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74" t="56601" r="5004"/>
          <a:stretch/>
        </p:blipFill>
        <p:spPr>
          <a:xfrm>
            <a:off x="2553182" y="2015218"/>
            <a:ext cx="1586904" cy="646401"/>
          </a:xfrm>
          <a:prstGeom prst="rect">
            <a:avLst/>
          </a:prstGeom>
        </p:spPr>
      </p:pic>
      <p:pic>
        <p:nvPicPr>
          <p:cNvPr id="44" name="図 43">
            <a:extLst>
              <a:ext uri="{FF2B5EF4-FFF2-40B4-BE49-F238E27FC236}">
                <a16:creationId xmlns:a16="http://schemas.microsoft.com/office/drawing/2014/main" id="{46AB4686-CA88-44BF-B22E-5CB1E29BB95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3060693" y="2792845"/>
            <a:ext cx="646613" cy="1075697"/>
          </a:xfrm>
          <a:prstGeom prst="rect">
            <a:avLst/>
          </a:prstGeom>
        </p:spPr>
      </p:pic>
    </p:spTree>
    <p:extLst>
      <p:ext uri="{BB962C8B-B14F-4D97-AF65-F5344CB8AC3E}">
        <p14:creationId xmlns:p14="http://schemas.microsoft.com/office/powerpoint/2010/main" val="30785822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2E3BBC11F23494B9132400CEA226901" ma:contentTypeVersion="1" ma:contentTypeDescription="新しいドキュメントを作成します。" ma:contentTypeScope="" ma:versionID="70ecfad0ebd669ea9e98810f7911d362">
  <xsd:schema xmlns:xsd="http://www.w3.org/2001/XMLSchema" xmlns:xs="http://www.w3.org/2001/XMLSchema" xmlns:p="http://schemas.microsoft.com/office/2006/metadata/properties" xmlns:ns2="c81f0e61-9fe9-496e-bddc-1bcaf9cef611" targetNamespace="http://schemas.microsoft.com/office/2006/metadata/properties" ma:root="true" ma:fieldsID="84393d1e1cec46554e76be08d459edf2" ns2:_="">
    <xsd:import namespace="c81f0e61-9fe9-496e-bddc-1bcaf9cef61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f0e61-9fe9-496e-bddc-1bcaf9cef611"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C39254-FD5A-47C0-B0AF-B6F942A5C771}">
  <ds:schemaRefs>
    <ds:schemaRef ds:uri="http://schemas.microsoft.com/sharepoint/v3/contenttype/forms"/>
  </ds:schemaRefs>
</ds:datastoreItem>
</file>

<file path=customXml/itemProps2.xml><?xml version="1.0" encoding="utf-8"?>
<ds:datastoreItem xmlns:ds="http://schemas.openxmlformats.org/officeDocument/2006/customXml" ds:itemID="{69DC30D2-42D4-4088-9A46-7674E3EC7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1f0e61-9fe9-496e-bddc-1bcaf9cef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6CFC09-E220-4A83-827A-2C15ED81A24C}">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infopath/2007/PartnerControls"/>
    <ds:schemaRef ds:uri="c81f0e61-9fe9-496e-bddc-1bcaf9cef611"/>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10177</Words>
  <Application>Microsoft Office PowerPoint</Application>
  <PresentationFormat>A4 210 x 297 mm</PresentationFormat>
  <Paragraphs>807</Paragraphs>
  <Slides>8</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2024-09-26T11:19:43Z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0x01010062E3BBC11F23494B9132400CEA226901</vt:lpwstr>
  </property>
</Properties>
</file>