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9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86D29-FAB2-421E-A2E7-39166761E6CE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A2941-AB61-4E5E-83AC-6BDB3C630B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619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23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94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2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25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18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80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84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82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26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70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1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7E295-EEAA-45BD-B556-B4E482C1609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24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C4ADD2C-117D-F186-D273-35EA65C8F9B4}"/>
              </a:ext>
            </a:extLst>
          </p:cNvPr>
          <p:cNvSpPr/>
          <p:nvPr/>
        </p:nvSpPr>
        <p:spPr>
          <a:xfrm>
            <a:off x="323932" y="1145381"/>
            <a:ext cx="9448718" cy="7405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〇大阪府・市で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世界的な創造都市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の実現に向けた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観光・国際交流・文化・スポーツ分野の共通の戦略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として策定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4CA0D7B-C480-4B1D-A08D-B325E8B5C6CE}"/>
              </a:ext>
            </a:extLst>
          </p:cNvPr>
          <p:cNvSpPr/>
          <p:nvPr/>
        </p:nvSpPr>
        <p:spPr>
          <a:xfrm>
            <a:off x="312687" y="947684"/>
            <a:ext cx="3777771" cy="404642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戦略の位置づけ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11A1963-D044-22F9-2C7D-1B4C18A5F04A}"/>
              </a:ext>
            </a:extLst>
          </p:cNvPr>
          <p:cNvSpPr/>
          <p:nvPr/>
        </p:nvSpPr>
        <p:spPr>
          <a:xfrm>
            <a:off x="309645" y="2190334"/>
            <a:ext cx="9448719" cy="38414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〇大阪府・市ではこれまでから都市魅力創造戦略に基づき、一体となり各種プロジェクトを着実に推進することで、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大阪の賑わいを創出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２０２５年大阪・関西万博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（以下、大阪・関西万博）の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発信力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インパクト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を生かし、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都市魅力の更なる向上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を図っている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大阪・関西万博終了後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も、その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賑わい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を一過性のものに終わらせることなく、万博の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レガシーを大阪の更なる賑わいへと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つなげていくため、アフター万博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を見据えた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大阪の都市魅力推進に向けた方向性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を打ち出す必要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〇次期戦略において、大阪が目指す都市魅力の将来像を見据えつつ、２０２６年度から２０３０年度までの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５か年における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取組みの方向性を示す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〇本戦略が示す方向性に基づき、大阪府・大阪市のみならず、住民や事業者、府内市町村等の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大阪の都市魅力向上に関わる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多様な主体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が行動することで、 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国内外からヒト・モノ・投資を呼び込む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、“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エキサイティング都市・大阪（仮）”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を実現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D42215C-913C-4654-7614-E02AEEA5D97F}"/>
              </a:ext>
            </a:extLst>
          </p:cNvPr>
          <p:cNvSpPr/>
          <p:nvPr/>
        </p:nvSpPr>
        <p:spPr>
          <a:xfrm>
            <a:off x="309645" y="1999797"/>
            <a:ext cx="3777771" cy="404642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次期戦略策定の目的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260E6DCC-BA3B-4158-9E2C-13A9F6D424D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00000" cy="61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次期大阪都市魅力創造戦略策定に向けた検討事項（たたき台）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34BE94-7700-4A82-89B2-715FB518FC99}"/>
              </a:ext>
            </a:extLst>
          </p:cNvPr>
          <p:cNvSpPr/>
          <p:nvPr/>
        </p:nvSpPr>
        <p:spPr>
          <a:xfrm>
            <a:off x="8616990" y="92514"/>
            <a:ext cx="1155660" cy="4582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210531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4640B1F-FDFD-083D-B2B0-55EA92E94BD0}"/>
              </a:ext>
            </a:extLst>
          </p:cNvPr>
          <p:cNvSpPr/>
          <p:nvPr/>
        </p:nvSpPr>
        <p:spPr>
          <a:xfrm>
            <a:off x="14292" y="747800"/>
            <a:ext cx="9855991" cy="41736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463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63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①大阪ならではの魅力の創出・発信</a:t>
            </a:r>
            <a:endParaRPr lang="en-US" altLang="ja-JP" sz="1463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大阪・関西万博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のインパクトを活用した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都市魅力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創造・発信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に向けた取組を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継承・発展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させ、大阪が持つ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食や歴史、文化・芸術、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スポーツ、エンターテインメント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強み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をさらに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磨き上げる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ことで、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大阪でしか体験できない魅力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創出・発信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し、国内外</a:t>
            </a: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からのより一層の集客・滞在を図る</a:t>
            </a:r>
          </a:p>
          <a:p>
            <a:pPr>
              <a:lnSpc>
                <a:spcPts val="2300"/>
              </a:lnSpc>
            </a:pP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63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②既存資源の高付加価値化</a:t>
            </a:r>
            <a:endParaRPr lang="en-US" altLang="ja-JP" sz="1463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大阪の魅力をより多彩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なものにするため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ラグジュアリー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な体験の提供や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ナイトエンターテインメント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の充実、既存の資源を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テー　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マで結ぶ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ことによる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新たな楽しみ方の創出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大阪の既存資源が持つ価値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ポテンシャル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最大化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に取り組むとともに、多様</a:t>
            </a: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なニーズやターゲットに応じた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戦略的なプロモーション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を展開する</a:t>
            </a: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63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③誰もが（皆が）楽しめる持続可能な都市</a:t>
            </a:r>
            <a:endParaRPr lang="en-US" altLang="ja-JP" sz="13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将来にわたって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すべての人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安全・安心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快適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に滞在を楽しむことができるとともに、住民が大阪に誇りや愛着を感じ、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来阪をおす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すめしたくなる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都市を実現する</a:t>
            </a: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7D9FD0D-8896-4763-2A18-EF7774A10E69}"/>
              </a:ext>
            </a:extLst>
          </p:cNvPr>
          <p:cNvSpPr/>
          <p:nvPr/>
        </p:nvSpPr>
        <p:spPr>
          <a:xfrm>
            <a:off x="14287" y="633441"/>
            <a:ext cx="3777771" cy="36000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基本方針</a:t>
            </a:r>
          </a:p>
        </p:txBody>
      </p: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89FE3CCA-9637-FE1D-BC0A-852904FBD015}"/>
              </a:ext>
            </a:extLst>
          </p:cNvPr>
          <p:cNvSpPr/>
          <p:nvPr/>
        </p:nvSpPr>
        <p:spPr>
          <a:xfrm rot="10800000">
            <a:off x="2943398" y="4725820"/>
            <a:ext cx="3890250" cy="22329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6FCA5B0-D96B-12BC-ECA9-F25D0204A0A8}"/>
              </a:ext>
            </a:extLst>
          </p:cNvPr>
          <p:cNvSpPr/>
          <p:nvPr/>
        </p:nvSpPr>
        <p:spPr>
          <a:xfrm>
            <a:off x="1661746" y="5005035"/>
            <a:ext cx="6453554" cy="46408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（仮称）「エキサイティング都市・大阪」の実現</a:t>
            </a:r>
            <a:endParaRPr lang="en-US" altLang="ja-JP" sz="2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B83B8BE-A307-BBF1-BCA9-D2C19C7B00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3681"/>
          <a:stretch/>
        </p:blipFill>
        <p:spPr>
          <a:xfrm>
            <a:off x="679941" y="5866839"/>
            <a:ext cx="8953561" cy="808930"/>
          </a:xfrm>
          <a:prstGeom prst="rect">
            <a:avLst/>
          </a:prstGeom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A0E0885D-2295-110C-7AE0-EDFF57AC521C}"/>
              </a:ext>
            </a:extLst>
          </p:cNvPr>
          <p:cNvCxnSpPr>
            <a:cxnSpLocks/>
          </p:cNvCxnSpPr>
          <p:nvPr/>
        </p:nvCxnSpPr>
        <p:spPr>
          <a:xfrm>
            <a:off x="0" y="5583526"/>
            <a:ext cx="9906000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7878E78-FFC0-DBEE-5AB5-E5E5664FD106}"/>
              </a:ext>
            </a:extLst>
          </p:cNvPr>
          <p:cNvSpPr txBox="1"/>
          <p:nvPr/>
        </p:nvSpPr>
        <p:spPr>
          <a:xfrm>
            <a:off x="-33336" y="5594126"/>
            <a:ext cx="2383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（参考）現計画基本方針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2481444A-8C69-4304-99C0-FFF515C13B32}"/>
              </a:ext>
            </a:extLst>
          </p:cNvPr>
          <p:cNvSpPr txBox="1">
            <a:spLocks/>
          </p:cNvSpPr>
          <p:nvPr/>
        </p:nvSpPr>
        <p:spPr>
          <a:xfrm>
            <a:off x="0" y="-18632"/>
            <a:ext cx="9900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次期大阪都市魅力創造戦略策定に向けた検討事項（たたき台）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C79A0F0-5C27-4093-B5B2-1192D43BD180}"/>
              </a:ext>
            </a:extLst>
          </p:cNvPr>
          <p:cNvSpPr/>
          <p:nvPr/>
        </p:nvSpPr>
        <p:spPr>
          <a:xfrm>
            <a:off x="8606357" y="49359"/>
            <a:ext cx="1155660" cy="4582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232791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4640B1F-FDFD-083D-B2B0-55EA92E94BD0}"/>
              </a:ext>
            </a:extLst>
          </p:cNvPr>
          <p:cNvSpPr/>
          <p:nvPr/>
        </p:nvSpPr>
        <p:spPr>
          <a:xfrm>
            <a:off x="247483" y="1033500"/>
            <a:ext cx="9488392" cy="4070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基本方針の進捗を図る指標として、以下の項目を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KPI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として検討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63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  <a:r>
              <a:rPr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KPI</a:t>
            </a:r>
            <a:r>
              <a:rPr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項目（案）</a:t>
            </a:r>
            <a:endParaRPr lang="en-US" altLang="ja-JP" sz="15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〇量を測る指標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ex.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来阪外国人旅行者数、大阪府内の延べ宿泊者数　など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〇</a:t>
            </a:r>
            <a:r>
              <a:rPr lang="ja-JP" altLang="en-US" sz="138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質を測る指標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現戦略の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KPI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にはない新しい観点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ex.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観光消費額、平均滞在日数　など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〇受け入れる住民側の指標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現戦略の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KPI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にはない新しい観点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ex.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府民による来阪推奨度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138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7D9FD0D-8896-4763-2A18-EF7774A10E69}"/>
              </a:ext>
            </a:extLst>
          </p:cNvPr>
          <p:cNvSpPr/>
          <p:nvPr/>
        </p:nvSpPr>
        <p:spPr>
          <a:xfrm>
            <a:off x="247483" y="822966"/>
            <a:ext cx="3777771" cy="404642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ＫＰＩ（案）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200FBEF3-CAAB-4F19-B513-F3B6895D3604}"/>
              </a:ext>
            </a:extLst>
          </p:cNvPr>
          <p:cNvSpPr txBox="1">
            <a:spLocks/>
          </p:cNvSpPr>
          <p:nvPr/>
        </p:nvSpPr>
        <p:spPr>
          <a:xfrm>
            <a:off x="0" y="21265"/>
            <a:ext cx="9900000" cy="61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次期大阪都市魅力創造戦略策定に向けた検討事項（たたき台）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C7D501-3949-41B2-B7CE-E693F072077F}"/>
              </a:ext>
            </a:extLst>
          </p:cNvPr>
          <p:cNvSpPr/>
          <p:nvPr/>
        </p:nvSpPr>
        <p:spPr>
          <a:xfrm>
            <a:off x="8606357" y="113157"/>
            <a:ext cx="1155660" cy="4582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資料３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71AFCF-FAA1-4FA1-9BEC-7BB0302188B6}"/>
              </a:ext>
            </a:extLst>
          </p:cNvPr>
          <p:cNvSpPr/>
          <p:nvPr/>
        </p:nvSpPr>
        <p:spPr>
          <a:xfrm>
            <a:off x="6260231" y="2952782"/>
            <a:ext cx="2923953" cy="158151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tlCol="0" anchor="t" anchorCtr="0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（参考）現計画　進捗管理</a:t>
            </a:r>
            <a:endParaRPr kumimoji="1" lang="en-US" altLang="ja-JP" sz="14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○指標</a:t>
            </a:r>
            <a:endParaRPr kumimoji="1" lang="en-US" altLang="ja-JP" sz="14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日本人延べ宿泊者数</a:t>
            </a:r>
            <a:r>
              <a:rPr kumimoji="1" lang="en-US" altLang="ja-JP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〔</a:t>
            </a:r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大阪</a:t>
            </a:r>
            <a:r>
              <a:rPr kumimoji="1" lang="en-US" altLang="ja-JP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〕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来阪外国人旅行者数</a:t>
            </a:r>
            <a:endParaRPr kumimoji="1" lang="en-US" altLang="ja-JP" sz="14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1402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663</Words>
  <Application>Microsoft Office PowerPoint</Application>
  <PresentationFormat>A4 210 x 297 mm</PresentationFormat>
  <Paragraphs>54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BIZ UDPゴシック</vt:lpstr>
      <vt:lpstr>BIZ UDP明朝 Medium</vt:lpstr>
      <vt:lpstr>BIZ UDゴシック</vt:lpstr>
      <vt:lpstr>UD デジタル 教科書体 NK-R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2024-12-18T03:14:58Z</dcterms:created>
  <dcterms:modified xsi:type="dcterms:W3CDTF">2024-12-18T03:15:03Z</dcterms:modified>
</cp:coreProperties>
</file>