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4"/>
  </p:notesMasterIdLst>
  <p:handoutMasterIdLst>
    <p:handoutMasterId r:id="rId5"/>
  </p:handoutMasterIdLst>
  <p:sldIdLst>
    <p:sldId id="273" r:id="rId2"/>
    <p:sldId id="275" r:id="rId3"/>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2" autoAdjust="0"/>
    <p:restoredTop sz="94333" autoAdjust="0"/>
  </p:normalViewPr>
  <p:slideViewPr>
    <p:cSldViewPr snapToGrid="0">
      <p:cViewPr varScale="1">
        <p:scale>
          <a:sx n="64" d="100"/>
          <a:sy n="64" d="100"/>
        </p:scale>
        <p:origin x="74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6C72574-0969-43F0-AEF6-B44CDFC3B6E9}" type="datetimeFigureOut">
              <a:rPr kumimoji="1" lang="ja-JP" altLang="en-US" smtClean="0"/>
              <a:t>2024/12/18</a:t>
            </a:fld>
            <a:endParaRPr kumimoji="1" lang="ja-JP" altLang="en-US"/>
          </a:p>
        </p:txBody>
      </p:sp>
      <p:sp>
        <p:nvSpPr>
          <p:cNvPr id="4" name="フッター プレースホルダー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992F724-8695-4CA7-BFF0-EEF5F8EFB232}" type="slidenum">
              <a:rPr kumimoji="1" lang="ja-JP" altLang="en-US" smtClean="0"/>
              <a:t>‹#›</a:t>
            </a:fld>
            <a:endParaRPr kumimoji="1" lang="ja-JP" altLang="en-US"/>
          </a:p>
        </p:txBody>
      </p:sp>
    </p:spTree>
    <p:extLst>
      <p:ext uri="{BB962C8B-B14F-4D97-AF65-F5344CB8AC3E}">
        <p14:creationId xmlns:p14="http://schemas.microsoft.com/office/powerpoint/2010/main" val="27222024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35A0FC1-F7C4-4052-A333-7B97502F14D4}" type="datetimeFigureOut">
              <a:rPr kumimoji="1" lang="ja-JP" altLang="en-US" smtClean="0"/>
              <a:t>2024/12/18</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DDD15B4-E0A1-4A85-8C6B-716299E1E050}" type="slidenum">
              <a:rPr kumimoji="1" lang="ja-JP" altLang="en-US" smtClean="0"/>
              <a:t>‹#›</a:t>
            </a:fld>
            <a:endParaRPr kumimoji="1" lang="ja-JP" altLang="en-US"/>
          </a:p>
        </p:txBody>
      </p:sp>
    </p:spTree>
    <p:extLst>
      <p:ext uri="{BB962C8B-B14F-4D97-AF65-F5344CB8AC3E}">
        <p14:creationId xmlns:p14="http://schemas.microsoft.com/office/powerpoint/2010/main" val="3779775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26DF489-A28E-4019-BB3A-8C331D30E2C5}" type="datetime1">
              <a:rPr kumimoji="1" lang="ja-JP" altLang="en-US" smtClean="0"/>
              <a:t>2024/12/18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1768790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85F232-6092-400A-865F-98C4CD2B2933}" type="datetime1">
              <a:rPr kumimoji="1" lang="ja-JP" altLang="en-US" smtClean="0"/>
              <a:t>2024/12/18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797416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1"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1"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3C3BC4-CFFD-4B57-9A95-219DF0F000E4}" type="datetime1">
              <a:rPr kumimoji="1" lang="ja-JP" altLang="en-US" smtClean="0"/>
              <a:t>2024/12/18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3868013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73105D-0E6D-439A-AA58-23339BEFF275}" type="datetime1">
              <a:rPr kumimoji="1" lang="ja-JP" altLang="en-US" smtClean="0"/>
              <a:t>2024/12/18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2949772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2" y="1709742"/>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2"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4DBEA6C-CDEB-46C2-BC69-651C0B34A333}" type="datetime1">
              <a:rPr kumimoji="1" lang="ja-JP" altLang="en-US" smtClean="0"/>
              <a:t>2024/12/18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2037995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1"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1"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18F879C-F3D2-4837-AC0D-D94BF1D9F44E}" type="datetime1">
              <a:rPr kumimoji="1" lang="ja-JP" altLang="en-US" smtClean="0"/>
              <a:t>2024/12/18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2410836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9" y="365129"/>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90"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90"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566C7E0-1A4B-4EE3-ACAA-68E965A8666C}" type="datetime1">
              <a:rPr kumimoji="1" lang="ja-JP" altLang="en-US" smtClean="0"/>
              <a:t>2024/12/18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933670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60BB9FD-358B-4D79-93DA-6C31F0A3020C}" type="datetime1">
              <a:rPr kumimoji="1" lang="ja-JP" altLang="en-US" smtClean="0"/>
              <a:t>2024/12/18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2098630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B38A41D-6E18-41B9-B645-6EA53A3EBDAE}" type="datetime1">
              <a:rPr kumimoji="1" lang="ja-JP" altLang="en-US" smtClean="0"/>
              <a:t>2024/12/18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2727126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9" y="457200"/>
            <a:ext cx="3932238"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9"/>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9" y="2057400"/>
            <a:ext cx="393223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3108936-976D-4811-BA80-DABCBC5C1AF3}" type="datetime1">
              <a:rPr kumimoji="1" lang="ja-JP" altLang="en-US" smtClean="0"/>
              <a:t>2024/12/18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815082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9" y="457200"/>
            <a:ext cx="3932238"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9"/>
            <a:ext cx="6172201"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9" y="2057400"/>
            <a:ext cx="393223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084D5D-B1BE-4241-9B80-FB00385EB062}" type="datetime1">
              <a:rPr kumimoji="1" lang="ja-JP" altLang="en-US" smtClean="0"/>
              <a:t>2024/12/18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852794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1" y="365129"/>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1"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BF8D01-828A-4A31-9EA6-E323F737AEAD}" type="datetime1">
              <a:rPr kumimoji="1" lang="ja-JP" altLang="en-US" smtClean="0"/>
              <a:t>2024/12/18</a:t>
            </a:fld>
            <a:endParaRPr kumimoji="1" lang="ja-JP" altLang="en-US"/>
          </a:p>
        </p:txBody>
      </p:sp>
      <p:sp>
        <p:nvSpPr>
          <p:cNvPr id="5" name="フッター プレースホルダー 4"/>
          <p:cNvSpPr>
            <a:spLocks noGrp="1"/>
          </p:cNvSpPr>
          <p:nvPr>
            <p:ph type="ftr" sz="quarter" idx="3"/>
          </p:nvPr>
        </p:nvSpPr>
        <p:spPr>
          <a:xfrm>
            <a:off x="4038601"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1"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27435265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1793AA2-27EB-B5FA-B798-CA6C7AAE11C6}"/>
              </a:ext>
            </a:extLst>
          </p:cNvPr>
          <p:cNvSpPr>
            <a:spLocks noGrp="1"/>
          </p:cNvSpPr>
          <p:nvPr>
            <p:ph type="sldNum" sz="quarter" idx="12"/>
          </p:nvPr>
        </p:nvSpPr>
        <p:spPr/>
        <p:txBody>
          <a:bodyPr/>
          <a:lstStyle/>
          <a:p>
            <a:fld id="{9C4BD676-157C-4864-923D-F1735FBA7D4B}" type="slidenum">
              <a:rPr kumimoji="1" lang="ja-JP" altLang="en-US" smtClean="0"/>
              <a:t>1</a:t>
            </a:fld>
            <a:endParaRPr kumimoji="1" lang="ja-JP" altLang="en-US"/>
          </a:p>
        </p:txBody>
      </p:sp>
      <p:sp>
        <p:nvSpPr>
          <p:cNvPr id="6" name="タイトル 1">
            <a:extLst>
              <a:ext uri="{FF2B5EF4-FFF2-40B4-BE49-F238E27FC236}">
                <a16:creationId xmlns:a16="http://schemas.microsoft.com/office/drawing/2014/main" id="{556C739A-44F4-AC94-C29F-9C47E28EFF97}"/>
              </a:ext>
            </a:extLst>
          </p:cNvPr>
          <p:cNvSpPr>
            <a:spLocks noGrp="1"/>
          </p:cNvSpPr>
          <p:nvPr>
            <p:ph type="title"/>
          </p:nvPr>
        </p:nvSpPr>
        <p:spPr>
          <a:xfrm>
            <a:off x="0" y="1"/>
            <a:ext cx="12192000" cy="576000"/>
          </a:xfrm>
          <a:solidFill>
            <a:schemeClr val="accent2">
              <a:lumMod val="40000"/>
              <a:lumOff val="60000"/>
            </a:schemeClr>
          </a:solidFill>
        </p:spPr>
        <p:txBody>
          <a:bodyPr>
            <a:noAutofit/>
          </a:bodyPr>
          <a:lstStyle/>
          <a:p>
            <a:pPr>
              <a:lnSpc>
                <a:spcPct val="150000"/>
              </a:lnSpc>
            </a:pPr>
            <a:r>
              <a:rPr lang="ja-JP" altLang="en-US" sz="2400" dirty="0">
                <a:latin typeface="BIZ UDゴシック" panose="020B0400000000000000" pitchFamily="49" charset="-128"/>
                <a:ea typeface="BIZ UDゴシック" panose="020B0400000000000000" pitchFamily="49" charset="-128"/>
              </a:rPr>
              <a:t>都市魅力戦略推進会議（令和６年９月３０日）での主な意見</a:t>
            </a:r>
            <a:endParaRPr kumimoji="1" lang="en-US" altLang="ja-JP" sz="2400" dirty="0">
              <a:latin typeface="BIZ UDゴシック" panose="020B0400000000000000" pitchFamily="49" charset="-128"/>
              <a:ea typeface="BIZ UDゴシック" panose="020B0400000000000000" pitchFamily="49" charset="-128"/>
            </a:endParaRPr>
          </a:p>
        </p:txBody>
      </p:sp>
      <p:sp>
        <p:nvSpPr>
          <p:cNvPr id="7" name="四角形: 角を丸くする 6">
            <a:extLst>
              <a:ext uri="{FF2B5EF4-FFF2-40B4-BE49-F238E27FC236}">
                <a16:creationId xmlns:a16="http://schemas.microsoft.com/office/drawing/2014/main" id="{F449A4FE-E8FA-998B-51D8-1B694FDA4D00}"/>
              </a:ext>
            </a:extLst>
          </p:cNvPr>
          <p:cNvSpPr/>
          <p:nvPr/>
        </p:nvSpPr>
        <p:spPr>
          <a:xfrm>
            <a:off x="179614" y="762041"/>
            <a:ext cx="2971800" cy="359229"/>
          </a:xfrm>
          <a:prstGeom prst="roundRect">
            <a:avLst/>
          </a:prstGeom>
          <a:ln w="6350">
            <a:noFill/>
          </a:ln>
        </p:spPr>
        <p:style>
          <a:lnRef idx="3">
            <a:schemeClr val="lt1"/>
          </a:lnRef>
          <a:fillRef idx="1">
            <a:schemeClr val="accent1"/>
          </a:fillRef>
          <a:effectRef idx="1">
            <a:schemeClr val="accent1"/>
          </a:effectRef>
          <a:fontRef idx="minor">
            <a:schemeClr val="lt1"/>
          </a:fontRef>
        </p:style>
        <p:txBody>
          <a:bodyPr rtlCol="0" anchor="ctr"/>
          <a:lstStyle/>
          <a:p>
            <a:r>
              <a:rPr lang="ja-JP" altLang="en-US" b="1" dirty="0"/>
              <a:t>将来の</a:t>
            </a:r>
            <a:r>
              <a:rPr kumimoji="1" lang="ja-JP" altLang="en-US" b="1" dirty="0"/>
              <a:t>都市像</a:t>
            </a:r>
          </a:p>
        </p:txBody>
      </p:sp>
      <p:sp>
        <p:nvSpPr>
          <p:cNvPr id="8" name="テキスト ボックス 7">
            <a:extLst>
              <a:ext uri="{FF2B5EF4-FFF2-40B4-BE49-F238E27FC236}">
                <a16:creationId xmlns:a16="http://schemas.microsoft.com/office/drawing/2014/main" id="{5390B68E-4A42-53F8-66F5-CEC5DB98F5A8}"/>
              </a:ext>
            </a:extLst>
          </p:cNvPr>
          <p:cNvSpPr txBox="1"/>
          <p:nvPr/>
        </p:nvSpPr>
        <p:spPr>
          <a:xfrm>
            <a:off x="302078" y="1095499"/>
            <a:ext cx="5508000" cy="2708818"/>
          </a:xfrm>
          <a:prstGeom prst="rect">
            <a:avLst/>
          </a:prstGeom>
          <a:noFill/>
        </p:spPr>
        <p:txBody>
          <a:bodyPr wrap="square" rtlCol="0">
            <a:spAutoFit/>
          </a:bodyPr>
          <a:lstStyle/>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「観光や遊びに来る都市」から</a:t>
            </a:r>
            <a:r>
              <a:rPr lang="ja-JP" altLang="en-US" sz="1400" b="1" u="sng" dirty="0">
                <a:latin typeface="Meiryo UI" panose="020B0604030504040204" pitchFamily="50" charset="-128"/>
                <a:ea typeface="Meiryo UI" panose="020B0604030504040204" pitchFamily="50" charset="-128"/>
              </a:rPr>
              <a:t>「用事がなくても行きたくなる都市」、</a:t>
            </a:r>
            <a:endParaRPr lang="en-US" altLang="ja-JP" sz="1400" b="1" u="sng" dirty="0">
              <a:latin typeface="Meiryo UI" panose="020B0604030504040204" pitchFamily="50" charset="-128"/>
              <a:ea typeface="Meiryo UI" panose="020B0604030504040204" pitchFamily="50" charset="-128"/>
            </a:endParaRPr>
          </a:p>
          <a:p>
            <a:pPr>
              <a:lnSpc>
                <a:spcPts val="2300"/>
              </a:lnSpc>
            </a:pPr>
            <a:r>
              <a:rPr lang="ja-JP" altLang="en-US" sz="1400" dirty="0">
                <a:latin typeface="Meiryo UI" panose="020B0604030504040204" pitchFamily="50" charset="-128"/>
                <a:ea typeface="Meiryo UI" panose="020B0604030504040204" pitchFamily="50" charset="-128"/>
              </a:rPr>
              <a:t>　 　</a:t>
            </a:r>
            <a:r>
              <a:rPr lang="ja-JP" altLang="en-US" sz="1400" b="1" u="sng" dirty="0">
                <a:latin typeface="Meiryo UI" panose="020B0604030504040204" pitchFamily="50" charset="-128"/>
                <a:ea typeface="Meiryo UI" panose="020B0604030504040204" pitchFamily="50" charset="-128"/>
              </a:rPr>
              <a:t>「長期滞在したい・住みたい都市」</a:t>
            </a:r>
            <a:r>
              <a:rPr lang="ja-JP" altLang="en-US" sz="1400" dirty="0">
                <a:latin typeface="Meiryo UI" panose="020B0604030504040204" pitchFamily="50" charset="-128"/>
                <a:ea typeface="Meiryo UI" panose="020B0604030504040204" pitchFamily="50" charset="-128"/>
              </a:rPr>
              <a:t>をめざしてはどうか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「長期滞在したい・住みたい都市」となるためには、</a:t>
            </a:r>
            <a:r>
              <a:rPr lang="ja-JP" altLang="en-US" sz="1400" b="1" u="sng" dirty="0">
                <a:latin typeface="Meiryo UI" panose="020B0604030504040204" pitchFamily="50" charset="-128"/>
                <a:ea typeface="Meiryo UI" panose="020B0604030504040204" pitchFamily="50" charset="-128"/>
              </a:rPr>
              <a:t>パブリックスペースやみどりなどの安らぎ、長期滞在者向けの遊び・学びの機会の提供</a:t>
            </a:r>
            <a:r>
              <a:rPr lang="ja-JP" altLang="en-US" sz="1400" dirty="0">
                <a:latin typeface="Meiryo UI" panose="020B0604030504040204" pitchFamily="50" charset="-128"/>
                <a:ea typeface="Meiryo UI" panose="020B0604030504040204" pitchFamily="50" charset="-128"/>
              </a:rPr>
              <a:t>が</a:t>
            </a:r>
            <a:endParaRPr lang="en-US" altLang="ja-JP" sz="1400" dirty="0">
              <a:latin typeface="Meiryo UI" panose="020B0604030504040204" pitchFamily="50" charset="-128"/>
              <a:ea typeface="Meiryo UI" panose="020B0604030504040204" pitchFamily="50" charset="-128"/>
            </a:endParaRPr>
          </a:p>
          <a:p>
            <a:pPr>
              <a:lnSpc>
                <a:spcPts val="2300"/>
              </a:lnSpc>
            </a:pPr>
            <a:r>
              <a:rPr lang="ja-JP" altLang="en-US" sz="1400" dirty="0">
                <a:latin typeface="Meiryo UI" panose="020B0604030504040204" pitchFamily="50" charset="-128"/>
                <a:ea typeface="Meiryo UI" panose="020B0604030504040204" pitchFamily="50" charset="-128"/>
              </a:rPr>
              <a:t>　　 重要ではないか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万博のレガシーとして、</a:t>
            </a:r>
            <a:r>
              <a:rPr lang="ja-JP" altLang="en-US" sz="1400" b="1" u="sng" dirty="0">
                <a:latin typeface="Meiryo UI" panose="020B0604030504040204" pitchFamily="50" charset="-128"/>
                <a:ea typeface="Meiryo UI" panose="020B0604030504040204" pitchFamily="50" charset="-128"/>
              </a:rPr>
              <a:t>多国籍・多人種の人的交流の場</a:t>
            </a:r>
            <a:r>
              <a:rPr lang="ja-JP" altLang="en-US" sz="1400" dirty="0">
                <a:latin typeface="Meiryo UI" panose="020B0604030504040204" pitchFamily="50" charset="-128"/>
                <a:ea typeface="Meiryo UI" panose="020B0604030504040204" pitchFamily="50" charset="-128"/>
              </a:rPr>
              <a:t>を担うこともできるのではないか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障がいのある方へのプロモーションなど</a:t>
            </a:r>
            <a:r>
              <a:rPr lang="ja-JP" altLang="en-US" sz="1400" b="1" u="sng" dirty="0">
                <a:latin typeface="Meiryo UI" panose="020B0604030504040204" pitchFamily="50" charset="-128"/>
                <a:ea typeface="Meiryo UI" panose="020B0604030504040204" pitchFamily="50" charset="-128"/>
              </a:rPr>
              <a:t>インクルーシブな取組み</a:t>
            </a:r>
            <a:r>
              <a:rPr lang="ja-JP" altLang="en-US" sz="1400" dirty="0">
                <a:latin typeface="Meiryo UI" panose="020B0604030504040204" pitchFamily="50" charset="-128"/>
                <a:ea typeface="Meiryo UI" panose="020B0604030504040204" pitchFamily="50" charset="-128"/>
              </a:rPr>
              <a:t>の視点も</a:t>
            </a:r>
            <a:endParaRPr lang="en-US" altLang="ja-JP" sz="1400" dirty="0">
              <a:latin typeface="Meiryo UI" panose="020B0604030504040204" pitchFamily="50" charset="-128"/>
              <a:ea typeface="Meiryo UI" panose="020B0604030504040204" pitchFamily="50" charset="-128"/>
            </a:endParaRPr>
          </a:p>
          <a:p>
            <a:pPr>
              <a:lnSpc>
                <a:spcPts val="2300"/>
              </a:lnSpc>
            </a:pPr>
            <a:r>
              <a:rPr lang="ja-JP" altLang="en-US" sz="1400" dirty="0">
                <a:latin typeface="Meiryo UI" panose="020B0604030504040204" pitchFamily="50" charset="-128"/>
                <a:ea typeface="Meiryo UI" panose="020B0604030504040204" pitchFamily="50" charset="-128"/>
              </a:rPr>
              <a:t>　　 必要ではないか</a:t>
            </a:r>
            <a:endParaRPr lang="en-US" altLang="ja-JP" sz="1400" dirty="0">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B6B006A1-2EB2-5D75-4F5C-35FE6203A017}"/>
              </a:ext>
            </a:extLst>
          </p:cNvPr>
          <p:cNvSpPr/>
          <p:nvPr/>
        </p:nvSpPr>
        <p:spPr>
          <a:xfrm>
            <a:off x="6234963" y="756599"/>
            <a:ext cx="2971800" cy="359229"/>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r>
              <a:rPr kumimoji="1" lang="ja-JP" altLang="en-US" b="1" dirty="0"/>
              <a:t>次期都市魅力創造戦略</a:t>
            </a:r>
          </a:p>
        </p:txBody>
      </p:sp>
      <p:sp>
        <p:nvSpPr>
          <p:cNvPr id="10" name="テキスト ボックス 9">
            <a:extLst>
              <a:ext uri="{FF2B5EF4-FFF2-40B4-BE49-F238E27FC236}">
                <a16:creationId xmlns:a16="http://schemas.microsoft.com/office/drawing/2014/main" id="{6ABADE14-C739-3F15-63DD-5B0F4C3AD145}"/>
              </a:ext>
            </a:extLst>
          </p:cNvPr>
          <p:cNvSpPr txBox="1"/>
          <p:nvPr/>
        </p:nvSpPr>
        <p:spPr>
          <a:xfrm>
            <a:off x="6381921" y="1087529"/>
            <a:ext cx="5654961" cy="3888629"/>
          </a:xfrm>
          <a:prstGeom prst="rect">
            <a:avLst/>
          </a:prstGeom>
          <a:noFill/>
        </p:spPr>
        <p:txBody>
          <a:bodyPr wrap="square" rtlCol="0">
            <a:spAutoFit/>
          </a:bodyPr>
          <a:lstStyle/>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都市魅力創造戦略の位置づけ</a:t>
            </a:r>
            <a:r>
              <a:rPr lang="ja-JP" altLang="en-US" sz="1400" dirty="0">
                <a:latin typeface="Meiryo UI" panose="020B0604030504040204" pitchFamily="50" charset="-128"/>
                <a:ea typeface="Meiryo UI" panose="020B0604030504040204" pitchFamily="50" charset="-128"/>
              </a:rPr>
              <a:t>をはっきりさせる必要があるのではないか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戦略策定にあたっては、データ収集と分析など、</a:t>
            </a:r>
            <a:r>
              <a:rPr lang="ja-JP" altLang="en-US" sz="1400" b="1" u="sng" dirty="0">
                <a:latin typeface="Meiryo UI" panose="020B0604030504040204" pitchFamily="50" charset="-128"/>
                <a:ea typeface="Meiryo UI" panose="020B0604030504040204" pitchFamily="50" charset="-128"/>
              </a:rPr>
              <a:t>リサーチ</a:t>
            </a:r>
            <a:r>
              <a:rPr lang="ja-JP" altLang="en-US" sz="1400" dirty="0">
                <a:latin typeface="Meiryo UI" panose="020B0604030504040204" pitchFamily="50" charset="-128"/>
                <a:ea typeface="Meiryo UI" panose="020B0604030504040204" pitchFamily="50" charset="-128"/>
              </a:rPr>
              <a:t>が重要</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計画の期間は５年をメイン</a:t>
            </a:r>
            <a:r>
              <a:rPr lang="ja-JP" altLang="en-US" sz="1400" dirty="0">
                <a:latin typeface="Meiryo UI" panose="020B0604030504040204" pitchFamily="50" charset="-128"/>
                <a:ea typeface="Meiryo UI" panose="020B0604030504040204" pitchFamily="50" charset="-128"/>
              </a:rPr>
              <a:t>としつつ、</a:t>
            </a:r>
            <a:r>
              <a:rPr lang="ja-JP" altLang="en-US" sz="1400" b="1" u="sng" dirty="0">
                <a:latin typeface="Meiryo UI" panose="020B0604030504040204" pitchFamily="50" charset="-128"/>
                <a:ea typeface="Meiryo UI" panose="020B0604030504040204" pitchFamily="50" charset="-128"/>
              </a:rPr>
              <a:t>１０年後も見据えた都市像</a:t>
            </a:r>
            <a:r>
              <a:rPr lang="ja-JP" altLang="en-US" sz="1400" dirty="0">
                <a:latin typeface="Meiryo UI" panose="020B0604030504040204" pitchFamily="50" charset="-128"/>
                <a:ea typeface="Meiryo UI" panose="020B0604030504040204" pitchFamily="50" charset="-128"/>
              </a:rPr>
              <a:t>も検討してはどうか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現戦略のめざすべき１０の都市像にある</a:t>
            </a:r>
            <a:r>
              <a:rPr lang="ja-JP" altLang="en-US" sz="1400" b="1" u="sng" dirty="0">
                <a:latin typeface="Meiryo UI" panose="020B0604030504040204" pitchFamily="50" charset="-128"/>
                <a:ea typeface="Meiryo UI" panose="020B0604030504040204" pitchFamily="50" charset="-128"/>
              </a:rPr>
              <a:t>「にぎわいの創出」はもっと上位の概念</a:t>
            </a:r>
            <a:r>
              <a:rPr lang="ja-JP" altLang="en-US" sz="1400" dirty="0">
                <a:latin typeface="Meiryo UI" panose="020B0604030504040204" pitchFamily="50" charset="-128"/>
                <a:ea typeface="Meiryo UI" panose="020B0604030504040204" pitchFamily="50" charset="-128"/>
              </a:rPr>
              <a:t>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シビックプライド</a:t>
            </a:r>
            <a:r>
              <a:rPr lang="ja-JP" altLang="en-US" sz="1400" dirty="0">
                <a:latin typeface="Meiryo UI" panose="020B0604030504040204" pitchFamily="50" charset="-128"/>
                <a:ea typeface="Meiryo UI" panose="020B0604030504040204" pitchFamily="50" charset="-128"/>
              </a:rPr>
              <a:t>を取り戻すという視点を戦略に入れてはどうか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次期戦略策定にあたっては、</a:t>
            </a:r>
            <a:r>
              <a:rPr lang="ja-JP" altLang="en-US" sz="1400" b="1" u="sng" dirty="0">
                <a:latin typeface="Meiryo UI" panose="020B0604030504040204" pitchFamily="50" charset="-128"/>
                <a:ea typeface="Meiryo UI" panose="020B0604030504040204" pitchFamily="50" charset="-128"/>
              </a:rPr>
              <a:t>こどもや若者世代</a:t>
            </a:r>
            <a:r>
              <a:rPr lang="ja-JP" altLang="en-US" sz="1400" dirty="0">
                <a:latin typeface="Meiryo UI" panose="020B0604030504040204" pitchFamily="50" charset="-128"/>
                <a:ea typeface="Meiryo UI" panose="020B0604030504040204" pitchFamily="50" charset="-128"/>
              </a:rPr>
              <a:t>を含めいろいろな世代の方の意見を聞く必要があるのではないか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kumimoji="1" lang="en-US" altLang="ja-JP" sz="1400" dirty="0">
                <a:latin typeface="Meiryo UI" panose="020B0604030504040204" pitchFamily="50" charset="-128"/>
                <a:ea typeface="Meiryo UI" panose="020B0604030504040204" pitchFamily="50" charset="-128"/>
              </a:rPr>
              <a:t>KPI</a:t>
            </a:r>
            <a:r>
              <a:rPr lang="ja-JP" altLang="en-US" sz="1400" dirty="0">
                <a:latin typeface="Meiryo UI" panose="020B0604030504040204" pitchFamily="50" charset="-128"/>
                <a:ea typeface="Meiryo UI" panose="020B0604030504040204" pitchFamily="50" charset="-128"/>
              </a:rPr>
              <a:t>の検討にあたっては、</a:t>
            </a:r>
            <a:r>
              <a:rPr lang="ja-JP" altLang="en-US" sz="1400" b="1" u="sng" dirty="0">
                <a:latin typeface="Meiryo UI" panose="020B0604030504040204" pitchFamily="50" charset="-128"/>
                <a:ea typeface="Meiryo UI" panose="020B0604030504040204" pitchFamily="50" charset="-128"/>
              </a:rPr>
              <a:t>どうプロモーションをし、どう役に立ったのか</a:t>
            </a:r>
            <a:r>
              <a:rPr lang="ja-JP" altLang="en-US" sz="1400" dirty="0">
                <a:latin typeface="Meiryo UI" panose="020B0604030504040204" pitchFamily="50" charset="-128"/>
                <a:ea typeface="Meiryo UI" panose="020B0604030504040204" pitchFamily="50" charset="-128"/>
              </a:rPr>
              <a:t>を評価軸に入れてはどうか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kumimoji="1" lang="en-US" altLang="ja-JP" sz="1400" dirty="0">
                <a:latin typeface="Meiryo UI" panose="020B0604030504040204" pitchFamily="50" charset="-128"/>
                <a:ea typeface="Meiryo UI" panose="020B0604030504040204" pitchFamily="50" charset="-128"/>
              </a:rPr>
              <a:t>KPI</a:t>
            </a:r>
            <a:r>
              <a:rPr kumimoji="1" lang="ja-JP" altLang="en-US" sz="1400" dirty="0">
                <a:latin typeface="Meiryo UI" panose="020B0604030504040204" pitchFamily="50" charset="-128"/>
                <a:ea typeface="Meiryo UI" panose="020B0604030504040204" pitchFamily="50" charset="-128"/>
              </a:rPr>
              <a:t>について、</a:t>
            </a:r>
            <a:r>
              <a:rPr kumimoji="1" lang="ja-JP" altLang="en-US" sz="1400" b="1" u="sng" dirty="0">
                <a:latin typeface="Meiryo UI" panose="020B0604030504040204" pitchFamily="50" charset="-128"/>
                <a:ea typeface="Meiryo UI" panose="020B0604030504040204" pitchFamily="50" charset="-128"/>
              </a:rPr>
              <a:t>「経済・環境・健康・交流・ローカルブランド」</a:t>
            </a:r>
            <a:r>
              <a:rPr kumimoji="1" lang="ja-JP" altLang="en-US" sz="1400" dirty="0">
                <a:latin typeface="Meiryo UI" panose="020B0604030504040204" pitchFamily="50" charset="-128"/>
                <a:ea typeface="Meiryo UI" panose="020B0604030504040204" pitchFamily="50" charset="-128"/>
              </a:rPr>
              <a:t>といったバリューに基づき設定することが大事ではないか</a:t>
            </a:r>
            <a:endParaRPr kumimoji="1" lang="en-US" altLang="ja-JP" sz="1400" dirty="0">
              <a:latin typeface="Meiryo UI" panose="020B0604030504040204" pitchFamily="50" charset="-128"/>
              <a:ea typeface="Meiryo UI" panose="020B0604030504040204" pitchFamily="50" charset="-128"/>
            </a:endParaRPr>
          </a:p>
        </p:txBody>
      </p:sp>
      <p:sp>
        <p:nvSpPr>
          <p:cNvPr id="11" name="四角形: 角を丸くする 10">
            <a:extLst>
              <a:ext uri="{FF2B5EF4-FFF2-40B4-BE49-F238E27FC236}">
                <a16:creationId xmlns:a16="http://schemas.microsoft.com/office/drawing/2014/main" id="{4DCE4FC7-A7F1-07CE-CD0C-58E8D084AC4B}"/>
              </a:ext>
            </a:extLst>
          </p:cNvPr>
          <p:cNvSpPr/>
          <p:nvPr/>
        </p:nvSpPr>
        <p:spPr>
          <a:xfrm>
            <a:off x="6234963" y="5166509"/>
            <a:ext cx="2971800" cy="359229"/>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r>
              <a:rPr kumimoji="1" lang="ja-JP" altLang="en-US" b="1" dirty="0"/>
              <a:t>他地域との連携</a:t>
            </a:r>
          </a:p>
        </p:txBody>
      </p:sp>
      <p:sp>
        <p:nvSpPr>
          <p:cNvPr id="12" name="テキスト ボックス 11">
            <a:extLst>
              <a:ext uri="{FF2B5EF4-FFF2-40B4-BE49-F238E27FC236}">
                <a16:creationId xmlns:a16="http://schemas.microsoft.com/office/drawing/2014/main" id="{2476E592-B458-C89C-BFEC-969CAA7649B0}"/>
              </a:ext>
            </a:extLst>
          </p:cNvPr>
          <p:cNvSpPr txBox="1"/>
          <p:nvPr/>
        </p:nvSpPr>
        <p:spPr>
          <a:xfrm>
            <a:off x="6407769" y="5508131"/>
            <a:ext cx="5508000" cy="666593"/>
          </a:xfrm>
          <a:prstGeom prst="rect">
            <a:avLst/>
          </a:prstGeom>
          <a:noFill/>
        </p:spPr>
        <p:txBody>
          <a:bodyPr wrap="square" rtlCol="0">
            <a:spAutoFit/>
          </a:bodyPr>
          <a:lstStyle/>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大阪と他の地域が</a:t>
            </a:r>
            <a:r>
              <a:rPr lang="ja-JP" altLang="en-US" sz="1400" b="1" u="sng" dirty="0">
                <a:latin typeface="Meiryo UI" panose="020B0604030504040204" pitchFamily="50" charset="-128"/>
                <a:ea typeface="Meiryo UI" panose="020B0604030504040204" pitchFamily="50" charset="-128"/>
              </a:rPr>
              <a:t>同じテーマで連携する</a:t>
            </a:r>
            <a:r>
              <a:rPr lang="ja-JP" altLang="en-US" sz="1400" dirty="0">
                <a:latin typeface="Meiryo UI" panose="020B0604030504040204" pitchFamily="50" charset="-128"/>
                <a:ea typeface="Meiryo UI" panose="020B0604030504040204" pitchFamily="50" charset="-128"/>
              </a:rPr>
              <a:t>ことが重要ではないか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「日本のインバウンドの始点・終点となる都市」</a:t>
            </a:r>
            <a:r>
              <a:rPr lang="ja-JP" altLang="en-US" sz="1400" dirty="0">
                <a:latin typeface="Meiryo UI" panose="020B0604030504040204" pitchFamily="50" charset="-128"/>
                <a:ea typeface="Meiryo UI" panose="020B0604030504040204" pitchFamily="50" charset="-128"/>
              </a:rPr>
              <a:t>をめざしてはどうか</a:t>
            </a:r>
            <a:endParaRPr lang="en-US" altLang="ja-JP" sz="14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B8D6DF0C-4D52-A75E-D078-5569075BDEAD}"/>
              </a:ext>
            </a:extLst>
          </p:cNvPr>
          <p:cNvSpPr txBox="1"/>
          <p:nvPr/>
        </p:nvSpPr>
        <p:spPr>
          <a:xfrm>
            <a:off x="302077" y="4419441"/>
            <a:ext cx="5654961" cy="1823961"/>
          </a:xfrm>
          <a:prstGeom prst="rect">
            <a:avLst/>
          </a:prstGeom>
          <a:noFill/>
        </p:spPr>
        <p:txBody>
          <a:bodyPr wrap="square" rtlCol="0">
            <a:spAutoFit/>
          </a:bodyPr>
          <a:lstStyle/>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大阪だからこそできる賑わい</a:t>
            </a:r>
            <a:r>
              <a:rPr lang="ja-JP" altLang="en-US" sz="1400" dirty="0">
                <a:latin typeface="Meiryo UI" panose="020B0604030504040204" pitchFamily="50" charset="-128"/>
                <a:ea typeface="Meiryo UI" panose="020B0604030504040204" pitchFamily="50" charset="-128"/>
              </a:rPr>
              <a:t>を作ることが重要ではないか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大阪のブランドイメージを統一</a:t>
            </a:r>
            <a:r>
              <a:rPr lang="ja-JP" altLang="en-US" sz="1400" dirty="0">
                <a:latin typeface="Meiryo UI" panose="020B0604030504040204" pitchFamily="50" charset="-128"/>
                <a:ea typeface="Meiryo UI" panose="020B0604030504040204" pitchFamily="50" charset="-128"/>
              </a:rPr>
              <a:t>し、他都市と差別化を図ることが重要ではないか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大阪の魅力の</a:t>
            </a:r>
            <a:r>
              <a:rPr lang="ja-JP" altLang="en-US" sz="1400" b="1" u="sng" dirty="0">
                <a:latin typeface="Meiryo UI" panose="020B0604030504040204" pitchFamily="50" charset="-128"/>
                <a:ea typeface="Meiryo UI" panose="020B0604030504040204" pitchFamily="50" charset="-128"/>
              </a:rPr>
              <a:t>世界への発信方法</a:t>
            </a:r>
            <a:r>
              <a:rPr lang="ja-JP" altLang="en-US" sz="1400" dirty="0">
                <a:latin typeface="Meiryo UI" panose="020B0604030504040204" pitchFamily="50" charset="-128"/>
                <a:ea typeface="Meiryo UI" panose="020B0604030504040204" pitchFamily="50" charset="-128"/>
              </a:rPr>
              <a:t>について、検討をしてはどうか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大阪の魅力発信にあたっては、</a:t>
            </a:r>
            <a:r>
              <a:rPr lang="ja-JP" altLang="en-US" sz="1400" b="1" u="sng" dirty="0">
                <a:latin typeface="Meiryo UI" panose="020B0604030504040204" pitchFamily="50" charset="-128"/>
                <a:ea typeface="Meiryo UI" panose="020B0604030504040204" pitchFamily="50" charset="-128"/>
              </a:rPr>
              <a:t>府民・市民からの発信</a:t>
            </a:r>
            <a:r>
              <a:rPr lang="ja-JP" altLang="en-US" sz="1400" dirty="0">
                <a:latin typeface="Meiryo UI" panose="020B0604030504040204" pitchFamily="50" charset="-128"/>
                <a:ea typeface="Meiryo UI" panose="020B0604030504040204" pitchFamily="50" charset="-128"/>
              </a:rPr>
              <a:t>が重要ではないか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単発のイベントで終わることなく、</a:t>
            </a:r>
            <a:r>
              <a:rPr lang="ja-JP" altLang="en-US" sz="1400" b="1" u="sng" dirty="0">
                <a:latin typeface="Meiryo UI" panose="020B0604030504040204" pitchFamily="50" charset="-128"/>
                <a:ea typeface="Meiryo UI" panose="020B0604030504040204" pitchFamily="50" charset="-128"/>
              </a:rPr>
              <a:t>連続性のある取組み</a:t>
            </a:r>
            <a:r>
              <a:rPr lang="ja-JP" altLang="en-US" sz="1400" dirty="0">
                <a:latin typeface="Meiryo UI" panose="020B0604030504040204" pitchFamily="50" charset="-128"/>
                <a:ea typeface="Meiryo UI" panose="020B0604030504040204" pitchFamily="50" charset="-128"/>
              </a:rPr>
              <a:t>が重要ではないか</a:t>
            </a:r>
            <a:endParaRPr lang="en-US" altLang="ja-JP" sz="1400" dirty="0">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911BD3C-CD96-D42F-863D-23B5149D52B5}"/>
              </a:ext>
            </a:extLst>
          </p:cNvPr>
          <p:cNvSpPr/>
          <p:nvPr/>
        </p:nvSpPr>
        <p:spPr>
          <a:xfrm>
            <a:off x="179614" y="4104426"/>
            <a:ext cx="2971800" cy="359229"/>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r>
              <a:rPr kumimoji="1" lang="ja-JP" altLang="en-US" b="1" dirty="0"/>
              <a:t>大阪の魅力発信</a:t>
            </a:r>
          </a:p>
        </p:txBody>
      </p:sp>
      <p:sp>
        <p:nvSpPr>
          <p:cNvPr id="2" name="正方形/長方形 1">
            <a:extLst>
              <a:ext uri="{FF2B5EF4-FFF2-40B4-BE49-F238E27FC236}">
                <a16:creationId xmlns:a16="http://schemas.microsoft.com/office/drawing/2014/main" id="{DB68925D-4BBD-4F38-B2D0-F978C2F6A563}"/>
              </a:ext>
            </a:extLst>
          </p:cNvPr>
          <p:cNvSpPr/>
          <p:nvPr/>
        </p:nvSpPr>
        <p:spPr>
          <a:xfrm>
            <a:off x="10545417" y="57581"/>
            <a:ext cx="1370352" cy="45821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資料２</a:t>
            </a:r>
          </a:p>
        </p:txBody>
      </p:sp>
    </p:spTree>
    <p:extLst>
      <p:ext uri="{BB962C8B-B14F-4D97-AF65-F5344CB8AC3E}">
        <p14:creationId xmlns:p14="http://schemas.microsoft.com/office/powerpoint/2010/main" val="3304634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1793AA2-27EB-B5FA-B798-CA6C7AAE11C6}"/>
              </a:ext>
            </a:extLst>
          </p:cNvPr>
          <p:cNvSpPr>
            <a:spLocks noGrp="1"/>
          </p:cNvSpPr>
          <p:nvPr>
            <p:ph type="sldNum" sz="quarter" idx="12"/>
          </p:nvPr>
        </p:nvSpPr>
        <p:spPr/>
        <p:txBody>
          <a:bodyPr/>
          <a:lstStyle/>
          <a:p>
            <a:fld id="{9C4BD676-157C-4864-923D-F1735FBA7D4B}" type="slidenum">
              <a:rPr kumimoji="1" lang="ja-JP" altLang="en-US" smtClean="0"/>
              <a:t>2</a:t>
            </a:fld>
            <a:endParaRPr kumimoji="1" lang="ja-JP" altLang="en-US"/>
          </a:p>
        </p:txBody>
      </p:sp>
      <p:sp>
        <p:nvSpPr>
          <p:cNvPr id="6" name="タイトル 1">
            <a:extLst>
              <a:ext uri="{FF2B5EF4-FFF2-40B4-BE49-F238E27FC236}">
                <a16:creationId xmlns:a16="http://schemas.microsoft.com/office/drawing/2014/main" id="{556C739A-44F4-AC94-C29F-9C47E28EFF97}"/>
              </a:ext>
            </a:extLst>
          </p:cNvPr>
          <p:cNvSpPr>
            <a:spLocks noGrp="1"/>
          </p:cNvSpPr>
          <p:nvPr>
            <p:ph type="title"/>
          </p:nvPr>
        </p:nvSpPr>
        <p:spPr>
          <a:xfrm>
            <a:off x="0" y="1"/>
            <a:ext cx="12192000" cy="576000"/>
          </a:xfrm>
          <a:solidFill>
            <a:schemeClr val="accent2">
              <a:lumMod val="40000"/>
              <a:lumOff val="60000"/>
            </a:schemeClr>
          </a:solidFill>
        </p:spPr>
        <p:txBody>
          <a:bodyPr>
            <a:noAutofit/>
          </a:bodyPr>
          <a:lstStyle/>
          <a:p>
            <a:pPr>
              <a:lnSpc>
                <a:spcPct val="150000"/>
              </a:lnSpc>
            </a:pPr>
            <a:r>
              <a:rPr lang="ja-JP" altLang="en-US" sz="2400" dirty="0">
                <a:latin typeface="BIZ UDゴシック" panose="020B0400000000000000" pitchFamily="49" charset="-128"/>
                <a:ea typeface="BIZ UDゴシック" panose="020B0400000000000000" pitchFamily="49" charset="-128"/>
              </a:rPr>
              <a:t>都市魅力戦略推進会議（令和６年９月３０日）での主な意見</a:t>
            </a:r>
            <a:endParaRPr kumimoji="1" lang="en-US" altLang="ja-JP" sz="2400" dirty="0">
              <a:latin typeface="BIZ UDゴシック" panose="020B0400000000000000" pitchFamily="49" charset="-128"/>
              <a:ea typeface="BIZ UDゴシック" panose="020B0400000000000000" pitchFamily="49" charset="-128"/>
            </a:endParaRPr>
          </a:p>
        </p:txBody>
      </p:sp>
      <p:sp>
        <p:nvSpPr>
          <p:cNvPr id="7" name="四角形: 角を丸くする 6">
            <a:extLst>
              <a:ext uri="{FF2B5EF4-FFF2-40B4-BE49-F238E27FC236}">
                <a16:creationId xmlns:a16="http://schemas.microsoft.com/office/drawing/2014/main" id="{F449A4FE-E8FA-998B-51D8-1B694FDA4D00}"/>
              </a:ext>
            </a:extLst>
          </p:cNvPr>
          <p:cNvSpPr/>
          <p:nvPr/>
        </p:nvSpPr>
        <p:spPr>
          <a:xfrm>
            <a:off x="179614" y="766118"/>
            <a:ext cx="2971800" cy="359229"/>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r>
              <a:rPr kumimoji="1" lang="ja-JP" altLang="en-US" b="1" dirty="0"/>
              <a:t>住民の視点</a:t>
            </a:r>
          </a:p>
        </p:txBody>
      </p:sp>
      <p:sp>
        <p:nvSpPr>
          <p:cNvPr id="13" name="テキスト ボックス 12">
            <a:extLst>
              <a:ext uri="{FF2B5EF4-FFF2-40B4-BE49-F238E27FC236}">
                <a16:creationId xmlns:a16="http://schemas.microsoft.com/office/drawing/2014/main" id="{B8D6DF0C-4D52-A75E-D078-5569075BDEAD}"/>
              </a:ext>
            </a:extLst>
          </p:cNvPr>
          <p:cNvSpPr txBox="1"/>
          <p:nvPr/>
        </p:nvSpPr>
        <p:spPr>
          <a:xfrm>
            <a:off x="302077" y="3647926"/>
            <a:ext cx="5608865" cy="2413866"/>
          </a:xfrm>
          <a:prstGeom prst="rect">
            <a:avLst/>
          </a:prstGeom>
          <a:noFill/>
        </p:spPr>
        <p:txBody>
          <a:bodyPr wrap="square" rtlCol="0">
            <a:spAutoFit/>
          </a:bodyPr>
          <a:lstStyle/>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大阪市内だけではなく、観光客が</a:t>
            </a:r>
            <a:r>
              <a:rPr lang="ja-JP" altLang="en-US" sz="1400" b="1" u="sng" dirty="0">
                <a:latin typeface="Meiryo UI" panose="020B0604030504040204" pitchFamily="50" charset="-128"/>
                <a:ea typeface="Meiryo UI" panose="020B0604030504040204" pitchFamily="50" charset="-128"/>
              </a:rPr>
              <a:t>府内を周遊</a:t>
            </a:r>
            <a:r>
              <a:rPr lang="ja-JP" altLang="en-US" sz="1400" dirty="0">
                <a:latin typeface="Meiryo UI" panose="020B0604030504040204" pitchFamily="50" charset="-128"/>
                <a:ea typeface="Meiryo UI" panose="020B0604030504040204" pitchFamily="50" charset="-128"/>
              </a:rPr>
              <a:t>してもらう取組みが必要ではないか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kumimoji="1" lang="ja-JP" altLang="en-US" sz="1400" b="1" u="sng" dirty="0">
                <a:latin typeface="Meiryo UI" panose="020B0604030504040204" pitchFamily="50" charset="-128"/>
                <a:ea typeface="Meiryo UI" panose="020B0604030504040204" pitchFamily="50" charset="-128"/>
              </a:rPr>
              <a:t>オーバーツーリズム対策</a:t>
            </a:r>
            <a:r>
              <a:rPr kumimoji="1" lang="ja-JP" altLang="en-US" sz="1400" dirty="0">
                <a:latin typeface="Meiryo UI" panose="020B0604030504040204" pitchFamily="50" charset="-128"/>
                <a:ea typeface="Meiryo UI" panose="020B0604030504040204" pitchFamily="50" charset="-128"/>
              </a:rPr>
              <a:t>の視点も検討する必要があるのではないか</a:t>
            </a:r>
            <a:endParaRPr kumimoji="1"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質をどのように評価するのか</a:t>
            </a:r>
            <a:r>
              <a:rPr lang="ja-JP" altLang="en-US" sz="1400" dirty="0">
                <a:latin typeface="Meiryo UI" panose="020B0604030504040204" pitchFamily="50" charset="-128"/>
                <a:ea typeface="Meiryo UI" panose="020B0604030504040204" pitchFamily="50" charset="-128"/>
              </a:rPr>
              <a:t>検討が必要ではないか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再生型観光</a:t>
            </a:r>
            <a:r>
              <a:rPr lang="ja-JP" altLang="en-US" sz="1400" dirty="0">
                <a:latin typeface="Meiryo UI" panose="020B0604030504040204" pitchFamily="50" charset="-128"/>
                <a:ea typeface="Meiryo UI" panose="020B0604030504040204" pitchFamily="50" charset="-128"/>
              </a:rPr>
              <a:t>実現の視点も重要ではないか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レスポンシブルツーリズム</a:t>
            </a:r>
            <a:r>
              <a:rPr lang="ja-JP" altLang="en-US" sz="1400" dirty="0">
                <a:latin typeface="Meiryo UI" panose="020B0604030504040204" pitchFamily="50" charset="-128"/>
                <a:ea typeface="Meiryo UI" panose="020B0604030504040204" pitchFamily="50" charset="-128"/>
              </a:rPr>
              <a:t>をいかに観光客に伝えていくか、の視点が重要ではないか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大阪を</a:t>
            </a:r>
            <a:r>
              <a:rPr lang="ja-JP" altLang="en-US" sz="1400" b="1" u="sng" dirty="0">
                <a:latin typeface="Meiryo UI" panose="020B0604030504040204" pitchFamily="50" charset="-128"/>
                <a:ea typeface="Meiryo UI" panose="020B0604030504040204" pitchFamily="50" charset="-128"/>
              </a:rPr>
              <a:t>リピートする理由をリサーチ</a:t>
            </a:r>
            <a:r>
              <a:rPr lang="ja-JP" altLang="en-US" sz="1400" dirty="0">
                <a:latin typeface="Meiryo UI" panose="020B0604030504040204" pitchFamily="50" charset="-128"/>
                <a:ea typeface="Meiryo UI" panose="020B0604030504040204" pitchFamily="50" charset="-128"/>
              </a:rPr>
              <a:t>し、その強みを磨くことが重要ではないか</a:t>
            </a:r>
            <a:endParaRPr kumimoji="1" lang="ja-JP" altLang="en-US" sz="1400" dirty="0">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911BD3C-CD96-D42F-863D-23B5149D52B5}"/>
              </a:ext>
            </a:extLst>
          </p:cNvPr>
          <p:cNvSpPr/>
          <p:nvPr/>
        </p:nvSpPr>
        <p:spPr>
          <a:xfrm>
            <a:off x="179614" y="3332911"/>
            <a:ext cx="2971800" cy="359229"/>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r>
              <a:rPr lang="ja-JP" altLang="en-US" b="1" dirty="0"/>
              <a:t>観光</a:t>
            </a:r>
            <a:endParaRPr kumimoji="1" lang="ja-JP" altLang="en-US" b="1" dirty="0"/>
          </a:p>
        </p:txBody>
      </p:sp>
      <p:sp>
        <p:nvSpPr>
          <p:cNvPr id="2" name="テキスト ボックス 1">
            <a:extLst>
              <a:ext uri="{FF2B5EF4-FFF2-40B4-BE49-F238E27FC236}">
                <a16:creationId xmlns:a16="http://schemas.microsoft.com/office/drawing/2014/main" id="{DF6B3D2D-9C24-EFD1-1278-0CC2EBDB1ED4}"/>
              </a:ext>
            </a:extLst>
          </p:cNvPr>
          <p:cNvSpPr txBox="1"/>
          <p:nvPr/>
        </p:nvSpPr>
        <p:spPr>
          <a:xfrm>
            <a:off x="302078" y="1088026"/>
            <a:ext cx="5508000" cy="2130583"/>
          </a:xfrm>
          <a:prstGeom prst="rect">
            <a:avLst/>
          </a:prstGeom>
          <a:noFill/>
        </p:spPr>
        <p:txBody>
          <a:bodyPr wrap="square" rtlCol="0">
            <a:spAutoFit/>
          </a:bodyPr>
          <a:lstStyle/>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大阪が世界的に評価されている</a:t>
            </a:r>
            <a:r>
              <a:rPr lang="ja-JP" altLang="en-US" sz="1400" dirty="0">
                <a:latin typeface="Meiryo UI" panose="020B0604030504040204" pitchFamily="50" charset="-128"/>
                <a:ea typeface="Meiryo UI" panose="020B0604030504040204" pitchFamily="50" charset="-128"/>
              </a:rPr>
              <a:t>ことを府民に知ってもらうべきではないか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住民の満足度をあげるためにも、</a:t>
            </a:r>
            <a:r>
              <a:rPr lang="ja-JP" altLang="en-US" sz="1400" b="1" u="sng" dirty="0">
                <a:latin typeface="Meiryo UI" panose="020B0604030504040204" pitchFamily="50" charset="-128"/>
                <a:ea typeface="Meiryo UI" panose="020B0604030504040204" pitchFamily="50" charset="-128"/>
              </a:rPr>
              <a:t>女性が働きやすい環境</a:t>
            </a:r>
            <a:r>
              <a:rPr lang="ja-JP" altLang="en-US" sz="1400" dirty="0">
                <a:latin typeface="Meiryo UI" panose="020B0604030504040204" pitchFamily="50" charset="-128"/>
                <a:ea typeface="Meiryo UI" panose="020B0604030504040204" pitchFamily="50" charset="-128"/>
              </a:rPr>
              <a:t>を作るという</a:t>
            </a:r>
            <a:endParaRPr lang="en-US" altLang="ja-JP" sz="1400" dirty="0">
              <a:latin typeface="Meiryo UI" panose="020B0604030504040204" pitchFamily="50" charset="-128"/>
              <a:ea typeface="Meiryo UI" panose="020B0604030504040204" pitchFamily="50" charset="-128"/>
            </a:endParaRPr>
          </a:p>
          <a:p>
            <a:pPr>
              <a:lnSpc>
                <a:spcPts val="2300"/>
              </a:lnSpc>
            </a:pPr>
            <a:r>
              <a:rPr lang="ja-JP" altLang="en-US" sz="1400" dirty="0">
                <a:latin typeface="Meiryo UI" panose="020B0604030504040204" pitchFamily="50" charset="-128"/>
                <a:ea typeface="Meiryo UI" panose="020B0604030504040204" pitchFamily="50" charset="-128"/>
              </a:rPr>
              <a:t>　　 視点が重要ではないか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大阪の魅力を府民・市民が発信するためにも、</a:t>
            </a:r>
            <a:r>
              <a:rPr kumimoji="1" lang="ja-JP" altLang="en-US" sz="1400" b="1" u="sng" dirty="0">
                <a:latin typeface="Meiryo UI" panose="020B0604030504040204" pitchFamily="50" charset="-128"/>
                <a:ea typeface="Meiryo UI" panose="020B0604030504040204" pitchFamily="50" charset="-128"/>
              </a:rPr>
              <a:t>シビックプライドを取り戻す</a:t>
            </a:r>
            <a:r>
              <a:rPr kumimoji="1" lang="ja-JP" altLang="en-US" sz="1400" dirty="0">
                <a:latin typeface="Meiryo UI" panose="020B0604030504040204" pitchFamily="50" charset="-128"/>
                <a:ea typeface="Meiryo UI" panose="020B0604030504040204" pitchFamily="50" charset="-128"/>
              </a:rPr>
              <a:t>ことが重要ではないか</a:t>
            </a:r>
            <a:endParaRPr kumimoji="1"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シビックプライドの醸成には、小さいものでも良いので、自分が住む</a:t>
            </a:r>
            <a:r>
              <a:rPr lang="ja-JP" altLang="en-US" sz="1400" b="1" u="sng" dirty="0">
                <a:latin typeface="Meiryo UI" panose="020B0604030504040204" pitchFamily="50" charset="-128"/>
                <a:ea typeface="Meiryo UI" panose="020B0604030504040204" pitchFamily="50" charset="-128"/>
              </a:rPr>
              <a:t>まちをよくするための取組みに参画</a:t>
            </a:r>
            <a:r>
              <a:rPr lang="ja-JP" altLang="en-US" sz="1400" dirty="0">
                <a:latin typeface="Meiryo UI" panose="020B0604030504040204" pitchFamily="50" charset="-128"/>
                <a:ea typeface="Meiryo UI" panose="020B0604030504040204" pitchFamily="50" charset="-128"/>
              </a:rPr>
              <a:t>できる場があればよい</a:t>
            </a:r>
            <a:endParaRPr kumimoji="1" lang="ja-JP" altLang="en-US" sz="1400" dirty="0"/>
          </a:p>
        </p:txBody>
      </p:sp>
      <p:sp>
        <p:nvSpPr>
          <p:cNvPr id="9" name="四角形: 角を丸くする 8">
            <a:extLst>
              <a:ext uri="{FF2B5EF4-FFF2-40B4-BE49-F238E27FC236}">
                <a16:creationId xmlns:a16="http://schemas.microsoft.com/office/drawing/2014/main" id="{C1E65A7E-1162-132D-CCC0-D333FD216391}"/>
              </a:ext>
            </a:extLst>
          </p:cNvPr>
          <p:cNvSpPr/>
          <p:nvPr/>
        </p:nvSpPr>
        <p:spPr>
          <a:xfrm>
            <a:off x="6221185" y="757954"/>
            <a:ext cx="2827654" cy="359229"/>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r>
              <a:rPr kumimoji="1" lang="ja-JP" altLang="en-US" b="1" dirty="0"/>
              <a:t>交通との関係</a:t>
            </a:r>
          </a:p>
        </p:txBody>
      </p:sp>
      <p:sp>
        <p:nvSpPr>
          <p:cNvPr id="11" name="テキスト ボックス 10">
            <a:extLst>
              <a:ext uri="{FF2B5EF4-FFF2-40B4-BE49-F238E27FC236}">
                <a16:creationId xmlns:a16="http://schemas.microsoft.com/office/drawing/2014/main" id="{15B00C4D-2346-4376-F9F0-835EB0A707E8}"/>
              </a:ext>
            </a:extLst>
          </p:cNvPr>
          <p:cNvSpPr txBox="1"/>
          <p:nvPr/>
        </p:nvSpPr>
        <p:spPr>
          <a:xfrm>
            <a:off x="6316434" y="1093815"/>
            <a:ext cx="5845629" cy="1248996"/>
          </a:xfrm>
          <a:prstGeom prst="rect">
            <a:avLst/>
          </a:prstGeom>
          <a:noFill/>
          <a:ln>
            <a:noFill/>
          </a:ln>
        </p:spPr>
        <p:txBody>
          <a:bodyPr wrap="square">
            <a:spAutoFit/>
          </a:bodyPr>
          <a:lstStyle/>
          <a:p>
            <a:pPr marL="285750" indent="-285750">
              <a:lnSpc>
                <a:spcPts val="2300"/>
              </a:lnSpc>
              <a:buFont typeface="Wingdings" panose="05000000000000000000" pitchFamily="2" charset="2"/>
              <a:buChar char="Ø"/>
            </a:pPr>
            <a:r>
              <a:rPr kumimoji="1" lang="ja-JP" altLang="en-US" sz="1400" b="1" u="sng" dirty="0">
                <a:latin typeface="Meiryo UI" panose="020B0604030504040204" pitchFamily="50" charset="-128"/>
                <a:ea typeface="Meiryo UI" panose="020B0604030504040204" pitchFamily="50" charset="-128"/>
              </a:rPr>
              <a:t>空港や交通との連携</a:t>
            </a:r>
            <a:r>
              <a:rPr kumimoji="1" lang="ja-JP" altLang="en-US" sz="1400" dirty="0">
                <a:latin typeface="Meiryo UI" panose="020B0604030504040204" pitchFamily="50" charset="-128"/>
                <a:ea typeface="Meiryo UI" panose="020B0604030504040204" pitchFamily="50" charset="-128"/>
              </a:rPr>
              <a:t>が重要ではないか。空港や飛行機の中で大阪の魅力を発信する取組みなども検討できるのではないか</a:t>
            </a:r>
            <a:endParaRPr kumimoji="1"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関西３空港の機能強化</a:t>
            </a:r>
            <a:r>
              <a:rPr lang="ja-JP" altLang="en-US" sz="1400" dirty="0">
                <a:latin typeface="Meiryo UI" panose="020B0604030504040204" pitchFamily="50" charset="-128"/>
                <a:ea typeface="Meiryo UI" panose="020B0604030504040204" pitchFamily="50" charset="-128"/>
              </a:rPr>
              <a:t>にしっかり取り組むことが重要ではないか</a:t>
            </a:r>
            <a:endParaRPr lang="en-US" altLang="ja-JP" sz="1400" dirty="0">
              <a:latin typeface="Meiryo UI" panose="020B0604030504040204" pitchFamily="50" charset="-128"/>
              <a:ea typeface="Meiryo UI" panose="020B0604030504040204" pitchFamily="50" charset="-128"/>
            </a:endParaRPr>
          </a:p>
          <a:p>
            <a:pPr marL="285750" indent="-285750">
              <a:lnSpc>
                <a:spcPts val="2300"/>
              </a:lnSpc>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３０年後、４０年後を見据え</a:t>
            </a:r>
            <a:r>
              <a:rPr kumimoji="1" lang="ja-JP" altLang="en-US" sz="1400" b="1" u="sng" dirty="0">
                <a:latin typeface="Meiryo UI" panose="020B0604030504040204" pitchFamily="50" charset="-128"/>
                <a:ea typeface="Meiryo UI" panose="020B0604030504040204" pitchFamily="50" charset="-128"/>
              </a:rPr>
              <a:t>ベイエリア</a:t>
            </a:r>
            <a:r>
              <a:rPr kumimoji="1" lang="ja-JP" altLang="en-US" sz="1400" dirty="0">
                <a:latin typeface="Meiryo UI" panose="020B0604030504040204" pitchFamily="50" charset="-128"/>
                <a:ea typeface="Meiryo UI" panose="020B0604030504040204" pitchFamily="50" charset="-128"/>
              </a:rPr>
              <a:t>にも鉄道が必要ではないか</a:t>
            </a:r>
            <a:endParaRPr kumimoji="1" lang="ja-JP" altLang="en-US" sz="1400" dirty="0"/>
          </a:p>
        </p:txBody>
      </p:sp>
      <p:sp>
        <p:nvSpPr>
          <p:cNvPr id="10" name="正方形/長方形 9">
            <a:extLst>
              <a:ext uri="{FF2B5EF4-FFF2-40B4-BE49-F238E27FC236}">
                <a16:creationId xmlns:a16="http://schemas.microsoft.com/office/drawing/2014/main" id="{BF7B2CAE-6340-4AD3-B078-70B4CE9F9ED5}"/>
              </a:ext>
            </a:extLst>
          </p:cNvPr>
          <p:cNvSpPr/>
          <p:nvPr/>
        </p:nvSpPr>
        <p:spPr>
          <a:xfrm>
            <a:off x="10545417" y="57581"/>
            <a:ext cx="1370352" cy="45821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資料２</a:t>
            </a:r>
          </a:p>
        </p:txBody>
      </p:sp>
    </p:spTree>
    <p:extLst>
      <p:ext uri="{BB962C8B-B14F-4D97-AF65-F5344CB8AC3E}">
        <p14:creationId xmlns:p14="http://schemas.microsoft.com/office/powerpoint/2010/main" val="24624977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747</Words>
  <Application>Microsoft Office PowerPoint</Application>
  <PresentationFormat>ワイド画面</PresentationFormat>
  <Paragraphs>49</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UDゴシック</vt:lpstr>
      <vt:lpstr>Meiryo UI</vt:lpstr>
      <vt:lpstr>游ゴシック</vt:lpstr>
      <vt:lpstr>游ゴシック Light</vt:lpstr>
      <vt:lpstr>Arial</vt:lpstr>
      <vt:lpstr>Wingdings</vt:lpstr>
      <vt:lpstr>Office テーマ</vt:lpstr>
      <vt:lpstr>都市魅力戦略推進会議（令和６年９月３０日）での主な意見</vt:lpstr>
      <vt:lpstr>都市魅力戦略推進会議（令和６年９月３０日）での主な意見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2024-12-18T03:14:34Z</dcterms:created>
  <dcterms:modified xsi:type="dcterms:W3CDTF">2024-12-18T03:14:36Z</dcterms:modified>
</cp:coreProperties>
</file>