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notesMasterIdLst>
    <p:notesMasterId r:id="rId6"/>
  </p:notesMasterIdLst>
  <p:sldIdLst>
    <p:sldId id="424" r:id="rId2"/>
    <p:sldId id="423" r:id="rId3"/>
    <p:sldId id="265" r:id="rId4"/>
    <p:sldId id="425"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3899" autoAdjust="0"/>
  </p:normalViewPr>
  <p:slideViewPr>
    <p:cSldViewPr snapToGrid="0">
      <p:cViewPr varScale="1">
        <p:scale>
          <a:sx n="68" d="100"/>
          <a:sy n="68" d="100"/>
        </p:scale>
        <p:origin x="11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45448" cy="497838"/>
          </a:xfrm>
          <a:prstGeom prst="rect">
            <a:avLst/>
          </a:prstGeom>
        </p:spPr>
        <p:txBody>
          <a:bodyPr vert="horz" lIns="91285" tIns="45641" rIns="91285" bIns="4564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6" y="4"/>
            <a:ext cx="2945448" cy="497838"/>
          </a:xfrm>
          <a:prstGeom prst="rect">
            <a:avLst/>
          </a:prstGeom>
        </p:spPr>
        <p:txBody>
          <a:bodyPr vert="horz" lIns="91285" tIns="45641" rIns="91285" bIns="45641" rtlCol="0"/>
          <a:lstStyle>
            <a:lvl1pPr algn="r">
              <a:defRPr sz="1200"/>
            </a:lvl1pPr>
          </a:lstStyle>
          <a:p>
            <a:fld id="{C9886D29-FAB2-421E-A2E7-39166761E6CE}" type="datetimeFigureOut">
              <a:rPr kumimoji="1" lang="ja-JP" altLang="en-US" smtClean="0"/>
              <a:t>2025/4/15</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285" tIns="45641" rIns="91285" bIns="45641" rtlCol="0" anchor="ctr"/>
          <a:lstStyle/>
          <a:p>
            <a:endParaRPr lang="ja-JP" altLang="en-US"/>
          </a:p>
        </p:txBody>
      </p:sp>
      <p:sp>
        <p:nvSpPr>
          <p:cNvPr id="5" name="ノート プレースホルダー 4"/>
          <p:cNvSpPr>
            <a:spLocks noGrp="1"/>
          </p:cNvSpPr>
          <p:nvPr>
            <p:ph type="body" sz="quarter" idx="3"/>
          </p:nvPr>
        </p:nvSpPr>
        <p:spPr>
          <a:xfrm>
            <a:off x="680085" y="4777030"/>
            <a:ext cx="5437506" cy="3908187"/>
          </a:xfrm>
          <a:prstGeom prst="rect">
            <a:avLst/>
          </a:prstGeom>
        </p:spPr>
        <p:txBody>
          <a:bodyPr vert="horz" lIns="91285" tIns="45641" rIns="91285" bIns="456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285" tIns="45641" rIns="91285" bIns="4564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6" y="9428800"/>
            <a:ext cx="2945448" cy="497838"/>
          </a:xfrm>
          <a:prstGeom prst="rect">
            <a:avLst/>
          </a:prstGeom>
        </p:spPr>
        <p:txBody>
          <a:bodyPr vert="horz" lIns="91285" tIns="45641" rIns="91285" bIns="45641" rtlCol="0" anchor="b"/>
          <a:lstStyle>
            <a:lvl1pPr algn="r">
              <a:defRPr sz="1200"/>
            </a:lvl1pPr>
          </a:lstStyle>
          <a:p>
            <a:fld id="{0F8A2941-AB61-4E5E-83AC-6BDB3C630B44}" type="slidenum">
              <a:rPr kumimoji="1" lang="ja-JP" altLang="en-US" smtClean="0"/>
              <a:t>‹#›</a:t>
            </a:fld>
            <a:endParaRPr kumimoji="1" lang="ja-JP" altLang="en-US"/>
          </a:p>
        </p:txBody>
      </p:sp>
    </p:spTree>
    <p:extLst>
      <p:ext uri="{BB962C8B-B14F-4D97-AF65-F5344CB8AC3E}">
        <p14:creationId xmlns:p14="http://schemas.microsoft.com/office/powerpoint/2010/main" val="16086196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279067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288086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548802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94669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957968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12863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97E295-EEAA-45BD-B556-B4E482C1609B}" type="datetimeFigureOut">
              <a:rPr kumimoji="1" lang="ja-JP" altLang="en-US" smtClean="0"/>
              <a:t>2025/4/15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056093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397E295-EEAA-45BD-B556-B4E482C1609B}" type="datetimeFigureOut">
              <a:rPr kumimoji="1" lang="ja-JP" altLang="en-US" smtClean="0"/>
              <a:t>2025/4/15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67153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7E295-EEAA-45BD-B556-B4E482C1609B}" type="datetimeFigureOut">
              <a:rPr kumimoji="1" lang="ja-JP" altLang="en-US" smtClean="0"/>
              <a:t>2025/4/15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090726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63638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432290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7E295-EEAA-45BD-B556-B4E482C1609B}" type="datetimeFigureOut">
              <a:rPr kumimoji="1" lang="ja-JP" altLang="en-US" smtClean="0"/>
              <a:t>2025/4/15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76233802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7878550C-60AC-9EF8-FABB-A997B154FB68}"/>
              </a:ext>
            </a:extLst>
          </p:cNvPr>
          <p:cNvSpPr/>
          <p:nvPr/>
        </p:nvSpPr>
        <p:spPr>
          <a:xfrm>
            <a:off x="283484" y="4078550"/>
            <a:ext cx="9479355" cy="1761975"/>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endParaRPr kumimoji="1" lang="en-US" altLang="ja-JP" sz="1300">
              <a:solidFill>
                <a:schemeClr val="tx1"/>
              </a:solidFill>
              <a:latin typeface="ＭＳ ゴシック" panose="020B0609070205080204" pitchFamily="49" charset="-128"/>
              <a:ea typeface="ＭＳ ゴシック" panose="020B0609070205080204" pitchFamily="49" charset="-128"/>
            </a:endParaRPr>
          </a:p>
          <a:p>
            <a:endParaRPr kumimoji="1" lang="en-US" altLang="ja-JP" sz="1300" dirty="0">
              <a:solidFill>
                <a:schemeClr val="tx1"/>
              </a:solidFill>
              <a:latin typeface="ＭＳ ゴシック" panose="020B0609070205080204" pitchFamily="49" charset="-128"/>
              <a:ea typeface="ＭＳ ゴシック" panose="020B0609070205080204" pitchFamily="49" charset="-128"/>
            </a:endParaRPr>
          </a:p>
        </p:txBody>
      </p:sp>
      <p:sp>
        <p:nvSpPr>
          <p:cNvPr id="11" name="タイトル 1">
            <a:extLst>
              <a:ext uri="{FF2B5EF4-FFF2-40B4-BE49-F238E27FC236}">
                <a16:creationId xmlns:a16="http://schemas.microsoft.com/office/drawing/2014/main" id="{2481444A-8C69-4304-99C0-FFF515C13B32}"/>
              </a:ext>
            </a:extLst>
          </p:cNvPr>
          <p:cNvSpPr txBox="1">
            <a:spLocks/>
          </p:cNvSpPr>
          <p:nvPr/>
        </p:nvSpPr>
        <p:spPr>
          <a:xfrm>
            <a:off x="0" y="-18632"/>
            <a:ext cx="9900000" cy="576000"/>
          </a:xfrm>
          <a:prstGeom prst="rect">
            <a:avLst/>
          </a:prstGeom>
          <a:solidFill>
            <a:schemeClr val="accent2">
              <a:lumMod val="40000"/>
              <a:lumOff val="60000"/>
            </a:schemeClr>
          </a:solidFill>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000" dirty="0">
                <a:latin typeface="BIZ UDゴシック" panose="020B0400000000000000" pitchFamily="49" charset="-128"/>
                <a:ea typeface="BIZ UDゴシック" panose="020B0400000000000000" pitchFamily="49" charset="-128"/>
              </a:rPr>
              <a:t>資料７ 次期大阪都市魅力創造戦略基本方針（イメージ）（案）</a:t>
            </a:r>
            <a:endParaRPr lang="en-US" altLang="ja-JP" sz="2000" dirty="0">
              <a:latin typeface="BIZ UDゴシック" panose="020B0400000000000000" pitchFamily="49" charset="-128"/>
              <a:ea typeface="BIZ UDゴシック" panose="020B0400000000000000" pitchFamily="49" charset="-128"/>
            </a:endParaRPr>
          </a:p>
        </p:txBody>
      </p:sp>
      <p:sp>
        <p:nvSpPr>
          <p:cNvPr id="13" name="正方形/長方形 12">
            <a:extLst>
              <a:ext uri="{FF2B5EF4-FFF2-40B4-BE49-F238E27FC236}">
                <a16:creationId xmlns:a16="http://schemas.microsoft.com/office/drawing/2014/main" id="{47A179A7-5C90-40EA-3DF3-DFCD20A2AA34}"/>
              </a:ext>
            </a:extLst>
          </p:cNvPr>
          <p:cNvSpPr/>
          <p:nvPr/>
        </p:nvSpPr>
        <p:spPr>
          <a:xfrm>
            <a:off x="287013" y="858461"/>
            <a:ext cx="4556152" cy="2928352"/>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nSpc>
                <a:spcPts val="1500"/>
              </a:lnSpc>
            </a:pP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基本的な考え方</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・大阪・関西万博のレガシーの活用・定着</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・大阪が持つ食や歴史、文化・芸術、スポーツ、エンターテイ　</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　ンメントなどの強みの更なる磨き上げによる都市ブランドの</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　確立</a:t>
            </a:r>
          </a:p>
          <a:p>
            <a:pPr>
              <a:lnSpc>
                <a:spcPts val="1500"/>
              </a:lnSpc>
            </a:pPr>
            <a:endParaRPr kumimoji="1"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関連する主な取組み</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〇国内外の注目を集めるイベントの実施</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〇伝統芸能や舞台芸術などの文化資源を活用した魅力創出</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a:t>
            </a:r>
            <a:r>
              <a:rPr kumimoji="1" lang="en-US" altLang="ja-JP" sz="1200" dirty="0">
                <a:solidFill>
                  <a:schemeClr val="tx1"/>
                </a:solidFill>
                <a:latin typeface="ＭＳ ゴシック" panose="020B0609070205080204" pitchFamily="49" charset="-128"/>
                <a:ea typeface="ＭＳ ゴシック" panose="020B0609070205080204" pitchFamily="49" charset="-128"/>
              </a:rPr>
              <a:t>MICE</a:t>
            </a:r>
            <a:r>
              <a:rPr kumimoji="1" lang="ja-JP" altLang="en-US" sz="1200" dirty="0">
                <a:solidFill>
                  <a:schemeClr val="tx1"/>
                </a:solidFill>
                <a:latin typeface="ＭＳ ゴシック" panose="020B0609070205080204" pitchFamily="49" charset="-128"/>
                <a:ea typeface="ＭＳ ゴシック" panose="020B0609070205080204" pitchFamily="49" charset="-128"/>
              </a:rPr>
              <a:t>誘致の推進に向けた取組みの実施</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○スポーツ資源を活かしたスポーツツーリズムの推進</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〇海外の都市との交流推進</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〇国内外への大阪の魅力の発信　等</a:t>
            </a:r>
          </a:p>
          <a:p>
            <a:pPr>
              <a:lnSpc>
                <a:spcPts val="1500"/>
              </a:lnSpc>
            </a:pP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4" name="四角形: 角を丸くする 3">
            <a:extLst>
              <a:ext uri="{FF2B5EF4-FFF2-40B4-BE49-F238E27FC236}">
                <a16:creationId xmlns:a16="http://schemas.microsoft.com/office/drawing/2014/main" id="{CD25DB88-E713-895A-A2D1-E81658E34BEF}"/>
              </a:ext>
            </a:extLst>
          </p:cNvPr>
          <p:cNvSpPr/>
          <p:nvPr/>
        </p:nvSpPr>
        <p:spPr>
          <a:xfrm>
            <a:off x="283485" y="668221"/>
            <a:ext cx="3919600" cy="367183"/>
          </a:xfrm>
          <a:prstGeom prst="roundRect">
            <a:avLst/>
          </a:prstGeom>
          <a:solidFill>
            <a:schemeClr val="accent4"/>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ＭＳ ゴシック" panose="020B0609070205080204" pitchFamily="49" charset="-128"/>
                <a:ea typeface="ＭＳ ゴシック" panose="020B0609070205080204" pitchFamily="49" charset="-128"/>
              </a:rPr>
              <a:t>大阪ならではの魅力の創出・発信</a:t>
            </a:r>
          </a:p>
        </p:txBody>
      </p:sp>
      <p:sp>
        <p:nvSpPr>
          <p:cNvPr id="14" name="正方形/長方形 13">
            <a:extLst>
              <a:ext uri="{FF2B5EF4-FFF2-40B4-BE49-F238E27FC236}">
                <a16:creationId xmlns:a16="http://schemas.microsoft.com/office/drawing/2014/main" id="{C9899B82-4F7E-8C7A-2422-B1A8E92B7539}"/>
              </a:ext>
            </a:extLst>
          </p:cNvPr>
          <p:cNvSpPr/>
          <p:nvPr/>
        </p:nvSpPr>
        <p:spPr>
          <a:xfrm>
            <a:off x="4928820" y="888862"/>
            <a:ext cx="4834020" cy="289795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nSpc>
                <a:spcPts val="1500"/>
              </a:lnSpc>
            </a:pP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基本的な考え方</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・大阪の魅力をより多彩なものにするため、大阪が持つ価値や</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　ポテンシャルの最大化</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・場所や時間なども含めた新たな楽しみ方の創造・創出</a:t>
            </a:r>
          </a:p>
          <a:p>
            <a:pPr>
              <a:lnSpc>
                <a:spcPts val="1500"/>
              </a:lnSpc>
            </a:pPr>
            <a:endParaRPr kumimoji="1"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endParaRPr kumimoji="1"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関連する主な取組み</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a:t>
            </a:r>
            <a:r>
              <a:rPr lang="ja-JP" altLang="en-US" sz="1200" dirty="0">
                <a:solidFill>
                  <a:schemeClr val="tx1"/>
                </a:solidFill>
                <a:latin typeface="ＭＳ ゴシック" panose="020B0609070205080204" pitchFamily="49" charset="-128"/>
                <a:ea typeface="ＭＳ ゴシック" panose="020B0609070205080204" pitchFamily="49" charset="-128"/>
              </a:rPr>
              <a:t>府内誘客・周遊の促進</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〇アートなどを活用した上質な体験の提供</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〇エッジの効いたコンテンツの充実</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〇多彩な魅力を楽しめる場の充実</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〇ナイトタイムエコノミーの活性化</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〇夢洲まちづくり（国際観光拠点）等を見据えた取組み　等</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p:txBody>
      </p:sp>
      <p:sp>
        <p:nvSpPr>
          <p:cNvPr id="6" name="四角形: 角を丸くする 5">
            <a:extLst>
              <a:ext uri="{FF2B5EF4-FFF2-40B4-BE49-F238E27FC236}">
                <a16:creationId xmlns:a16="http://schemas.microsoft.com/office/drawing/2014/main" id="{B2DEE963-0CB7-060B-BCF6-CC56A29AE858}"/>
              </a:ext>
            </a:extLst>
          </p:cNvPr>
          <p:cNvSpPr/>
          <p:nvPr/>
        </p:nvSpPr>
        <p:spPr>
          <a:xfrm>
            <a:off x="291104" y="3896675"/>
            <a:ext cx="4608000" cy="367183"/>
          </a:xfrm>
          <a:prstGeom prst="roundRect">
            <a:avLst/>
          </a:prstGeom>
          <a:solidFill>
            <a:schemeClr val="accent4"/>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2300"/>
              </a:lnSpc>
            </a:pPr>
            <a:r>
              <a:rPr kumimoji="1" lang="ja-JP" altLang="en-US" b="1" cap="all" dirty="0">
                <a:solidFill>
                  <a:schemeClr val="tx1"/>
                </a:solidFill>
                <a:latin typeface="ＭＳ ゴシック" panose="020B0609070205080204" pitchFamily="49" charset="-128"/>
                <a:ea typeface="ＭＳ ゴシック" panose="020B0609070205080204" pitchFamily="49" charset="-128"/>
              </a:rPr>
              <a:t>誰もが楽しめる持続可能な観光地域づくり</a:t>
            </a:r>
            <a:endParaRPr kumimoji="1" lang="en-US" altLang="ja-JP" sz="1800" b="1" cap="all" dirty="0">
              <a:solidFill>
                <a:schemeClr val="tx1"/>
              </a:solidFill>
              <a:latin typeface="ＭＳ ゴシック" panose="020B0609070205080204" pitchFamily="49" charset="-128"/>
              <a:ea typeface="ＭＳ ゴシック" panose="020B0609070205080204" pitchFamily="49" charset="-128"/>
            </a:endParaRPr>
          </a:p>
        </p:txBody>
      </p:sp>
      <p:sp>
        <p:nvSpPr>
          <p:cNvPr id="2" name="二等辺三角形 1">
            <a:extLst>
              <a:ext uri="{FF2B5EF4-FFF2-40B4-BE49-F238E27FC236}">
                <a16:creationId xmlns:a16="http://schemas.microsoft.com/office/drawing/2014/main" id="{47D936D3-2B19-6322-CF57-1C2C70E292F6}"/>
              </a:ext>
            </a:extLst>
          </p:cNvPr>
          <p:cNvSpPr/>
          <p:nvPr/>
        </p:nvSpPr>
        <p:spPr>
          <a:xfrm rot="10800000">
            <a:off x="4106930" y="5898495"/>
            <a:ext cx="1573365" cy="247442"/>
          </a:xfrm>
          <a:prstGeom prst="triangle">
            <a:avLst>
              <a:gd name="adj" fmla="val 5045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2093D5C6-BD72-226C-EF66-C0E0F860436A}"/>
              </a:ext>
            </a:extLst>
          </p:cNvPr>
          <p:cNvSpPr txBox="1"/>
          <p:nvPr/>
        </p:nvSpPr>
        <p:spPr>
          <a:xfrm>
            <a:off x="291104" y="4342054"/>
            <a:ext cx="9471736" cy="1415772"/>
          </a:xfrm>
          <a:prstGeom prst="rect">
            <a:avLst/>
          </a:prstGeom>
          <a:noFill/>
        </p:spPr>
        <p:txBody>
          <a:bodyPr wrap="square" rtlCol="0">
            <a:spAutoFit/>
          </a:bodyPr>
          <a:lstStyle/>
          <a:p>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基本的な考え方</a:t>
            </a:r>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latin typeface="ＭＳ ゴシック" panose="020B0609070205080204" pitchFamily="49" charset="-128"/>
                <a:ea typeface="ＭＳ ゴシック" panose="020B0609070205080204" pitchFamily="49" charset="-128"/>
              </a:rPr>
              <a:t>将来にわたる持続可能性（</a:t>
            </a:r>
            <a:r>
              <a:rPr kumimoji="1" lang="en-US" altLang="ja-JP" sz="1200" dirty="0">
                <a:solidFill>
                  <a:schemeClr val="tx1"/>
                </a:solidFill>
                <a:latin typeface="ＭＳ ゴシック" panose="020B0609070205080204" pitchFamily="49" charset="-128"/>
                <a:ea typeface="ＭＳ ゴシック" panose="020B0609070205080204" pitchFamily="49" charset="-128"/>
              </a:rPr>
              <a:t>SDG</a:t>
            </a:r>
            <a:r>
              <a:rPr kumimoji="1" lang="ja-JP" altLang="en-US" sz="1200" dirty="0">
                <a:solidFill>
                  <a:schemeClr val="tx1"/>
                </a:solidFill>
                <a:latin typeface="ＭＳ ゴシック" panose="020B0609070205080204" pitchFamily="49" charset="-128"/>
                <a:ea typeface="ＭＳ ゴシック" panose="020B0609070205080204" pitchFamily="49" charset="-128"/>
              </a:rPr>
              <a:t>ｓ達成への貢献、レジリエンスの視点　など）</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・来阪者が安全・安心で快適に滞在を楽しめるおもてなし都市</a:t>
            </a: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・多様な主体との連携</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200" dirty="0">
              <a:latin typeface="ＭＳ ゴシック" panose="020B0609070205080204" pitchFamily="49" charset="-128"/>
              <a:ea typeface="ＭＳ ゴシック" panose="020B0609070205080204" pitchFamily="49" charset="-128"/>
            </a:endParaRPr>
          </a:p>
          <a:p>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関連する主な取組み</a:t>
            </a:r>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　○持続可能な観光都市に向けた受入環境充実</a:t>
            </a:r>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〇観光人材の育成・確保</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〇観光</a:t>
            </a:r>
            <a:r>
              <a:rPr kumimoji="1" lang="en-US" altLang="ja-JP" sz="1200" dirty="0">
                <a:latin typeface="ＭＳ ゴシック" panose="020B0609070205080204" pitchFamily="49" charset="-128"/>
                <a:ea typeface="ＭＳ ゴシック" panose="020B0609070205080204" pitchFamily="49" charset="-128"/>
              </a:rPr>
              <a:t>DX</a:t>
            </a:r>
            <a:r>
              <a:rPr kumimoji="1" lang="ja-JP" altLang="en-US" sz="1200" dirty="0">
                <a:latin typeface="ＭＳ ゴシック" panose="020B0609070205080204" pitchFamily="49" charset="-128"/>
                <a:ea typeface="ＭＳ ゴシック" panose="020B0609070205080204" pitchFamily="49" charset="-128"/>
              </a:rPr>
              <a:t>の推進　　等</a:t>
            </a:r>
          </a:p>
        </p:txBody>
      </p:sp>
      <p:sp>
        <p:nvSpPr>
          <p:cNvPr id="12" name="四角形: 角を丸くする 11">
            <a:extLst>
              <a:ext uri="{FF2B5EF4-FFF2-40B4-BE49-F238E27FC236}">
                <a16:creationId xmlns:a16="http://schemas.microsoft.com/office/drawing/2014/main" id="{C89E5E11-EE4E-45BB-8E51-4D5001E5D13E}"/>
              </a:ext>
            </a:extLst>
          </p:cNvPr>
          <p:cNvSpPr/>
          <p:nvPr/>
        </p:nvSpPr>
        <p:spPr>
          <a:xfrm>
            <a:off x="4928820" y="689320"/>
            <a:ext cx="3919600" cy="367183"/>
          </a:xfrm>
          <a:prstGeom prst="roundRect">
            <a:avLst/>
          </a:prstGeom>
          <a:solidFill>
            <a:schemeClr val="accent4"/>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ＭＳ ゴシック" panose="020B0609070205080204" pitchFamily="49" charset="-128"/>
                <a:ea typeface="ＭＳ ゴシック" panose="020B0609070205080204" pitchFamily="49" charset="-128"/>
              </a:rPr>
              <a:t>大阪の魅力の多様化</a:t>
            </a:r>
          </a:p>
        </p:txBody>
      </p:sp>
      <p:sp>
        <p:nvSpPr>
          <p:cNvPr id="15" name="テキスト ボックス 14">
            <a:extLst>
              <a:ext uri="{FF2B5EF4-FFF2-40B4-BE49-F238E27FC236}">
                <a16:creationId xmlns:a16="http://schemas.microsoft.com/office/drawing/2014/main" id="{78FFD648-B75A-4D6C-B5E9-A10AA238AB08}"/>
              </a:ext>
            </a:extLst>
          </p:cNvPr>
          <p:cNvSpPr txBox="1"/>
          <p:nvPr/>
        </p:nvSpPr>
        <p:spPr>
          <a:xfrm>
            <a:off x="179960" y="6143722"/>
            <a:ext cx="9582880" cy="707886"/>
          </a:xfrm>
          <a:prstGeom prst="rect">
            <a:avLst/>
          </a:prstGeom>
          <a:noFill/>
        </p:spPr>
        <p:txBody>
          <a:bodyPr wrap="square" rtlCol="0">
            <a:spAutoFit/>
          </a:bodyPr>
          <a:lstStyle/>
          <a:p>
            <a:pPr algn="ctr"/>
            <a:r>
              <a:rPr kumimoji="1" lang="ja-JP" altLang="en-US" dirty="0">
                <a:latin typeface="ＭＳ ゴシック" panose="020B0609070205080204" pitchFamily="49" charset="-128"/>
                <a:ea typeface="ＭＳ ゴシック" panose="020B0609070205080204" pitchFamily="49" charset="-128"/>
              </a:rPr>
              <a:t>人々があこがれ、府民・市民が誇りや愛着を持つ、</a:t>
            </a:r>
            <a:endParaRPr kumimoji="1" lang="en-US" altLang="ja-JP" sz="2200" dirty="0">
              <a:latin typeface="ＭＳ ゴシック" panose="020B0609070205080204" pitchFamily="49" charset="-128"/>
              <a:ea typeface="ＭＳ ゴシック" panose="020B0609070205080204" pitchFamily="49" charset="-128"/>
            </a:endParaRPr>
          </a:p>
          <a:p>
            <a:pPr algn="ctr"/>
            <a:r>
              <a:rPr kumimoji="1" lang="ja-JP" altLang="en-US" sz="2200" b="1" dirty="0">
                <a:latin typeface="ＭＳ ゴシック" panose="020B0609070205080204" pitchFamily="49" charset="-128"/>
                <a:ea typeface="ＭＳ ゴシック" panose="020B0609070205080204" pitchFamily="49" charset="-128"/>
              </a:rPr>
              <a:t>世界に誇る魅力あふれる都市・大阪の実現</a:t>
            </a:r>
          </a:p>
        </p:txBody>
      </p:sp>
    </p:spTree>
    <p:extLst>
      <p:ext uri="{BB962C8B-B14F-4D97-AF65-F5344CB8AC3E}">
        <p14:creationId xmlns:p14="http://schemas.microsoft.com/office/powerpoint/2010/main" val="3955515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5B63C6D0-234B-4668-850A-D8DDA4D1DD1C}"/>
              </a:ext>
            </a:extLst>
          </p:cNvPr>
          <p:cNvSpPr/>
          <p:nvPr/>
        </p:nvSpPr>
        <p:spPr>
          <a:xfrm>
            <a:off x="191001" y="696775"/>
            <a:ext cx="9521169" cy="1017440"/>
          </a:xfrm>
          <a:prstGeom prst="rect">
            <a:avLst/>
          </a:prstGeom>
          <a:solidFill>
            <a:schemeClr val="accent4">
              <a:lumMod val="40000"/>
              <a:lumOff val="60000"/>
            </a:schemeClr>
          </a:solidFill>
          <a:ln>
            <a:noFill/>
          </a:ln>
        </p:spPr>
        <p:style>
          <a:lnRef idx="2">
            <a:schemeClr val="dk1"/>
          </a:lnRef>
          <a:fillRef idx="1">
            <a:schemeClr val="lt1"/>
          </a:fillRef>
          <a:effectRef idx="0">
            <a:schemeClr val="dk1"/>
          </a:effectRef>
          <a:fontRef idx="minor">
            <a:schemeClr val="dk1"/>
          </a:fontRef>
        </p:style>
        <p:txBody>
          <a:bodyPr rtlCol="0" anchor="t" anchorCtr="0"/>
          <a:lstStyle/>
          <a:p>
            <a:pPr marL="148336" indent="-148336">
              <a:spcAft>
                <a:spcPts val="244"/>
              </a:spcAft>
            </a:pPr>
            <a:r>
              <a:rPr lang="ja-JP" altLang="en-US" sz="1625" b="1" u="sng" dirty="0">
                <a:solidFill>
                  <a:schemeClr val="tx1"/>
                </a:solidFill>
                <a:latin typeface="UD デジタル 教科書体 NK-R" panose="02020400000000000000" pitchFamily="18" charset="-128"/>
                <a:ea typeface="UD デジタル 教科書体 NK-R" panose="02020400000000000000" pitchFamily="18" charset="-128"/>
              </a:rPr>
              <a:t>フェーズ１：万博開催を契機とした国内外からの誘客強化</a:t>
            </a:r>
            <a:endParaRPr lang="en-US" altLang="ja-JP" sz="1625"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148336" indent="-148336">
              <a:spcBef>
                <a:spcPts val="488"/>
              </a:spcBef>
              <a:spcAft>
                <a:spcPts val="244"/>
              </a:spcAft>
            </a:pPr>
            <a:r>
              <a:rPr lang="ja-JP" altLang="en-US" sz="1625" b="1" u="sng" dirty="0">
                <a:solidFill>
                  <a:schemeClr val="tx1"/>
                </a:solidFill>
                <a:latin typeface="UD デジタル 教科書体 NK-R" panose="02020400000000000000" pitchFamily="18" charset="-128"/>
                <a:ea typeface="UD デジタル 教科書体 NK-R" panose="02020400000000000000" pitchFamily="18" charset="-128"/>
              </a:rPr>
              <a:t>フェーズ２：大阪ならではの魅力の充実・多様化による都市ブランドの確立</a:t>
            </a:r>
            <a:endParaRPr lang="en-US" altLang="ja-JP" sz="1625"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148336" indent="-148336">
              <a:spcBef>
                <a:spcPts val="488"/>
              </a:spcBef>
              <a:spcAft>
                <a:spcPts val="244"/>
              </a:spcAft>
            </a:pPr>
            <a:r>
              <a:rPr lang="ja-JP" altLang="en-US" sz="1625" b="1" u="sng" dirty="0">
                <a:solidFill>
                  <a:schemeClr val="tx1"/>
                </a:solidFill>
                <a:latin typeface="UD デジタル 教科書体 NK-R" panose="02020400000000000000" pitchFamily="18" charset="-128"/>
                <a:ea typeface="UD デジタル 教科書体 NK-R" panose="02020400000000000000" pitchFamily="18" charset="-128"/>
              </a:rPr>
              <a:t>フェーズ３：国際観光都市としての世界的なプレゼンスの向上</a:t>
            </a:r>
            <a:endParaRPr lang="en-US" altLang="ja-JP" sz="1463"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0" name="正方形/長方形 9">
            <a:extLst>
              <a:ext uri="{FF2B5EF4-FFF2-40B4-BE49-F238E27FC236}">
                <a16:creationId xmlns:a16="http://schemas.microsoft.com/office/drawing/2014/main" id="{1585A4D8-4341-413B-B710-9C3601D476BA}"/>
              </a:ext>
            </a:extLst>
          </p:cNvPr>
          <p:cNvSpPr/>
          <p:nvPr/>
        </p:nvSpPr>
        <p:spPr>
          <a:xfrm>
            <a:off x="367997" y="1921236"/>
            <a:ext cx="2404087" cy="373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625"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625" dirty="0">
                <a:solidFill>
                  <a:schemeClr val="tx1"/>
                </a:solidFill>
                <a:latin typeface="UD デジタル 教科書体 NK-B" panose="02020700000000000000" pitchFamily="18" charset="-128"/>
                <a:ea typeface="UD デジタル 教科書体 NK-B" panose="02020700000000000000" pitchFamily="18" charset="-128"/>
              </a:rPr>
              <a:t>フェーズごとの取組</a:t>
            </a:r>
            <a:r>
              <a:rPr lang="en-US" altLang="ja-JP" sz="1625" dirty="0">
                <a:solidFill>
                  <a:schemeClr val="tx1"/>
                </a:solidFill>
                <a:latin typeface="UD デジタル 教科書体 NK-B" panose="02020700000000000000" pitchFamily="18" charset="-128"/>
                <a:ea typeface="UD デジタル 教科書体 NK-B" panose="02020700000000000000" pitchFamily="18" charset="-128"/>
              </a:rPr>
              <a:t>】</a:t>
            </a:r>
            <a:endParaRPr lang="en-US" altLang="ja-JP" sz="1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9" name="四角形: 角を丸くする 8">
            <a:extLst>
              <a:ext uri="{FF2B5EF4-FFF2-40B4-BE49-F238E27FC236}">
                <a16:creationId xmlns:a16="http://schemas.microsoft.com/office/drawing/2014/main" id="{ACD1BF3F-08F4-4C09-941B-63EB290BE7F5}"/>
              </a:ext>
            </a:extLst>
          </p:cNvPr>
          <p:cNvSpPr/>
          <p:nvPr/>
        </p:nvSpPr>
        <p:spPr>
          <a:xfrm>
            <a:off x="194029" y="5083669"/>
            <a:ext cx="3240000" cy="792000"/>
          </a:xfrm>
          <a:prstGeom prst="roundRect">
            <a:avLst>
              <a:gd name="adj" fmla="val 953"/>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69654" indent="-69654"/>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・持続可能な観光都市に向けた受入環境充実</a:t>
            </a:r>
            <a:endParaRPr lang="en-US" altLang="ja-JP" sz="853" b="1" dirty="0">
              <a:solidFill>
                <a:schemeClr val="tx1"/>
              </a:solidFill>
              <a:latin typeface="UD デジタル 教科書体 NK-R" panose="02020400000000000000" pitchFamily="18" charset="-128"/>
              <a:ea typeface="UD デジタル 教科書体 NK-R" panose="02020400000000000000" pitchFamily="18" charset="-128"/>
            </a:endParaRPr>
          </a:p>
          <a:p>
            <a:pPr marL="69654" indent="-69654">
              <a:spcBef>
                <a:spcPts val="488"/>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・観光人材の育成・確保</a:t>
            </a:r>
            <a:endPar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2" name="四角形: 角を丸くする 11">
            <a:extLst>
              <a:ext uri="{FF2B5EF4-FFF2-40B4-BE49-F238E27FC236}">
                <a16:creationId xmlns:a16="http://schemas.microsoft.com/office/drawing/2014/main" id="{54FE6596-44BC-4F79-9B24-5852AFCF30ED}"/>
              </a:ext>
            </a:extLst>
          </p:cNvPr>
          <p:cNvSpPr/>
          <p:nvPr/>
        </p:nvSpPr>
        <p:spPr>
          <a:xfrm>
            <a:off x="194029" y="3273727"/>
            <a:ext cx="3240000" cy="1764000"/>
          </a:xfrm>
          <a:prstGeom prst="roundRect">
            <a:avLst>
              <a:gd name="adj" fmla="val 95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69654" indent="-69654"/>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・国内外の注目を集めるイベントの実施</a:t>
            </a:r>
            <a:endParaRPr lang="en-US" altLang="ja-JP" sz="853" b="1" dirty="0">
              <a:solidFill>
                <a:schemeClr val="tx1"/>
              </a:solidFill>
              <a:latin typeface="UD デジタル 教科書体 NK-R" panose="02020400000000000000" pitchFamily="18" charset="-128"/>
              <a:ea typeface="UD デジタル 教科書体 NK-R" panose="02020400000000000000" pitchFamily="18" charset="-128"/>
            </a:endParaRPr>
          </a:p>
          <a:p>
            <a:pPr marL="69654" indent="-69654">
              <a:spcBef>
                <a:spcPts val="488"/>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・ナイトタイムエコノミーの活性化</a:t>
            </a:r>
            <a:endParaRPr lang="en-US" altLang="ja-JP" sz="853" b="1" dirty="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488"/>
              </a:spcBef>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・府内誘客・周遊の促進</a:t>
            </a:r>
            <a:endParaRPr kumimoji="1" lang="en-US" altLang="ja-JP" sz="853" b="1" dirty="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488"/>
              </a:spcBef>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・アートなどを活用した上質な体験の提供</a:t>
            </a:r>
            <a:endPar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488"/>
              </a:spcBef>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rPr>
              <a:t>MICE</a:t>
            </a: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誘致の推進に向けた取組みの実施　</a:t>
            </a:r>
          </a:p>
          <a:p>
            <a:pPr>
              <a:spcBef>
                <a:spcPts val="488"/>
              </a:spcBef>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・ターゲットにあわせた情報発信</a:t>
            </a:r>
            <a:endParaRPr kumimoji="1" lang="en-US" altLang="ja-JP" sz="1138" b="1" dirty="0">
              <a:solidFill>
                <a:schemeClr val="tx1"/>
              </a:solidFill>
              <a:latin typeface="UD デジタル 教科書体 N-B" panose="02020700000000000000" pitchFamily="17" charset="-128"/>
              <a:ea typeface="UD デジタル 教科書体 N-B" panose="02020700000000000000" pitchFamily="17" charset="-128"/>
            </a:endParaRPr>
          </a:p>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・海外の都市との交流促進</a:t>
            </a:r>
            <a:r>
              <a:rPr kumimoji="1" lang="ja-JP" altLang="en-US" sz="853" b="1"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など</a:t>
            </a:r>
          </a:p>
        </p:txBody>
      </p:sp>
      <p:sp>
        <p:nvSpPr>
          <p:cNvPr id="28" name="矢印: 下 27">
            <a:extLst>
              <a:ext uri="{FF2B5EF4-FFF2-40B4-BE49-F238E27FC236}">
                <a16:creationId xmlns:a16="http://schemas.microsoft.com/office/drawing/2014/main" id="{B265E622-C173-4E1D-8B3C-6F55058C83BF}"/>
              </a:ext>
            </a:extLst>
          </p:cNvPr>
          <p:cNvSpPr/>
          <p:nvPr/>
        </p:nvSpPr>
        <p:spPr>
          <a:xfrm rot="15576540">
            <a:off x="4651833" y="1015366"/>
            <a:ext cx="378180" cy="2514253"/>
          </a:xfrm>
          <a:prstGeom prst="downArrow">
            <a:avLst>
              <a:gd name="adj1" fmla="val 48350"/>
              <a:gd name="adj2" fmla="val 50000"/>
            </a:avLst>
          </a:prstGeom>
          <a:gradFill>
            <a:gsLst>
              <a:gs pos="0">
                <a:schemeClr val="accent1">
                  <a:lumMod val="5000"/>
                  <a:lumOff val="95000"/>
                </a:schemeClr>
              </a:gs>
              <a:gs pos="38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30" name="四角形: 角を丸くする 29">
            <a:extLst>
              <a:ext uri="{FF2B5EF4-FFF2-40B4-BE49-F238E27FC236}">
                <a16:creationId xmlns:a16="http://schemas.microsoft.com/office/drawing/2014/main" id="{B46044FC-C4AE-4118-A55F-7FC83A9EBEC3}"/>
              </a:ext>
            </a:extLst>
          </p:cNvPr>
          <p:cNvSpPr/>
          <p:nvPr/>
        </p:nvSpPr>
        <p:spPr>
          <a:xfrm>
            <a:off x="3576192" y="2554658"/>
            <a:ext cx="3308184" cy="438750"/>
          </a:xfrm>
          <a:prstGeom prst="roundRect">
            <a:avLst>
              <a:gd name="adj" fmla="val 953"/>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300" b="1" dirty="0">
                <a:latin typeface="UD デジタル 教科書体 NK-R" panose="02020400000000000000" pitchFamily="18" charset="-128"/>
                <a:ea typeface="UD デジタル 教科書体 NK-R" panose="02020400000000000000" pitchFamily="18" charset="-128"/>
              </a:rPr>
              <a:t>フェーズ２（～２０３０年）</a:t>
            </a:r>
            <a:endParaRPr kumimoji="1" lang="en-US" altLang="ja-JP" sz="13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300" b="1" dirty="0">
                <a:latin typeface="UD デジタル 教科書体 NK-R" panose="02020400000000000000" pitchFamily="18" charset="-128"/>
                <a:ea typeface="UD デジタル 教科書体 NK-R" panose="02020400000000000000" pitchFamily="18" charset="-128"/>
              </a:rPr>
              <a:t>次期戦略</a:t>
            </a:r>
          </a:p>
        </p:txBody>
      </p:sp>
      <p:sp>
        <p:nvSpPr>
          <p:cNvPr id="32" name="四角形: 角を丸くする 31">
            <a:extLst>
              <a:ext uri="{FF2B5EF4-FFF2-40B4-BE49-F238E27FC236}">
                <a16:creationId xmlns:a16="http://schemas.microsoft.com/office/drawing/2014/main" id="{6E78C299-5DBD-4803-BC21-66E3AF563721}"/>
              </a:ext>
            </a:extLst>
          </p:cNvPr>
          <p:cNvSpPr/>
          <p:nvPr/>
        </p:nvSpPr>
        <p:spPr>
          <a:xfrm>
            <a:off x="3573461" y="2938238"/>
            <a:ext cx="3310915" cy="2088000"/>
          </a:xfrm>
          <a:prstGeom prst="roundRect">
            <a:avLst>
              <a:gd name="adj" fmla="val 95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69654" indent="-69654">
              <a:spcBef>
                <a:spcPts val="325"/>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・エッジが効いたコンテンツの充実</a:t>
            </a:r>
            <a:endParaRPr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pPr marL="69654" indent="-69654">
              <a:spcBef>
                <a:spcPts val="325"/>
              </a:spcBef>
            </a:pPr>
            <a:r>
              <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rPr>
              <a:t>・伝統芸能や舞台芸術などの文化資源を活用した</a:t>
            </a:r>
            <a:endParaRPr lang="en-US" altLang="ja-JP" sz="1100" b="1" dirty="0">
              <a:solidFill>
                <a:schemeClr val="tx1"/>
              </a:solidFill>
              <a:latin typeface="UD デジタル 教科書体 NK-R" panose="02020400000000000000" pitchFamily="18" charset="-128"/>
              <a:ea typeface="UD デジタル 教科書体 NK-R" panose="02020400000000000000" pitchFamily="18" charset="-128"/>
            </a:endParaRPr>
          </a:p>
          <a:p>
            <a:pPr marL="69654" indent="-69654">
              <a:spcBef>
                <a:spcPts val="325"/>
              </a:spcBef>
            </a:pPr>
            <a:r>
              <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rPr>
              <a:t>　魅力創出</a:t>
            </a:r>
            <a:endParaRPr lang="en-US" altLang="ja-JP" sz="1100" b="1" dirty="0">
              <a:solidFill>
                <a:schemeClr val="tx1"/>
              </a:solidFill>
              <a:latin typeface="UD デジタル 教科書体 NK-R" panose="02020400000000000000" pitchFamily="18" charset="-128"/>
              <a:ea typeface="UD デジタル 教科書体 NK-R" panose="02020400000000000000" pitchFamily="18" charset="-128"/>
            </a:endParaRPr>
          </a:p>
          <a:p>
            <a:pPr marL="69654" indent="-69654">
              <a:spcBef>
                <a:spcPts val="325"/>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・府内誘客・周遊に向けた取組みの拡充</a:t>
            </a:r>
            <a:endParaRPr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pPr marL="69654" indent="-69654">
              <a:spcBef>
                <a:spcPts val="325"/>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・さらに洗練された上質な体験の提供</a:t>
            </a:r>
            <a:endParaRPr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325"/>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・多彩な魅力を楽しめる場の充実</a:t>
            </a:r>
            <a:endParaRPr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325"/>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138" b="1" dirty="0">
                <a:solidFill>
                  <a:schemeClr val="tx1"/>
                </a:solidFill>
                <a:latin typeface="UD デジタル 教科書体 NK-R" panose="02020400000000000000" pitchFamily="18" charset="-128"/>
                <a:ea typeface="UD デジタル 教科書体 NK-R" panose="02020400000000000000" pitchFamily="18" charset="-128"/>
              </a:rPr>
              <a:t>MICE</a:t>
            </a: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誘致の推進に向けた取組みの拡充　　　　　　　　　　　</a:t>
            </a:r>
            <a:endParaRPr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・夢洲まちづくり（国際観光拠点）等を</a:t>
            </a:r>
            <a:endPar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　見据えた取組</a:t>
            </a:r>
            <a:endPar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・海外の都市との交流</a:t>
            </a:r>
            <a:r>
              <a:rPr kumimoji="1" lang="ja-JP" altLang="en-US" sz="1140" b="1"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rPr>
              <a:t>の更なる</a:t>
            </a:r>
            <a:r>
              <a:rPr kumimoji="1" lang="ja-JP" altLang="en-US" sz="1140" b="1" dirty="0">
                <a:solidFill>
                  <a:schemeClr val="tx1"/>
                </a:solidFill>
                <a:latin typeface="UD デジタル 教科書体 NK-R" panose="02020400000000000000" pitchFamily="18" charset="-128"/>
                <a:ea typeface="UD デジタル 教科書体 NK-R" panose="02020400000000000000" pitchFamily="18" charset="-128"/>
              </a:rPr>
              <a:t>促進</a:t>
            </a:r>
            <a:r>
              <a:rPr kumimoji="1" lang="ja-JP" altLang="en-US" sz="1140" b="1"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rPr>
              <a:t>　</a:t>
            </a: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など</a:t>
            </a:r>
            <a:endPar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3" name="四角形: 角を丸くする 32">
            <a:extLst>
              <a:ext uri="{FF2B5EF4-FFF2-40B4-BE49-F238E27FC236}">
                <a16:creationId xmlns:a16="http://schemas.microsoft.com/office/drawing/2014/main" id="{81E202AC-3EC5-41F4-B596-2B04EEFD1ED9}"/>
              </a:ext>
            </a:extLst>
          </p:cNvPr>
          <p:cNvSpPr/>
          <p:nvPr/>
        </p:nvSpPr>
        <p:spPr>
          <a:xfrm>
            <a:off x="3574624" y="5083669"/>
            <a:ext cx="3309751" cy="779360"/>
          </a:xfrm>
          <a:prstGeom prst="roundRect">
            <a:avLst>
              <a:gd name="adj" fmla="val 953"/>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488"/>
              </a:spcBef>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・フェーズ１の取組を継続実施</a:t>
            </a:r>
            <a:endPar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488"/>
              </a:spcBef>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・観光</a:t>
            </a:r>
            <a:r>
              <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rPr>
              <a:t>DX</a:t>
            </a: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の推進</a:t>
            </a:r>
            <a:endPar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8" name="矢印: 下 37">
            <a:extLst>
              <a:ext uri="{FF2B5EF4-FFF2-40B4-BE49-F238E27FC236}">
                <a16:creationId xmlns:a16="http://schemas.microsoft.com/office/drawing/2014/main" id="{6BBC2709-33C3-4150-9E6E-5899AAEBFBE4}"/>
              </a:ext>
            </a:extLst>
          </p:cNvPr>
          <p:cNvSpPr/>
          <p:nvPr/>
        </p:nvSpPr>
        <p:spPr>
          <a:xfrm rot="15662465">
            <a:off x="7328457" y="1085964"/>
            <a:ext cx="378180" cy="1726498"/>
          </a:xfrm>
          <a:prstGeom prst="downArrow">
            <a:avLst>
              <a:gd name="adj1" fmla="val 48350"/>
              <a:gd name="adj2" fmla="val 50000"/>
            </a:avLst>
          </a:prstGeom>
          <a:gradFill>
            <a:gsLst>
              <a:gs pos="0">
                <a:schemeClr val="accent1">
                  <a:lumMod val="5000"/>
                  <a:lumOff val="95000"/>
                </a:schemeClr>
              </a:gs>
              <a:gs pos="38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39" name="四角形: 角を丸くする 38">
            <a:extLst>
              <a:ext uri="{FF2B5EF4-FFF2-40B4-BE49-F238E27FC236}">
                <a16:creationId xmlns:a16="http://schemas.microsoft.com/office/drawing/2014/main" id="{69EB39AD-97BB-4C89-A942-435055F47A82}"/>
              </a:ext>
            </a:extLst>
          </p:cNvPr>
          <p:cNvSpPr/>
          <p:nvPr/>
        </p:nvSpPr>
        <p:spPr>
          <a:xfrm>
            <a:off x="6706833" y="1814207"/>
            <a:ext cx="3206280" cy="382595"/>
          </a:xfrm>
          <a:prstGeom prst="roundRect">
            <a:avLst>
              <a:gd name="adj" fmla="val 95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43176" indent="-143176"/>
            <a:r>
              <a:rPr lang="ja-JP" altLang="en-US" sz="1300" b="1" dirty="0">
                <a:solidFill>
                  <a:srgbClr val="FF0000"/>
                </a:solidFill>
                <a:latin typeface="BIZ UDPゴシック" panose="020B0400000000000000" pitchFamily="50" charset="-128"/>
                <a:ea typeface="BIZ UDPゴシック" panose="020B0400000000000000" pitchFamily="50" charset="-128"/>
              </a:rPr>
              <a:t>☞</a:t>
            </a:r>
            <a:r>
              <a:rPr lang="ja-JP" altLang="en-US" sz="975" b="1" dirty="0">
                <a:solidFill>
                  <a:srgbClr val="FF0000"/>
                </a:solidFill>
                <a:latin typeface="BIZ UDPゴシック" panose="020B0400000000000000" pitchFamily="50" charset="-128"/>
                <a:ea typeface="BIZ UDPゴシック" panose="020B0400000000000000" pitchFamily="50" charset="-128"/>
              </a:rPr>
              <a:t>夢洲のまちづくり</a:t>
            </a:r>
            <a:endParaRPr lang="en-US" altLang="ja-JP" sz="975" b="1" dirty="0">
              <a:solidFill>
                <a:srgbClr val="FF0000"/>
              </a:solidFill>
              <a:latin typeface="BIZ UDPゴシック" panose="020B0400000000000000" pitchFamily="50" charset="-128"/>
              <a:ea typeface="BIZ UDPゴシック" panose="020B0400000000000000" pitchFamily="50" charset="-128"/>
            </a:endParaRPr>
          </a:p>
          <a:p>
            <a:pPr marL="143176" indent="-143176"/>
            <a:r>
              <a:rPr lang="ja-JP" altLang="en-US" sz="975" b="1" dirty="0">
                <a:solidFill>
                  <a:srgbClr val="FF0000"/>
                </a:solidFill>
                <a:latin typeface="BIZ UDPゴシック" panose="020B0400000000000000" pitchFamily="50" charset="-128"/>
                <a:ea typeface="BIZ UDPゴシック" panose="020B0400000000000000" pitchFamily="50" charset="-128"/>
              </a:rPr>
              <a:t>　　（国際観光拠点）等と連動した取組</a:t>
            </a:r>
            <a:endParaRPr lang="en-US" altLang="ja-JP" sz="975" b="1" dirty="0">
              <a:solidFill>
                <a:srgbClr val="FF0000"/>
              </a:solidFill>
              <a:latin typeface="BIZ UDPゴシック" panose="020B0400000000000000" pitchFamily="50" charset="-128"/>
              <a:ea typeface="BIZ UDPゴシック" panose="020B0400000000000000" pitchFamily="50" charset="-128"/>
            </a:endParaRPr>
          </a:p>
        </p:txBody>
      </p:sp>
      <p:sp>
        <p:nvSpPr>
          <p:cNvPr id="37" name="四角形: 角を丸くする 36">
            <a:extLst>
              <a:ext uri="{FF2B5EF4-FFF2-40B4-BE49-F238E27FC236}">
                <a16:creationId xmlns:a16="http://schemas.microsoft.com/office/drawing/2014/main" id="{3F16412C-9CF9-4B8F-BC93-7C747444ED9E}"/>
              </a:ext>
            </a:extLst>
          </p:cNvPr>
          <p:cNvSpPr/>
          <p:nvPr/>
        </p:nvSpPr>
        <p:spPr>
          <a:xfrm>
            <a:off x="3593340" y="2186561"/>
            <a:ext cx="3060889" cy="301353"/>
          </a:xfrm>
          <a:prstGeom prst="roundRect">
            <a:avLst>
              <a:gd name="adj" fmla="val 95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43176" indent="-143176"/>
            <a:r>
              <a:rPr lang="ja-JP" altLang="en-US" sz="1000" b="1" dirty="0">
                <a:solidFill>
                  <a:srgbClr val="FF0000"/>
                </a:solidFill>
                <a:latin typeface="BIZ UDPゴシック" panose="020B0400000000000000" pitchFamily="50" charset="-128"/>
                <a:ea typeface="BIZ UDPゴシック" panose="020B0400000000000000" pitchFamily="50" charset="-128"/>
              </a:rPr>
              <a:t>☞</a:t>
            </a:r>
            <a:r>
              <a:rPr lang="ja-JP" altLang="en-US" sz="975" b="1" dirty="0">
                <a:solidFill>
                  <a:srgbClr val="FF0000"/>
                </a:solidFill>
                <a:latin typeface="BIZ UDPゴシック" panose="020B0400000000000000" pitchFamily="50" charset="-128"/>
                <a:ea typeface="BIZ UDPゴシック" panose="020B0400000000000000" pitchFamily="50" charset="-128"/>
              </a:rPr>
              <a:t>万博レガシーの活用・定着</a:t>
            </a:r>
            <a:endParaRPr lang="en-US" altLang="ja-JP" sz="975" b="1" dirty="0">
              <a:solidFill>
                <a:srgbClr val="FF0000"/>
              </a:solidFill>
              <a:latin typeface="BIZ UDPゴシック" panose="020B0400000000000000" pitchFamily="50" charset="-128"/>
              <a:ea typeface="BIZ UDPゴシック" panose="020B0400000000000000" pitchFamily="50" charset="-128"/>
            </a:endParaRPr>
          </a:p>
        </p:txBody>
      </p:sp>
      <p:sp>
        <p:nvSpPr>
          <p:cNvPr id="2" name="四角形: 角を丸くする 1">
            <a:extLst>
              <a:ext uri="{FF2B5EF4-FFF2-40B4-BE49-F238E27FC236}">
                <a16:creationId xmlns:a16="http://schemas.microsoft.com/office/drawing/2014/main" id="{1BB34C90-6177-396A-58A5-9EF082B5F8BD}"/>
              </a:ext>
            </a:extLst>
          </p:cNvPr>
          <p:cNvSpPr/>
          <p:nvPr/>
        </p:nvSpPr>
        <p:spPr>
          <a:xfrm>
            <a:off x="1439957" y="2449742"/>
            <a:ext cx="3060889" cy="301353"/>
          </a:xfrm>
          <a:prstGeom prst="roundRect">
            <a:avLst>
              <a:gd name="adj" fmla="val 95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43176" indent="-143176"/>
            <a:r>
              <a:rPr lang="ja-JP" altLang="en-US" sz="1300" b="1" dirty="0">
                <a:solidFill>
                  <a:srgbClr val="FF0000"/>
                </a:solidFill>
                <a:latin typeface="BIZ UDPゴシック" panose="020B0400000000000000" pitchFamily="50" charset="-128"/>
                <a:ea typeface="BIZ UDPゴシック" panose="020B0400000000000000" pitchFamily="50" charset="-128"/>
              </a:rPr>
              <a:t>☞　</a:t>
            </a:r>
            <a:r>
              <a:rPr lang="ja-JP" altLang="en-US" sz="975" b="1" dirty="0">
                <a:solidFill>
                  <a:srgbClr val="FF0000"/>
                </a:solidFill>
                <a:latin typeface="BIZ UDPゴシック" panose="020B0400000000000000" pitchFamily="50" charset="-128"/>
                <a:ea typeface="BIZ UDPゴシック" panose="020B0400000000000000" pitchFamily="50" charset="-128"/>
              </a:rPr>
              <a:t>万博の機会を最大限に活用</a:t>
            </a:r>
            <a:endParaRPr lang="en-US" altLang="ja-JP" sz="975" b="1" dirty="0">
              <a:solidFill>
                <a:srgbClr val="FF0000"/>
              </a:solidFill>
              <a:latin typeface="BIZ UDPゴシック" panose="020B0400000000000000" pitchFamily="50" charset="-128"/>
              <a:ea typeface="BIZ UDPゴシック" panose="020B0400000000000000" pitchFamily="50" charset="-128"/>
            </a:endParaRPr>
          </a:p>
        </p:txBody>
      </p:sp>
      <p:sp>
        <p:nvSpPr>
          <p:cNvPr id="14" name="四角形: 角を丸くする 13">
            <a:extLst>
              <a:ext uri="{FF2B5EF4-FFF2-40B4-BE49-F238E27FC236}">
                <a16:creationId xmlns:a16="http://schemas.microsoft.com/office/drawing/2014/main" id="{4D1EE9C5-CB5E-843B-AB6E-F7B9D39EC472}"/>
              </a:ext>
            </a:extLst>
          </p:cNvPr>
          <p:cNvSpPr/>
          <p:nvPr/>
        </p:nvSpPr>
        <p:spPr>
          <a:xfrm>
            <a:off x="6959821" y="2804243"/>
            <a:ext cx="2520000" cy="1865611"/>
          </a:xfrm>
          <a:prstGeom prst="roundRect">
            <a:avLst>
              <a:gd name="adj" fmla="val 95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69654" indent="-69654">
              <a:spcBef>
                <a:spcPts val="488"/>
              </a:spcBef>
            </a:pPr>
            <a:r>
              <a:rPr kumimoji="1" lang="ja-JP" altLang="en-US" sz="1300" b="1"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フェーズ２までの取組を夢洲まちづくり（国際観光拠点）等と連動させ、さらなる賑わいを創出</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5" name="四角形: 角を丸くする 14">
            <a:extLst>
              <a:ext uri="{FF2B5EF4-FFF2-40B4-BE49-F238E27FC236}">
                <a16:creationId xmlns:a16="http://schemas.microsoft.com/office/drawing/2014/main" id="{3F2C257B-9CD7-3B4F-C9D0-9CC7745EA9D3}"/>
              </a:ext>
            </a:extLst>
          </p:cNvPr>
          <p:cNvSpPr/>
          <p:nvPr/>
        </p:nvSpPr>
        <p:spPr>
          <a:xfrm>
            <a:off x="6959821" y="4701623"/>
            <a:ext cx="2520000" cy="1161406"/>
          </a:xfrm>
          <a:prstGeom prst="roundRect">
            <a:avLst>
              <a:gd name="adj" fmla="val 953"/>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69654" indent="-69654">
              <a:spcBef>
                <a:spcPts val="488"/>
              </a:spcBef>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・フェーズ２までの取組を踏まえ、さらなる受入環境の充実</a:t>
            </a:r>
          </a:p>
        </p:txBody>
      </p:sp>
      <p:sp>
        <p:nvSpPr>
          <p:cNvPr id="16" name="四角形: 角を丸くする 15">
            <a:extLst>
              <a:ext uri="{FF2B5EF4-FFF2-40B4-BE49-F238E27FC236}">
                <a16:creationId xmlns:a16="http://schemas.microsoft.com/office/drawing/2014/main" id="{830927AF-850C-7877-CE6C-695F2006BD17}"/>
              </a:ext>
            </a:extLst>
          </p:cNvPr>
          <p:cNvSpPr/>
          <p:nvPr/>
        </p:nvSpPr>
        <p:spPr>
          <a:xfrm>
            <a:off x="6974429" y="2241781"/>
            <a:ext cx="2520000" cy="438750"/>
          </a:xfrm>
          <a:prstGeom prst="roundRect">
            <a:avLst>
              <a:gd name="adj" fmla="val 953"/>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300" b="1" dirty="0">
                <a:latin typeface="UD デジタル 教科書体 NK-R" panose="02020400000000000000" pitchFamily="18" charset="-128"/>
                <a:ea typeface="UD デジタル 教科書体 NK-R" panose="02020400000000000000" pitchFamily="18" charset="-128"/>
              </a:rPr>
              <a:t>フェーズ３（～２０３５年）</a:t>
            </a:r>
          </a:p>
        </p:txBody>
      </p:sp>
      <p:sp>
        <p:nvSpPr>
          <p:cNvPr id="17" name="四角形: 角を丸くする 16">
            <a:extLst>
              <a:ext uri="{FF2B5EF4-FFF2-40B4-BE49-F238E27FC236}">
                <a16:creationId xmlns:a16="http://schemas.microsoft.com/office/drawing/2014/main" id="{E83AE972-0774-AE93-54E8-1F4106DAA06A}"/>
              </a:ext>
            </a:extLst>
          </p:cNvPr>
          <p:cNvSpPr/>
          <p:nvPr/>
        </p:nvSpPr>
        <p:spPr>
          <a:xfrm>
            <a:off x="194029" y="2780425"/>
            <a:ext cx="3240000" cy="438750"/>
          </a:xfrm>
          <a:prstGeom prst="roundRect">
            <a:avLst>
              <a:gd name="adj" fmla="val 953"/>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300" b="1" dirty="0">
                <a:latin typeface="UD デジタル 教科書体 NK-R" panose="02020400000000000000" pitchFamily="18" charset="-128"/>
                <a:ea typeface="UD デジタル 教科書体 NK-R" panose="02020400000000000000" pitchFamily="18" charset="-128"/>
              </a:rPr>
              <a:t>フェーズ１（２０２５年）</a:t>
            </a:r>
            <a:endParaRPr kumimoji="1" lang="en-US" altLang="ja-JP" sz="13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300" b="1" dirty="0">
                <a:latin typeface="UD デジタル 教科書体 NK-R" panose="02020400000000000000" pitchFamily="18" charset="-128"/>
                <a:ea typeface="UD デジタル 教科書体 NK-R" panose="02020400000000000000" pitchFamily="18" charset="-128"/>
              </a:rPr>
              <a:t>都市魅力創造戦略２０２５（現戦略）</a:t>
            </a:r>
          </a:p>
        </p:txBody>
      </p:sp>
      <p:sp>
        <p:nvSpPr>
          <p:cNvPr id="4" name="タイトル 1">
            <a:extLst>
              <a:ext uri="{FF2B5EF4-FFF2-40B4-BE49-F238E27FC236}">
                <a16:creationId xmlns:a16="http://schemas.microsoft.com/office/drawing/2014/main" id="{005BF9B3-4280-0795-EDCC-0526B5D88F35}"/>
              </a:ext>
            </a:extLst>
          </p:cNvPr>
          <p:cNvSpPr txBox="1">
            <a:spLocks/>
          </p:cNvSpPr>
          <p:nvPr/>
        </p:nvSpPr>
        <p:spPr>
          <a:xfrm>
            <a:off x="0" y="-18632"/>
            <a:ext cx="9900000" cy="461835"/>
          </a:xfrm>
          <a:prstGeom prst="rect">
            <a:avLst/>
          </a:prstGeom>
          <a:solidFill>
            <a:schemeClr val="accent2">
              <a:lumMod val="40000"/>
              <a:lumOff val="60000"/>
            </a:schemeClr>
          </a:solidFill>
          <a:ln>
            <a:solidFill>
              <a:schemeClr val="tx1"/>
            </a:solidFill>
            <a:prstDash val="lgDash"/>
          </a:ln>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50000"/>
              </a:lnSpc>
            </a:pPr>
            <a:r>
              <a:rPr lang="ja-JP" altLang="en-US" sz="2000" dirty="0">
                <a:latin typeface="BIZ UDゴシック" panose="020B0400000000000000" pitchFamily="49" charset="-128"/>
                <a:ea typeface="BIZ UDゴシック" panose="020B0400000000000000" pitchFamily="49" charset="-128"/>
              </a:rPr>
              <a:t>基本方針に基づく行程（イメージ）</a:t>
            </a:r>
            <a:endParaRPr lang="en-US" altLang="ja-JP" sz="20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248408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楕円 9">
            <a:extLst>
              <a:ext uri="{FF2B5EF4-FFF2-40B4-BE49-F238E27FC236}">
                <a16:creationId xmlns:a16="http://schemas.microsoft.com/office/drawing/2014/main" id="{39E3C52D-CAC0-BCE8-3D45-2C9EB5636BFB}"/>
              </a:ext>
            </a:extLst>
          </p:cNvPr>
          <p:cNvSpPr/>
          <p:nvPr/>
        </p:nvSpPr>
        <p:spPr>
          <a:xfrm>
            <a:off x="6631837" y="3142456"/>
            <a:ext cx="3087291" cy="1938997"/>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8" name="楕円 7">
            <a:extLst>
              <a:ext uri="{FF2B5EF4-FFF2-40B4-BE49-F238E27FC236}">
                <a16:creationId xmlns:a16="http://schemas.microsoft.com/office/drawing/2014/main" id="{C1009799-6F12-BBAB-99BD-5774592C84CF}"/>
              </a:ext>
            </a:extLst>
          </p:cNvPr>
          <p:cNvSpPr/>
          <p:nvPr/>
        </p:nvSpPr>
        <p:spPr>
          <a:xfrm>
            <a:off x="5143470" y="4943198"/>
            <a:ext cx="3099686" cy="1797940"/>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5" name="楕円 4">
            <a:extLst>
              <a:ext uri="{FF2B5EF4-FFF2-40B4-BE49-F238E27FC236}">
                <a16:creationId xmlns:a16="http://schemas.microsoft.com/office/drawing/2014/main" id="{6BE87EB2-D957-FA80-E337-1F215E8CA28D}"/>
              </a:ext>
            </a:extLst>
          </p:cNvPr>
          <p:cNvSpPr/>
          <p:nvPr/>
        </p:nvSpPr>
        <p:spPr>
          <a:xfrm>
            <a:off x="1870472" y="4817827"/>
            <a:ext cx="3078723" cy="1854204"/>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4" name="楕円 3">
            <a:extLst>
              <a:ext uri="{FF2B5EF4-FFF2-40B4-BE49-F238E27FC236}">
                <a16:creationId xmlns:a16="http://schemas.microsoft.com/office/drawing/2014/main" id="{067AAD84-3816-8623-6E3C-81119654258A}"/>
              </a:ext>
            </a:extLst>
          </p:cNvPr>
          <p:cNvSpPr/>
          <p:nvPr/>
        </p:nvSpPr>
        <p:spPr>
          <a:xfrm>
            <a:off x="296195" y="3296286"/>
            <a:ext cx="2784517" cy="1797940"/>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2" name="楕円 1">
            <a:extLst>
              <a:ext uri="{FF2B5EF4-FFF2-40B4-BE49-F238E27FC236}">
                <a16:creationId xmlns:a16="http://schemas.microsoft.com/office/drawing/2014/main" id="{DB77ECDD-CEED-88FD-818F-65245D516228}"/>
              </a:ext>
            </a:extLst>
          </p:cNvPr>
          <p:cNvSpPr/>
          <p:nvPr/>
        </p:nvSpPr>
        <p:spPr>
          <a:xfrm>
            <a:off x="6472540" y="1219145"/>
            <a:ext cx="2948823" cy="1797940"/>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15" name="楕円 14">
            <a:extLst>
              <a:ext uri="{FF2B5EF4-FFF2-40B4-BE49-F238E27FC236}">
                <a16:creationId xmlns:a16="http://schemas.microsoft.com/office/drawing/2014/main" id="{3A818B02-9A5F-A022-F17C-05FC50E3CE2E}"/>
              </a:ext>
            </a:extLst>
          </p:cNvPr>
          <p:cNvSpPr/>
          <p:nvPr/>
        </p:nvSpPr>
        <p:spPr>
          <a:xfrm>
            <a:off x="697426" y="1346409"/>
            <a:ext cx="2686872" cy="1797940"/>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12" name="楕円 11">
            <a:extLst>
              <a:ext uri="{FF2B5EF4-FFF2-40B4-BE49-F238E27FC236}">
                <a16:creationId xmlns:a16="http://schemas.microsoft.com/office/drawing/2014/main" id="{BD46B845-7242-CC71-2DA0-CBD2FDB53CEE}"/>
              </a:ext>
            </a:extLst>
          </p:cNvPr>
          <p:cNvSpPr/>
          <p:nvPr/>
        </p:nvSpPr>
        <p:spPr>
          <a:xfrm>
            <a:off x="3542802" y="785687"/>
            <a:ext cx="2772842" cy="1854204"/>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3" name="タイトル 1">
            <a:extLst>
              <a:ext uri="{FF2B5EF4-FFF2-40B4-BE49-F238E27FC236}">
                <a16:creationId xmlns:a16="http://schemas.microsoft.com/office/drawing/2014/main" id="{7B27D6AC-4110-9444-7F7C-8455304D9E93}"/>
              </a:ext>
            </a:extLst>
          </p:cNvPr>
          <p:cNvSpPr txBox="1">
            <a:spLocks/>
          </p:cNvSpPr>
          <p:nvPr/>
        </p:nvSpPr>
        <p:spPr>
          <a:xfrm>
            <a:off x="0" y="-18632"/>
            <a:ext cx="9900000" cy="461835"/>
          </a:xfrm>
          <a:prstGeom prst="rect">
            <a:avLst/>
          </a:prstGeom>
          <a:solidFill>
            <a:schemeClr val="accent2">
              <a:lumMod val="40000"/>
              <a:lumOff val="60000"/>
            </a:schemeClr>
          </a:solidFill>
          <a:ln>
            <a:solidFill>
              <a:schemeClr val="tx1"/>
            </a:solidFill>
            <a:prstDash val="lgDash"/>
          </a:ln>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50000"/>
              </a:lnSpc>
            </a:pPr>
            <a:r>
              <a:rPr lang="ja-JP" altLang="en-US" sz="2000" dirty="0">
                <a:latin typeface="BIZ UDゴシック" panose="020B0400000000000000" pitchFamily="49" charset="-128"/>
                <a:ea typeface="BIZ UDゴシック" panose="020B0400000000000000" pitchFamily="49" charset="-128"/>
              </a:rPr>
              <a:t>めざすべき都市像（イメージ）</a:t>
            </a:r>
            <a:endParaRPr lang="en-US" altLang="ja-JP" sz="2000" dirty="0">
              <a:latin typeface="BIZ UDゴシック" panose="020B0400000000000000" pitchFamily="49" charset="-128"/>
              <a:ea typeface="BIZ UDゴシック" panose="020B0400000000000000" pitchFamily="49" charset="-128"/>
            </a:endParaRPr>
          </a:p>
        </p:txBody>
      </p:sp>
      <p:sp>
        <p:nvSpPr>
          <p:cNvPr id="11" name="テキスト ボックス 10">
            <a:extLst>
              <a:ext uri="{FF2B5EF4-FFF2-40B4-BE49-F238E27FC236}">
                <a16:creationId xmlns:a16="http://schemas.microsoft.com/office/drawing/2014/main" id="{A7968129-C872-9604-C7A0-9A00A2F59128}"/>
              </a:ext>
            </a:extLst>
          </p:cNvPr>
          <p:cNvSpPr txBox="1"/>
          <p:nvPr/>
        </p:nvSpPr>
        <p:spPr>
          <a:xfrm>
            <a:off x="966062" y="1580789"/>
            <a:ext cx="2198970" cy="507831"/>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安全・安心・快適に過ごせる</a:t>
            </a:r>
          </a:p>
          <a:p>
            <a:pPr algn="ctr"/>
            <a:r>
              <a:rPr kumimoji="1" lang="ja-JP" altLang="en-US" sz="1500" b="1" dirty="0">
                <a:latin typeface="BIZ UDPゴシック" panose="020B0400000000000000" pitchFamily="50" charset="-128"/>
                <a:ea typeface="BIZ UDPゴシック" panose="020B0400000000000000" pitchFamily="50" charset="-128"/>
              </a:rPr>
              <a:t>２４時間おもてなし都市</a:t>
            </a:r>
          </a:p>
        </p:txBody>
      </p:sp>
      <p:sp>
        <p:nvSpPr>
          <p:cNvPr id="21" name="テキスト ボックス 20">
            <a:extLst>
              <a:ext uri="{FF2B5EF4-FFF2-40B4-BE49-F238E27FC236}">
                <a16:creationId xmlns:a16="http://schemas.microsoft.com/office/drawing/2014/main" id="{BC7CBF4D-669E-9D43-26A2-DBCF687F2C8B}"/>
              </a:ext>
            </a:extLst>
          </p:cNvPr>
          <p:cNvSpPr txBox="1"/>
          <p:nvPr/>
        </p:nvSpPr>
        <p:spPr>
          <a:xfrm>
            <a:off x="3804636" y="976609"/>
            <a:ext cx="2347016" cy="507831"/>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大阪ならではの</a:t>
            </a:r>
          </a:p>
          <a:p>
            <a:pPr algn="ctr"/>
            <a:r>
              <a:rPr kumimoji="1" lang="ja-JP" altLang="en-US" sz="1500" b="1" dirty="0">
                <a:latin typeface="BIZ UDPゴシック" panose="020B0400000000000000" pitchFamily="50" charset="-128"/>
                <a:ea typeface="BIZ UDPゴシック" panose="020B0400000000000000" pitchFamily="50" charset="-128"/>
              </a:rPr>
              <a:t>賑わいを満喫できる都市</a:t>
            </a:r>
          </a:p>
        </p:txBody>
      </p:sp>
      <p:sp>
        <p:nvSpPr>
          <p:cNvPr id="22" name="テキスト ボックス 21">
            <a:extLst>
              <a:ext uri="{FF2B5EF4-FFF2-40B4-BE49-F238E27FC236}">
                <a16:creationId xmlns:a16="http://schemas.microsoft.com/office/drawing/2014/main" id="{85503DB9-ED92-8062-16A1-2B2E20F02455}"/>
              </a:ext>
            </a:extLst>
          </p:cNvPr>
          <p:cNvSpPr txBox="1"/>
          <p:nvPr/>
        </p:nvSpPr>
        <p:spPr>
          <a:xfrm>
            <a:off x="690941" y="3459159"/>
            <a:ext cx="1897380" cy="738664"/>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来るたびに</a:t>
            </a:r>
          </a:p>
          <a:p>
            <a:pPr algn="ctr"/>
            <a:r>
              <a:rPr kumimoji="1" lang="ja-JP" altLang="en-US" sz="1500" b="1" dirty="0">
                <a:latin typeface="BIZ UDPゴシック" panose="020B0400000000000000" pitchFamily="50" charset="-128"/>
                <a:ea typeface="BIZ UDPゴシック" panose="020B0400000000000000" pitchFamily="50" charset="-128"/>
              </a:rPr>
              <a:t>新しい魅力を発見</a:t>
            </a:r>
            <a:endParaRPr kumimoji="1" lang="en-US" altLang="ja-JP" sz="1500" b="1" dirty="0">
              <a:latin typeface="BIZ UDPゴシック" panose="020B0400000000000000" pitchFamily="50" charset="-128"/>
              <a:ea typeface="BIZ UDPゴシック" panose="020B0400000000000000" pitchFamily="50" charset="-128"/>
            </a:endParaRPr>
          </a:p>
          <a:p>
            <a:pPr algn="ctr"/>
            <a:r>
              <a:rPr kumimoji="1" lang="ja-JP" altLang="en-US" sz="1500" b="1" dirty="0">
                <a:latin typeface="BIZ UDPゴシック" panose="020B0400000000000000" pitchFamily="50" charset="-128"/>
                <a:ea typeface="BIZ UDPゴシック" panose="020B0400000000000000" pitchFamily="50" charset="-128"/>
              </a:rPr>
              <a:t>できる都市</a:t>
            </a:r>
          </a:p>
        </p:txBody>
      </p:sp>
      <p:sp>
        <p:nvSpPr>
          <p:cNvPr id="23" name="テキスト ボックス 22">
            <a:extLst>
              <a:ext uri="{FF2B5EF4-FFF2-40B4-BE49-F238E27FC236}">
                <a16:creationId xmlns:a16="http://schemas.microsoft.com/office/drawing/2014/main" id="{250F759F-5C30-1DE6-627B-A683FE76B60C}"/>
              </a:ext>
            </a:extLst>
          </p:cNvPr>
          <p:cNvSpPr txBox="1"/>
          <p:nvPr/>
        </p:nvSpPr>
        <p:spPr>
          <a:xfrm>
            <a:off x="2287375" y="5097636"/>
            <a:ext cx="2193846" cy="507831"/>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アジア・大洋州地域で</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トップクラスの</a:t>
            </a:r>
            <a:r>
              <a:rPr kumimoji="1" lang="en-US" altLang="ja-JP" sz="1500" b="1" dirty="0">
                <a:latin typeface="BIZ UDPゴシック" panose="020B0400000000000000" pitchFamily="50" charset="-128"/>
                <a:ea typeface="BIZ UDPゴシック" panose="020B0400000000000000" pitchFamily="50" charset="-128"/>
              </a:rPr>
              <a:t>MICE</a:t>
            </a:r>
            <a:r>
              <a:rPr kumimoji="1" lang="ja-JP" altLang="en-US" sz="1500" b="1" dirty="0">
                <a:latin typeface="BIZ UDPゴシック" panose="020B0400000000000000" pitchFamily="50" charset="-128"/>
                <a:ea typeface="BIZ UDPゴシック" panose="020B0400000000000000" pitchFamily="50" charset="-128"/>
              </a:rPr>
              <a:t>都市</a:t>
            </a:r>
          </a:p>
        </p:txBody>
      </p:sp>
      <p:sp>
        <p:nvSpPr>
          <p:cNvPr id="25" name="テキスト ボックス 24">
            <a:extLst>
              <a:ext uri="{FF2B5EF4-FFF2-40B4-BE49-F238E27FC236}">
                <a16:creationId xmlns:a16="http://schemas.microsoft.com/office/drawing/2014/main" id="{D635729C-BEF2-A21D-38E6-64EA13A674F3}"/>
              </a:ext>
            </a:extLst>
          </p:cNvPr>
          <p:cNvSpPr txBox="1"/>
          <p:nvPr/>
        </p:nvSpPr>
        <p:spPr>
          <a:xfrm>
            <a:off x="5001213" y="5601996"/>
            <a:ext cx="3446557" cy="707886"/>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世界的なトップアスリートの</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パフォーマンスを「みる」機会の創出や</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大阪の地域資源を活かしたスポーツツーリズム等により、</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だれもがスポーツを楽しめ、元気あふれる都市をめざす</a:t>
            </a:r>
          </a:p>
        </p:txBody>
      </p:sp>
      <p:sp>
        <p:nvSpPr>
          <p:cNvPr id="28" name="テキスト ボックス 27">
            <a:extLst>
              <a:ext uri="{FF2B5EF4-FFF2-40B4-BE49-F238E27FC236}">
                <a16:creationId xmlns:a16="http://schemas.microsoft.com/office/drawing/2014/main" id="{4B8213A2-CC96-C8C7-650C-166865ACDF11}"/>
              </a:ext>
            </a:extLst>
          </p:cNvPr>
          <p:cNvSpPr txBox="1"/>
          <p:nvPr/>
        </p:nvSpPr>
        <p:spPr>
          <a:xfrm>
            <a:off x="6800079" y="3366180"/>
            <a:ext cx="2886153" cy="715581"/>
          </a:xfrm>
          <a:prstGeom prst="rect">
            <a:avLst/>
          </a:prstGeom>
          <a:noFill/>
        </p:spPr>
        <p:txBody>
          <a:bodyPr wrap="square" rtlCol="0">
            <a:spAutoFit/>
          </a:bodyPr>
          <a:lstStyle/>
          <a:p>
            <a:r>
              <a:rPr kumimoji="1" lang="ja-JP" altLang="en-US" sz="1500" b="1" dirty="0">
                <a:latin typeface="BIZ UDPゴシック" panose="020B0400000000000000" pitchFamily="50" charset="-128"/>
                <a:ea typeface="BIZ UDPゴシック" panose="020B0400000000000000" pitchFamily="50" charset="-128"/>
              </a:rPr>
              <a:t>　　　　文化力を活用した</a:t>
            </a:r>
            <a:endParaRPr kumimoji="1" lang="en-US" altLang="ja-JP" sz="1500" b="1" dirty="0">
              <a:latin typeface="BIZ UDPゴシック" panose="020B0400000000000000" pitchFamily="50" charset="-128"/>
              <a:ea typeface="BIZ UDPゴシック" panose="020B0400000000000000" pitchFamily="50" charset="-128"/>
            </a:endParaRPr>
          </a:p>
          <a:p>
            <a:r>
              <a:rPr kumimoji="1" lang="ja-JP" altLang="en-US" sz="1500" b="1" dirty="0">
                <a:solidFill>
                  <a:schemeClr val="tx1"/>
                </a:solidFill>
                <a:latin typeface="BIZ UDPゴシック" panose="020B0400000000000000" pitchFamily="50" charset="-128"/>
                <a:ea typeface="BIZ UDPゴシック" panose="020B0400000000000000" pitchFamily="50" charset="-128"/>
              </a:rPr>
              <a:t>世界に誇れる</a:t>
            </a:r>
            <a:r>
              <a:rPr kumimoji="1" lang="ja-JP" altLang="en-US" sz="1500" b="1" dirty="0">
                <a:latin typeface="BIZ UDPゴシック" panose="020B0400000000000000" pitchFamily="50" charset="-128"/>
                <a:ea typeface="BIZ UDPゴシック" panose="020B0400000000000000" pitchFamily="50" charset="-128"/>
              </a:rPr>
              <a:t>魅力あふれる都市</a:t>
            </a:r>
          </a:p>
          <a:p>
            <a:pPr algn="ctr"/>
            <a:endParaRPr kumimoji="1" lang="en-US" altLang="ja-JP" sz="1050" dirty="0">
              <a:latin typeface="BIZ UDPゴシック" panose="020B0400000000000000" pitchFamily="50" charset="-128"/>
              <a:ea typeface="BIZ UDPゴシック" panose="020B0400000000000000" pitchFamily="50" charset="-128"/>
            </a:endParaRPr>
          </a:p>
        </p:txBody>
      </p:sp>
      <p:sp>
        <p:nvSpPr>
          <p:cNvPr id="29" name="テキスト ボックス 28">
            <a:extLst>
              <a:ext uri="{FF2B5EF4-FFF2-40B4-BE49-F238E27FC236}">
                <a16:creationId xmlns:a16="http://schemas.microsoft.com/office/drawing/2014/main" id="{C0CF3977-8D4C-13CB-9EDF-062FC29253A6}"/>
              </a:ext>
            </a:extLst>
          </p:cNvPr>
          <p:cNvSpPr txBox="1"/>
          <p:nvPr/>
        </p:nvSpPr>
        <p:spPr>
          <a:xfrm>
            <a:off x="6548359" y="1430786"/>
            <a:ext cx="2948823" cy="553998"/>
          </a:xfrm>
          <a:prstGeom prst="rect">
            <a:avLst/>
          </a:prstGeom>
          <a:noFill/>
        </p:spPr>
        <p:txBody>
          <a:bodyPr wrap="square" rtlCol="0">
            <a:spAutoFit/>
          </a:bodyPr>
          <a:lstStyle/>
          <a:p>
            <a:pPr algn="ctr"/>
            <a:r>
              <a:rPr lang="ja-JP" altLang="ja-JP" sz="1500" b="1"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国際交流を通じて</a:t>
            </a:r>
            <a:endParaRPr lang="en-US" altLang="ja-JP" sz="1500" b="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gn="ctr"/>
            <a:r>
              <a:rPr lang="ja-JP" altLang="ja-JP" sz="1500" b="1"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持続的に成長する都市</a:t>
            </a:r>
            <a:endParaRPr kumimoji="1" lang="ja-JP" altLang="en-US" sz="1500" b="1" dirty="0">
              <a:latin typeface="BIZ UDPゴシック" panose="020B0400000000000000" pitchFamily="50" charset="-128"/>
              <a:ea typeface="BIZ UDPゴシック" panose="020B0400000000000000" pitchFamily="50" charset="-128"/>
            </a:endParaRPr>
          </a:p>
        </p:txBody>
      </p:sp>
      <p:sp>
        <p:nvSpPr>
          <p:cNvPr id="6" name="楕円 5">
            <a:extLst>
              <a:ext uri="{FF2B5EF4-FFF2-40B4-BE49-F238E27FC236}">
                <a16:creationId xmlns:a16="http://schemas.microsoft.com/office/drawing/2014/main" id="{5ED11963-67AA-86E3-B499-CFE36AEC85D8}"/>
              </a:ext>
            </a:extLst>
          </p:cNvPr>
          <p:cNvSpPr/>
          <p:nvPr/>
        </p:nvSpPr>
        <p:spPr>
          <a:xfrm>
            <a:off x="3739717" y="2821278"/>
            <a:ext cx="2470872" cy="2056931"/>
          </a:xfrm>
          <a:prstGeom prst="ellipse">
            <a:avLst/>
          </a:prstGeom>
          <a:ln w="38100">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D5934CA5-EE81-5C51-4487-C34BA24AA8EB}"/>
              </a:ext>
            </a:extLst>
          </p:cNvPr>
          <p:cNvSpPr txBox="1"/>
          <p:nvPr/>
        </p:nvSpPr>
        <p:spPr>
          <a:xfrm>
            <a:off x="3885381" y="3465022"/>
            <a:ext cx="2184126" cy="769441"/>
          </a:xfrm>
          <a:prstGeom prst="rect">
            <a:avLst/>
          </a:prstGeom>
          <a:noFill/>
        </p:spPr>
        <p:txBody>
          <a:bodyPr wrap="square" rtlCol="0">
            <a:spAutoFit/>
          </a:bodyPr>
          <a:lstStyle/>
          <a:p>
            <a:pPr algn="ctr"/>
            <a:r>
              <a:rPr kumimoji="1" lang="ja-JP" altLang="en-US" sz="2000" dirty="0">
                <a:latin typeface="BIZ UDPゴシック" panose="020B0400000000000000" pitchFamily="50" charset="-128"/>
                <a:ea typeface="BIZ UDPゴシック" panose="020B0400000000000000" pitchFamily="50" charset="-128"/>
              </a:rPr>
              <a:t>世界に誇る</a:t>
            </a:r>
          </a:p>
          <a:p>
            <a:pPr algn="ctr"/>
            <a:r>
              <a:rPr kumimoji="1" lang="ja-JP" altLang="en-US" sz="2400" b="1" dirty="0">
                <a:latin typeface="BIZ UDPゴシック" panose="020B0400000000000000" pitchFamily="50" charset="-128"/>
                <a:ea typeface="BIZ UDPゴシック" panose="020B0400000000000000" pitchFamily="50" charset="-128"/>
              </a:rPr>
              <a:t>自慢の都市</a:t>
            </a:r>
            <a:endParaRPr kumimoji="1" lang="en-US" altLang="ja-JP" sz="2400" b="1" dirty="0">
              <a:latin typeface="BIZ UDPゴシック" panose="020B0400000000000000" pitchFamily="50" charset="-128"/>
              <a:ea typeface="BIZ UDPゴシック" panose="020B0400000000000000" pitchFamily="50" charset="-128"/>
            </a:endParaRPr>
          </a:p>
        </p:txBody>
      </p:sp>
      <p:sp>
        <p:nvSpPr>
          <p:cNvPr id="52" name="正方形/長方形 51">
            <a:extLst>
              <a:ext uri="{FF2B5EF4-FFF2-40B4-BE49-F238E27FC236}">
                <a16:creationId xmlns:a16="http://schemas.microsoft.com/office/drawing/2014/main" id="{143BFCDB-969F-87CB-8636-6A796125BFD6}"/>
              </a:ext>
            </a:extLst>
          </p:cNvPr>
          <p:cNvSpPr/>
          <p:nvPr/>
        </p:nvSpPr>
        <p:spPr>
          <a:xfrm>
            <a:off x="145677" y="723900"/>
            <a:ext cx="9614646" cy="6057900"/>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676BAA6A-0ED5-A598-A0BB-33E894D43027}"/>
              </a:ext>
            </a:extLst>
          </p:cNvPr>
          <p:cNvSpPr/>
          <p:nvPr/>
        </p:nvSpPr>
        <p:spPr>
          <a:xfrm>
            <a:off x="145677" y="508477"/>
            <a:ext cx="2536648" cy="580606"/>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持続可能な観光都市の観点は</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すべての都市像に包含</a:t>
            </a:r>
          </a:p>
        </p:txBody>
      </p:sp>
      <p:sp>
        <p:nvSpPr>
          <p:cNvPr id="9" name="テキスト ボックス 8">
            <a:extLst>
              <a:ext uri="{FF2B5EF4-FFF2-40B4-BE49-F238E27FC236}">
                <a16:creationId xmlns:a16="http://schemas.microsoft.com/office/drawing/2014/main" id="{D81FBAA1-8611-532C-8DCC-5615D3BA2B19}"/>
              </a:ext>
            </a:extLst>
          </p:cNvPr>
          <p:cNvSpPr txBox="1"/>
          <p:nvPr/>
        </p:nvSpPr>
        <p:spPr>
          <a:xfrm>
            <a:off x="850212" y="2246015"/>
            <a:ext cx="2381299" cy="553998"/>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大阪を訪れる方々が</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安全、安心して快適に過ごすこと</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ができる都市をめざす</a:t>
            </a:r>
          </a:p>
        </p:txBody>
      </p:sp>
      <p:sp>
        <p:nvSpPr>
          <p:cNvPr id="14" name="テキスト ボックス 13">
            <a:extLst>
              <a:ext uri="{FF2B5EF4-FFF2-40B4-BE49-F238E27FC236}">
                <a16:creationId xmlns:a16="http://schemas.microsoft.com/office/drawing/2014/main" id="{6942EBE0-0261-D72E-A029-918E0BCC9D84}"/>
              </a:ext>
            </a:extLst>
          </p:cNvPr>
          <p:cNvSpPr txBox="1"/>
          <p:nvPr/>
        </p:nvSpPr>
        <p:spPr>
          <a:xfrm>
            <a:off x="3687206" y="1635323"/>
            <a:ext cx="2575894" cy="707886"/>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食や歴史、文化・芸術、スポーツ、</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エンターテイメントなどの大阪の</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強みを活かし大阪でしか体験できない魅力を満喫できる都市をめざす</a:t>
            </a:r>
          </a:p>
        </p:txBody>
      </p:sp>
      <p:sp>
        <p:nvSpPr>
          <p:cNvPr id="13" name="テキスト ボックス 12">
            <a:extLst>
              <a:ext uri="{FF2B5EF4-FFF2-40B4-BE49-F238E27FC236}">
                <a16:creationId xmlns:a16="http://schemas.microsoft.com/office/drawing/2014/main" id="{ECB5081E-162A-FFB7-B753-4ACA96501599}"/>
              </a:ext>
            </a:extLst>
          </p:cNvPr>
          <p:cNvSpPr txBox="1"/>
          <p:nvPr/>
        </p:nvSpPr>
        <p:spPr>
          <a:xfrm>
            <a:off x="325151" y="4195256"/>
            <a:ext cx="2686871" cy="553998"/>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大阪が持つ資源の価値やポテンシャルの最大化に取り組み、多様な楽しみ方が</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できる都市をめざす</a:t>
            </a:r>
          </a:p>
        </p:txBody>
      </p:sp>
      <p:sp>
        <p:nvSpPr>
          <p:cNvPr id="16" name="テキスト ボックス 15">
            <a:extLst>
              <a:ext uri="{FF2B5EF4-FFF2-40B4-BE49-F238E27FC236}">
                <a16:creationId xmlns:a16="http://schemas.microsoft.com/office/drawing/2014/main" id="{1DD9BEFC-DCC7-9D0C-5A4C-45121127D47E}"/>
              </a:ext>
            </a:extLst>
          </p:cNvPr>
          <p:cNvSpPr txBox="1"/>
          <p:nvPr/>
        </p:nvSpPr>
        <p:spPr>
          <a:xfrm>
            <a:off x="2099327" y="5699901"/>
            <a:ext cx="2784517" cy="5539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大阪・関西万博の開催や統合型リゾート（</a:t>
            </a:r>
            <a:r>
              <a:rPr kumimoji="1" lang="en-US" altLang="ja-JP" sz="1000" dirty="0">
                <a:latin typeface="BIZ UDPゴシック" panose="020B0400000000000000" pitchFamily="50" charset="-128"/>
                <a:ea typeface="BIZ UDPゴシック" panose="020B0400000000000000" pitchFamily="50" charset="-128"/>
              </a:rPr>
              <a:t>IR</a:t>
            </a:r>
            <a:r>
              <a:rPr kumimoji="1" lang="ja-JP" altLang="en-US" sz="1000" dirty="0">
                <a:latin typeface="BIZ UDPゴシック" panose="020B0400000000000000" pitchFamily="50" charset="-128"/>
                <a:ea typeface="BIZ UDPゴシック" panose="020B0400000000000000" pitchFamily="50" charset="-128"/>
              </a:rPr>
              <a:t>）の立地効果を活かし、　世界水準の</a:t>
            </a:r>
            <a:r>
              <a:rPr kumimoji="1" lang="en-US" altLang="ja-JP" sz="1000" dirty="0">
                <a:latin typeface="BIZ UDPゴシック" panose="020B0400000000000000" pitchFamily="50" charset="-128"/>
                <a:ea typeface="BIZ UDPゴシック" panose="020B0400000000000000" pitchFamily="50" charset="-128"/>
              </a:rPr>
              <a:t>MICE</a:t>
            </a:r>
            <a:r>
              <a:rPr kumimoji="1" lang="ja-JP" altLang="en-US" sz="1000" dirty="0">
                <a:latin typeface="BIZ UDPゴシック" panose="020B0400000000000000" pitchFamily="50" charset="-128"/>
                <a:ea typeface="BIZ UDPゴシック" panose="020B0400000000000000" pitchFamily="50" charset="-128"/>
              </a:rPr>
              <a:t>都市</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をめざす</a:t>
            </a:r>
          </a:p>
        </p:txBody>
      </p:sp>
      <p:sp>
        <p:nvSpPr>
          <p:cNvPr id="17" name="テキスト ボックス 16">
            <a:extLst>
              <a:ext uri="{FF2B5EF4-FFF2-40B4-BE49-F238E27FC236}">
                <a16:creationId xmlns:a16="http://schemas.microsoft.com/office/drawing/2014/main" id="{E1B0894D-2CB8-7475-117D-08D378F5A124}"/>
              </a:ext>
            </a:extLst>
          </p:cNvPr>
          <p:cNvSpPr txBox="1"/>
          <p:nvPr/>
        </p:nvSpPr>
        <p:spPr>
          <a:xfrm>
            <a:off x="5652505" y="4917783"/>
            <a:ext cx="2154168" cy="723275"/>
          </a:xfrm>
          <a:prstGeom prst="rect">
            <a:avLst/>
          </a:prstGeom>
          <a:noFill/>
        </p:spPr>
        <p:txBody>
          <a:bodyPr wrap="square" rtlCol="0">
            <a:spAutoFit/>
          </a:bodyPr>
          <a:lstStyle/>
          <a:p>
            <a:pPr algn="ctr"/>
            <a:endParaRPr kumimoji="1" lang="ja-JP" altLang="en-US" sz="1100" dirty="0">
              <a:latin typeface="BIZ UDPゴシック" panose="020B0400000000000000" pitchFamily="50" charset="-128"/>
              <a:ea typeface="BIZ UDPゴシック" panose="020B0400000000000000" pitchFamily="50" charset="-128"/>
            </a:endParaRPr>
          </a:p>
          <a:p>
            <a:pPr algn="ctr"/>
            <a:r>
              <a:rPr kumimoji="1" lang="ja-JP" altLang="en-US" sz="1500" b="1" dirty="0">
                <a:latin typeface="BIZ UDPゴシック" panose="020B0400000000000000" pitchFamily="50" charset="-128"/>
                <a:ea typeface="BIZ UDPゴシック" panose="020B0400000000000000" pitchFamily="50" charset="-128"/>
              </a:rPr>
              <a:t>スポーツによる活力に</a:t>
            </a:r>
            <a:endParaRPr kumimoji="1" lang="en-US" altLang="ja-JP" sz="1500" b="1" dirty="0">
              <a:latin typeface="BIZ UDPゴシック" panose="020B0400000000000000" pitchFamily="50" charset="-128"/>
              <a:ea typeface="BIZ UDPゴシック" panose="020B0400000000000000" pitchFamily="50" charset="-128"/>
            </a:endParaRPr>
          </a:p>
          <a:p>
            <a:pPr algn="ctr"/>
            <a:r>
              <a:rPr kumimoji="1" lang="ja-JP" altLang="en-US" sz="1500" b="1" dirty="0">
                <a:latin typeface="BIZ UDPゴシック" panose="020B0400000000000000" pitchFamily="50" charset="-128"/>
                <a:ea typeface="BIZ UDPゴシック" panose="020B0400000000000000" pitchFamily="50" charset="-128"/>
              </a:rPr>
              <a:t>あふれる都市</a:t>
            </a:r>
          </a:p>
        </p:txBody>
      </p:sp>
      <p:sp>
        <p:nvSpPr>
          <p:cNvPr id="18" name="テキスト ボックス 17">
            <a:extLst>
              <a:ext uri="{FF2B5EF4-FFF2-40B4-BE49-F238E27FC236}">
                <a16:creationId xmlns:a16="http://schemas.microsoft.com/office/drawing/2014/main" id="{C6F2859F-F7DC-9404-14F0-4D6EA466C51D}"/>
              </a:ext>
            </a:extLst>
          </p:cNvPr>
          <p:cNvSpPr txBox="1"/>
          <p:nvPr/>
        </p:nvSpPr>
        <p:spPr>
          <a:xfrm>
            <a:off x="6548359" y="2106889"/>
            <a:ext cx="2948823" cy="415498"/>
          </a:xfrm>
          <a:prstGeom prst="rect">
            <a:avLst/>
          </a:prstGeom>
          <a:noFill/>
        </p:spPr>
        <p:txBody>
          <a:bodyPr wrap="square" rtlCol="0">
            <a:spAutoFit/>
          </a:bodyPr>
          <a:lstStyle/>
          <a:p>
            <a:pPr algn="ctr"/>
            <a:r>
              <a:rPr kumimoji="1" lang="ja-JP" altLang="en-US" sz="1050" dirty="0">
                <a:latin typeface="BIZ UDPゴシック" panose="020B0400000000000000" pitchFamily="50" charset="-128"/>
                <a:ea typeface="BIZ UDPゴシック" panose="020B0400000000000000" pitchFamily="50" charset="-128"/>
              </a:rPr>
              <a:t>大阪の海外ネットワークを活用し、</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多様な国際交流が生まれる都市をめざす</a:t>
            </a:r>
            <a:endParaRPr kumimoji="1" lang="en-US" altLang="ja-JP" sz="1050" dirty="0">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FCEBB6E0-D324-B53A-EB5C-33E13C498772}"/>
              </a:ext>
            </a:extLst>
          </p:cNvPr>
          <p:cNvSpPr txBox="1"/>
          <p:nvPr/>
        </p:nvSpPr>
        <p:spPr>
          <a:xfrm>
            <a:off x="6669775" y="3940664"/>
            <a:ext cx="3099686" cy="877163"/>
          </a:xfrm>
          <a:prstGeom prst="rect">
            <a:avLst/>
          </a:prstGeom>
          <a:noFill/>
        </p:spPr>
        <p:txBody>
          <a:bodyPr wrap="square" rtlCol="0">
            <a:spAutoFit/>
          </a:body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世界中から</a:t>
            </a:r>
            <a:r>
              <a:rPr kumimoji="1" lang="ja-JP" altLang="en-US" sz="1000" dirty="0">
                <a:latin typeface="BIZ UDPゴシック" panose="020B0400000000000000" pitchFamily="50" charset="-128"/>
                <a:ea typeface="BIZ UDPゴシック" panose="020B0400000000000000" pitchFamily="50" charset="-128"/>
              </a:rPr>
              <a:t>人々が集い、</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対話し、</a:t>
            </a:r>
            <a:r>
              <a:rPr kumimoji="1" lang="ja-JP" altLang="en-US" sz="1000" dirty="0">
                <a:latin typeface="BIZ UDPゴシック" panose="020B0400000000000000" pitchFamily="50" charset="-128"/>
                <a:ea typeface="BIZ UDPゴシック" panose="020B0400000000000000" pitchFamily="50" charset="-128"/>
              </a:rPr>
              <a:t>様々な文化芸術が</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交流</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することで、</a:t>
            </a:r>
            <a:r>
              <a:rPr kumimoji="1" lang="ja-JP" altLang="en-US" sz="1000" dirty="0">
                <a:latin typeface="BIZ UDPゴシック" panose="020B0400000000000000" pitchFamily="50" charset="-128"/>
                <a:ea typeface="BIZ UDPゴシック" panose="020B0400000000000000" pitchFamily="50" charset="-128"/>
              </a:rPr>
              <a:t>新たなつながりや創造が促進され</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自由で多彩な文化芸術活動がより活性化し、</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大阪の文化力</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都市の魅力の更なる向上</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や</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世界への貢献に</a:t>
            </a:r>
            <a:r>
              <a:rPr kumimoji="1" lang="ja-JP" altLang="en-US" sz="1000" dirty="0">
                <a:latin typeface="BIZ UDPゴシック" panose="020B0400000000000000" pitchFamily="50" charset="-128"/>
                <a:ea typeface="BIZ UDPゴシック" panose="020B0400000000000000" pitchFamily="50" charset="-128"/>
              </a:rPr>
              <a:t>つながる都市をめざす</a:t>
            </a:r>
            <a:endParaRPr kumimoji="1" lang="en-US" altLang="ja-JP"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5624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1578A4B9-5241-8132-4933-830D3AC28B85}"/>
              </a:ext>
            </a:extLst>
          </p:cNvPr>
          <p:cNvGraphicFramePr>
            <a:graphicFrameLocks noGrp="1"/>
          </p:cNvGraphicFramePr>
          <p:nvPr>
            <p:extLst>
              <p:ext uri="{D42A27DB-BD31-4B8C-83A1-F6EECF244321}">
                <p14:modId xmlns:p14="http://schemas.microsoft.com/office/powerpoint/2010/main" val="3314171894"/>
              </p:ext>
            </p:extLst>
          </p:nvPr>
        </p:nvGraphicFramePr>
        <p:xfrm>
          <a:off x="144781" y="31588"/>
          <a:ext cx="9254713" cy="6515337"/>
        </p:xfrm>
        <a:graphic>
          <a:graphicData uri="http://schemas.openxmlformats.org/drawingml/2006/table">
            <a:tbl>
              <a:tblPr firstRow="1" bandRow="1">
                <a:tableStyleId>{5DA37D80-6434-44D0-A028-1B22A696006F}</a:tableStyleId>
              </a:tblPr>
              <a:tblGrid>
                <a:gridCol w="2079722">
                  <a:extLst>
                    <a:ext uri="{9D8B030D-6E8A-4147-A177-3AD203B41FA5}">
                      <a16:colId xmlns:a16="http://schemas.microsoft.com/office/drawing/2014/main" val="3889800957"/>
                    </a:ext>
                  </a:extLst>
                </a:gridCol>
                <a:gridCol w="199976">
                  <a:extLst>
                    <a:ext uri="{9D8B030D-6E8A-4147-A177-3AD203B41FA5}">
                      <a16:colId xmlns:a16="http://schemas.microsoft.com/office/drawing/2014/main" val="1318312692"/>
                    </a:ext>
                  </a:extLst>
                </a:gridCol>
                <a:gridCol w="488666">
                  <a:extLst>
                    <a:ext uri="{9D8B030D-6E8A-4147-A177-3AD203B41FA5}">
                      <a16:colId xmlns:a16="http://schemas.microsoft.com/office/drawing/2014/main" val="280424521"/>
                    </a:ext>
                  </a:extLst>
                </a:gridCol>
                <a:gridCol w="1486912">
                  <a:extLst>
                    <a:ext uri="{9D8B030D-6E8A-4147-A177-3AD203B41FA5}">
                      <a16:colId xmlns:a16="http://schemas.microsoft.com/office/drawing/2014/main" val="1208904913"/>
                    </a:ext>
                  </a:extLst>
                </a:gridCol>
                <a:gridCol w="1534081">
                  <a:extLst>
                    <a:ext uri="{9D8B030D-6E8A-4147-A177-3AD203B41FA5}">
                      <a16:colId xmlns:a16="http://schemas.microsoft.com/office/drawing/2014/main" val="3375067406"/>
                    </a:ext>
                  </a:extLst>
                </a:gridCol>
                <a:gridCol w="3465356">
                  <a:extLst>
                    <a:ext uri="{9D8B030D-6E8A-4147-A177-3AD203B41FA5}">
                      <a16:colId xmlns:a16="http://schemas.microsoft.com/office/drawing/2014/main" val="4222917659"/>
                    </a:ext>
                  </a:extLst>
                </a:gridCol>
              </a:tblGrid>
              <a:tr h="432744">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gridSpan="2">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95720624"/>
                  </a:ext>
                </a:extLst>
              </a:tr>
              <a:tr h="309391">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めざすべき都市像</a:t>
                      </a: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200" dirty="0">
                          <a:latin typeface="Meiryo UI" panose="020B0604030504040204" pitchFamily="50" charset="-128"/>
                          <a:ea typeface="Meiryo UI" panose="020B0604030504040204" pitchFamily="50" charset="-128"/>
                        </a:rPr>
                        <a:t>取組み（例）</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87600716"/>
                  </a:ext>
                </a:extLst>
              </a:tr>
              <a:tr h="752889">
                <a:tc gridSpan="2">
                  <a:txBody>
                    <a:bodyPr/>
                    <a:lstStyle/>
                    <a:p>
                      <a:pPr algn="ctr"/>
                      <a:r>
                        <a:rPr kumimoji="1" lang="ja-JP" altLang="en-US" sz="1100" b="1" dirty="0">
                          <a:latin typeface="Meiryo UI" panose="020B0604030504040204" pitchFamily="50" charset="-128"/>
                          <a:ea typeface="Meiryo UI" panose="020B0604030504040204" pitchFamily="50" charset="-128"/>
                        </a:rPr>
                        <a:t>安全・安心・快適に過ごせる</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２４時間おもてなし都市</a:t>
                      </a:r>
                      <a:endParaRPr kumimoji="1" lang="en-US" altLang="ja-JP" sz="1100" b="1" dirty="0">
                        <a:latin typeface="Meiryo UI" panose="020B0604030504040204" pitchFamily="50" charset="-128"/>
                        <a:ea typeface="Meiryo UI" panose="020B0604030504040204" pitchFamily="50" charset="-128"/>
                      </a:endParaRPr>
                    </a:p>
                  </a:txBody>
                  <a:tcPr anchor="ctr"/>
                </a:tc>
                <a:tc hMerge="1">
                  <a:txBody>
                    <a:bodyPr/>
                    <a:lstStyle/>
                    <a:p>
                      <a:r>
                        <a:rPr kumimoji="1" lang="ja-JP" altLang="en-US" sz="1100" dirty="0">
                          <a:latin typeface="Meiryo UI" panose="020B0604030504040204" pitchFamily="50" charset="-128"/>
                          <a:ea typeface="Meiryo UI" panose="020B0604030504040204" pitchFamily="50" charset="-128"/>
                        </a:rPr>
                        <a:t>・大阪を訪れる方々が安全、安心して快適に過ごすことができる都市をめざす。</a:t>
                      </a:r>
                      <a:endParaRPr kumimoji="1" lang="en-US" altLang="ja-JP" sz="1100" dirty="0">
                        <a:latin typeface="Meiryo UI" panose="020B0604030504040204" pitchFamily="50" charset="-128"/>
                        <a:ea typeface="Meiryo UI" panose="020B0604030504040204" pitchFamily="50" charset="-128"/>
                      </a:endParaRPr>
                    </a:p>
                  </a:txBody>
                  <a:tcPr anchor="ctr"/>
                </a:tc>
                <a:tc gridSpan="3">
                  <a:txBody>
                    <a:bodyPr/>
                    <a:lstStyle/>
                    <a:p>
                      <a:r>
                        <a:rPr kumimoji="1" lang="ja-JP" altLang="en-US" sz="1100">
                          <a:latin typeface="Meiryo UI" panose="020B0604030504040204" pitchFamily="50" charset="-128"/>
                          <a:ea typeface="Meiryo UI" panose="020B0604030504040204" pitchFamily="50" charset="-128"/>
                        </a:rPr>
                        <a:t>・大阪を訪れる方々が安全、安心して快適に過ごすことができる都市をめざす。</a:t>
                      </a:r>
                      <a:endParaRPr kumimoji="1" lang="ja-JP" altLang="en-US"/>
                    </a:p>
                  </a:txBody>
                  <a:tcPr anchor="ct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dirty="0">
                          <a:latin typeface="Meiryo UI" panose="020B0604030504040204" pitchFamily="50" charset="-128"/>
                          <a:ea typeface="Meiryo UI" panose="020B0604030504040204" pitchFamily="50" charset="-128"/>
                        </a:rPr>
                        <a:t>・災害等の情報発信</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宿泊施設、観光施設等の受入環境強化</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・観光客・地域住民双方に配慮した観光地域づくりの推進　</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（オーバーツーリズム未然防止）　</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・大阪ならではのおもてなし、ホスピタリティ　等</a:t>
                      </a:r>
                      <a:endParaRPr kumimoji="1" lang="en-US" altLang="ja-JP" sz="11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89921607"/>
                  </a:ext>
                </a:extLst>
              </a:tr>
              <a:tr h="727518">
                <a:tc gridSpan="2">
                  <a:txBody>
                    <a:bodyPr/>
                    <a:lstStyle/>
                    <a:p>
                      <a:pPr algn="ctr"/>
                      <a:r>
                        <a:rPr kumimoji="1" lang="ja-JP" altLang="en-US" sz="1050" dirty="0">
                          <a:latin typeface="Meiryo UI" panose="020B0604030504040204" pitchFamily="50" charset="-128"/>
                          <a:ea typeface="Meiryo UI" panose="020B0604030504040204" pitchFamily="50" charset="-128"/>
                        </a:rPr>
                        <a:t>大阪ならではの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賑わいを満喫できる都市</a:t>
                      </a:r>
                    </a:p>
                  </a:txBody>
                  <a:tcPr anchor="ctr"/>
                </a:tc>
                <a:tc hMerge="1">
                  <a:txBody>
                    <a:bodyPr/>
                    <a:lstStyle/>
                    <a:p>
                      <a:r>
                        <a:rPr kumimoji="1" lang="ja-JP" altLang="en-US" sz="1100" dirty="0">
                          <a:latin typeface="Meiryo UI" panose="020B0604030504040204" pitchFamily="50" charset="-128"/>
                          <a:ea typeface="Meiryo UI" panose="020B0604030504040204" pitchFamily="50" charset="-128"/>
                        </a:rPr>
                        <a:t>・食や歴史、文化・芸術、スポーツ、エンターテイメントなどの大阪の強みを活かし、大阪でしか体験できない魅力を満喫できる都市をめざす。</a:t>
                      </a:r>
                    </a:p>
                  </a:txBody>
                  <a:tcPr anchor="ctr"/>
                </a:tc>
                <a:tc gridSpan="3">
                  <a:txBody>
                    <a:bodyPr/>
                    <a:lstStyle/>
                    <a:p>
                      <a:r>
                        <a:rPr kumimoji="1" lang="ja-JP" altLang="en-US" sz="1100">
                          <a:latin typeface="Meiryo UI" panose="020B0604030504040204" pitchFamily="50" charset="-128"/>
                          <a:ea typeface="Meiryo UI" panose="020B0604030504040204" pitchFamily="50" charset="-128"/>
                        </a:rPr>
                        <a:t>・食や歴史、文化・芸術、スポーツ、エンターテイメントなどの大阪の強みを活かし、大阪でしか体験できない魅力を満喫できる都市をめざす。</a:t>
                      </a:r>
                      <a:endParaRPr kumimoji="1" lang="ja-JP" altLang="en-US"/>
                    </a:p>
                  </a:txBody>
                  <a:tcPr anchor="ct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・万博のインパクトを生かした取り組みの継承、発展</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・水都大阪、光のまちづくりの推進</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・大阪の食の魅力の創出・発信</a:t>
                      </a:r>
                    </a:p>
                    <a:p>
                      <a:r>
                        <a:rPr kumimoji="1" lang="ja-JP" altLang="en-US" sz="1100" dirty="0">
                          <a:solidFill>
                            <a:schemeClr val="tx1"/>
                          </a:solidFill>
                          <a:latin typeface="Meiryo UI" panose="020B0604030504040204" pitchFamily="50" charset="-128"/>
                          <a:ea typeface="Meiryo UI" panose="020B0604030504040204" pitchFamily="50" charset="-128"/>
                        </a:rPr>
                        <a:t>・多彩な大阪文化を活用した都市魅力の向上　等</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26640171"/>
                  </a:ext>
                </a:extLst>
              </a:tr>
              <a:tr h="727518">
                <a:tc gridSpan="2">
                  <a:txBody>
                    <a:bodyPr/>
                    <a:lstStyle/>
                    <a:p>
                      <a:pPr algn="ctr"/>
                      <a:r>
                        <a:rPr kumimoji="1" lang="ja-JP" altLang="en-US" sz="1050" dirty="0">
                          <a:latin typeface="Meiryo UI" panose="020B0604030504040204" pitchFamily="50" charset="-128"/>
                          <a:ea typeface="Meiryo UI" panose="020B0604030504040204" pitchFamily="50" charset="-128"/>
                        </a:rPr>
                        <a:t>来るたびに</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新しい魅力を発見できる都市</a:t>
                      </a:r>
                    </a:p>
                  </a:txBody>
                  <a:tcPr anchor="ctr"/>
                </a:tc>
                <a:tc hMerge="1">
                  <a:txBody>
                    <a:bodyPr/>
                    <a:lstStyle/>
                    <a:p>
                      <a:r>
                        <a:rPr kumimoji="1" lang="ja-JP" altLang="en-US" sz="1100" dirty="0">
                          <a:latin typeface="Meiryo UI" panose="020B0604030504040204" pitchFamily="50" charset="-128"/>
                          <a:ea typeface="Meiryo UI" panose="020B0604030504040204" pitchFamily="50" charset="-128"/>
                        </a:rPr>
                        <a:t>・大阪が持つ資源の価値やポテンシャルの最大化に取り組み、多様な楽しみ方ができる都市をめざす。</a:t>
                      </a:r>
                    </a:p>
                  </a:txBody>
                  <a:tcPr anchor="ctr"/>
                </a:tc>
                <a:tc gridSpan="3">
                  <a:txBody>
                    <a:bodyPr/>
                    <a:lstStyle/>
                    <a:p>
                      <a:r>
                        <a:rPr kumimoji="1" lang="ja-JP" altLang="en-US" sz="1100" dirty="0">
                          <a:latin typeface="Meiryo UI" panose="020B0604030504040204" pitchFamily="50" charset="-128"/>
                          <a:ea typeface="Meiryo UI" panose="020B0604030504040204" pitchFamily="50" charset="-128"/>
                        </a:rPr>
                        <a:t>・大阪が持つ資源の価値やポテンシャルの最大化に取り組み、多様な楽しみ方ができる都市をめざす。</a:t>
                      </a:r>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・府内周遊の促進</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・アートなどを活用した</a:t>
                      </a:r>
                      <a:r>
                        <a:rPr kumimoji="1" lang="ja-JP" altLang="en-US" sz="1100">
                          <a:solidFill>
                            <a:schemeClr val="tx1"/>
                          </a:solidFill>
                          <a:latin typeface="Meiryo UI" panose="020B0604030504040204" pitchFamily="50" charset="-128"/>
                          <a:ea typeface="Meiryo UI" panose="020B0604030504040204" pitchFamily="50" charset="-128"/>
                        </a:rPr>
                        <a:t>上質な体験</a:t>
                      </a:r>
                      <a:r>
                        <a:rPr kumimoji="1" lang="ja-JP" altLang="en-US" sz="1100" dirty="0">
                          <a:solidFill>
                            <a:schemeClr val="tx1"/>
                          </a:solidFill>
                          <a:latin typeface="Meiryo UI" panose="020B0604030504040204" pitchFamily="50" charset="-128"/>
                          <a:ea typeface="Meiryo UI" panose="020B0604030504040204" pitchFamily="50" charset="-128"/>
                        </a:rPr>
                        <a:t>の提供</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・ナイトタイムエコノミーの充実</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・夢洲まちづくり（国際観光拠点）等を見据えた取組み</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・みどりや自然を活かした魅力創出　等</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64080793"/>
                  </a:ext>
                </a:extLst>
              </a:tr>
              <a:tr h="727518">
                <a:tc gridSpan="2">
                  <a:txBody>
                    <a:bodyPr/>
                    <a:lstStyle/>
                    <a:p>
                      <a:pPr algn="ctr"/>
                      <a:r>
                        <a:rPr kumimoji="1" lang="ja-JP" altLang="en-US" sz="1050" dirty="0">
                          <a:latin typeface="Meiryo UI" panose="020B0604030504040204" pitchFamily="50" charset="-128"/>
                          <a:ea typeface="Meiryo UI" panose="020B0604030504040204" pitchFamily="50" charset="-128"/>
                        </a:rPr>
                        <a:t>アジア・</a:t>
                      </a:r>
                      <a:r>
                        <a:rPr kumimoji="1" lang="ja-JP" altLang="en-US" sz="1050" dirty="0">
                          <a:solidFill>
                            <a:schemeClr val="tx1"/>
                          </a:solidFill>
                          <a:latin typeface="Meiryo UI" panose="020B0604030504040204" pitchFamily="50" charset="-128"/>
                          <a:ea typeface="Meiryo UI" panose="020B0604030504040204" pitchFamily="50" charset="-128"/>
                        </a:rPr>
                        <a:t>大洋州</a:t>
                      </a:r>
                      <a:r>
                        <a:rPr kumimoji="1" lang="ja-JP" altLang="en-US" sz="1050" dirty="0">
                          <a:latin typeface="Meiryo UI" panose="020B0604030504040204" pitchFamily="50" charset="-128"/>
                          <a:ea typeface="Meiryo UI" panose="020B0604030504040204" pitchFamily="50" charset="-128"/>
                        </a:rPr>
                        <a:t>地域でトップクラスの</a:t>
                      </a:r>
                      <a:r>
                        <a:rPr kumimoji="1" lang="en-US" altLang="ja-JP" sz="1100" b="1" dirty="0">
                          <a:latin typeface="Meiryo UI" panose="020B0604030504040204" pitchFamily="50" charset="-128"/>
                          <a:ea typeface="Meiryo UI" panose="020B0604030504040204" pitchFamily="50" charset="-128"/>
                        </a:rPr>
                        <a:t>MICE</a:t>
                      </a:r>
                      <a:r>
                        <a:rPr kumimoji="1" lang="ja-JP" altLang="en-US" sz="1100" b="1" dirty="0">
                          <a:latin typeface="Meiryo UI" panose="020B0604030504040204" pitchFamily="50" charset="-128"/>
                          <a:ea typeface="Meiryo UI" panose="020B0604030504040204" pitchFamily="50" charset="-128"/>
                        </a:rPr>
                        <a:t>都市</a:t>
                      </a:r>
                    </a:p>
                  </a:txBody>
                  <a:tcPr anchor="ctr"/>
                </a:tc>
                <a:tc hMerge="1">
                  <a:txBody>
                    <a:bodyPr/>
                    <a:lstStyle/>
                    <a:p>
                      <a:r>
                        <a:rPr kumimoji="1" lang="ja-JP" altLang="en-US" sz="1100" dirty="0">
                          <a:latin typeface="Meiryo UI" panose="020B0604030504040204" pitchFamily="50" charset="-128"/>
                          <a:ea typeface="Meiryo UI" panose="020B0604030504040204" pitchFamily="50" charset="-128"/>
                        </a:rPr>
                        <a:t>・世界水準の</a:t>
                      </a:r>
                      <a:r>
                        <a:rPr kumimoji="1" lang="en-US" altLang="ja-JP" sz="1100" dirty="0">
                          <a:latin typeface="Meiryo UI" panose="020B0604030504040204" pitchFamily="50" charset="-128"/>
                          <a:ea typeface="Meiryo UI" panose="020B0604030504040204" pitchFamily="50" charset="-128"/>
                        </a:rPr>
                        <a:t>MICE</a:t>
                      </a:r>
                      <a:r>
                        <a:rPr kumimoji="1" lang="ja-JP" altLang="en-US" sz="1100" dirty="0">
                          <a:latin typeface="Meiryo UI" panose="020B0604030504040204" pitchFamily="50" charset="-128"/>
                          <a:ea typeface="Meiryo UI" panose="020B0604030504040204" pitchFamily="50" charset="-128"/>
                        </a:rPr>
                        <a:t>受入れ環境の整備や大阪・関西万博</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の開催や統合型リゾート（</a:t>
                      </a:r>
                      <a:r>
                        <a:rPr kumimoji="1" lang="en-US" altLang="ja-JP" sz="1100" dirty="0">
                          <a:latin typeface="Meiryo UI" panose="020B0604030504040204" pitchFamily="50" charset="-128"/>
                          <a:ea typeface="Meiryo UI" panose="020B0604030504040204" pitchFamily="50" charset="-128"/>
                        </a:rPr>
                        <a:t>IR</a:t>
                      </a:r>
                      <a:r>
                        <a:rPr kumimoji="1" lang="ja-JP" altLang="en-US" sz="1100" dirty="0">
                          <a:latin typeface="Meiryo UI" panose="020B0604030504040204" pitchFamily="50" charset="-128"/>
                          <a:ea typeface="Meiryo UI" panose="020B0604030504040204" pitchFamily="50" charset="-128"/>
                        </a:rPr>
                        <a:t>）の立地効果を活かし、</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世界水準の</a:t>
                      </a:r>
                      <a:r>
                        <a:rPr kumimoji="1" lang="en-US" altLang="ja-JP" sz="1100" dirty="0">
                          <a:latin typeface="Meiryo UI" panose="020B0604030504040204" pitchFamily="50" charset="-128"/>
                          <a:ea typeface="Meiryo UI" panose="020B0604030504040204" pitchFamily="50" charset="-128"/>
                        </a:rPr>
                        <a:t>MICE</a:t>
                      </a:r>
                      <a:r>
                        <a:rPr kumimoji="1" lang="ja-JP" altLang="en-US" sz="1100" dirty="0">
                          <a:latin typeface="Meiryo UI" panose="020B0604030504040204" pitchFamily="50" charset="-128"/>
                          <a:ea typeface="Meiryo UI" panose="020B0604030504040204" pitchFamily="50" charset="-128"/>
                        </a:rPr>
                        <a:t>都市をめざす。</a:t>
                      </a:r>
                    </a:p>
                  </a:txBody>
                  <a:tcPr anchor="ctr"/>
                </a:tc>
                <a:tc gridSpan="3">
                  <a:txBody>
                    <a:bodyPr/>
                    <a:lstStyle/>
                    <a:p>
                      <a:r>
                        <a:rPr kumimoji="1" lang="ja-JP" altLang="en-US" sz="1100" dirty="0">
                          <a:latin typeface="Meiryo UI" panose="020B0604030504040204" pitchFamily="50" charset="-128"/>
                          <a:ea typeface="Meiryo UI" panose="020B0604030504040204" pitchFamily="50" charset="-128"/>
                        </a:rPr>
                        <a:t>・大阪・関西万博　の開催や統合型リゾート（</a:t>
                      </a:r>
                      <a:r>
                        <a:rPr kumimoji="1" lang="en-US" altLang="ja-JP" sz="1100" dirty="0">
                          <a:latin typeface="Meiryo UI" panose="020B0604030504040204" pitchFamily="50" charset="-128"/>
                          <a:ea typeface="Meiryo UI" panose="020B0604030504040204" pitchFamily="50" charset="-128"/>
                        </a:rPr>
                        <a:t>IR</a:t>
                      </a:r>
                      <a:r>
                        <a:rPr kumimoji="1" lang="ja-JP" altLang="en-US" sz="1100" dirty="0">
                          <a:latin typeface="Meiryo UI" panose="020B0604030504040204" pitchFamily="50" charset="-128"/>
                          <a:ea typeface="Meiryo UI" panose="020B0604030504040204" pitchFamily="50" charset="-128"/>
                        </a:rPr>
                        <a:t>）の立地効果を活かし、世界水準の</a:t>
                      </a:r>
                      <a:r>
                        <a:rPr kumimoji="1" lang="en-US" altLang="ja-JP" sz="1100" dirty="0">
                          <a:latin typeface="Meiryo UI" panose="020B0604030504040204" pitchFamily="50" charset="-128"/>
                          <a:ea typeface="Meiryo UI" panose="020B0604030504040204" pitchFamily="50" charset="-128"/>
                        </a:rPr>
                        <a:t>MICE</a:t>
                      </a:r>
                      <a:r>
                        <a:rPr kumimoji="1" lang="ja-JP" altLang="en-US" sz="1100" dirty="0">
                          <a:latin typeface="Meiryo UI" panose="020B0604030504040204" pitchFamily="50" charset="-128"/>
                          <a:ea typeface="Meiryo UI" panose="020B0604030504040204" pitchFamily="50" charset="-128"/>
                        </a:rPr>
                        <a:t>都市をめざす。</a:t>
                      </a:r>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MICE</a:t>
                      </a:r>
                      <a:r>
                        <a:rPr kumimoji="1" lang="ja-JP" altLang="en-US" sz="1100" dirty="0">
                          <a:solidFill>
                            <a:schemeClr val="tx1"/>
                          </a:solidFill>
                          <a:latin typeface="Meiryo UI" panose="020B0604030504040204" pitchFamily="50" charset="-128"/>
                          <a:ea typeface="Meiryo UI" panose="020B0604030504040204" pitchFamily="50" charset="-128"/>
                        </a:rPr>
                        <a:t>誘致・開催支援の強化</a:t>
                      </a:r>
                    </a:p>
                    <a:p>
                      <a:r>
                        <a:rPr kumimoji="1" lang="ja-JP" altLang="en-US" sz="1100" dirty="0">
                          <a:solidFill>
                            <a:schemeClr val="tx1"/>
                          </a:solidFill>
                          <a:latin typeface="Meiryo UI" panose="020B0604030504040204" pitchFamily="50" charset="-128"/>
                          <a:ea typeface="Meiryo UI" panose="020B0604030504040204" pitchFamily="50" charset="-128"/>
                        </a:rPr>
                        <a:t>・情報発信・誘致プロモーションの強化</a:t>
                      </a:r>
                    </a:p>
                    <a:p>
                      <a:r>
                        <a:rPr kumimoji="1" lang="ja-JP" altLang="en-US" sz="1100" dirty="0">
                          <a:solidFill>
                            <a:schemeClr val="tx1"/>
                          </a:solidFill>
                          <a:latin typeface="Meiryo UI" panose="020B0604030504040204" pitchFamily="50" charset="-128"/>
                          <a:ea typeface="Meiryo UI" panose="020B0604030504040204" pitchFamily="50" charset="-128"/>
                        </a:rPr>
                        <a:t>・「エリア</a:t>
                      </a:r>
                      <a:r>
                        <a:rPr kumimoji="1" lang="en-US" altLang="ja-JP" sz="1100" dirty="0">
                          <a:solidFill>
                            <a:schemeClr val="tx1"/>
                          </a:solidFill>
                          <a:latin typeface="Meiryo UI" panose="020B0604030504040204" pitchFamily="50" charset="-128"/>
                          <a:ea typeface="Meiryo UI" panose="020B0604030504040204" pitchFamily="50" charset="-128"/>
                        </a:rPr>
                        <a:t>MICE</a:t>
                      </a:r>
                      <a:r>
                        <a:rPr kumimoji="1" lang="ja-JP" altLang="en-US" sz="1100" dirty="0">
                          <a:solidFill>
                            <a:schemeClr val="tx1"/>
                          </a:solidFill>
                          <a:latin typeface="Meiryo UI" panose="020B0604030504040204" pitchFamily="50" charset="-128"/>
                          <a:ea typeface="Meiryo UI" panose="020B0604030504040204" pitchFamily="50" charset="-128"/>
                        </a:rPr>
                        <a:t>」による受入れ環境整備、施設連携の強化</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・アフター</a:t>
                      </a:r>
                      <a:r>
                        <a:rPr kumimoji="1" lang="en-US" altLang="ja-JP" sz="1100" dirty="0">
                          <a:solidFill>
                            <a:schemeClr val="tx1"/>
                          </a:solidFill>
                          <a:latin typeface="Meiryo UI" panose="020B0604030504040204" pitchFamily="50" charset="-128"/>
                          <a:ea typeface="Meiryo UI" panose="020B0604030504040204" pitchFamily="50" charset="-128"/>
                        </a:rPr>
                        <a:t>MICE</a:t>
                      </a:r>
                      <a:r>
                        <a:rPr kumimoji="1" lang="ja-JP" altLang="en-US" sz="1100" dirty="0">
                          <a:solidFill>
                            <a:schemeClr val="tx1"/>
                          </a:solidFill>
                          <a:latin typeface="Meiryo UI" panose="020B0604030504040204" pitchFamily="50" charset="-128"/>
                          <a:ea typeface="Meiryo UI" panose="020B0604030504040204" pitchFamily="50" charset="-128"/>
                        </a:rPr>
                        <a:t>の充実　　等</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8004131"/>
                  </a:ext>
                </a:extLst>
              </a:tr>
              <a:tr h="865922">
                <a:tc gridSpan="2">
                  <a:txBody>
                    <a:bodyPr/>
                    <a:lstStyle/>
                    <a:p>
                      <a:pPr algn="ctr"/>
                      <a:r>
                        <a:rPr kumimoji="1" lang="ja-JP" altLang="en-US" sz="1100" b="1" dirty="0">
                          <a:latin typeface="Meiryo UI" panose="020B0604030504040204" pitchFamily="50" charset="-128"/>
                          <a:ea typeface="Meiryo UI" panose="020B0604030504040204" pitchFamily="50" charset="-128"/>
                        </a:rPr>
                        <a:t>スポーツによる活力に</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あふれる都市</a:t>
                      </a:r>
                    </a:p>
                  </a:txBody>
                  <a:tcPr anchor="ctr"/>
                </a:tc>
                <a:tc hMerge="1">
                  <a:txBody>
                    <a:bodyPr/>
                    <a:lstStyle/>
                    <a:p>
                      <a:r>
                        <a:rPr kumimoji="1" lang="ja-JP" altLang="en-US" sz="1100" dirty="0">
                          <a:latin typeface="Meiryo UI" panose="020B0604030504040204" pitchFamily="50" charset="-128"/>
                          <a:ea typeface="Meiryo UI" panose="020B0604030504040204" pitchFamily="50" charset="-128"/>
                        </a:rPr>
                        <a:t>・世界的なトップアスリートのパフォーマンスを「みる」機会の創出や大阪の地域資源を活かしたスポーツツーリズム等により、だれもがスポーツを楽しめ、元気あふれる都市をめざす。</a:t>
                      </a:r>
                    </a:p>
                  </a:txBody>
                  <a:tcPr anchor="ctr"/>
                </a:tc>
                <a:tc gridSpan="3">
                  <a:txBody>
                    <a:bodyPr/>
                    <a:lstStyle/>
                    <a:p>
                      <a:r>
                        <a:rPr kumimoji="1" lang="ja-JP" altLang="en-US" sz="1100" dirty="0">
                          <a:latin typeface="Meiryo UI" panose="020B0604030504040204" pitchFamily="50" charset="-128"/>
                          <a:ea typeface="Meiryo UI" panose="020B0604030504040204" pitchFamily="50" charset="-128"/>
                        </a:rPr>
                        <a:t>・世界的なトップアスリートのパフォーマンスを「みる」機会の創出や大阪の地域資源を活かしたスポーツツーリズム等により、だれもがスポーツを楽しめ、元気あふれる都市をめざす。</a:t>
                      </a:r>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dirty="0">
                          <a:latin typeface="Meiryo UI" panose="020B0604030504040204" pitchFamily="50" charset="-128"/>
                          <a:ea typeface="Meiryo UI" panose="020B0604030504040204" pitchFamily="50" charset="-128"/>
                        </a:rPr>
                        <a:t>・国際的なスポーツイベントの開催</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・スポーツツーリズム推進のための大阪の魅力発信　　等</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（大阪マラソンのさらなる進化発展、大阪にゆかりのある</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スポーツチームと連携した都市魅力の発信　等）</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94558005"/>
                  </a:ext>
                </a:extLst>
              </a:tr>
              <a:tr h="537466">
                <a:tc gridSpan="2">
                  <a:txBody>
                    <a:bodyPr/>
                    <a:lstStyle/>
                    <a:p>
                      <a:pPr algn="ctr"/>
                      <a:r>
                        <a:rPr kumimoji="1" lang="ja-JP" altLang="en-US" sz="1100" b="1" dirty="0">
                          <a:latin typeface="Meiryo UI" panose="020B0604030504040204" pitchFamily="50" charset="-128"/>
                          <a:ea typeface="Meiryo UI" panose="020B0604030504040204" pitchFamily="50" charset="-128"/>
                        </a:rPr>
                        <a:t>文化力を活用した</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1100" b="1" dirty="0">
                          <a:solidFill>
                            <a:schemeClr val="tx1"/>
                          </a:solidFill>
                          <a:latin typeface="Meiryo UI" panose="020B0604030504040204" pitchFamily="50" charset="-128"/>
                          <a:ea typeface="Meiryo UI" panose="020B0604030504040204" pitchFamily="50" charset="-128"/>
                        </a:rPr>
                        <a:t>世界に誇れる</a:t>
                      </a:r>
                      <a:r>
                        <a:rPr kumimoji="1" lang="ja-JP" altLang="en-US" sz="1100" b="1" dirty="0">
                          <a:latin typeface="Meiryo UI" panose="020B0604030504040204" pitchFamily="50" charset="-128"/>
                          <a:ea typeface="Meiryo UI" panose="020B0604030504040204" pitchFamily="50" charset="-128"/>
                        </a:rPr>
                        <a:t>魅力あふれる都市</a:t>
                      </a:r>
                    </a:p>
                  </a:txBody>
                  <a:tcPr anchor="ct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nchor="ctr"/>
                </a:tc>
                <a:tc gridSpan="3">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・世界中から</a:t>
                      </a:r>
                      <a:r>
                        <a:rPr kumimoji="1" lang="ja-JP" altLang="en-US" sz="1100" u="none" dirty="0">
                          <a:latin typeface="Meiryo UI" panose="020B0604030504040204" pitchFamily="50" charset="-128"/>
                          <a:ea typeface="Meiryo UI" panose="020B0604030504040204" pitchFamily="50" charset="-128"/>
                        </a:rPr>
                        <a:t>人々が集い、</a:t>
                      </a:r>
                      <a:r>
                        <a:rPr kumimoji="1" lang="ja-JP" altLang="en-US" sz="1100" b="0" u="none" dirty="0">
                          <a:solidFill>
                            <a:schemeClr val="tx1"/>
                          </a:solidFill>
                          <a:latin typeface="Meiryo UI" panose="020B0604030504040204" pitchFamily="50" charset="-128"/>
                          <a:ea typeface="Meiryo UI" panose="020B0604030504040204" pitchFamily="50" charset="-128"/>
                        </a:rPr>
                        <a:t>対話し、</a:t>
                      </a:r>
                      <a:r>
                        <a:rPr kumimoji="1" lang="ja-JP" altLang="en-US" sz="1100" u="none" dirty="0">
                          <a:latin typeface="Meiryo UI" panose="020B0604030504040204" pitchFamily="50" charset="-128"/>
                          <a:ea typeface="Meiryo UI" panose="020B0604030504040204" pitchFamily="50" charset="-128"/>
                        </a:rPr>
                        <a:t>様々な文化芸術が交流</a:t>
                      </a:r>
                      <a:r>
                        <a:rPr kumimoji="1" lang="ja-JP" altLang="en-US" sz="1100" b="0" u="none" dirty="0">
                          <a:solidFill>
                            <a:schemeClr val="tx1"/>
                          </a:solidFill>
                          <a:latin typeface="Meiryo UI" panose="020B0604030504040204" pitchFamily="50" charset="-128"/>
                          <a:ea typeface="Meiryo UI" panose="020B0604030504040204" pitchFamily="50" charset="-128"/>
                        </a:rPr>
                        <a:t>することで、</a:t>
                      </a:r>
                      <a:r>
                        <a:rPr kumimoji="1" lang="ja-JP" altLang="en-US" sz="1100" u="none" dirty="0">
                          <a:latin typeface="Meiryo UI" panose="020B0604030504040204" pitchFamily="50" charset="-128"/>
                          <a:ea typeface="Meiryo UI" panose="020B0604030504040204" pitchFamily="50" charset="-128"/>
                        </a:rPr>
                        <a:t>新たなつながりや創造が促進され</a:t>
                      </a:r>
                      <a:r>
                        <a:rPr kumimoji="1" lang="ja-JP" altLang="en-US" sz="1100" b="0" u="none" dirty="0">
                          <a:solidFill>
                            <a:schemeClr val="tx1"/>
                          </a:solidFill>
                          <a:latin typeface="Meiryo UI" panose="020B0604030504040204" pitchFamily="50" charset="-128"/>
                          <a:ea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rPr>
                        <a:t>自由で多彩な文化芸術活動がより活性化し、大阪の文化力・都市の魅力の更なる向上や世界への貢献につながる都市をめざす。</a:t>
                      </a:r>
                      <a:endParaRPr kumimoji="1" lang="en-US" altLang="ja-JP" sz="1100" u="none"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b="0" dirty="0">
                          <a:latin typeface="Meiryo UI" panose="020B0604030504040204" pitchFamily="50" charset="-128"/>
                          <a:ea typeface="Meiryo UI" panose="020B0604030504040204" pitchFamily="50" charset="-128"/>
                        </a:rPr>
                        <a:t>・伝統芸能や舞台芸術などの文化資源を活用した魅力</a:t>
                      </a:r>
                      <a:endParaRPr kumimoji="1" lang="en-US" altLang="ja-JP" sz="1100" b="0" dirty="0">
                        <a:latin typeface="Meiryo UI" panose="020B0604030504040204" pitchFamily="50" charset="-128"/>
                        <a:ea typeface="Meiryo UI" panose="020B0604030504040204" pitchFamily="50" charset="-128"/>
                      </a:endParaRPr>
                    </a:p>
                    <a:p>
                      <a:r>
                        <a:rPr kumimoji="1" lang="ja-JP" altLang="en-US" sz="1100" b="0">
                          <a:latin typeface="Meiryo UI" panose="020B0604030504040204" pitchFamily="50" charset="-128"/>
                          <a:ea typeface="Meiryo UI" panose="020B0604030504040204" pitchFamily="50" charset="-128"/>
                        </a:rPr>
                        <a:t>創出</a:t>
                      </a:r>
                      <a:endParaRPr kumimoji="1" lang="en-US" altLang="ja-JP" sz="1100" b="0" dirty="0">
                        <a:latin typeface="Meiryo UI" panose="020B0604030504040204" pitchFamily="50" charset="-128"/>
                        <a:ea typeface="Meiryo UI" panose="020B0604030504040204" pitchFamily="50" charset="-128"/>
                      </a:endParaRPr>
                    </a:p>
                    <a:p>
                      <a:r>
                        <a:rPr kumimoji="1" lang="ja-JP" altLang="en-US" sz="1100" b="0" dirty="0">
                          <a:latin typeface="Meiryo UI" panose="020B0604030504040204" pitchFamily="50" charset="-128"/>
                          <a:ea typeface="Meiryo UI" panose="020B0604030504040204" pitchFamily="50" charset="-128"/>
                        </a:rPr>
                        <a:t>・芸術文化活動の場の充実や、集客・交流を促進する環境整備につながる取組の推進　等</a:t>
                      </a:r>
                      <a:endParaRPr kumimoji="1" lang="en-US" altLang="ja-JP" sz="1100" b="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9332491"/>
                  </a:ext>
                </a:extLst>
              </a:tr>
              <a:tr h="727518">
                <a:tc gridSpan="2">
                  <a:txBody>
                    <a:bodyPr/>
                    <a:lstStyle/>
                    <a:p>
                      <a:pPr algn="ctr"/>
                      <a:r>
                        <a:rPr lang="ja-JP" altLang="ja-JP" sz="1100" b="1" dirty="0">
                          <a:effectLst/>
                          <a:latin typeface="Meiryo UI" panose="020B0604030504040204" pitchFamily="50" charset="-128"/>
                          <a:ea typeface="Meiryo UI" panose="020B0604030504040204" pitchFamily="50" charset="-128"/>
                          <a:cs typeface="ＭＳ Ｐゴシック" panose="020B0600070205080204" pitchFamily="50" charset="-128"/>
                        </a:rPr>
                        <a:t>国際交流を通じて</a:t>
                      </a:r>
                      <a:endParaRPr lang="en-US" altLang="ja-JP" sz="1100" b="1"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r>
                        <a:rPr lang="ja-JP" altLang="ja-JP" sz="1100" b="1" dirty="0">
                          <a:effectLst/>
                          <a:latin typeface="Meiryo UI" panose="020B0604030504040204" pitchFamily="50" charset="-128"/>
                          <a:ea typeface="Meiryo UI" panose="020B0604030504040204" pitchFamily="50" charset="-128"/>
                          <a:cs typeface="ＭＳ Ｐゴシック" panose="020B0600070205080204" pitchFamily="50" charset="-128"/>
                        </a:rPr>
                        <a:t>持続的に成長</a:t>
                      </a:r>
                      <a:r>
                        <a:rPr lang="ja-JP" altLang="ja-JP" sz="1100" b="1">
                          <a:effectLst/>
                          <a:latin typeface="Meiryo UI" panose="020B0604030504040204" pitchFamily="50" charset="-128"/>
                          <a:ea typeface="Meiryo UI" panose="020B0604030504040204" pitchFamily="50" charset="-128"/>
                          <a:cs typeface="ＭＳ Ｐゴシック" panose="020B0600070205080204" pitchFamily="50" charset="-128"/>
                        </a:rPr>
                        <a:t>する都市</a:t>
                      </a:r>
                      <a:endParaRPr lang="en-US" altLang="ja-JP" sz="1100" b="1"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r>
                        <a:rPr kumimoji="1" lang="ja-JP" altLang="en-US" sz="1100" dirty="0">
                          <a:latin typeface="Meiryo UI" panose="020B0604030504040204" pitchFamily="50" charset="-128"/>
                          <a:ea typeface="Meiryo UI" panose="020B0604030504040204" pitchFamily="50" charset="-128"/>
                        </a:rPr>
                        <a:t>・大阪の海外ネットワークを活かし、ビジネス、文化、スポーツなど、さまざまな分野での都市間交流を推進する。</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・外国人が安全・安心に過ごせる環境を整えることにより、多様な</a:t>
                      </a:r>
                      <a:r>
                        <a:rPr kumimoji="1" lang="ja-JP" altLang="en-US" sz="1100" dirty="0">
                          <a:solidFill>
                            <a:schemeClr val="tx1"/>
                          </a:solidFill>
                          <a:latin typeface="Meiryo UI" panose="020B0604030504040204" pitchFamily="50" charset="-128"/>
                          <a:ea typeface="Meiryo UI" panose="020B0604030504040204" pitchFamily="50" charset="-128"/>
                        </a:rPr>
                        <a:t>人材が活躍でき、</a:t>
                      </a:r>
                      <a:r>
                        <a:rPr kumimoji="1" lang="ja-JP" altLang="en-US" sz="1100" dirty="0">
                          <a:latin typeface="Meiryo UI" panose="020B0604030504040204" pitchFamily="50" charset="-128"/>
                          <a:ea typeface="Meiryo UI" panose="020B0604030504040204" pitchFamily="50" charset="-128"/>
                        </a:rPr>
                        <a:t>交流が生まれる国際都市をめざす。</a:t>
                      </a:r>
                    </a:p>
                  </a:txBody>
                  <a:tcPr anchor="ctr">
                    <a:lnB w="12700" cap="flat" cmpd="sng" algn="ctr">
                      <a:solidFill>
                        <a:schemeClr val="tx1"/>
                      </a:solidFill>
                      <a:prstDash val="solid"/>
                      <a:round/>
                      <a:headEnd type="none" w="med" len="med"/>
                      <a:tailEnd type="none" w="med" len="med"/>
                    </a:lnB>
                  </a:tcPr>
                </a:tc>
                <a:tc gridSpan="3">
                  <a:txBody>
                    <a:bodyPr/>
                    <a:lstStyle/>
                    <a:p>
                      <a:pPr algn="l"/>
                      <a:r>
                        <a:rPr kumimoji="1" lang="ja-JP" altLang="en-US" sz="1100" dirty="0">
                          <a:latin typeface="Meiryo UI" panose="020B0604030504040204" pitchFamily="50" charset="-128"/>
                          <a:ea typeface="Meiryo UI" panose="020B0604030504040204" pitchFamily="50" charset="-128"/>
                        </a:rPr>
                        <a:t>・大阪の海外ネットワークを活用し、多様な国際交流が生まれる都市をめざす</a:t>
                      </a:r>
                      <a:endParaRPr kumimoji="1" lang="en-US" altLang="ja-JP" sz="11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・姉妹都市等を始めとする国外の都市との交流推進</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・外国人が安全・安心に過ごせる環境の整備</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・多様な交流が生まれる国際都市の実現に向けた取組みの実施　等　</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6016595"/>
                  </a:ext>
                </a:extLst>
              </a:tr>
            </a:tbl>
          </a:graphicData>
        </a:graphic>
      </p:graphicFrame>
      <p:sp>
        <p:nvSpPr>
          <p:cNvPr id="3" name="タイトル 1">
            <a:extLst>
              <a:ext uri="{FF2B5EF4-FFF2-40B4-BE49-F238E27FC236}">
                <a16:creationId xmlns:a16="http://schemas.microsoft.com/office/drawing/2014/main" id="{7B27D6AC-4110-9444-7F7C-8455304D9E93}"/>
              </a:ext>
            </a:extLst>
          </p:cNvPr>
          <p:cNvSpPr txBox="1">
            <a:spLocks/>
          </p:cNvSpPr>
          <p:nvPr/>
        </p:nvSpPr>
        <p:spPr>
          <a:xfrm>
            <a:off x="0" y="-18632"/>
            <a:ext cx="9900000" cy="461835"/>
          </a:xfrm>
          <a:prstGeom prst="rect">
            <a:avLst/>
          </a:prstGeom>
          <a:solidFill>
            <a:schemeClr val="accent2">
              <a:lumMod val="40000"/>
              <a:lumOff val="60000"/>
            </a:schemeClr>
          </a:solidFill>
          <a:ln>
            <a:noFill/>
            <a:prstDash val="lgDash"/>
          </a:ln>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50000"/>
              </a:lnSpc>
            </a:pPr>
            <a:r>
              <a:rPr lang="ja-JP" altLang="en-US" sz="2000" dirty="0">
                <a:latin typeface="BIZ UDゴシック" panose="020B0400000000000000" pitchFamily="49" charset="-128"/>
                <a:ea typeface="BIZ UDゴシック" panose="020B0400000000000000" pitchFamily="49" charset="-128"/>
              </a:rPr>
              <a:t>めざすべき都市像に向けた取組み（イメージ）</a:t>
            </a:r>
            <a:endParaRPr lang="en-US" altLang="ja-JP" sz="20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5043397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1630</Words>
  <Application>Microsoft Office PowerPoint</Application>
  <PresentationFormat>A4 210 x 297 mm</PresentationFormat>
  <Paragraphs>171</Paragraphs>
  <Slides>4</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vt:i4>
      </vt:variant>
    </vt:vector>
  </HeadingPairs>
  <TitlesOfParts>
    <vt:vector size="16" baseType="lpstr">
      <vt:lpstr>BIZ UDPゴシック</vt:lpstr>
      <vt:lpstr>BIZ UDゴシック</vt:lpstr>
      <vt:lpstr>Meiryo UI</vt:lpstr>
      <vt:lpstr>ＭＳ ゴシック</vt:lpstr>
      <vt:lpstr>UD デジタル 教科書体 N-B</vt:lpstr>
      <vt:lpstr>UD デジタル 教科書体 NK-B</vt:lpstr>
      <vt:lpstr>UD デジタル 教科書体 NK-R</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2025-04-15T08:34:56Z</dcterms:modified>
</cp:coreProperties>
</file>