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339" r:id="rId2"/>
    <p:sldId id="340" r:id="rId3"/>
    <p:sldId id="341" r:id="rId4"/>
    <p:sldId id="337" r:id="rId5"/>
    <p:sldId id="357" r:id="rId6"/>
    <p:sldId id="350" r:id="rId7"/>
    <p:sldId id="358" r:id="rId8"/>
    <p:sldId id="352" r:id="rId9"/>
    <p:sldId id="342" r:id="rId10"/>
    <p:sldId id="356" r:id="rId11"/>
    <p:sldId id="354" r:id="rId12"/>
  </p:sldIdLst>
  <p:sldSz cx="9906000" cy="6858000" type="A4"/>
  <p:notesSz cx="9926638" cy="6797675"/>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6600"/>
    <a:srgbClr val="FF9966"/>
    <a:srgbClr val="3333FF"/>
    <a:srgbClr val="FFFF66"/>
    <a:srgbClr val="3366FF"/>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3899" autoAdjust="0"/>
  </p:normalViewPr>
  <p:slideViewPr>
    <p:cSldViewPr>
      <p:cViewPr>
        <p:scale>
          <a:sx n="80" d="100"/>
          <a:sy n="80" d="100"/>
        </p:scale>
        <p:origin x="952" y="4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706" y="1"/>
            <a:ext cx="4302625" cy="340265"/>
          </a:xfrm>
          <a:prstGeom prst="rect">
            <a:avLst/>
          </a:prstGeom>
        </p:spPr>
        <p:txBody>
          <a:bodyPr vert="horz" lIns="91285" tIns="45637" rIns="91285" bIns="45637" rtlCol="0"/>
          <a:lstStyle>
            <a:lvl1pPr algn="r">
              <a:defRPr sz="1200"/>
            </a:lvl1pPr>
          </a:lstStyle>
          <a:p>
            <a:fld id="{34B1B429-954D-41B5-A09A-A56172F1A47F}" type="datetimeFigureOut">
              <a:rPr kumimoji="1" lang="ja-JP" altLang="en-US" smtClean="0"/>
              <a:t>2025/4/15</a:t>
            </a:fld>
            <a:endParaRPr kumimoji="1" lang="ja-JP" altLang="en-US"/>
          </a:p>
        </p:txBody>
      </p:sp>
      <p:sp>
        <p:nvSpPr>
          <p:cNvPr id="4" name="フッター プレースホルダー 3"/>
          <p:cNvSpPr>
            <a:spLocks noGrp="1"/>
          </p:cNvSpPr>
          <p:nvPr>
            <p:ph type="ftr" sz="quarter" idx="2"/>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706" y="6456327"/>
            <a:ext cx="4302625" cy="340265"/>
          </a:xfrm>
          <a:prstGeom prst="rect">
            <a:avLst/>
          </a:prstGeom>
        </p:spPr>
        <p:txBody>
          <a:bodyPr vert="horz" lIns="91285" tIns="45637" rIns="91285" bIns="4563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706" y="1"/>
            <a:ext cx="4302625" cy="340265"/>
          </a:xfrm>
          <a:prstGeom prst="rect">
            <a:avLst/>
          </a:prstGeom>
        </p:spPr>
        <p:txBody>
          <a:bodyPr vert="horz" lIns="91285" tIns="45637" rIns="91285" bIns="45637" rtlCol="0"/>
          <a:lstStyle>
            <a:lvl1pPr algn="r">
              <a:defRPr sz="1200"/>
            </a:lvl1pPr>
          </a:lstStyle>
          <a:p>
            <a:fld id="{5B88DDF3-744A-409A-A8FA-7A07472BA875}" type="datetimeFigureOut">
              <a:rPr kumimoji="1" lang="ja-JP" altLang="en-US" smtClean="0"/>
              <a:t>2025/4/15</a:t>
            </a:fld>
            <a:endParaRPr kumimoji="1" lang="ja-JP" altLang="en-US"/>
          </a:p>
        </p:txBody>
      </p:sp>
      <p:sp>
        <p:nvSpPr>
          <p:cNvPr id="4" name="スライド イメージ プレースホルダー 3"/>
          <p:cNvSpPr>
            <a:spLocks noGrp="1" noRot="1" noChangeAspect="1"/>
          </p:cNvSpPr>
          <p:nvPr>
            <p:ph type="sldImg" idx="2"/>
          </p:nvPr>
        </p:nvSpPr>
        <p:spPr>
          <a:xfrm>
            <a:off x="3122613" y="509588"/>
            <a:ext cx="3681412" cy="2549525"/>
          </a:xfrm>
          <a:prstGeom prst="rect">
            <a:avLst/>
          </a:prstGeom>
          <a:noFill/>
          <a:ln w="12700">
            <a:solidFill>
              <a:prstClr val="black"/>
            </a:solidFill>
          </a:ln>
        </p:spPr>
        <p:txBody>
          <a:bodyPr vert="horz" lIns="91285" tIns="45637" rIns="91285" bIns="45637" rtlCol="0" anchor="ctr"/>
          <a:lstStyle/>
          <a:p>
            <a:endParaRPr lang="ja-JP" altLang="en-US"/>
          </a:p>
        </p:txBody>
      </p:sp>
      <p:sp>
        <p:nvSpPr>
          <p:cNvPr id="5" name="ノート プレースホルダー 4"/>
          <p:cNvSpPr>
            <a:spLocks noGrp="1"/>
          </p:cNvSpPr>
          <p:nvPr>
            <p:ph type="body" sz="quarter" idx="3"/>
          </p:nvPr>
        </p:nvSpPr>
        <p:spPr>
          <a:xfrm>
            <a:off x="992208" y="3228713"/>
            <a:ext cx="7942239" cy="3059117"/>
          </a:xfrm>
          <a:prstGeom prst="rect">
            <a:avLst/>
          </a:prstGeom>
        </p:spPr>
        <p:txBody>
          <a:bodyPr vert="horz" lIns="91285" tIns="45637" rIns="91285" bIns="456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706" y="6456327"/>
            <a:ext cx="4302625" cy="340265"/>
          </a:xfrm>
          <a:prstGeom prst="rect">
            <a:avLst/>
          </a:prstGeom>
        </p:spPr>
        <p:txBody>
          <a:bodyPr vert="horz" lIns="91285" tIns="45637" rIns="91285" bIns="4563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878554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10</a:t>
            </a:fld>
            <a:endParaRPr kumimoji="1" lang="ja-JP" altLang="en-US"/>
          </a:p>
        </p:txBody>
      </p:sp>
    </p:spTree>
    <p:extLst>
      <p:ext uri="{BB962C8B-B14F-4D97-AF65-F5344CB8AC3E}">
        <p14:creationId xmlns:p14="http://schemas.microsoft.com/office/powerpoint/2010/main" val="2873765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11</a:t>
            </a:fld>
            <a:endParaRPr kumimoji="1" lang="ja-JP" altLang="en-US"/>
          </a:p>
        </p:txBody>
      </p:sp>
    </p:spTree>
    <p:extLst>
      <p:ext uri="{BB962C8B-B14F-4D97-AF65-F5344CB8AC3E}">
        <p14:creationId xmlns:p14="http://schemas.microsoft.com/office/powerpoint/2010/main" val="77980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38795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06147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50741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393556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69195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1604633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2161684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9</a:t>
            </a:fld>
            <a:endParaRPr kumimoji="1" lang="ja-JP" altLang="en-US"/>
          </a:p>
        </p:txBody>
      </p:sp>
    </p:spTree>
    <p:extLst>
      <p:ext uri="{BB962C8B-B14F-4D97-AF65-F5344CB8AC3E}">
        <p14:creationId xmlns:p14="http://schemas.microsoft.com/office/powerpoint/2010/main" val="1521797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2025/4/15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2025/4/15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2025/4/15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2025/4/15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2025/4/15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2025/4/15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789061" y="2564904"/>
            <a:ext cx="4700443" cy="276998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■スポーツツーリズムの推進</a:t>
            </a:r>
          </a:p>
          <a:p>
            <a:pPr marL="54173">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スポーツチームと連携した万博機運醸成事業</a:t>
            </a:r>
            <a:endPar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大阪マラソン</a:t>
            </a:r>
            <a:endPar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○スポーツツーリズム推進事業</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新規</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　○マラニックイベントによるスポーツツーリズム推進事業</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新規</a:t>
            </a:r>
            <a:r>
              <a:rPr kumimoji="1" lang="en-US" altLang="ja-JP" sz="10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○国際スポーツイベントの開催</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kumimoji="1" lang="ja-JP" altLang="en-US" sz="10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■大阪の成長・発展につながる</a:t>
            </a:r>
            <a:endParaRPr lang="en-US" altLang="ja-JP" sz="1600" b="1"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○高校生等海外進学支援事業</a:t>
            </a:r>
            <a:r>
              <a:rPr lang="ja-JP" altLang="en-US" sz="1000" dirty="0">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おおさかグローバル塾</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lang="en-US" altLang="ja-JP" sz="1000" noProof="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実践的英語体験活動推進事業（グローバル体験プログラム）</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外国人留学生就職等支援</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lang="zh-TW" altLang="en-US" sz="1000" dirty="0">
                <a:latin typeface="Meiryo UI" panose="020B0604030504040204" pitchFamily="50" charset="-128"/>
                <a:ea typeface="Meiryo UI" panose="020B0604030504040204" pitchFamily="50" charset="-128"/>
              </a:rPr>
              <a:t>万博国際交流事業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英語イノベーション事業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高校生等海外体験支援事業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a:solidFill>
                  <a:schemeClr val="tx1"/>
                </a:solidFill>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800" b="1"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00472" y="476672"/>
            <a:ext cx="9468000" cy="52322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大阪・関西万博の開催を向かえ、万博の</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インパクトを活かした都市魅力の創造・発信や、安全・安心に滞在できる受入環境整備</a:t>
            </a:r>
            <a:r>
              <a:rPr lang="ja-JP" altLang="en-US" sz="1400" dirty="0">
                <a:solidFill>
                  <a:prstClr val="black"/>
                </a:solidFill>
                <a:latin typeface="Meiryo UI" panose="020B0604030504040204" pitchFamily="50" charset="-128"/>
                <a:ea typeface="Meiryo UI" panose="020B0604030504040204" pitchFamily="50" charset="-128"/>
              </a:rPr>
              <a:t>など</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251383" y="980728"/>
            <a:ext cx="4917641" cy="1577355"/>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年日本国際博覧会の推進</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1000" dirty="0">
                <a:latin typeface="Meiryo UI" panose="020B0604030504040204" pitchFamily="50" charset="-128"/>
                <a:ea typeface="Meiryo UI" panose="020B0604030504040204" pitchFamily="50" charset="-128"/>
              </a:rPr>
              <a:t>IR</a:t>
            </a:r>
            <a:r>
              <a:rPr lang="ja-JP" altLang="en-US" sz="1000" dirty="0">
                <a:latin typeface="Meiryo UI" panose="020B0604030504040204" pitchFamily="50" charset="-128"/>
                <a:ea typeface="Meiryo UI" panose="020B0604030504040204" pitchFamily="50" charset="-128"/>
              </a:rPr>
              <a:t>の推進</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大阪市内の重点エリアの魅力向上</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世界遺産百舌鳥・古市古墳群の保存活用</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水都大阪</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万博記念公園駅前周辺地区活性化事業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○ヨット及びクラシックカーを活用した機運醸成事業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○大阪のにぎわい創出事業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p:txBody>
      </p:sp>
      <p:sp>
        <p:nvSpPr>
          <p:cNvPr id="23" name="正方形/長方形 22"/>
          <p:cNvSpPr/>
          <p:nvPr/>
        </p:nvSpPr>
        <p:spPr>
          <a:xfrm>
            <a:off x="277917" y="4612774"/>
            <a:ext cx="4315043" cy="2200602"/>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a:defRPr/>
            </a:pPr>
            <a:r>
              <a:rPr lang="ja-JP" altLang="en-US" sz="11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大阪府域等への観光誘客・周遊促進</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大阪デスティネーションキャンペーン</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万博プラス関西観光推進事業</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○ラグジュアリー・ツーリズム推進事業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○データ・マーケティング推進事業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○デジタルプロモーション推進事業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endParaRPr>
          </a:p>
          <a:p>
            <a:pPr marL="54173">
              <a:defRPr/>
            </a:pPr>
            <a:r>
              <a:rPr lang="ja-JP" altLang="en-US" sz="1000" noProof="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外国人旅行者の安全確保</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宿泊施設における受入環境整備</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solidFill>
                  <a:srgbClr val="FF0000"/>
                </a:solidFill>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zh-TW" altLang="en-US" sz="1000" dirty="0">
                <a:latin typeface="Meiryo UI" panose="020B0604030504040204" pitchFamily="50" charset="-128"/>
                <a:ea typeface="Meiryo UI" panose="020B0604030504040204" pitchFamily="50" charset="-128"/>
              </a:rPr>
              <a:t>公共交通機関利用観光客受入環境整備事業費補助金</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〇外国人相談対応力強化事業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○オーバーツーリズム未然防止・抑制対策事業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○外国人観光客のための医療整備事業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538816" y="6540435"/>
            <a:ext cx="367184" cy="365125"/>
          </a:xfrm>
        </p:spPr>
        <p:txBody>
          <a:bodyPr/>
          <a:lstStyle/>
          <a:p>
            <a:fld id="{1765F155-2CE9-4D92-ACFE-7182E7668ACC}" type="slidenum">
              <a:rPr kumimoji="1" lang="ja-JP" altLang="en-US" smtClean="0"/>
              <a:t>1</a:t>
            </a:fld>
            <a:endParaRPr kumimoji="1" lang="ja-JP" altLang="en-US" dirty="0"/>
          </a:p>
        </p:txBody>
      </p:sp>
      <p:sp>
        <p:nvSpPr>
          <p:cNvPr id="11" name="正方形/長方形 10"/>
          <p:cNvSpPr/>
          <p:nvPr/>
        </p:nvSpPr>
        <p:spPr>
          <a:xfrm>
            <a:off x="258411" y="2564904"/>
            <a:ext cx="3692699" cy="2046714"/>
          </a:xfrm>
          <a:prstGeom prst="rect">
            <a:avLst/>
          </a:prstGeom>
        </p:spPr>
        <p:txBody>
          <a:bodyPr wrap="square">
            <a:spAutoFit/>
          </a:bodyPr>
          <a:lstStyle/>
          <a:p>
            <a:pPr marL="54173" lvl="0">
              <a:defRPr/>
            </a:pPr>
            <a:r>
              <a:rPr lang="ja-JP" altLang="en-US" sz="1600" b="1" dirty="0">
                <a:latin typeface="Meiryo UI" panose="020B0604030504040204" pitchFamily="50" charset="-128"/>
                <a:ea typeface="Meiryo UI" panose="020B0604030504040204" pitchFamily="50" charset="-128"/>
              </a:rPr>
              <a:t>■大阪の強みを生かした魅力創出・発信</a:t>
            </a:r>
            <a:endParaRPr lang="en-US" altLang="ja-JP" sz="1600" b="1" dirty="0">
              <a:latin typeface="Meiryo UI" panose="020B0604030504040204" pitchFamily="50" charset="-128"/>
              <a:ea typeface="Meiryo UI" panose="020B0604030504040204" pitchFamily="50" charset="-128"/>
            </a:endParaRPr>
          </a:p>
          <a:p>
            <a:pPr marL="54173" lvl="0">
              <a:defRPr/>
            </a:pPr>
            <a:r>
              <a:rPr lang="ja-JP" altLang="en-US" sz="11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大阪の食の魅力の発信</a:t>
            </a:r>
            <a:endParaRPr lang="en-US" altLang="ja-JP" sz="1000" dirty="0">
              <a:latin typeface="Meiryo UI" panose="020B0604030504040204" pitchFamily="50" charset="-128"/>
              <a:ea typeface="Meiryo UI" panose="020B0604030504040204" pitchFamily="50" charset="-128"/>
            </a:endParaRPr>
          </a:p>
          <a:p>
            <a:pPr marL="54173" lvl="0">
              <a:defRPr/>
            </a:pPr>
            <a:r>
              <a:rPr lang="ja-JP" altLang="en-US" sz="1000" dirty="0">
                <a:latin typeface="Meiryo UI" panose="020B0604030504040204" pitchFamily="50" charset="-128"/>
                <a:ea typeface="Meiryo UI" panose="020B0604030504040204" pitchFamily="50" charset="-128"/>
              </a:rPr>
              <a:t>　○万博ホストシティとしての食のおもてなし事業</a:t>
            </a:r>
            <a:endParaRPr lang="en-US" altLang="ja-JP" sz="1000" dirty="0">
              <a:latin typeface="Meiryo UI" panose="020B0604030504040204" pitchFamily="50" charset="-128"/>
              <a:ea typeface="Meiryo UI" panose="020B0604030504040204" pitchFamily="50" charset="-128"/>
            </a:endParaRPr>
          </a:p>
          <a:p>
            <a:pPr marL="54173" lvl="0">
              <a:defRPr/>
            </a:pPr>
            <a:r>
              <a:rPr lang="ja-JP" altLang="en-US" sz="1000" dirty="0">
                <a:latin typeface="Meiryo UI" panose="020B0604030504040204" pitchFamily="50" charset="-128"/>
                <a:ea typeface="Meiryo UI" panose="020B0604030504040204" pitchFamily="50" charset="-128"/>
              </a:rPr>
              <a:t>　○ガストロノミーツーリズム促進事業</a:t>
            </a:r>
            <a:endParaRPr lang="en-US" altLang="ja-JP" sz="1000" dirty="0">
              <a:latin typeface="Meiryo UI" panose="020B0604030504040204" pitchFamily="50" charset="-128"/>
              <a:ea typeface="Meiryo UI" panose="020B0604030504040204" pitchFamily="50" charset="-128"/>
            </a:endParaRPr>
          </a:p>
          <a:p>
            <a:pPr marL="54173" lvl="0">
              <a:defRPr/>
            </a:pPr>
            <a:r>
              <a:rPr lang="ja-JP" altLang="en-US" sz="1000" dirty="0">
                <a:latin typeface="Meiryo UI" panose="020B0604030504040204" pitchFamily="50" charset="-128"/>
                <a:ea typeface="Meiryo UI" panose="020B0604030504040204" pitchFamily="50" charset="-128"/>
              </a:rPr>
              <a:t>　○国際的な食のイベント開催</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rPr>
              <a:t>スポーツ推進事業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○空飛ぶクルマ観光魅力促進事業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○山のおもてなし事業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○歴史・文化資源を活かした地域魅力の発信</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大阪・光の饗宴</a:t>
            </a:r>
            <a:endParaRPr lang="en-US" altLang="ja-JP" sz="1000" dirty="0">
              <a:latin typeface="Meiryo UI" panose="020B0604030504040204" pitchFamily="50" charset="-128"/>
              <a:ea typeface="Meiryo UI" panose="020B0604030504040204" pitchFamily="50" charset="-128"/>
            </a:endParaRPr>
          </a:p>
          <a:p>
            <a:pPr marL="54173">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lang="ja-JP" altLang="en-US" sz="1000" dirty="0">
                <a:latin typeface="Meiryo UI" panose="020B0604030504040204" pitchFamily="50" charset="-128"/>
                <a:ea typeface="Meiryo UI" panose="020B0604030504040204" pitchFamily="50" charset="-128"/>
              </a:rPr>
              <a:t>国内外の人々を惹きつけるキラーコンテンツの創出</a:t>
            </a:r>
            <a:endParaRPr lang="en-US" altLang="ja-JP" sz="1000" dirty="0">
              <a:latin typeface="Meiryo UI" panose="020B0604030504040204" pitchFamily="50" charset="-128"/>
              <a:ea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rPr>
              <a:t>大阪観光局の取組み</a:t>
            </a:r>
            <a:endParaRPr lang="en-US" altLang="ja-JP" sz="10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FF1856C2-C433-4C8B-87F1-B74C1E4DBB1D}"/>
              </a:ext>
            </a:extLst>
          </p:cNvPr>
          <p:cNvSpPr/>
          <p:nvPr/>
        </p:nvSpPr>
        <p:spPr>
          <a:xfrm>
            <a:off x="4787885" y="980728"/>
            <a:ext cx="4917643" cy="1646605"/>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000" dirty="0">
                <a:latin typeface="Meiryo UI" panose="020B0604030504040204" pitchFamily="50" charset="-128"/>
                <a:ea typeface="Meiryo UI" panose="020B0604030504040204" pitchFamily="50" charset="-128"/>
              </a:rPr>
              <a:t>た取組み</a:t>
            </a:r>
            <a:endParaRPr kumimoji="1" lang="en-US" altLang="ja-JP" sz="10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1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大阪国際文化芸術プロジェクト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大阪文化資源魅力向上事業</a:t>
            </a:r>
            <a:endParaRPr lang="en-US" altLang="zh-TW" sz="10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現代美術振興事業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拡充</a:t>
            </a:r>
            <a:r>
              <a:rPr lang="en-US" altLang="ja-JP" sz="1000" dirty="0">
                <a:latin typeface="Meiryo UI" panose="020B0604030504040204" pitchFamily="50" charset="-128"/>
                <a:ea typeface="Meiryo UI" panose="020B0604030504040204" pitchFamily="50" charset="-128"/>
              </a:rPr>
              <a:t>】</a:t>
            </a:r>
          </a:p>
          <a:p>
            <a:pPr marL="54173" lvl="0">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000" noProof="0" dirty="0">
                <a:latin typeface="Meiryo UI" panose="020B0604030504040204" pitchFamily="50" charset="-128"/>
                <a:ea typeface="Meiryo UI" panose="020B0604030504040204" pitchFamily="50" charset="-128"/>
              </a:rPr>
              <a:t>芸術文化による大阪の魅力向上</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AD1ED9E-6190-470F-BF0B-06D197515AA2}"/>
              </a:ext>
            </a:extLst>
          </p:cNvPr>
          <p:cNvSpPr txBox="1"/>
          <p:nvPr/>
        </p:nvSpPr>
        <p:spPr>
          <a:xfrm>
            <a:off x="6716144" y="6528626"/>
            <a:ext cx="2952328" cy="415498"/>
          </a:xfrm>
          <a:prstGeom prst="rect">
            <a:avLst/>
          </a:prstGeom>
          <a:noFill/>
        </p:spPr>
        <p:txBody>
          <a:bodyPr wrap="square" rtlCol="0">
            <a:spAutoFit/>
          </a:bodyPr>
          <a:lstStyle/>
          <a:p>
            <a:r>
              <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050" dirty="0"/>
          </a:p>
        </p:txBody>
      </p:sp>
    </p:spTree>
    <p:extLst>
      <p:ext uri="{BB962C8B-B14F-4D97-AF65-F5344CB8AC3E}">
        <p14:creationId xmlns:p14="http://schemas.microsoft.com/office/powerpoint/2010/main" val="409049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066359" y="1080698"/>
            <a:ext cx="4752000" cy="263458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回大会から「びわ湖毎日マラソン」と統合し、それまでの市民マラソンとしての面に加え、トップランナーも参加する競技マラソンとしての機能を併せ持つ大会となった。</a:t>
            </a:r>
          </a:p>
          <a:p>
            <a:pPr>
              <a:lnSpc>
                <a:spcPts val="1400"/>
              </a:lnSpc>
            </a:pPr>
            <a:r>
              <a:rPr lang="ja-JP" altLang="en-US" sz="1000" dirty="0">
                <a:latin typeface="Meiryo UI" panose="020B0604030504040204" pitchFamily="50" charset="-128"/>
                <a:ea typeface="Meiryo UI" panose="020B0604030504040204" pitchFamily="50" charset="-128"/>
              </a:rPr>
              <a:t>　今後、さらなる魅力づくりに取り組むとともに、大会の国際化を推進することにより、世界トップレベルの市民マラソンをめざす。</a:t>
            </a:r>
            <a:endParaRPr lang="en-US" altLang="ja-JP" sz="1000" dirty="0">
              <a:latin typeface="Meiryo UI" panose="020B0604030504040204" pitchFamily="50" charset="-128"/>
              <a:ea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大会名称：大阪マラソン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回大阪マラソン）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海外ランナーの大会満足度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コース：府庁前～造幣局～中之島周辺～御堂筋～京セラドーム大阪～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大阪ビジネスパーク～大阪城公園</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80597" y="1080698"/>
            <a:ext cx="4752000" cy="216982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①大阪スポーツプロジェクト推進事業</a:t>
            </a:r>
            <a:endParaRPr lang="en-US" altLang="ja-JP" sz="1000" u="sng" dirty="0">
              <a:latin typeface="Meiryo UI" panose="020B0604030504040204" pitchFamily="50" charset="-128"/>
              <a:ea typeface="Meiryo UI" panose="020B0604030504040204" pitchFamily="50" charset="-128"/>
            </a:endParaRPr>
          </a:p>
          <a:p>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府内トップスポーツチーム、経済団体等が一体となった大阪スポーツコミッション（</a:t>
            </a:r>
            <a:r>
              <a:rPr lang="en-US" altLang="ja-JP" sz="1000" dirty="0">
                <a:latin typeface="Meiryo UI" panose="020B0604030504040204" pitchFamily="50" charset="-128"/>
                <a:ea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rPr>
              <a:t>）により、スポーツ資源を活用し、スポーツを楽しめる機会を提供するとともに活力あるまちづくりに向けて、コミッション構成チームの試合会場や市町村、企業等が実施するスポーツイベントに参画し、スポーツツーリズムの推進、生涯スポーツの振興及び万博の機運醸成を図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②舞洲スポーツ振興事業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大阪市と舞洲を拠点に活動するプロスポーツチームが中心となり、情報発信、イベント、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人材育成等のスポーツ振興事業を実施し、都市魅力の向上を図る。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月まで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462754"/>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5066359" y="843538"/>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180</a:t>
            </a:r>
            <a:r>
              <a:rPr lang="en-US" altLang="zh-CN"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7" name="スライド番号プレースホルダー 6"/>
          <p:cNvSpPr>
            <a:spLocks noGrp="1"/>
          </p:cNvSpPr>
          <p:nvPr>
            <p:ph type="sldNum" sz="quarter" idx="12"/>
          </p:nvPr>
        </p:nvSpPr>
        <p:spPr>
          <a:xfrm>
            <a:off x="2512366" y="5935159"/>
            <a:ext cx="2311400" cy="365125"/>
          </a:xfrm>
        </p:spPr>
        <p:txBody>
          <a:bodyPr/>
          <a:lstStyle/>
          <a:p>
            <a:fld id="{1765F155-2CE9-4D92-ACFE-7182E7668ACC}" type="slidenum">
              <a:rPr kumimoji="1" lang="ja-JP" altLang="en-US" smtClean="0"/>
              <a:t>10</a:t>
            </a:fld>
            <a:endParaRPr kumimoji="1" lang="ja-JP" altLang="en-US" dirty="0"/>
          </a:p>
        </p:txBody>
      </p:sp>
      <p:sp>
        <p:nvSpPr>
          <p:cNvPr id="24" name="テキスト ボックス 23"/>
          <p:cNvSpPr txBox="1"/>
          <p:nvPr/>
        </p:nvSpPr>
        <p:spPr>
          <a:xfrm>
            <a:off x="180597" y="832086"/>
            <a:ext cx="4752000" cy="252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スポーツチームと連携した万博機運醸成事業</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4" name="グループ化 43"/>
          <p:cNvGrpSpPr/>
          <p:nvPr/>
        </p:nvGrpSpPr>
        <p:grpSpPr>
          <a:xfrm>
            <a:off x="6537176" y="858649"/>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26" name="グループ化 25">
            <a:extLst>
              <a:ext uri="{FF2B5EF4-FFF2-40B4-BE49-F238E27FC236}">
                <a16:creationId xmlns:a16="http://schemas.microsoft.com/office/drawing/2014/main" id="{47F59710-14B2-4CE1-87C8-1BA16DE427F1}"/>
              </a:ext>
            </a:extLst>
          </p:cNvPr>
          <p:cNvGrpSpPr/>
          <p:nvPr/>
        </p:nvGrpSpPr>
        <p:grpSpPr>
          <a:xfrm>
            <a:off x="2701574" y="832086"/>
            <a:ext cx="792000" cy="216000"/>
            <a:chOff x="-1807864" y="2319914"/>
            <a:chExt cx="792000" cy="216000"/>
          </a:xfrm>
        </p:grpSpPr>
        <p:sp>
          <p:nvSpPr>
            <p:cNvPr id="27" name="楕円 26">
              <a:extLst>
                <a:ext uri="{FF2B5EF4-FFF2-40B4-BE49-F238E27FC236}">
                  <a16:creationId xmlns:a16="http://schemas.microsoft.com/office/drawing/2014/main" id="{B1DAA6E2-D13F-4D06-8123-8C12FD3A60C1}"/>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087B9725-CC0E-46A7-A54D-AACF0E5690AE}"/>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9" name="テキスト ボックス 48">
            <a:extLst>
              <a:ext uri="{FF2B5EF4-FFF2-40B4-BE49-F238E27FC236}">
                <a16:creationId xmlns:a16="http://schemas.microsoft.com/office/drawing/2014/main" id="{F32A6AC6-BAA3-41CE-8091-8DEA93345EA4}"/>
              </a:ext>
            </a:extLst>
          </p:cNvPr>
          <p:cNvSpPr txBox="1"/>
          <p:nvPr/>
        </p:nvSpPr>
        <p:spPr>
          <a:xfrm>
            <a:off x="175137" y="3526376"/>
            <a:ext cx="4752000" cy="1509196"/>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大阪府が事務局を担っている大阪スポーツコミッション（</a:t>
            </a:r>
            <a:r>
              <a:rPr lang="en-US" altLang="ja-JP" sz="1000" dirty="0">
                <a:latin typeface="Meiryo UI" panose="020B0604030504040204" pitchFamily="50" charset="-128"/>
                <a:ea typeface="Meiryo UI" panose="020B0604030504040204" pitchFamily="50" charset="-128"/>
              </a:rPr>
              <a:t> OSAKA SPORTS PROJECT)</a:t>
            </a:r>
            <a:r>
              <a:rPr lang="ja-JP" altLang="en-US" sz="1000" dirty="0">
                <a:latin typeface="Meiryo UI" panose="020B0604030504040204" pitchFamily="50" charset="-128"/>
                <a:ea typeface="Meiryo UI" panose="020B0604030504040204" pitchFamily="50" charset="-128"/>
              </a:rPr>
              <a:t>を中心にトップスポーツの試合と様々な「する」スポーツ、「みる」スポーツを体感できる大規模なスポーツイベントを</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日間開催し、大阪への誘客と大阪の経済成長を図る。また、将来スポーツビジネスを志す学生等に、イベントの企画・運営を学びの場として提供することで、人材育成を図る。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プレイベント予定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本イベント予定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4636C858-CA30-47DA-AC4D-1CF4436EE8FE}"/>
              </a:ext>
            </a:extLst>
          </p:cNvPr>
          <p:cNvSpPr txBox="1"/>
          <p:nvPr/>
        </p:nvSpPr>
        <p:spPr>
          <a:xfrm>
            <a:off x="175137" y="3303183"/>
            <a:ext cx="4752000" cy="252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スポーツツーリズム推進事業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923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1" name="グループ化 50">
            <a:extLst>
              <a:ext uri="{FF2B5EF4-FFF2-40B4-BE49-F238E27FC236}">
                <a16:creationId xmlns:a16="http://schemas.microsoft.com/office/drawing/2014/main" id="{CA601CA7-6A58-4DFE-B0C0-AEE1474BE27C}"/>
              </a:ext>
            </a:extLst>
          </p:cNvPr>
          <p:cNvGrpSpPr/>
          <p:nvPr/>
        </p:nvGrpSpPr>
        <p:grpSpPr>
          <a:xfrm>
            <a:off x="1810742" y="3317796"/>
            <a:ext cx="792000" cy="216000"/>
            <a:chOff x="-1807864" y="2319914"/>
            <a:chExt cx="792000" cy="216000"/>
          </a:xfrm>
        </p:grpSpPr>
        <p:sp>
          <p:nvSpPr>
            <p:cNvPr id="52" name="楕円 51">
              <a:extLst>
                <a:ext uri="{FF2B5EF4-FFF2-40B4-BE49-F238E27FC236}">
                  <a16:creationId xmlns:a16="http://schemas.microsoft.com/office/drawing/2014/main" id="{8DF4DF2A-6860-49DD-8175-16CD8C18CDC4}"/>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3" name="楕円 52">
              <a:extLst>
                <a:ext uri="{FF2B5EF4-FFF2-40B4-BE49-F238E27FC236}">
                  <a16:creationId xmlns:a16="http://schemas.microsoft.com/office/drawing/2014/main" id="{6898496C-1E00-4462-90BD-8450F7775C8C}"/>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55" name="テキスト ボックス 54">
            <a:extLst>
              <a:ext uri="{FF2B5EF4-FFF2-40B4-BE49-F238E27FC236}">
                <a16:creationId xmlns:a16="http://schemas.microsoft.com/office/drawing/2014/main" id="{349C4634-A1A8-4BAB-B250-017D06A6138B}"/>
              </a:ext>
            </a:extLst>
          </p:cNvPr>
          <p:cNvSpPr txBox="1"/>
          <p:nvPr/>
        </p:nvSpPr>
        <p:spPr>
          <a:xfrm>
            <a:off x="161761" y="5414448"/>
            <a:ext cx="4752000" cy="138095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solidFill>
                  <a:srgbClr val="FF0000"/>
                </a:solidFill>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大阪・関西万博によって高まった大阪への関心を活かし、南河内サイクルラインを大阪が有するスポーツ資源として捉え、フルーツをテーマにしたマラニックイベントを南河内地域で開催する。全国のランニング愛好家とその家族を主なターゲットに、運動に親しみながら、フルーツや自然環境など南河内地域が持つ魅力を体感してもらうことで生涯スポーツの振興や地域周遊の促進を図ることを目的として実施する。</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a:extLst>
              <a:ext uri="{FF2B5EF4-FFF2-40B4-BE49-F238E27FC236}">
                <a16:creationId xmlns:a16="http://schemas.microsoft.com/office/drawing/2014/main" id="{7275E490-B048-483D-B956-DA58754E1756}"/>
              </a:ext>
            </a:extLst>
          </p:cNvPr>
          <p:cNvSpPr txBox="1"/>
          <p:nvPr/>
        </p:nvSpPr>
        <p:spPr>
          <a:xfrm>
            <a:off x="161761" y="5090157"/>
            <a:ext cx="4752000" cy="379463"/>
          </a:xfrm>
          <a:prstGeom prst="rect">
            <a:avLst/>
          </a:prstGeom>
          <a:solidFill>
            <a:schemeClr val="tx2">
              <a:lumMod val="75000"/>
            </a:schemeClr>
          </a:solidFill>
          <a:ln w="9525">
            <a:solidFill>
              <a:schemeClr val="tx1"/>
            </a:solidFill>
          </a:ln>
        </p:spPr>
        <p:txBody>
          <a:bodyPr wrap="square" rIns="0"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マラニックイベントによるスポーツツーリズム推進事業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,412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7" name="グループ化 56">
            <a:extLst>
              <a:ext uri="{FF2B5EF4-FFF2-40B4-BE49-F238E27FC236}">
                <a16:creationId xmlns:a16="http://schemas.microsoft.com/office/drawing/2014/main" id="{40313DF1-807F-4C84-840A-E569E1FF3E7F}"/>
              </a:ext>
            </a:extLst>
          </p:cNvPr>
          <p:cNvGrpSpPr/>
          <p:nvPr/>
        </p:nvGrpSpPr>
        <p:grpSpPr>
          <a:xfrm>
            <a:off x="2970013" y="5090259"/>
            <a:ext cx="792000" cy="216000"/>
            <a:chOff x="-1807864" y="2319914"/>
            <a:chExt cx="792000" cy="216000"/>
          </a:xfrm>
        </p:grpSpPr>
        <p:sp>
          <p:nvSpPr>
            <p:cNvPr id="58" name="楕円 57">
              <a:extLst>
                <a:ext uri="{FF2B5EF4-FFF2-40B4-BE49-F238E27FC236}">
                  <a16:creationId xmlns:a16="http://schemas.microsoft.com/office/drawing/2014/main" id="{94508484-7677-42E0-A4B8-78404C48A98F}"/>
                </a:ext>
              </a:extLst>
            </p:cNvPr>
            <p:cNvSpPr/>
            <p:nvPr/>
          </p:nvSpPr>
          <p:spPr>
            <a:xfrm>
              <a:off x="-1537864" y="2345693"/>
              <a:ext cx="252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9" name="楕円 58">
              <a:extLst>
                <a:ext uri="{FF2B5EF4-FFF2-40B4-BE49-F238E27FC236}">
                  <a16:creationId xmlns:a16="http://schemas.microsoft.com/office/drawing/2014/main" id="{BC74DDB3-88BC-43A4-A13B-A1F78B32F867}"/>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1" name="正方形/長方形 60">
            <a:extLst>
              <a:ext uri="{FF2B5EF4-FFF2-40B4-BE49-F238E27FC236}">
                <a16:creationId xmlns:a16="http://schemas.microsoft.com/office/drawing/2014/main" id="{415D6854-A54A-4CC3-A7E5-04049AD331F1}"/>
              </a:ext>
            </a:extLst>
          </p:cNvPr>
          <p:cNvSpPr/>
          <p:nvPr/>
        </p:nvSpPr>
        <p:spPr>
          <a:xfrm>
            <a:off x="4281083" y="333579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BCCBED6-9EE2-4509-A6E5-DD7129D7088B}"/>
              </a:ext>
            </a:extLst>
          </p:cNvPr>
          <p:cNvSpPr/>
          <p:nvPr/>
        </p:nvSpPr>
        <p:spPr>
          <a:xfrm>
            <a:off x="4356780" y="5111452"/>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ED9B369E-6DDA-4066-B887-31F7034F8F71}"/>
              </a:ext>
            </a:extLst>
          </p:cNvPr>
          <p:cNvSpPr txBox="1"/>
          <p:nvPr/>
        </p:nvSpPr>
        <p:spPr>
          <a:xfrm>
            <a:off x="5066359" y="4046018"/>
            <a:ext cx="4752000" cy="1150123"/>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万博開催にあわせ、世界最高峰のアクションスポーツの競技大会「</a:t>
            </a:r>
            <a:r>
              <a:rPr lang="en-US" altLang="ja-JP" sz="1000" dirty="0">
                <a:latin typeface="Meiryo UI" panose="020B0604030504040204" pitchFamily="50" charset="-128"/>
                <a:ea typeface="Meiryo UI" panose="020B0604030504040204" pitchFamily="50" charset="-128"/>
              </a:rPr>
              <a:t>X GAMES</a:t>
            </a:r>
            <a:r>
              <a:rPr lang="ja-JP" altLang="en-US" sz="1000" dirty="0">
                <a:latin typeface="Meiryo UI" panose="020B0604030504040204" pitchFamily="50" charset="-128"/>
                <a:ea typeface="Meiryo UI" panose="020B0604030504040204" pitchFamily="50" charset="-128"/>
              </a:rPr>
              <a:t>」を開催し、全世界に大阪を発信することで、都市のプレゼンス向上を図る。また、世界的なトップアスリートのパフォーマンスを「みる」機会を創出し、府民のアクションスポーツへの理解を深め、府内でのアクションスポーツの活性化やスポーツツーリズムの促進を図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大会開催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a:extLst>
              <a:ext uri="{FF2B5EF4-FFF2-40B4-BE49-F238E27FC236}">
                <a16:creationId xmlns:a16="http://schemas.microsoft.com/office/drawing/2014/main" id="{8F882D49-E747-4A11-86BB-4FA30EDFB28A}"/>
              </a:ext>
            </a:extLst>
          </p:cNvPr>
          <p:cNvSpPr txBox="1"/>
          <p:nvPr/>
        </p:nvSpPr>
        <p:spPr>
          <a:xfrm>
            <a:off x="5066359" y="3796684"/>
            <a:ext cx="4752000" cy="252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国際スポーツイベントの開催</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a:extLst>
              <a:ext uri="{FF2B5EF4-FFF2-40B4-BE49-F238E27FC236}">
                <a16:creationId xmlns:a16="http://schemas.microsoft.com/office/drawing/2014/main" id="{E85120A6-F06E-42FD-8EC7-8CA944E849CA}"/>
              </a:ext>
            </a:extLst>
          </p:cNvPr>
          <p:cNvGrpSpPr/>
          <p:nvPr/>
        </p:nvGrpSpPr>
        <p:grpSpPr>
          <a:xfrm>
            <a:off x="6632926" y="3823866"/>
            <a:ext cx="792000" cy="216000"/>
            <a:chOff x="-1807864" y="2319914"/>
            <a:chExt cx="792000" cy="216000"/>
          </a:xfrm>
        </p:grpSpPr>
        <p:sp>
          <p:nvSpPr>
            <p:cNvPr id="48" name="楕円 47">
              <a:extLst>
                <a:ext uri="{FF2B5EF4-FFF2-40B4-BE49-F238E27FC236}">
                  <a16:creationId xmlns:a16="http://schemas.microsoft.com/office/drawing/2014/main" id="{353A6132-F79F-4D90-B3BF-5EB46EB148DA}"/>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BFF86E1B-EF3C-436E-83DA-F8686E7C6A69}"/>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grpSp>
      <p:sp>
        <p:nvSpPr>
          <p:cNvPr id="60" name="正方形/長方形 59">
            <a:extLst>
              <a:ext uri="{FF2B5EF4-FFF2-40B4-BE49-F238E27FC236}">
                <a16:creationId xmlns:a16="http://schemas.microsoft.com/office/drawing/2014/main" id="{BA1D1074-A60B-417F-A86D-AF4DEC34DF18}"/>
              </a:ext>
            </a:extLst>
          </p:cNvPr>
          <p:cNvSpPr/>
          <p:nvPr/>
        </p:nvSpPr>
        <p:spPr>
          <a:xfrm>
            <a:off x="9237536" y="3829297"/>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7" name="楕円 66">
            <a:extLst>
              <a:ext uri="{FF2B5EF4-FFF2-40B4-BE49-F238E27FC236}">
                <a16:creationId xmlns:a16="http://schemas.microsoft.com/office/drawing/2014/main" id="{670D4609-4C9B-4158-BC46-716848AB87B3}"/>
              </a:ext>
            </a:extLst>
          </p:cNvPr>
          <p:cNvSpPr/>
          <p:nvPr/>
        </p:nvSpPr>
        <p:spPr>
          <a:xfrm>
            <a:off x="6650359" y="3808460"/>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sp>
        <p:nvSpPr>
          <p:cNvPr id="39" name="スライド番号プレースホルダー 1">
            <a:extLst>
              <a:ext uri="{FF2B5EF4-FFF2-40B4-BE49-F238E27FC236}">
                <a16:creationId xmlns:a16="http://schemas.microsoft.com/office/drawing/2014/main" id="{B4A411BF-D0F4-4E3A-9D6B-F191AC972281}"/>
              </a:ext>
            </a:extLst>
          </p:cNvPr>
          <p:cNvSpPr txBox="1">
            <a:spLocks/>
          </p:cNvSpPr>
          <p:nvPr/>
        </p:nvSpPr>
        <p:spPr>
          <a:xfrm>
            <a:off x="9538816" y="6540435"/>
            <a:ext cx="367184"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10</a:t>
            </a:fld>
            <a:endParaRPr lang="ja-JP" altLang="en-US" dirty="0"/>
          </a:p>
        </p:txBody>
      </p:sp>
    </p:spTree>
    <p:extLst>
      <p:ext uri="{BB962C8B-B14F-4D97-AF65-F5344CB8AC3E}">
        <p14:creationId xmlns:p14="http://schemas.microsoft.com/office/powerpoint/2010/main" val="39688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53671" y="3515669"/>
            <a:ext cx="5112000" cy="791050"/>
          </a:xfrm>
          <a:prstGeom prst="rect">
            <a:avLst/>
          </a:prstGeom>
          <a:noFill/>
          <a:ln w="6350">
            <a:solidFill>
              <a:schemeClr val="tx1">
                <a:lumMod val="50000"/>
                <a:lumOff val="50000"/>
              </a:schemeClr>
            </a:solidFill>
          </a:ln>
        </p:spPr>
        <p:txBody>
          <a:bodyPr wrap="square" rtlCol="0" anchor="t">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大阪府内での就職をめざしている外国人留学生を対象に、就職に関するセミナー等を実施することで、</a:t>
            </a:r>
            <a:r>
              <a:rPr lang="ja-JP" altLang="ja-JP" sz="1000" dirty="0">
                <a:latin typeface="Meiryo UI" panose="020B0604030504040204" pitchFamily="50" charset="-128"/>
                <a:ea typeface="Meiryo UI" panose="020B0604030504040204" pitchFamily="50" charset="-128"/>
              </a:rPr>
              <a:t>大阪企業への就職を</a:t>
            </a:r>
            <a:r>
              <a:rPr lang="ja-JP" altLang="en-US" sz="1000" dirty="0">
                <a:latin typeface="Meiryo UI" panose="020B0604030504040204" pitchFamily="50" charset="-128"/>
                <a:ea typeface="Meiryo UI" panose="020B0604030504040204" pitchFamily="50" charset="-128"/>
              </a:rPr>
              <a:t>支援し、外国人留学生の大阪への定着を図る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5229219" y="3911194"/>
            <a:ext cx="4608000" cy="2592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英語教育の強化を図ることにより、児童生徒が自分の考えや意見を英語で伝えることができるコミュニケーション能力を育み、グローバル社会において活躍し貢献できる人材を育成する。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ネイティブスピーカーを小学校、中学校の全校に配置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「小学校低学年からの英語教育」を全小学校で実施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小中学生が集中的に英語を使う機会を提供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中学生の英語力を的確に把握し、指導改善を図るための英語力調査の実施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教員の指導力・英語力の向上を図る研修の実施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全小中学校にネイティブスピーカーを配置、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全小学校で小学校低学年からの英語教育を実施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  英語体験イベントを実施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大阪市英語力調査（４技能）実施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教員の指導力及び英語力向上に向けた研修の実施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209570" y="1215648"/>
            <a:ext cx="4608000" cy="1050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等を対象に、外国人スタッフとの実践的な英語体験活動を実施することで、参加する生徒が、海外への興味・関心を高め、英語でコミュニケーションをとることの楽しさを実感するとともに、外国人に自分の考えを伝えたり、大阪の魅力を紹介するなど、自然に英語で交流を図ることができるコミュニケーション感覚や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年４月～</a:t>
            </a:r>
            <a:r>
              <a:rPr lang="en-US" altLang="ja-JP" sz="1000" dirty="0">
                <a:latin typeface="Meiryo UI" panose="020B0604030504040204" pitchFamily="50" charset="-128"/>
                <a:ea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7904" y="1186634"/>
            <a:ext cx="5112000" cy="2026342"/>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強化を図るとともに、海外の大学への進路指導を行うなど、総合的な支援（通称：おおさかグローバル塾）を実施し、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進学で必要となるディスカッション力やディベート力といったアカデミックスキルの向上に特化したイベント等を追加し、受講生がより多くの進学先を選択できるよう英語力やコミュニケーション力を向上させることで、さらに海外進学を支援する。万博をテーマにしたプレゼン発表、来場を促すためのプロモーションなど機運醸成に向けた取組み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プログラム開始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短期留学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プログラム終了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147" y="445851"/>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7904" y="836712"/>
            <a:ext cx="5112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42,483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0" name="テキスト ボックス 9"/>
          <p:cNvSpPr txBox="1"/>
          <p:nvPr/>
        </p:nvSpPr>
        <p:spPr>
          <a:xfrm>
            <a:off x="5209661" y="851992"/>
            <a:ext cx="4608000" cy="360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 </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5220477" y="3673308"/>
            <a:ext cx="4608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726,748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4" name="テキスト ボックス 33"/>
          <p:cNvSpPr txBox="1"/>
          <p:nvPr/>
        </p:nvSpPr>
        <p:spPr>
          <a:xfrm>
            <a:off x="53671" y="3279798"/>
            <a:ext cx="511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2,177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9340437" y="6600047"/>
            <a:ext cx="583208" cy="315416"/>
          </a:xfrm>
        </p:spPr>
        <p:txBody>
          <a:bodyPr/>
          <a:lstStyle/>
          <a:p>
            <a:fld id="{1765F155-2CE9-4D92-ACFE-7182E7668ACC}" type="slidenum">
              <a:rPr kumimoji="1" lang="ja-JP" altLang="en-US" smtClean="0"/>
              <a:t>11</a:t>
            </a:fld>
            <a:endParaRPr kumimoji="1" lang="ja-JP" altLang="en-US" dirty="0"/>
          </a:p>
        </p:txBody>
      </p:sp>
      <p:grpSp>
        <p:nvGrpSpPr>
          <p:cNvPr id="42" name="グループ化 41"/>
          <p:cNvGrpSpPr/>
          <p:nvPr/>
        </p:nvGrpSpPr>
        <p:grpSpPr>
          <a:xfrm>
            <a:off x="1492383" y="3297458"/>
            <a:ext cx="81729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endParaRPr kumimoji="1" lang="ja-JP" altLang="en-US" sz="800" strike="sngStrike" dirty="0">
                <a:solidFill>
                  <a:srgbClr val="FF0000"/>
                </a:solidFill>
                <a:highlight>
                  <a:srgbClr val="00FFFF"/>
                </a:highlight>
                <a:latin typeface="Meiryo UI" panose="020B0604030504040204" pitchFamily="50" charset="-128"/>
                <a:ea typeface="Meiryo UI" panose="020B0604030504040204" pitchFamily="50" charset="-128"/>
              </a:endParaRPr>
            </a:p>
          </p:txBody>
        </p:sp>
      </p:grpSp>
      <p:sp>
        <p:nvSpPr>
          <p:cNvPr id="47" name="楕円 46"/>
          <p:cNvSpPr/>
          <p:nvPr/>
        </p:nvSpPr>
        <p:spPr>
          <a:xfrm>
            <a:off x="8796509" y="87373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3329528" y="89332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楕円 48"/>
          <p:cNvSpPr/>
          <p:nvPr/>
        </p:nvSpPr>
        <p:spPr>
          <a:xfrm>
            <a:off x="6717682" y="370225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6" name="テキスト ボックス 25">
            <a:extLst>
              <a:ext uri="{FF2B5EF4-FFF2-40B4-BE49-F238E27FC236}">
                <a16:creationId xmlns:a16="http://schemas.microsoft.com/office/drawing/2014/main" id="{E054DDD9-8C52-4564-AC1A-D5277F9D08A5}"/>
              </a:ext>
            </a:extLst>
          </p:cNvPr>
          <p:cNvSpPr txBox="1"/>
          <p:nvPr/>
        </p:nvSpPr>
        <p:spPr>
          <a:xfrm>
            <a:off x="5200828" y="2562968"/>
            <a:ext cx="4608000" cy="1050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大阪府友好交流先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より行政関係者や教員、専門家等を招聘し、府内高校生等を対象に各国の社会課題について学び、考えるセミナーを開催するほか、招聘者を万博会場内ヘルスケアパビリオンや大阪府内の観光資源等に案内するなど、万博のレガシーとして、相互の交流と理解を深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 事業開始、参加者募集開始、</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月 セミナー実施</a:t>
            </a:r>
          </a:p>
        </p:txBody>
      </p:sp>
      <p:sp>
        <p:nvSpPr>
          <p:cNvPr id="27" name="テキスト ボックス 26">
            <a:extLst>
              <a:ext uri="{FF2B5EF4-FFF2-40B4-BE49-F238E27FC236}">
                <a16:creationId xmlns:a16="http://schemas.microsoft.com/office/drawing/2014/main" id="{32DD49D7-CCC0-432B-8EC1-7F1822850A78}"/>
              </a:ext>
            </a:extLst>
          </p:cNvPr>
          <p:cNvSpPr txBox="1"/>
          <p:nvPr/>
        </p:nvSpPr>
        <p:spPr>
          <a:xfrm>
            <a:off x="5209570" y="2337720"/>
            <a:ext cx="4608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万博国際交流事業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40,759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楕円 27">
            <a:extLst>
              <a:ext uri="{FF2B5EF4-FFF2-40B4-BE49-F238E27FC236}">
                <a16:creationId xmlns:a16="http://schemas.microsoft.com/office/drawing/2014/main" id="{D2B6C3BB-9475-4C55-B111-F54DA2A4654E}"/>
              </a:ext>
            </a:extLst>
          </p:cNvPr>
          <p:cNvSpPr/>
          <p:nvPr/>
        </p:nvSpPr>
        <p:spPr>
          <a:xfrm>
            <a:off x="6518033" y="236958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9" name="テキスト ボックス 38">
            <a:extLst>
              <a:ext uri="{FF2B5EF4-FFF2-40B4-BE49-F238E27FC236}">
                <a16:creationId xmlns:a16="http://schemas.microsoft.com/office/drawing/2014/main" id="{8D174657-8301-46ED-BD9F-41FAD914B959}"/>
              </a:ext>
            </a:extLst>
          </p:cNvPr>
          <p:cNvSpPr txBox="1"/>
          <p:nvPr/>
        </p:nvSpPr>
        <p:spPr>
          <a:xfrm>
            <a:off x="49011" y="4614655"/>
            <a:ext cx="5112000" cy="135002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万博による国際交流の機会を活用し、海外留学での交流を通して、若者の視野を広げ、国際感覚や自立心・向上心を磨くとともに、大阪の魅力を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等により、英語やその他の言語で世界に発信できる積極性を培う（１クール２か年事業）。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６月ごろ　事業者公募、</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月下旬～</a:t>
            </a:r>
            <a:r>
              <a:rPr lang="en-US" altLang="ja-JP" sz="1000" dirty="0">
                <a:latin typeface="Meiryo UI" panose="020B0604030504040204" pitchFamily="50" charset="-128"/>
                <a:ea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rPr>
              <a:t>月末　生徒募集、</a:t>
            </a:r>
          </a:p>
          <a:p>
            <a:pP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rPr>
              <a:t>月初旬　審査・選考、</a:t>
            </a:r>
            <a:r>
              <a:rPr lang="en-US" altLang="ja-JP" sz="1000" dirty="0">
                <a:latin typeface="Meiryo UI" panose="020B0604030504040204" pitchFamily="50" charset="-128"/>
                <a:ea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rPr>
              <a:t>月中旬～翌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月末　研修</a:t>
            </a:r>
            <a:endParaRPr lang="en-US" altLang="ja-JP" sz="1000" dirty="0">
              <a:latin typeface="Meiryo UI" panose="020B0604030504040204" pitchFamily="50" charset="-128"/>
              <a:ea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rPr>
              <a:t>年度　</a:t>
            </a:r>
            <a:r>
              <a:rPr lang="zh-CN" altLang="en-US" sz="1000" dirty="0">
                <a:latin typeface="Meiryo UI" panose="020B0604030504040204" pitchFamily="50" charset="-128"/>
                <a:ea typeface="Meiryo UI" panose="020B0604030504040204" pitchFamily="50" charset="-128"/>
              </a:rPr>
              <a:t>研修、海外留学、報告会等実施予定</a:t>
            </a:r>
            <a:endParaRPr lang="ja-JP" altLang="en-US" sz="10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09936424-8635-4F63-B667-629C31911D0F}"/>
              </a:ext>
            </a:extLst>
          </p:cNvPr>
          <p:cNvSpPr txBox="1"/>
          <p:nvPr/>
        </p:nvSpPr>
        <p:spPr>
          <a:xfrm>
            <a:off x="49011" y="4397122"/>
            <a:ext cx="511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高校生等海外体験</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,973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楕円 40">
            <a:extLst>
              <a:ext uri="{FF2B5EF4-FFF2-40B4-BE49-F238E27FC236}">
                <a16:creationId xmlns:a16="http://schemas.microsoft.com/office/drawing/2014/main" id="{55E38A1A-D06C-4E21-A319-7D5ABDB723FA}"/>
              </a:ext>
            </a:extLst>
          </p:cNvPr>
          <p:cNvSpPr/>
          <p:nvPr/>
        </p:nvSpPr>
        <p:spPr>
          <a:xfrm>
            <a:off x="1858855" y="4430232"/>
            <a:ext cx="278134"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51" name="正方形/長方形 50">
            <a:extLst>
              <a:ext uri="{FF2B5EF4-FFF2-40B4-BE49-F238E27FC236}">
                <a16:creationId xmlns:a16="http://schemas.microsoft.com/office/drawing/2014/main" id="{8A62B840-554A-471D-A291-30318A59C0CF}"/>
              </a:ext>
            </a:extLst>
          </p:cNvPr>
          <p:cNvSpPr/>
          <p:nvPr/>
        </p:nvSpPr>
        <p:spPr>
          <a:xfrm>
            <a:off x="4512059" y="4430232"/>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766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83067" y="5167572"/>
            <a:ext cx="4546800" cy="132965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成長型ＩＲの実現をめざし、開業に向けた取組みを進めていく。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a:lnSpc>
                <a:spcPts val="14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　春頃　ＩＲ建設工事の発注及び着手</a:t>
            </a:r>
            <a:endParaRPr lang="en-US" altLang="ja-JP" sz="1000" dirty="0">
              <a:latin typeface="Meiryo UI" panose="020B0604030504040204" pitchFamily="50" charset="-128"/>
              <a:ea typeface="Meiryo UI" panose="020B0604030504040204" pitchFamily="50" charset="-128"/>
            </a:endParaRPr>
          </a:p>
          <a:p>
            <a:pPr marL="80550" lvl="0" defTabSz="742950">
              <a:lnSpc>
                <a:spcPts val="14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　秋頃　ＩＲ施設の開業</a:t>
            </a:r>
            <a:endParaRPr lang="en-US" altLang="ja-JP" sz="1000" dirty="0">
              <a:latin typeface="Meiryo UI" panose="020B0604030504040204" pitchFamily="50" charset="-128"/>
              <a:ea typeface="Meiryo UI" panose="020B0604030504040204" pitchFamily="50" charset="-128"/>
            </a:endParaRPr>
          </a:p>
          <a:p>
            <a:pPr marL="80550" lvl="0" defTabSz="742950">
              <a:lnSpc>
                <a:spcPts val="1400"/>
              </a:lnSpc>
              <a:defRPr/>
            </a:pPr>
            <a:r>
              <a:rPr lang="en-US" altLang="ja-JP" sz="1000" dirty="0">
                <a:latin typeface="Meiryo UI" panose="020B0604030504040204" pitchFamily="50" charset="-128"/>
                <a:ea typeface="Meiryo UI" panose="020B0604030504040204" pitchFamily="50" charset="-128"/>
              </a:rPr>
              <a:t>   </a:t>
            </a:r>
          </a:p>
        </p:txBody>
      </p:sp>
      <p:sp>
        <p:nvSpPr>
          <p:cNvPr id="49" name="テキスト ボックス 48"/>
          <p:cNvSpPr txBox="1"/>
          <p:nvPr/>
        </p:nvSpPr>
        <p:spPr>
          <a:xfrm>
            <a:off x="4803721" y="5055044"/>
            <a:ext cx="4968000" cy="1620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や資産の価値と魅力を発信する取組みを、大阪府、堺市、羽曳野市、藤井寺市が一体となり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fontAlgn="ctr">
              <a:lnSpc>
                <a:spcPts val="1200"/>
              </a:lnSpc>
              <a:buFont typeface="Meiryo UI" panose="020B0604030504040204" pitchFamily="50" charset="-128"/>
              <a:buChar cha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魅力発信の取組み（価値理解促進事業）、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受入環境充実の取組み（来訪者受入環境整備事業）を実施</a:t>
            </a:r>
            <a:endParaRPr lang="en-US" altLang="ja-JP" sz="1000" strike="dblStrike"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古墳群周遊コンテンツ（アプリ等）制作開始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価値理解促進イベント開催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ウォーキングイベント開催（周遊コンテンツの周知）　　　　　　　　　　　　　　</a:t>
            </a:r>
            <a:endParaRPr lang="ja-JP" altLang="en-US" sz="10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84197" y="985195"/>
            <a:ext cx="4545670" cy="3843168"/>
          </a:xfrm>
          <a:prstGeom prst="rect">
            <a:avLst/>
          </a:prstGeom>
          <a:no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年日本国際博覧会（大阪・関西万博）の成功に向け、地元自治体として担うべき取組みを推進する。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ヘルスケアパビリオンの館内運営、イベント広場であるリボーンステージでの行催事の実施、展示体験に必要な情報発信を実施する。また、閉幕後、リユース・リサイクルを踏まえた建物の解体撤去工事を実施し、これまでの取組等をまとめた記録誌の作成を行う。</a:t>
            </a: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博覧会協会や経済界等とも連携し、機運醸成委員会で策定した「機運醸成行動計画」に基づき、</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重点期間等を中心に、府民・市民一人ひとりに向けた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や万博への理解促進、来場意向度の向上につながる取組の推進などによって機運醸成を図る。国や博覧会協会、その他関係機関とも連携し、各主体が有するツールやネットワーク等を活用して来場促進・プロモーション活動を展開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大阪府内の主要駅、空港での万博情報、交通情報、観光情報等の案内や大阪ヘルスケアパビリオンでの案内や観覧サポート等を行うボランティア活動を運営する。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大阪府・大阪市を中心に府内の市町村と一体となり、春・夏・秋の３期にわたって大阪の魅力や特色を国内外に発信するため、万博会場内で「大阪ウィーク～春・夏・秋～」を開催する。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万博期間中の円滑な万博来場者輸送と都市活動の両立に向け、企業や住民等に対しＴＤＭ（交通需要マネジメント）の取組みへの協力の働きかけを実施する。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国や関係機関と連携し、閉幕後、会場施設等撤去にかかる調整を行う。</a:t>
            </a:r>
            <a:endParaRPr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802765" y="899769"/>
            <a:ext cx="4970798" cy="3843168"/>
          </a:xfrm>
          <a:prstGeom prst="rect">
            <a:avLst/>
          </a:prstGeom>
          <a:noFill/>
          <a:ln w="6350">
            <a:solidFill>
              <a:schemeClr val="tx1">
                <a:lumMod val="50000"/>
                <a:lumOff val="50000"/>
              </a:schemeClr>
            </a:solidFill>
          </a:ln>
        </p:spPr>
        <p:txBody>
          <a:bodyPr wrap="square" rtlCol="0">
            <a:noAutofit/>
          </a:bodyPr>
          <a:lstStyle/>
          <a:p>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都市の魅力向上に向けて、大阪市内の重点エリアの魅力向上、発信の各種取組を推進する。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000" dirty="0">
              <a:latin typeface="Meiryo UI" panose="020B0604030504040204" pitchFamily="50" charset="-128"/>
              <a:ea typeface="Meiryo UI" panose="020B0604030504040204" pitchFamily="50" charset="-128"/>
            </a:endParaRPr>
          </a:p>
          <a:p>
            <a:pPr lvl="0"/>
            <a:r>
              <a:rPr lang="ja-JP" altLang="en-US" sz="1000"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豊臣石垣公開事業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11,372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初代大坂城の石垣を掘り起こし、公開施設の整備、「特別史跡大坂城跡保存管理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計画」の推進、文化財の整備・活用を行う。</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a:latin typeface="Meiryo UI" panose="020B0604030504040204" pitchFamily="50" charset="-128"/>
                <a:ea typeface="Meiryo UI" panose="020B0604030504040204" pitchFamily="50" charset="-128"/>
                <a:cs typeface="Meiryo UI" panose="020B0604030504040204" pitchFamily="50" charset="-128"/>
              </a:rPr>
              <a:t>年３月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豊臣期石垣公開施設の管理運営（継続的な石垣のモニタリング及び定期的な点検等）を実施、整備報告書作成</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60550">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260550">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大阪城エリア観光拠点化事業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6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年度に導入した大阪城公園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事業を推進し、民間活力を活用した公園の新たな魅力を創出する。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43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2035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月まで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事業を継続予定。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［②御堂筋地区］</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zh-TW" altLang="en-US" sz="1000" u="sng" dirty="0">
                <a:latin typeface="Meiryo UI" panose="020B0604030504040204" pitchFamily="50" charset="-128"/>
                <a:ea typeface="Meiryo UI" panose="020B0604030504040204" pitchFamily="50" charset="-128"/>
              </a:rPr>
              <a:t>御堂筋活性化事業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492,000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御堂筋の賑わい創出、憩いや交流など都市魅力の向上や活性化につながる取組みを</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行う。</a:t>
            </a:r>
            <a:endParaRPr lang="en-US" altLang="zh-TW"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御堂筋の都市魅力向上や活性化の推進</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御堂筋の空間再編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「車中心から人中心の道路空間」へと、道路空間再編（側道歩行者空間化）を行う。</a:t>
            </a:r>
          </a:p>
          <a:p>
            <a:pPr marL="260550">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83067" y="814112"/>
            <a:ext cx="4546800" cy="25200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,577,155</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85365" y="4915444"/>
            <a:ext cx="45468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121,973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806686" y="815164"/>
            <a:ext cx="4968552" cy="252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nvGrpSpPr>
          <p:cNvPr id="24" name="グループ化 23"/>
          <p:cNvGrpSpPr/>
          <p:nvPr/>
        </p:nvGrpSpPr>
        <p:grpSpPr>
          <a:xfrm>
            <a:off x="2029699" y="843667"/>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0" name="テキスト ボックス 49"/>
          <p:cNvSpPr txBox="1"/>
          <p:nvPr/>
        </p:nvSpPr>
        <p:spPr>
          <a:xfrm>
            <a:off x="4805563" y="4807444"/>
            <a:ext cx="4968000" cy="252000"/>
          </a:xfrm>
          <a:prstGeom prst="rect">
            <a:avLst/>
          </a:prstGeom>
          <a:solidFill>
            <a:schemeClr val="tx2">
              <a:lumMod val="75000"/>
            </a:schemeClr>
          </a:solidFill>
          <a:ln w="9525">
            <a:solidFill>
              <a:srgbClr val="002060"/>
            </a:solidFill>
          </a:ln>
        </p:spPr>
        <p:txBody>
          <a:bodyPr wrap="square" rtlCol="0" anchor="ctr" anchorCtr="1">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世界遺産百舌鳥・古市古墳群の保存活用</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12,822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楕円 50"/>
          <p:cNvSpPr/>
          <p:nvPr/>
        </p:nvSpPr>
        <p:spPr>
          <a:xfrm>
            <a:off x="7399430" y="4829436"/>
            <a:ext cx="202533"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42" name="グループ化 41"/>
          <p:cNvGrpSpPr/>
          <p:nvPr/>
        </p:nvGrpSpPr>
        <p:grpSpPr>
          <a:xfrm>
            <a:off x="727085" y="4933444"/>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5" name="グループ化 44"/>
          <p:cNvGrpSpPr/>
          <p:nvPr/>
        </p:nvGrpSpPr>
        <p:grpSpPr>
          <a:xfrm>
            <a:off x="6752924" y="836712"/>
            <a:ext cx="792000" cy="216000"/>
            <a:chOff x="-1807864" y="2317564"/>
            <a:chExt cx="792000" cy="216000"/>
          </a:xfrm>
        </p:grpSpPr>
        <p:sp>
          <p:nvSpPr>
            <p:cNvPr id="46" name="楕円 4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5" name="スライド番号プレースホルダー 1">
            <a:extLst>
              <a:ext uri="{FF2B5EF4-FFF2-40B4-BE49-F238E27FC236}">
                <a16:creationId xmlns:a16="http://schemas.microsoft.com/office/drawing/2014/main" id="{31B20A61-8305-4379-968D-F9F9E88C4777}"/>
              </a:ext>
            </a:extLst>
          </p:cNvPr>
          <p:cNvSpPr txBox="1">
            <a:spLocks/>
          </p:cNvSpPr>
          <p:nvPr/>
        </p:nvSpPr>
        <p:spPr>
          <a:xfrm>
            <a:off x="9689646" y="6584489"/>
            <a:ext cx="288032"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2</a:t>
            </a:fld>
            <a:endParaRPr lang="ja-JP" altLang="en-US" dirty="0"/>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E1BB62A3-6A77-4575-9AF3-B09464911AC2}"/>
              </a:ext>
            </a:extLst>
          </p:cNvPr>
          <p:cNvSpPr txBox="1"/>
          <p:nvPr/>
        </p:nvSpPr>
        <p:spPr>
          <a:xfrm>
            <a:off x="5030614" y="1188016"/>
            <a:ext cx="4735431" cy="1332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推進するため、世界最先端の機能を有するアリーナと、アリーナを中核とした周辺施設が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相乗効果を発揮し、大阪・関西、ひいては西日本の成長、発展の起爆剤となるよう取組む。</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事業計画の承認、定借・用地売買契約の締結に向けた事業予定者</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及び関係機関等との協議</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a:t>
            </a:r>
            <a:endParaRPr lang="en-US" altLang="ja-JP" sz="1000" dirty="0">
              <a:latin typeface="Meiryo UI" panose="020B0604030504040204" pitchFamily="50" charset="-128"/>
              <a:ea typeface="Meiryo UI" panose="020B0604030504040204" pitchFamily="50" charset="-128"/>
            </a:endParaRPr>
          </a:p>
          <a:p>
            <a:pPr marL="80550" lvl="0" defTabSz="742950" fontAlgn="ct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2038</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　全施設開業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72000" y="1124744"/>
            <a:ext cx="4881000" cy="5660079"/>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 水都大阪コンソーシアム事業</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年度当初予算案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67,450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「水と光の首都大阪」の実現に向けて、</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府・市・経済界等による</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公民共通のプラットフォームである「水都大阪コンソーシアム」において、水辺魅力創出や舟運活性化、ブランディング、</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観光</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、安全安心の取り組みを推進する。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万博を契機に新たな船着場の活用等による乗船機会の創出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水都大阪のファンづくりとブランディングのさらなる強化</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万博後に向けた持続可能な水都の検討</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②水辺の魅力空間づくり</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年度当初予算案</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868</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,010</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舟運をはじめ水辺も楽しめる観光メニューが集結するターミナルの整備、水辺魅力の向上や、舟運活性化に資する空間・景観整備を行う。</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新たな舟運ルートの発掘・創出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800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兵庫・大阪間の新たな舟運ルートの発掘、創出により万博会場と観光地等を結ぶ</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800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水上交通ネットワークを構築し、来訪者の周遊・滞在を促進する。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　大阪と兵庫をはじめとする周辺をつなぐクルーズの旅行商品の定着と</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新たな航路創出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東横堀川の水辺空間利用の促進（本町橋～農人橋間（右岸側）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年度（万博開幕に合わせ）供用</a:t>
            </a: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水と光を活かした景観創出</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8800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万博会場と大阪市内を結ぶ舟運ルート沿いに、水と光を活かした景観の創出等により、　多数の万博来場者を船に呼び込み水都大阪の魅力を強力に発信する。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年度（万博開幕～</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月頃）　本格実施、効果測定</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護岸ライトアップ施設リニューアル調査検討事業</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69875" marR="0" lvl="0" indent="87313"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中之島の夜間景観の質の向上等を図るため、堂島川等の護岸ライトアップ施設の大規模リニューアルに向け、全体のコンセプトや整備手法等の調査検討を行う。</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　 事業者募集、</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6</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2026</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　調査検討</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52000" marR="0" lvl="0" indent="-171450" algn="l" defTabSz="957816"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舟運による周遊性向上促進事業</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269875" marR="0" lvl="0" indent="87313"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道頓堀や中之島等の観光スポットを観光客が気軽に船で周遊できるよう、水の回廊を周回する航路の創出を目的とした社会実験や調査検討を行う。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57188"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月　 事業者募集、７月～社会実験・調査検討業務</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endParaRPr lang="en-US" altLang="ja-JP" sz="1000" dirty="0">
              <a:latin typeface="Meiryo UI" panose="020B0604030504040204" pitchFamily="50" charset="-128"/>
              <a:ea typeface="Meiryo UI" panose="020B0604030504040204" pitchFamily="50" charset="-128"/>
            </a:endParaRPr>
          </a:p>
          <a:p>
            <a:endParaRPr lang="en-US" altLang="ja-JP" sz="1000" dirty="0">
              <a:highlight>
                <a:srgbClr val="FFFF00"/>
              </a:highlight>
              <a:latin typeface="Meiryo UI" panose="020B0604030504040204" pitchFamily="50" charset="-128"/>
              <a:ea typeface="Meiryo UI" panose="020B0604030504040204" pitchFamily="50" charset="-128"/>
            </a:endParaRPr>
          </a:p>
          <a:p>
            <a:endParaRPr lang="en-US" altLang="ja-JP" sz="1000" dirty="0">
              <a:highlight>
                <a:srgbClr val="FFFF00"/>
              </a:highlight>
              <a:latin typeface="Meiryo UI" panose="020B0604030504040204" pitchFamily="50" charset="-128"/>
              <a:ea typeface="Meiryo UI" panose="020B0604030504040204" pitchFamily="50" charset="-128"/>
            </a:endParaRPr>
          </a:p>
          <a:p>
            <a:pPr algn="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6104" y="503339"/>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56456" y="345552"/>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72000" y="864008"/>
            <a:ext cx="4881000" cy="252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45" name="テキスト ボックス 44">
            <a:extLst>
              <a:ext uri="{FF2B5EF4-FFF2-40B4-BE49-F238E27FC236}">
                <a16:creationId xmlns:a16="http://schemas.microsoft.com/office/drawing/2014/main" id="{2F4F5262-CB6B-4B30-8684-FCC9AB0574F1}"/>
              </a:ext>
            </a:extLst>
          </p:cNvPr>
          <p:cNvSpPr txBox="1"/>
          <p:nvPr/>
        </p:nvSpPr>
        <p:spPr>
          <a:xfrm>
            <a:off x="5030614" y="864008"/>
            <a:ext cx="4735431" cy="3240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1,057,196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 name="グループ化 22"/>
          <p:cNvGrpSpPr/>
          <p:nvPr/>
        </p:nvGrpSpPr>
        <p:grpSpPr>
          <a:xfrm>
            <a:off x="632520" y="882008"/>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6" name="楕円 2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7" name="楕円 26"/>
          <p:cNvSpPr/>
          <p:nvPr/>
        </p:nvSpPr>
        <p:spPr>
          <a:xfrm>
            <a:off x="7617296" y="93644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5" name="テキスト ボックス 34">
            <a:extLst>
              <a:ext uri="{FF2B5EF4-FFF2-40B4-BE49-F238E27FC236}">
                <a16:creationId xmlns:a16="http://schemas.microsoft.com/office/drawing/2014/main" id="{3E8FC183-77CB-44D4-A8B0-2D607850DA2D}"/>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FF11D591-1CE2-48CB-A9C0-67DF89FF8D40}"/>
              </a:ext>
            </a:extLst>
          </p:cNvPr>
          <p:cNvSpPr txBox="1"/>
          <p:nvPr/>
        </p:nvSpPr>
        <p:spPr>
          <a:xfrm>
            <a:off x="5025007" y="2858803"/>
            <a:ext cx="4716000" cy="2556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時に国内外から来阪する多くの方々や府民に向けて、大阪の魅力発信や万博の機運醸成を図るとともに、万博会場への来場を促進することを目的に、ヨット及びクラシックカーを活用したイベント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①ヨットイベント開催運営費</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周りを海で囲まれた夢洲で開催される大阪・関西万博の特徴を活かし、会場周辺でヨットの大々的なパレードを開催するとともに、大型帆船の体験乗船などのイベントを実施する。</a:t>
            </a: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②クラシックカーイベント開催運営費</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クラシックカーで府内の観光スポットを巡り、府内各地の魅力のＰＲを行う。また、府内</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カ所に会場を設け、クラシックカーの展示をはじめ、話題性のあるイベントを開催する。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広報・パブリシティ開始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　　イベント開催（クラシックカー）</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月　　イベント開催（ヨット）</a:t>
            </a:r>
            <a:endParaRPr lang="en-US" altLang="ja-JP" sz="1000" dirty="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08E1594A-2B0B-4E6F-B3AB-B509CABF4DDB}"/>
              </a:ext>
            </a:extLst>
          </p:cNvPr>
          <p:cNvSpPr txBox="1"/>
          <p:nvPr/>
        </p:nvSpPr>
        <p:spPr>
          <a:xfrm>
            <a:off x="5025008" y="2564904"/>
            <a:ext cx="4735431" cy="3240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ヨット及びクラシックカーを活用した機運醸成事業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58,970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楕円 39">
            <a:extLst>
              <a:ext uri="{FF2B5EF4-FFF2-40B4-BE49-F238E27FC236}">
                <a16:creationId xmlns:a16="http://schemas.microsoft.com/office/drawing/2014/main" id="{C02513D2-4F15-40CB-93BD-47EE17D8B2D9}"/>
              </a:ext>
            </a:extLst>
          </p:cNvPr>
          <p:cNvSpPr/>
          <p:nvPr/>
        </p:nvSpPr>
        <p:spPr>
          <a:xfrm>
            <a:off x="7977336" y="263906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7" name="テキスト ボックス 36">
            <a:extLst>
              <a:ext uri="{FF2B5EF4-FFF2-40B4-BE49-F238E27FC236}">
                <a16:creationId xmlns:a16="http://schemas.microsoft.com/office/drawing/2014/main" id="{EADE6524-C563-4A4C-A75D-DA1C549FB717}"/>
              </a:ext>
            </a:extLst>
          </p:cNvPr>
          <p:cNvSpPr txBox="1"/>
          <p:nvPr/>
        </p:nvSpPr>
        <p:spPr>
          <a:xfrm>
            <a:off x="5025008" y="5715522"/>
            <a:ext cx="4734000" cy="104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国内外から多くの人が大阪に集まる万博というナショナル・イベントを最大限生かし、主に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万博開催期間中に、都市格の向上や継続的な誘客につなげるためのスペシャルプログラムを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通年で実施</a:t>
            </a:r>
            <a:endParaRPr lang="en-US" altLang="ja-JP" sz="1000"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ED4E41DC-BBA0-4E06-BFD2-CC2C6F7F96F7}"/>
              </a:ext>
            </a:extLst>
          </p:cNvPr>
          <p:cNvSpPr txBox="1"/>
          <p:nvPr/>
        </p:nvSpPr>
        <p:spPr>
          <a:xfrm>
            <a:off x="5025008" y="5461775"/>
            <a:ext cx="4734000" cy="252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大阪のにぎわい創出事業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700,000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2" name="グループ化 41">
            <a:extLst>
              <a:ext uri="{FF2B5EF4-FFF2-40B4-BE49-F238E27FC236}">
                <a16:creationId xmlns:a16="http://schemas.microsoft.com/office/drawing/2014/main" id="{CCBB3463-B997-4947-99BB-E3DDA4728613}"/>
              </a:ext>
            </a:extLst>
          </p:cNvPr>
          <p:cNvGrpSpPr/>
          <p:nvPr/>
        </p:nvGrpSpPr>
        <p:grpSpPr>
          <a:xfrm>
            <a:off x="6412206" y="5476886"/>
            <a:ext cx="736205" cy="216000"/>
            <a:chOff x="-1776638" y="2334113"/>
            <a:chExt cx="792000" cy="216000"/>
          </a:xfrm>
        </p:grpSpPr>
        <p:sp>
          <p:nvSpPr>
            <p:cNvPr id="43" name="楕円 42">
              <a:extLst>
                <a:ext uri="{FF2B5EF4-FFF2-40B4-BE49-F238E27FC236}">
                  <a16:creationId xmlns:a16="http://schemas.microsoft.com/office/drawing/2014/main" id="{FEB09E3A-AE31-4BE8-9E01-D5CDE7B6D29D}"/>
                </a:ext>
              </a:extLst>
            </p:cNvPr>
            <p:cNvSpPr/>
            <p:nvPr/>
          </p:nvSpPr>
          <p:spPr>
            <a:xfrm>
              <a:off x="-1542637" y="2345721"/>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a:extLst>
                <a:ext uri="{FF2B5EF4-FFF2-40B4-BE49-F238E27FC236}">
                  <a16:creationId xmlns:a16="http://schemas.microsoft.com/office/drawing/2014/main" id="{9FBAB1BA-693D-43F1-ADA1-EAE9A931331F}"/>
                </a:ext>
              </a:extLst>
            </p:cNvPr>
            <p:cNvSpPr/>
            <p:nvPr/>
          </p:nvSpPr>
          <p:spPr>
            <a:xfrm>
              <a:off x="-1776638" y="2334113"/>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9" name="正方形/長方形 48">
            <a:extLst>
              <a:ext uri="{FF2B5EF4-FFF2-40B4-BE49-F238E27FC236}">
                <a16:creationId xmlns:a16="http://schemas.microsoft.com/office/drawing/2014/main" id="{A0DC6998-7856-487B-BBA1-3BE718AC9F19}"/>
              </a:ext>
            </a:extLst>
          </p:cNvPr>
          <p:cNvSpPr/>
          <p:nvPr/>
        </p:nvSpPr>
        <p:spPr>
          <a:xfrm>
            <a:off x="9165528" y="549488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9668036" y="6630454"/>
            <a:ext cx="325960" cy="308737"/>
          </a:xfrm>
        </p:spPr>
        <p:txBody>
          <a:bodyPr/>
          <a:lstStyle/>
          <a:p>
            <a:fld id="{1765F155-2CE9-4D92-ACFE-7182E7668ACC}" type="slidenum">
              <a:rPr kumimoji="1" lang="ja-JP" altLang="en-US" smtClean="0"/>
              <a:t>3</a:t>
            </a:fld>
            <a:endParaRPr kumimoji="1" lang="ja-JP" altLang="en-US" dirty="0"/>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9E82146B-2177-4575-84BE-C69C5C6ACC4F}"/>
              </a:ext>
            </a:extLst>
          </p:cNvPr>
          <p:cNvSpPr txBox="1"/>
          <p:nvPr/>
        </p:nvSpPr>
        <p:spPr>
          <a:xfrm>
            <a:off x="5000094" y="2486005"/>
            <a:ext cx="4788000" cy="128761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の機を捉え、大阪の食を万博後も多くの人を惹きつける強力なコンテンツとすることをめざし、大阪の食の魅力を国内外に広く発信するために、食をテーマとする国際的なシンポジウムの開催や、多くの来阪者等に府内の多様な飲食店等への訪問を促すキャンペーンを企画・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2025</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p>
          <a:p>
            <a:pPr>
              <a:lnSpc>
                <a:spcPts val="1400"/>
              </a:lnSpc>
            </a:pPr>
            <a:r>
              <a:rPr lang="zh-TW"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　　　　　　　　　　　　　　　　　　　　　　　　　　　　</a:t>
            </a: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76672"/>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107440" y="1073136"/>
            <a:ext cx="4828159" cy="3600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2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大阪の強みである「食」のコンテンツの磨き上げや発信などを行い、大阪の賑わいを創出する。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a:t>
            </a:r>
            <a:r>
              <a:rPr lang="en-US" altLang="ja-JP" sz="1000" dirty="0">
                <a:latin typeface="Meiryo UI" panose="020B0604030504040204" pitchFamily="50" charset="-128"/>
                <a:ea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rPr>
              <a:t>千円）の一部］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食に関する事業を通じて大阪の「食」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ブランディングに向けた取組みを推進。大阪商工会議と共に「食創造都市 大阪推進機構」の活動を通じ世界における「食のまち・大阪」を発信する。</a:t>
            </a:r>
            <a:r>
              <a:rPr lang="ja-JP" altLang="en-US" sz="1000" dirty="0">
                <a:highlight>
                  <a:srgbClr val="FFFF00"/>
                </a:highlight>
                <a:latin typeface="Meiryo UI" panose="020B0604030504040204" pitchFamily="50" charset="-128"/>
                <a:ea typeface="Meiryo UI" panose="020B0604030504040204" pitchFamily="50" charset="-128"/>
              </a:rPr>
              <a:t>　</a:t>
            </a:r>
            <a:endParaRPr lang="en-US" altLang="ja-JP" sz="1000" dirty="0">
              <a:highlight>
                <a:srgbClr val="FFFF00"/>
              </a:highlight>
              <a:latin typeface="Meiryo UI" panose="020B0604030504040204" pitchFamily="50" charset="-128"/>
              <a:ea typeface="Meiryo UI" panose="020B0604030504040204" pitchFamily="50" charset="-128"/>
            </a:endParaRPr>
          </a:p>
          <a:p>
            <a:pPr marL="108000" fontAlgn="ctr">
              <a:lnSpc>
                <a:spcPct val="120000"/>
              </a:lnSpc>
            </a:pPr>
            <a:endParaRPr lang="en-US" altLang="ja-JP" sz="4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rPr>
              <a:t>144,160</a:t>
            </a:r>
            <a:r>
              <a:rPr lang="ja-JP" altLang="en-US" sz="1000" dirty="0">
                <a:latin typeface="Meiryo UI" panose="020B0604030504040204" pitchFamily="50" charset="-128"/>
                <a:ea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名品等の</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や販路拡大、付加価値の高い商品等開発を促進するとともに、伝統や特徴のある一次産品・加工食品など「大阪の食」の魅力を発信し、大阪産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名品等のブランド力向上と購入機会の拡大を図る。</a:t>
            </a:r>
          </a:p>
          <a:p>
            <a:pPr fontAlgn="ctr">
              <a:lnSpc>
                <a:spcPct val="120000"/>
              </a:lnSpc>
            </a:pPr>
            <a:endParaRPr lang="en-US" altLang="ja-JP" sz="4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③食を活用した観光魅力開発事業</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民間事業者等との連携により、大阪ならではの「食」の魅力を発信し、観光客の誘致及び観光消費の拡大を図る。</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大阪地場素材をふんだんに味わえる「あじわい大阪」特別メニューの提供、</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エンタメ要素が組み込まれた食と体験のコラボ商品の提供　など</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7999" y="870503"/>
            <a:ext cx="4827600" cy="244800"/>
          </a:xfrm>
          <a:prstGeom prst="rect">
            <a:avLst/>
          </a:prstGeom>
          <a:solidFill>
            <a:schemeClr val="tx2">
              <a:lumMod val="75000"/>
            </a:schemeClr>
          </a:solidFill>
          <a:ln w="9525">
            <a:solidFill>
              <a:srgbClr val="002060"/>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grpSp>
        <p:nvGrpSpPr>
          <p:cNvPr id="33" name="グループ化 32"/>
          <p:cNvGrpSpPr/>
          <p:nvPr/>
        </p:nvGrpSpPr>
        <p:grpSpPr>
          <a:xfrm>
            <a:off x="1424608" y="881673"/>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17" name="テキスト ボックス 16">
            <a:extLst>
              <a:ext uri="{FF2B5EF4-FFF2-40B4-BE49-F238E27FC236}">
                <a16:creationId xmlns:a16="http://schemas.microsoft.com/office/drawing/2014/main" id="{9F4146FB-4E16-4BCD-BBDD-FAC0384862E4}"/>
              </a:ext>
            </a:extLst>
          </p:cNvPr>
          <p:cNvSpPr txBox="1"/>
          <p:nvPr/>
        </p:nvSpPr>
        <p:spPr>
          <a:xfrm>
            <a:off x="107999" y="5086851"/>
            <a:ext cx="4827600" cy="97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大阪・関西万博への来場者をはじめ、万博期間中に大阪を訪れるより多くの観光客に、大阪が誇る食の魅力を体験して頂くことで、都市魅力の発信、さらには今後の大阪へのリピーター獲得につなげる。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食のおもてなしの実施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E26B0B35-F37B-4507-B8E8-0B6C9B9187F1}"/>
              </a:ext>
            </a:extLst>
          </p:cNvPr>
          <p:cNvSpPr txBox="1"/>
          <p:nvPr/>
        </p:nvSpPr>
        <p:spPr>
          <a:xfrm>
            <a:off x="5006857" y="1093695"/>
            <a:ext cx="4788000" cy="111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富裕層の府内周遊や長期滞在を促進するために、「大阪の食」のポテンシャルを活かした「大阪ならではのガストロノミーツーリズム」を海外富裕層に向けてプロモーションを実施し、その成果を地域に還元することで、地域での持続的なビジネス展開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p>
          <a:p>
            <a:pPr>
              <a:lnSpc>
                <a:spcPts val="1400"/>
              </a:lnSpc>
            </a:pPr>
            <a:r>
              <a:rPr lang="en-US" altLang="zh-TW"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5F235994-E536-4A62-B626-3F23C20189DA}"/>
              </a:ext>
            </a:extLst>
          </p:cNvPr>
          <p:cNvSpPr txBox="1"/>
          <p:nvPr/>
        </p:nvSpPr>
        <p:spPr>
          <a:xfrm>
            <a:off x="5009296" y="2276111"/>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05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国際的な食のイベント開催</a:t>
            </a:r>
            <a:r>
              <a:rPr kumimoji="1" lang="ja-JP" altLang="en-US" sz="105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a:extLst>
              <a:ext uri="{FF2B5EF4-FFF2-40B4-BE49-F238E27FC236}">
                <a16:creationId xmlns:a16="http://schemas.microsoft.com/office/drawing/2014/main" id="{ED9AB365-46BF-4579-B725-9882E50C571E}"/>
              </a:ext>
            </a:extLst>
          </p:cNvPr>
          <p:cNvGrpSpPr/>
          <p:nvPr/>
        </p:nvGrpSpPr>
        <p:grpSpPr>
          <a:xfrm>
            <a:off x="6440733" y="2306549"/>
            <a:ext cx="792000" cy="216000"/>
            <a:chOff x="-1807864" y="2317564"/>
            <a:chExt cx="792000" cy="216000"/>
          </a:xfrm>
        </p:grpSpPr>
        <p:sp>
          <p:nvSpPr>
            <p:cNvPr id="46" name="楕円 45">
              <a:extLst>
                <a:ext uri="{FF2B5EF4-FFF2-40B4-BE49-F238E27FC236}">
                  <a16:creationId xmlns:a16="http://schemas.microsoft.com/office/drawing/2014/main" id="{6E9E3821-0F7F-45E0-AD51-82C3D30624C0}"/>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a:extLst>
                <a:ext uri="{FF2B5EF4-FFF2-40B4-BE49-F238E27FC236}">
                  <a16:creationId xmlns:a16="http://schemas.microsoft.com/office/drawing/2014/main" id="{50FB2559-13C4-4223-AC74-52E9EFE697B1}"/>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grpSp>
      <p:sp>
        <p:nvSpPr>
          <p:cNvPr id="48" name="正方形/長方形 47">
            <a:extLst>
              <a:ext uri="{FF2B5EF4-FFF2-40B4-BE49-F238E27FC236}">
                <a16:creationId xmlns:a16="http://schemas.microsoft.com/office/drawing/2014/main" id="{BC1FAA24-D69D-4136-A008-1079F4ED72B5}"/>
              </a:ext>
            </a:extLst>
          </p:cNvPr>
          <p:cNvSpPr/>
          <p:nvPr/>
        </p:nvSpPr>
        <p:spPr>
          <a:xfrm>
            <a:off x="9167950" y="231466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74FA248C-28D7-484B-B837-51E981361E8D}"/>
              </a:ext>
            </a:extLst>
          </p:cNvPr>
          <p:cNvSpPr txBox="1"/>
          <p:nvPr/>
        </p:nvSpPr>
        <p:spPr>
          <a:xfrm>
            <a:off x="5002359" y="4026879"/>
            <a:ext cx="4788000" cy="140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スポーツと言えば大阪」と言われるような地域ブランド確立をめざし、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スポーツの魅力を広く発信するために、万博会場で国が主催する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スポーツイベントと連携する、大阪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スポーツラウンドテーブル参画メンバーによる様々な企画をキャンペーン化し、一定的にプロモーションを展開するとともに、その総括イベントを実施する。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a:t>
            </a:r>
            <a:endParaRPr lang="en-US" altLang="ja-JP"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59762F32-3B38-46B0-9365-715EF56D82D9}"/>
              </a:ext>
            </a:extLst>
          </p:cNvPr>
          <p:cNvSpPr txBox="1"/>
          <p:nvPr/>
        </p:nvSpPr>
        <p:spPr>
          <a:xfrm>
            <a:off x="5004947" y="3829110"/>
            <a:ext cx="4788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en-US" altLang="ja-JP"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スポーツ推進事業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0" name="グループ化 39">
            <a:extLst>
              <a:ext uri="{FF2B5EF4-FFF2-40B4-BE49-F238E27FC236}">
                <a16:creationId xmlns:a16="http://schemas.microsoft.com/office/drawing/2014/main" id="{8B61A244-005C-49A4-894C-3E69435D1C3F}"/>
              </a:ext>
            </a:extLst>
          </p:cNvPr>
          <p:cNvGrpSpPr/>
          <p:nvPr/>
        </p:nvGrpSpPr>
        <p:grpSpPr>
          <a:xfrm>
            <a:off x="6096295" y="3829110"/>
            <a:ext cx="792000" cy="216000"/>
            <a:chOff x="-1807864" y="2317564"/>
            <a:chExt cx="792000" cy="216000"/>
          </a:xfrm>
        </p:grpSpPr>
        <p:sp>
          <p:nvSpPr>
            <p:cNvPr id="41" name="楕円 40">
              <a:extLst>
                <a:ext uri="{FF2B5EF4-FFF2-40B4-BE49-F238E27FC236}">
                  <a16:creationId xmlns:a16="http://schemas.microsoft.com/office/drawing/2014/main" id="{78BCDF3D-F8CE-4175-ACC2-67B602405672}"/>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a:extLst>
                <a:ext uri="{FF2B5EF4-FFF2-40B4-BE49-F238E27FC236}">
                  <a16:creationId xmlns:a16="http://schemas.microsoft.com/office/drawing/2014/main" id="{FD9A9546-7351-444E-9B25-5130EB2A0CA2}"/>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49" name="正方形/長方形 48">
            <a:extLst>
              <a:ext uri="{FF2B5EF4-FFF2-40B4-BE49-F238E27FC236}">
                <a16:creationId xmlns:a16="http://schemas.microsoft.com/office/drawing/2014/main" id="{524A64BF-FC6F-4377-BCE0-80D804727CD7}"/>
              </a:ext>
            </a:extLst>
          </p:cNvPr>
          <p:cNvSpPr/>
          <p:nvPr/>
        </p:nvSpPr>
        <p:spPr>
          <a:xfrm>
            <a:off x="9150653" y="3874384"/>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943D3D5-BF94-427C-B8DD-BD2D38D74EBC}"/>
              </a:ext>
            </a:extLst>
          </p:cNvPr>
          <p:cNvSpPr txBox="1"/>
          <p:nvPr/>
        </p:nvSpPr>
        <p:spPr>
          <a:xfrm>
            <a:off x="4999896" y="5708972"/>
            <a:ext cx="4788000" cy="1008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空飛ぶクルマを活用した大阪での観光ビジネスの展開に向けて、観光分野におけるビジスモデルの構築に取り組むとともに、観光商品の開発に向けた事業者の取組み等を支援する。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公募開始</a:t>
            </a:r>
            <a:endParaRPr lang="zh-TW" altLang="en-US"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月　事業開始</a:t>
            </a:r>
            <a:endParaRPr lang="en-US" altLang="ja-JP" sz="10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CE6AB02A-3879-4561-9C6A-58793A5B2940}"/>
              </a:ext>
            </a:extLst>
          </p:cNvPr>
          <p:cNvSpPr txBox="1"/>
          <p:nvPr/>
        </p:nvSpPr>
        <p:spPr>
          <a:xfrm>
            <a:off x="5000094" y="5487768"/>
            <a:ext cx="4788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空飛ぶクルマ観光魅力促進事業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380,177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2" name="グループ化 51">
            <a:extLst>
              <a:ext uri="{FF2B5EF4-FFF2-40B4-BE49-F238E27FC236}">
                <a16:creationId xmlns:a16="http://schemas.microsoft.com/office/drawing/2014/main" id="{D787CAE8-456C-44F9-9D2C-4BCC8CECCDBE}"/>
              </a:ext>
            </a:extLst>
          </p:cNvPr>
          <p:cNvGrpSpPr/>
          <p:nvPr/>
        </p:nvGrpSpPr>
        <p:grpSpPr>
          <a:xfrm>
            <a:off x="6749678" y="5513274"/>
            <a:ext cx="792000" cy="216000"/>
            <a:chOff x="-1807864" y="2317564"/>
            <a:chExt cx="792000" cy="216000"/>
          </a:xfrm>
        </p:grpSpPr>
        <p:sp>
          <p:nvSpPr>
            <p:cNvPr id="53" name="楕円 52">
              <a:extLst>
                <a:ext uri="{FF2B5EF4-FFF2-40B4-BE49-F238E27FC236}">
                  <a16:creationId xmlns:a16="http://schemas.microsoft.com/office/drawing/2014/main" id="{860C863E-5BBF-4B15-B832-854359673128}"/>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CCDC0AA8-BDE4-4BD4-952A-BB9E90D2A562}"/>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55" name="正方形/長方形 54">
            <a:extLst>
              <a:ext uri="{FF2B5EF4-FFF2-40B4-BE49-F238E27FC236}">
                <a16:creationId xmlns:a16="http://schemas.microsoft.com/office/drawing/2014/main" id="{B102EED1-0929-45F9-8431-9567DBA49517}"/>
              </a:ext>
            </a:extLst>
          </p:cNvPr>
          <p:cNvSpPr/>
          <p:nvPr/>
        </p:nvSpPr>
        <p:spPr>
          <a:xfrm>
            <a:off x="9199018" y="5530679"/>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95C8C9A-8809-4FFA-B566-BCA6700982D1}"/>
              </a:ext>
            </a:extLst>
          </p:cNvPr>
          <p:cNvSpPr txBox="1"/>
          <p:nvPr/>
        </p:nvSpPr>
        <p:spPr>
          <a:xfrm>
            <a:off x="107999" y="4865571"/>
            <a:ext cx="48276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05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万博ホストシティとしての食のおもてなし事業</a:t>
            </a:r>
            <a:r>
              <a:rPr kumimoji="1" lang="ja-JP" altLang="en-US" sz="105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a:extLst>
              <a:ext uri="{FF2B5EF4-FFF2-40B4-BE49-F238E27FC236}">
                <a16:creationId xmlns:a16="http://schemas.microsoft.com/office/drawing/2014/main" id="{E27FB7D3-AB11-43E2-BAF3-CEEF1F801C40}"/>
              </a:ext>
            </a:extLst>
          </p:cNvPr>
          <p:cNvGrpSpPr/>
          <p:nvPr/>
        </p:nvGrpSpPr>
        <p:grpSpPr>
          <a:xfrm>
            <a:off x="2455689" y="4889082"/>
            <a:ext cx="792000" cy="216000"/>
            <a:chOff x="-1807864" y="2317564"/>
            <a:chExt cx="792000" cy="216000"/>
          </a:xfrm>
        </p:grpSpPr>
        <p:sp>
          <p:nvSpPr>
            <p:cNvPr id="21" name="楕円 20">
              <a:extLst>
                <a:ext uri="{FF2B5EF4-FFF2-40B4-BE49-F238E27FC236}">
                  <a16:creationId xmlns:a16="http://schemas.microsoft.com/office/drawing/2014/main" id="{3A5BC463-D26B-4E51-A0AE-83481DC670EE}"/>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2" name="楕円 21">
              <a:extLst>
                <a:ext uri="{FF2B5EF4-FFF2-40B4-BE49-F238E27FC236}">
                  <a16:creationId xmlns:a16="http://schemas.microsoft.com/office/drawing/2014/main" id="{5CF25964-D975-4DD1-B5B5-9508DF68FDA9}"/>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grpSp>
      <p:sp>
        <p:nvSpPr>
          <p:cNvPr id="25" name="テキスト ボックス 24">
            <a:extLst>
              <a:ext uri="{FF2B5EF4-FFF2-40B4-BE49-F238E27FC236}">
                <a16:creationId xmlns:a16="http://schemas.microsoft.com/office/drawing/2014/main" id="{99370D12-46A8-40B7-876A-687B1C4D2533}"/>
              </a:ext>
            </a:extLst>
          </p:cNvPr>
          <p:cNvSpPr txBox="1"/>
          <p:nvPr/>
        </p:nvSpPr>
        <p:spPr>
          <a:xfrm>
            <a:off x="5006857" y="886169"/>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05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ガストロノミーツーリズム促進事業</a:t>
            </a:r>
            <a:r>
              <a:rPr kumimoji="1" lang="ja-JP" altLang="en-US" sz="105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a:extLst>
              <a:ext uri="{FF2B5EF4-FFF2-40B4-BE49-F238E27FC236}">
                <a16:creationId xmlns:a16="http://schemas.microsoft.com/office/drawing/2014/main" id="{24233BC0-E352-4EC9-9280-DD3236A57670}"/>
              </a:ext>
            </a:extLst>
          </p:cNvPr>
          <p:cNvGrpSpPr/>
          <p:nvPr/>
        </p:nvGrpSpPr>
        <p:grpSpPr>
          <a:xfrm>
            <a:off x="6805066" y="901279"/>
            <a:ext cx="792000" cy="216000"/>
            <a:chOff x="-1807864" y="2317564"/>
            <a:chExt cx="792000" cy="216000"/>
          </a:xfrm>
        </p:grpSpPr>
        <p:sp>
          <p:nvSpPr>
            <p:cNvPr id="36" name="楕円 35">
              <a:extLst>
                <a:ext uri="{FF2B5EF4-FFF2-40B4-BE49-F238E27FC236}">
                  <a16:creationId xmlns:a16="http://schemas.microsoft.com/office/drawing/2014/main" id="{E5D8F730-652B-44FA-A76F-911DBB4EC0F0}"/>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a:extLst>
                <a:ext uri="{FF2B5EF4-FFF2-40B4-BE49-F238E27FC236}">
                  <a16:creationId xmlns:a16="http://schemas.microsoft.com/office/drawing/2014/main" id="{0EC0F8B2-59BA-4D6F-BD3A-C6C6F7B047CC}"/>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grpSp>
      <p:sp>
        <p:nvSpPr>
          <p:cNvPr id="7" name="スライド番号プレースホルダー 6"/>
          <p:cNvSpPr>
            <a:spLocks noGrp="1"/>
          </p:cNvSpPr>
          <p:nvPr>
            <p:ph type="sldNum" sz="quarter" idx="12"/>
          </p:nvPr>
        </p:nvSpPr>
        <p:spPr>
          <a:xfrm>
            <a:off x="9618249" y="6573446"/>
            <a:ext cx="353216" cy="325377"/>
          </a:xfrm>
        </p:spPr>
        <p:txBody>
          <a:bodyPr/>
          <a:lstStyle/>
          <a:p>
            <a:fld id="{1765F155-2CE9-4D92-ACFE-7182E7668ACC}" type="slidenum">
              <a:rPr kumimoji="1" lang="ja-JP" altLang="en-US" smtClean="0"/>
              <a:t>4</a:t>
            </a:fld>
            <a:endParaRPr kumimoji="1" lang="ja-JP" altLang="en-US" dirty="0"/>
          </a:p>
        </p:txBody>
      </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a:extLst>
              <a:ext uri="{FF2B5EF4-FFF2-40B4-BE49-F238E27FC236}">
                <a16:creationId xmlns:a16="http://schemas.microsoft.com/office/drawing/2014/main" id="{8BBA4E7B-DC14-42B6-96B2-0B1439263201}"/>
              </a:ext>
            </a:extLst>
          </p:cNvPr>
          <p:cNvSpPr txBox="1"/>
          <p:nvPr/>
        </p:nvSpPr>
        <p:spPr>
          <a:xfrm>
            <a:off x="63055" y="5240935"/>
            <a:ext cx="4932000" cy="1212401"/>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あるキラーコンテンツを実施し、大阪の魅力を全世界に強力に発信することで、万博開幕後もその熱気や話題性を継承し、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年大阪・関西万博の機運醸成に向けたプロモーション事業とも連携。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年秋頃　イベント開催予定</a:t>
            </a:r>
            <a:endParaRPr lang="en-US" altLang="ja-JP" sz="10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5075263" y="3868895"/>
            <a:ext cx="4700358" cy="2448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国内外へのプロモーション、国内外教育旅行誘致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広域周遊の促進（エリアごとにテーマを設定した新たなコンテンツの造成など）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・マーケティングリサーチ（観光に関するデータベースの構築、データを活用した府内市町村の観光戦略策定支援、観光アプリ（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XR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機能）を活用した取組みなど）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観光魅力の創造（食、歴史、スポーツ、ウェルネス等、大阪らしい観光素材の開発、ペットツーリズム、ガストロノミーツーリズム等の推進、</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の整備など）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誘致の推進（万博に関連した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誘致、国内外へのプロモーションなど）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観光情報の発信（観光案内所の運営、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による国内外への情報発信など</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5075263" y="3610704"/>
            <a:ext cx="47016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大阪観光局の取組み</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524,224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7586375" y="6526230"/>
            <a:ext cx="2311400" cy="365125"/>
          </a:xfrm>
        </p:spPr>
        <p:txBody>
          <a:bodyPr/>
          <a:lstStyle/>
          <a:p>
            <a:fld id="{1765F155-2CE9-4D92-ACFE-7182E7668ACC}" type="slidenum">
              <a:rPr kumimoji="1" lang="ja-JP" altLang="en-US" smtClean="0"/>
              <a:t>5</a:t>
            </a:fld>
            <a:endParaRPr kumimoji="1" lang="ja-JP" altLang="en-US" dirty="0"/>
          </a:p>
        </p:txBody>
      </p:sp>
      <p:sp>
        <p:nvSpPr>
          <p:cNvPr id="42" name="テキスト ボックス 41">
            <a:extLst>
              <a:ext uri="{FF2B5EF4-FFF2-40B4-BE49-F238E27FC236}">
                <a16:creationId xmlns:a16="http://schemas.microsoft.com/office/drawing/2014/main" id="{9E7D8842-B8A1-4C95-9F3B-147CB049D262}"/>
              </a:ext>
            </a:extLst>
          </p:cNvPr>
          <p:cNvSpPr txBox="1"/>
          <p:nvPr/>
        </p:nvSpPr>
        <p:spPr>
          <a:xfrm>
            <a:off x="63055" y="2664803"/>
            <a:ext cx="4932000" cy="230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誘客促進事業</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62</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,597</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立博物館等や府内文化財の魅力向上を図り、誘客を促進できるよう、その方向性の検討に必要なデータ収集を目的としたマーケティング調査を実施するとともに、モニターツアーや周遊促進イベント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事業者募集</a:t>
            </a: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事業者決定、マーケティング調査等開始</a:t>
            </a: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モニターツアー・イベント実施</a:t>
            </a:r>
          </a:p>
          <a:p>
            <a:pPr lvl="0">
              <a:lnSpc>
                <a:spcPts val="800"/>
              </a:lnSpc>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a:t>
            </a:r>
            <a:r>
              <a:rPr lang="zh-TW" altLang="en-US" sz="1000" u="sng" noProof="0" dirty="0">
                <a:latin typeface="Meiryo UI" panose="020B0604030504040204" pitchFamily="50" charset="-128"/>
                <a:ea typeface="Meiryo UI" panose="020B0604030504040204" pitchFamily="50" charset="-128"/>
                <a:cs typeface="Meiryo UI" panose="020B0604030504040204" pitchFamily="50" charset="-128"/>
              </a:rPr>
              <a:t>多言語解説整備事業</a:t>
            </a:r>
            <a:r>
              <a:rPr lang="zh-TW"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77,350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府立弥生文化博物館、府立近つ飛鳥博物館・府立近つ飛鳥風土記の丘に、国内外からの来訪者を呼び込むため、展示等の多言語解説を整備し、来館者の利便性の向上を図る。</a:t>
            </a:r>
            <a:endParaRPr lang="en-US" altLang="ja-JP" sz="10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702FEEC6-A335-4698-9EC0-DAF4B6840485}"/>
              </a:ext>
            </a:extLst>
          </p:cNvPr>
          <p:cNvSpPr txBox="1"/>
          <p:nvPr/>
        </p:nvSpPr>
        <p:spPr>
          <a:xfrm>
            <a:off x="64142" y="2427816"/>
            <a:ext cx="4932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歴史・文化資源を活かした地域魅力の発信</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4E5EA043-5813-4827-A271-32E460541E5C}"/>
              </a:ext>
            </a:extLst>
          </p:cNvPr>
          <p:cNvSpPr txBox="1"/>
          <p:nvPr/>
        </p:nvSpPr>
        <p:spPr>
          <a:xfrm>
            <a:off x="5077189" y="1134914"/>
            <a:ext cx="4701600" cy="2378023"/>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エリアプログラムを一体的に展開し、都市魅力の創造・発信や都市ブランドの向上を図る。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大阪の冬を代表する観光コンテンツの充実を図り、国内外からの観光客の満足度を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樹木などのイルミネーションに光度や色彩の変化が可能な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LED</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での装飾を加えるなど、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より圧倒的で魅力的な光空間を創出することで、大阪の都市魅力の向上と万博の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機運醸成を図る。また、来阪者をおもてなしするため、プログラムの一部を万博の開幕に合わせて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月から、点灯時間も延長して実施。</a:t>
            </a:r>
            <a:endParaRPr lang="en-US" altLang="ja-JP" sz="1000" strike="sngStrike"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「大阪・光の饗宴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」点灯式開催及び万博特別点灯開始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「大阪・光の饗宴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」本開催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9B68B73A-EB2C-469D-B0E0-7BD8E119FA15}"/>
              </a:ext>
            </a:extLst>
          </p:cNvPr>
          <p:cNvSpPr txBox="1"/>
          <p:nvPr/>
        </p:nvSpPr>
        <p:spPr>
          <a:xfrm>
            <a:off x="5075263" y="906342"/>
            <a:ext cx="4701600" cy="244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735,622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52" name="グループ化 51">
            <a:extLst>
              <a:ext uri="{FF2B5EF4-FFF2-40B4-BE49-F238E27FC236}">
                <a16:creationId xmlns:a16="http://schemas.microsoft.com/office/drawing/2014/main" id="{F24336C8-3AB1-4B0A-B1AF-111703197047}"/>
              </a:ext>
            </a:extLst>
          </p:cNvPr>
          <p:cNvGrpSpPr/>
          <p:nvPr/>
        </p:nvGrpSpPr>
        <p:grpSpPr>
          <a:xfrm>
            <a:off x="5947311" y="927592"/>
            <a:ext cx="792000" cy="216000"/>
            <a:chOff x="-1807864" y="2317564"/>
            <a:chExt cx="792000" cy="216000"/>
          </a:xfrm>
        </p:grpSpPr>
        <p:sp>
          <p:nvSpPr>
            <p:cNvPr id="53" name="楕円 52">
              <a:extLst>
                <a:ext uri="{FF2B5EF4-FFF2-40B4-BE49-F238E27FC236}">
                  <a16:creationId xmlns:a16="http://schemas.microsoft.com/office/drawing/2014/main" id="{9FD4712E-D8E7-4297-A53C-861394691089}"/>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448AB8A6-4384-40CF-98D7-65C6E3CE265B}"/>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5" name="グループ化 54">
            <a:extLst>
              <a:ext uri="{FF2B5EF4-FFF2-40B4-BE49-F238E27FC236}">
                <a16:creationId xmlns:a16="http://schemas.microsoft.com/office/drawing/2014/main" id="{A8C11BD4-2228-4BD1-B508-CF3B36560966}"/>
              </a:ext>
            </a:extLst>
          </p:cNvPr>
          <p:cNvGrpSpPr/>
          <p:nvPr/>
        </p:nvGrpSpPr>
        <p:grpSpPr>
          <a:xfrm>
            <a:off x="6319910" y="3633509"/>
            <a:ext cx="736205" cy="216000"/>
            <a:chOff x="-1776638" y="2327721"/>
            <a:chExt cx="792000" cy="216000"/>
          </a:xfrm>
        </p:grpSpPr>
        <p:sp>
          <p:nvSpPr>
            <p:cNvPr id="56" name="楕円 55">
              <a:extLst>
                <a:ext uri="{FF2B5EF4-FFF2-40B4-BE49-F238E27FC236}">
                  <a16:creationId xmlns:a16="http://schemas.microsoft.com/office/drawing/2014/main" id="{F4CD03DA-C909-46D3-8478-1AEFE07E2F4F}"/>
                </a:ext>
              </a:extLst>
            </p:cNvPr>
            <p:cNvSpPr/>
            <p:nvPr/>
          </p:nvSpPr>
          <p:spPr>
            <a:xfrm>
              <a:off x="-1542637" y="2345721"/>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18A3A6FE-DF55-4FAA-83ED-AFA263506BA5}"/>
                </a:ext>
              </a:extLst>
            </p:cNvPr>
            <p:cNvSpPr/>
            <p:nvPr/>
          </p:nvSpPr>
          <p:spPr>
            <a:xfrm>
              <a:off x="-1776638" y="232772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7" name="グループ化 36"/>
          <p:cNvGrpSpPr/>
          <p:nvPr/>
        </p:nvGrpSpPr>
        <p:grpSpPr>
          <a:xfrm>
            <a:off x="2360712" y="2442926"/>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33" name="テキスト ボックス 32">
            <a:extLst>
              <a:ext uri="{FF2B5EF4-FFF2-40B4-BE49-F238E27FC236}">
                <a16:creationId xmlns:a16="http://schemas.microsoft.com/office/drawing/2014/main" id="{3229B253-6D65-4EB1-A474-BC2904EF2BC7}"/>
              </a:ext>
            </a:extLst>
          </p:cNvPr>
          <p:cNvSpPr txBox="1"/>
          <p:nvPr/>
        </p:nvSpPr>
        <p:spPr>
          <a:xfrm>
            <a:off x="64142" y="1128946"/>
            <a:ext cx="4932000" cy="1198215"/>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自然公園施設（府民の森、長距離自然歩道等）の魅力や利便性の向上、安全性の確保に資する整備等を計画的に進めていくため、「山のおもてなし」をコンセプトとしたの基本構想の策定等を行う。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⼭のおもてなし基本構想策定業務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おおさか環状⾃然歩道多⾔語マップ作成業務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547F6FDB-2DDF-4CFB-88A5-9FC819D338D9}"/>
              </a:ext>
            </a:extLst>
          </p:cNvPr>
          <p:cNvSpPr txBox="1"/>
          <p:nvPr/>
        </p:nvSpPr>
        <p:spPr>
          <a:xfrm>
            <a:off x="64142" y="912372"/>
            <a:ext cx="4932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山のおもてなし事業</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48,000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3" name="グループ化 42">
            <a:extLst>
              <a:ext uri="{FF2B5EF4-FFF2-40B4-BE49-F238E27FC236}">
                <a16:creationId xmlns:a16="http://schemas.microsoft.com/office/drawing/2014/main" id="{D2CFE7E5-99F3-4824-8B22-1BF1BC0EFFB2}"/>
              </a:ext>
            </a:extLst>
          </p:cNvPr>
          <p:cNvGrpSpPr/>
          <p:nvPr/>
        </p:nvGrpSpPr>
        <p:grpSpPr>
          <a:xfrm>
            <a:off x="1136576" y="920742"/>
            <a:ext cx="792000" cy="216000"/>
            <a:chOff x="-1807864" y="2317564"/>
            <a:chExt cx="792000" cy="216000"/>
          </a:xfrm>
        </p:grpSpPr>
        <p:sp>
          <p:nvSpPr>
            <p:cNvPr id="47" name="楕円 46">
              <a:extLst>
                <a:ext uri="{FF2B5EF4-FFF2-40B4-BE49-F238E27FC236}">
                  <a16:creationId xmlns:a16="http://schemas.microsoft.com/office/drawing/2014/main" id="{C33BD34D-BA01-4CAA-8D32-32794234CDEC}"/>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8" name="楕円 47">
              <a:extLst>
                <a:ext uri="{FF2B5EF4-FFF2-40B4-BE49-F238E27FC236}">
                  <a16:creationId xmlns:a16="http://schemas.microsoft.com/office/drawing/2014/main" id="{1E982F26-4E96-43D3-913A-30D6886E3218}"/>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50" name="テキスト ボックス 49">
            <a:extLst>
              <a:ext uri="{FF2B5EF4-FFF2-40B4-BE49-F238E27FC236}">
                <a16:creationId xmlns:a16="http://schemas.microsoft.com/office/drawing/2014/main" id="{ACBE7474-9E69-4E92-B894-05A89B168188}"/>
              </a:ext>
            </a:extLst>
          </p:cNvPr>
          <p:cNvSpPr txBox="1"/>
          <p:nvPr/>
        </p:nvSpPr>
        <p:spPr>
          <a:xfrm>
            <a:off x="63055" y="5054987"/>
            <a:ext cx="4932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196,068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1" name="グループ化 50">
            <a:extLst>
              <a:ext uri="{FF2B5EF4-FFF2-40B4-BE49-F238E27FC236}">
                <a16:creationId xmlns:a16="http://schemas.microsoft.com/office/drawing/2014/main" id="{8958314D-A67F-4274-A40F-FBD4E3FAB9F0}"/>
              </a:ext>
            </a:extLst>
          </p:cNvPr>
          <p:cNvGrpSpPr/>
          <p:nvPr/>
        </p:nvGrpSpPr>
        <p:grpSpPr>
          <a:xfrm>
            <a:off x="2699207" y="5070097"/>
            <a:ext cx="792000" cy="216000"/>
            <a:chOff x="-1807864" y="2317564"/>
            <a:chExt cx="792000" cy="216000"/>
          </a:xfrm>
        </p:grpSpPr>
        <p:sp>
          <p:nvSpPr>
            <p:cNvPr id="58" name="楕円 57">
              <a:extLst>
                <a:ext uri="{FF2B5EF4-FFF2-40B4-BE49-F238E27FC236}">
                  <a16:creationId xmlns:a16="http://schemas.microsoft.com/office/drawing/2014/main" id="{E673B54A-84CF-4C78-87AF-6C6233E3B0F4}"/>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9" name="楕円 58">
              <a:extLst>
                <a:ext uri="{FF2B5EF4-FFF2-40B4-BE49-F238E27FC236}">
                  <a16:creationId xmlns:a16="http://schemas.microsoft.com/office/drawing/2014/main" id="{18622D09-98C4-4E60-BEB9-3C2691FCD7DD}"/>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60" name="正方形/長方形 59">
            <a:extLst>
              <a:ext uri="{FF2B5EF4-FFF2-40B4-BE49-F238E27FC236}">
                <a16:creationId xmlns:a16="http://schemas.microsoft.com/office/drawing/2014/main" id="{437BB394-5E85-47C8-AD82-19D7D15C0544}"/>
              </a:ext>
            </a:extLst>
          </p:cNvPr>
          <p:cNvSpPr/>
          <p:nvPr/>
        </p:nvSpPr>
        <p:spPr>
          <a:xfrm>
            <a:off x="4369239" y="945505"/>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22A3AFFB-23D6-4CEE-A2F3-1D6DA16230F0}"/>
              </a:ext>
            </a:extLst>
          </p:cNvPr>
          <p:cNvSpPr/>
          <p:nvPr/>
        </p:nvSpPr>
        <p:spPr>
          <a:xfrm>
            <a:off x="4369239" y="2478926"/>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272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A3C8DCB-5898-43FF-B0DF-77B19B493A95}"/>
              </a:ext>
            </a:extLst>
          </p:cNvPr>
          <p:cNvSpPr txBox="1"/>
          <p:nvPr/>
        </p:nvSpPr>
        <p:spPr>
          <a:xfrm>
            <a:off x="5019514" y="2909389"/>
            <a:ext cx="4788000" cy="1386575"/>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関西の自治体（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政令市）及び民間企業等が一体となって、万博のテーマ等を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踏まえた新しい旅行商品やコンテンツの造成を進め、関西各地の特色や生活文化等の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”として発信し、万博及び関西への誘客を進める。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旅行商品の造成、観光情報の提供、プロモーションの実施、サービスインフラ「関西広域　観光情報ゲートウェイ」での情報提供等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5022482" y="1075830"/>
            <a:ext cx="4788000" cy="1548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大阪・関西万博開催を契機とし、大阪府、大阪市、堺市、観光関連団体、経済団体など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で構成する大阪デスティネーションキャンペーン推進協議会が、ＪＲ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社（北海道・東日本・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東海・西日本・四国・九州）と連携した全国規模の観光キャンペーンを展開し、大阪・関西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万博の機運醸成、府域への誘客・周遊促進を図ることにより、観光消費の拡大を図る。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年度当初予算案（総事業費）</a:t>
            </a:r>
            <a:r>
              <a:rPr lang="en-US" altLang="ja-JP" sz="1000" dirty="0">
                <a:latin typeface="Meiryo UI" panose="020B0604030504040204" pitchFamily="50" charset="-128"/>
                <a:ea typeface="Meiryo UI" panose="020B0604030504040204" pitchFamily="50" charset="-128"/>
              </a:rPr>
              <a:t>35</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（堺市負担含む）</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700"/>
              </a:lnSpc>
              <a:buFont typeface="Meiryo UI" panose="020B0604030504040204" pitchFamily="50" charset="-128"/>
              <a:buChar char="○"/>
            </a:pP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　プレキャンペーン・全国宣伝販売促進会議の実施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8055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本キャンペーンの実施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アフターキャンペーンの実施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1999" y="1073697"/>
            <a:ext cx="4824000" cy="5648149"/>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大阪・関西万博開催に向け、大阪の観光資源を活用したイベント開催等により、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大阪への集客・周遊を促進し、万博の機運醸成や成功につなげるとともに、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兵庫県と連携した広域観光プロモーションにより大阪・兵庫への周遊を促進する。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①大阪の観光資源の強みを活かした集客・周遊事業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00,000</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内や北摂・河内・泉州エリアの観光スポットを舞台としたイベント等の開催により、国内外からの観光客の誘客・府内周遊を促進することを目的とする「大阪来てな！キャンペーン」と、万博来場者に対して、大阪の魅力を直接届け、大阪のプレゼンス向上や府内各地への訪問意欲の喚起につなげることを目的とする「大阪ウィーク」でのイベント開催を一体的に取り組むことにより、大阪を訪れる方々の府内滞在・府内周遊の促進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万博開催期間を中心に集客イベントや周遊の仕掛けを展開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万博会場内催事「大阪ウィーク」にて、集客イベント等を実施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②観光コンテンツ等のプロモーション</a:t>
            </a:r>
            <a:r>
              <a:rPr lang="ja-JP"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5,546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noProof="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広域観光コンテンツプロモーション事業にて作成したチラシや動画を活用して、インバウンドが多く利用する公共交通機関駅での動画発信や、万博会場でのチラシ配布など、万博に訪れる観光客に直接観光コンテンツ等の魅力を伝えることで、アフター万博のリピーター獲得を図る。ま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年度に制作した公式ホームページを活用した魅力発信も行う。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万博開催期間中に、動画発信などプロモーションを実施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kumimoji="1" lang="ja-JP" altLang="en-US" sz="1000" b="0"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③大阪府内周遊ツアーの調査・検討 </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年度当初予算案　</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15,210</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07950" lvl="0" indent="-107950">
              <a:lnSpc>
                <a:spcPts val="1500"/>
              </a:lnSpc>
              <a:defRPr/>
            </a:pP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来阪者の府内周遊を一層促進するため、民間主導で観光周遊ツアーが展開・継続されるよう、スキーム等の検討を行うとともに、令和</a:t>
            </a:r>
            <a:r>
              <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年度以降には検討結果をもとに民間事業者への伴走支援を行い、その定着をめざす。</a:t>
            </a:r>
            <a:endPar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モデル事業の実施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kumimoji="1" lang="ja-JP" altLang="en-US"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　　　　　　　　　　　効果検証、支援手法等検討</a:t>
            </a:r>
            <a:endParaRPr kumimoji="1" lang="en-US" altLang="ja-JP" sz="1000" b="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7950" lvl="0" indent="-10795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民間事業者による観光周遊ツアーの展開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7" name="テキスト ボックス 16"/>
          <p:cNvSpPr txBox="1"/>
          <p:nvPr/>
        </p:nvSpPr>
        <p:spPr>
          <a:xfrm>
            <a:off x="71999" y="837667"/>
            <a:ext cx="4824000" cy="252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大阪府域等への観光誘客・周遊促進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zh-CN"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0C850B44-CA18-4D5B-8048-0BA18774765E}"/>
              </a:ext>
            </a:extLst>
          </p:cNvPr>
          <p:cNvSpPr txBox="1"/>
          <p:nvPr/>
        </p:nvSpPr>
        <p:spPr>
          <a:xfrm>
            <a:off x="5022584" y="2689164"/>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万博プラス関西観光推進事業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17296" y="6525344"/>
            <a:ext cx="2311400" cy="365125"/>
          </a:xfrm>
        </p:spPr>
        <p:txBody>
          <a:bodyPr/>
          <a:lstStyle/>
          <a:p>
            <a:fld id="{1765F155-2CE9-4D92-ACFE-7182E7668ACC}" type="slidenum">
              <a:rPr kumimoji="1" lang="ja-JP" altLang="en-US" smtClean="0"/>
              <a:t>6</a:t>
            </a:fld>
            <a:endParaRPr kumimoji="1" lang="ja-JP" altLang="en-US" dirty="0"/>
          </a:p>
        </p:txBody>
      </p:sp>
      <p:sp>
        <p:nvSpPr>
          <p:cNvPr id="21" name="テキスト ボックス 20"/>
          <p:cNvSpPr txBox="1"/>
          <p:nvPr/>
        </p:nvSpPr>
        <p:spPr>
          <a:xfrm>
            <a:off x="5023570" y="857175"/>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大阪デスティネーションキャンペーン</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30,172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58ECDE66-1BDD-4764-9468-0DB579E7AE19}"/>
              </a:ext>
            </a:extLst>
          </p:cNvPr>
          <p:cNvGrpSpPr/>
          <p:nvPr/>
        </p:nvGrpSpPr>
        <p:grpSpPr>
          <a:xfrm>
            <a:off x="9922" y="332656"/>
            <a:ext cx="9896078" cy="144999"/>
            <a:chOff x="-15635" y="542925"/>
            <a:chExt cx="9167650" cy="90480"/>
          </a:xfrm>
        </p:grpSpPr>
        <p:cxnSp>
          <p:nvCxnSpPr>
            <p:cNvPr id="42" name="直線コネクタ 41">
              <a:extLst>
                <a:ext uri="{FF2B5EF4-FFF2-40B4-BE49-F238E27FC236}">
                  <a16:creationId xmlns:a16="http://schemas.microsoft.com/office/drawing/2014/main" id="{BDF94238-CC02-498F-90A2-A6B45624956B}"/>
                </a:ext>
              </a:extLst>
            </p:cNvPr>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4F3B085-ED29-4599-BD22-6777C6DA610E}"/>
                </a:ext>
              </a:extLst>
            </p:cNvPr>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DC8EE90-238B-4B4C-8464-F0EED4D6B3B4}"/>
                </a:ext>
              </a:extLst>
            </p:cNvPr>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1035261-8A60-413F-B45C-4CA120DFC451}"/>
                </a:ext>
              </a:extLst>
            </p:cNvPr>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8A27A358-0BA2-41B0-A5C7-BC8EE4085FFB}"/>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6" name="グループ化 75">
            <a:extLst>
              <a:ext uri="{FF2B5EF4-FFF2-40B4-BE49-F238E27FC236}">
                <a16:creationId xmlns:a16="http://schemas.microsoft.com/office/drawing/2014/main" id="{E7E1EBE8-F61A-4CB2-B069-173CBE94F852}"/>
              </a:ext>
            </a:extLst>
          </p:cNvPr>
          <p:cNvGrpSpPr/>
          <p:nvPr/>
        </p:nvGrpSpPr>
        <p:grpSpPr>
          <a:xfrm>
            <a:off x="6894188" y="873576"/>
            <a:ext cx="792000" cy="216000"/>
            <a:chOff x="-1807864" y="2317564"/>
            <a:chExt cx="792000" cy="216000"/>
          </a:xfrm>
        </p:grpSpPr>
        <p:sp>
          <p:nvSpPr>
            <p:cNvPr id="79" name="楕円 78">
              <a:extLst>
                <a:ext uri="{FF2B5EF4-FFF2-40B4-BE49-F238E27FC236}">
                  <a16:creationId xmlns:a16="http://schemas.microsoft.com/office/drawing/2014/main" id="{C0B2CEA0-DD5B-47FC-B049-B9D6AA664FE7}"/>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0" name="楕円 79">
              <a:extLst>
                <a:ext uri="{FF2B5EF4-FFF2-40B4-BE49-F238E27FC236}">
                  <a16:creationId xmlns:a16="http://schemas.microsoft.com/office/drawing/2014/main" id="{31A35BEB-4413-4015-9851-B78638840989}"/>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85" name="楕円 84">
            <a:extLst>
              <a:ext uri="{FF2B5EF4-FFF2-40B4-BE49-F238E27FC236}">
                <a16:creationId xmlns:a16="http://schemas.microsoft.com/office/drawing/2014/main" id="{25FBA89A-6E85-4C58-8502-5D4D89B598DF}"/>
              </a:ext>
            </a:extLst>
          </p:cNvPr>
          <p:cNvSpPr/>
          <p:nvPr/>
        </p:nvSpPr>
        <p:spPr>
          <a:xfrm>
            <a:off x="6963220" y="2724466"/>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86" name="楕円 85">
            <a:extLst>
              <a:ext uri="{FF2B5EF4-FFF2-40B4-BE49-F238E27FC236}">
                <a16:creationId xmlns:a16="http://schemas.microsoft.com/office/drawing/2014/main" id="{C75DE86D-AB1B-4D9C-BB8A-65108D1E48A8}"/>
              </a:ext>
            </a:extLst>
          </p:cNvPr>
          <p:cNvSpPr/>
          <p:nvPr/>
        </p:nvSpPr>
        <p:spPr>
          <a:xfrm>
            <a:off x="6729220" y="2700278"/>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sp>
        <p:nvSpPr>
          <p:cNvPr id="59" name="テキスト ボックス 58">
            <a:extLst>
              <a:ext uri="{FF2B5EF4-FFF2-40B4-BE49-F238E27FC236}">
                <a16:creationId xmlns:a16="http://schemas.microsoft.com/office/drawing/2014/main" id="{EF5C3ACA-002F-45DF-8093-E6C3199F301A}"/>
              </a:ext>
            </a:extLst>
          </p:cNvPr>
          <p:cNvSpPr txBox="1"/>
          <p:nvPr/>
        </p:nvSpPr>
        <p:spPr>
          <a:xfrm>
            <a:off x="5019514" y="4582666"/>
            <a:ext cx="4788000" cy="1368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ラグジュアリー・ツーリズムを扱う海外の旅行会社などが加盟するコンソーシアムが主催する旅行商談イベントを大阪に誘致する。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プレイベントキャンペーン開催予定</a:t>
            </a: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Connections Luxury Asia Pacific 2026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Connections Luxury Asia Pacific 2027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Connections Luxury Asia Pacific 2028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a:extLst>
              <a:ext uri="{FF2B5EF4-FFF2-40B4-BE49-F238E27FC236}">
                <a16:creationId xmlns:a16="http://schemas.microsoft.com/office/drawing/2014/main" id="{361DF596-B96D-49E2-B128-E127B4C7F834}"/>
              </a:ext>
            </a:extLst>
          </p:cNvPr>
          <p:cNvSpPr txBox="1"/>
          <p:nvPr/>
        </p:nvSpPr>
        <p:spPr>
          <a:xfrm>
            <a:off x="5019514" y="4366641"/>
            <a:ext cx="4788000" cy="252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ラグジュアリー・ツーリズム推進事業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3" name="グループ化 62">
            <a:extLst>
              <a:ext uri="{FF2B5EF4-FFF2-40B4-BE49-F238E27FC236}">
                <a16:creationId xmlns:a16="http://schemas.microsoft.com/office/drawing/2014/main" id="{65BC4B75-6C6F-4EAB-82DD-E0DF881E1160}"/>
              </a:ext>
            </a:extLst>
          </p:cNvPr>
          <p:cNvGrpSpPr/>
          <p:nvPr/>
        </p:nvGrpSpPr>
        <p:grpSpPr>
          <a:xfrm>
            <a:off x="6992272" y="4391332"/>
            <a:ext cx="792000" cy="216000"/>
            <a:chOff x="-1807864" y="2317564"/>
            <a:chExt cx="792000" cy="216000"/>
          </a:xfrm>
        </p:grpSpPr>
        <p:sp>
          <p:nvSpPr>
            <p:cNvPr id="66" name="楕円 65">
              <a:extLst>
                <a:ext uri="{FF2B5EF4-FFF2-40B4-BE49-F238E27FC236}">
                  <a16:creationId xmlns:a16="http://schemas.microsoft.com/office/drawing/2014/main" id="{326BA798-E8D8-4C8D-A5D0-30390CB3D1F7}"/>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7" name="楕円 66">
              <a:extLst>
                <a:ext uri="{FF2B5EF4-FFF2-40B4-BE49-F238E27FC236}">
                  <a16:creationId xmlns:a16="http://schemas.microsoft.com/office/drawing/2014/main" id="{BFA6846E-309E-4187-9F68-6A2EA3824B83}"/>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81" name="正方形/長方形 80">
            <a:extLst>
              <a:ext uri="{FF2B5EF4-FFF2-40B4-BE49-F238E27FC236}">
                <a16:creationId xmlns:a16="http://schemas.microsoft.com/office/drawing/2014/main" id="{87F91E01-70B4-495E-A406-8614E8592FB9}"/>
              </a:ext>
            </a:extLst>
          </p:cNvPr>
          <p:cNvSpPr/>
          <p:nvPr/>
        </p:nvSpPr>
        <p:spPr>
          <a:xfrm>
            <a:off x="9217030" y="4404959"/>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23F6A02-6F99-4140-AE9E-7B89BB50E10F}"/>
              </a:ext>
            </a:extLst>
          </p:cNvPr>
          <p:cNvSpPr/>
          <p:nvPr/>
        </p:nvSpPr>
        <p:spPr>
          <a:xfrm>
            <a:off x="3997570" y="857175"/>
            <a:ext cx="792000" cy="1964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31" name="グループ化 30">
            <a:extLst>
              <a:ext uri="{FF2B5EF4-FFF2-40B4-BE49-F238E27FC236}">
                <a16:creationId xmlns:a16="http://schemas.microsoft.com/office/drawing/2014/main" id="{3DA62304-BB8B-4D3A-B216-3AA62531375F}"/>
              </a:ext>
            </a:extLst>
          </p:cNvPr>
          <p:cNvGrpSpPr/>
          <p:nvPr/>
        </p:nvGrpSpPr>
        <p:grpSpPr>
          <a:xfrm>
            <a:off x="2215896" y="873576"/>
            <a:ext cx="792000" cy="216000"/>
            <a:chOff x="-1807864" y="2317564"/>
            <a:chExt cx="792000" cy="216000"/>
          </a:xfrm>
        </p:grpSpPr>
        <p:sp>
          <p:nvSpPr>
            <p:cNvPr id="32" name="楕円 31">
              <a:extLst>
                <a:ext uri="{FF2B5EF4-FFF2-40B4-BE49-F238E27FC236}">
                  <a16:creationId xmlns:a16="http://schemas.microsoft.com/office/drawing/2014/main" id="{5B3A68CD-7A51-4D4B-8CE4-F7F4AE3F0ADF}"/>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a:extLst>
                <a:ext uri="{FF2B5EF4-FFF2-40B4-BE49-F238E27FC236}">
                  <a16:creationId xmlns:a16="http://schemas.microsoft.com/office/drawing/2014/main" id="{4B5896ED-A5B7-4B47-AF02-B039EBB9FB90}"/>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725533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テキスト ボックス 51"/>
          <p:cNvSpPr txBox="1"/>
          <p:nvPr/>
        </p:nvSpPr>
        <p:spPr>
          <a:xfrm>
            <a:off x="64366" y="3308515"/>
            <a:ext cx="4788000" cy="111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旅行者向けのリーフレットの配布拡大、支援フロー及びガイドラインの周知、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大阪市をはじめとした府内宿泊施設との協定締結の促進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53" name="テキスト ボックス 52"/>
          <p:cNvSpPr txBox="1"/>
          <p:nvPr/>
        </p:nvSpPr>
        <p:spPr>
          <a:xfrm>
            <a:off x="64366" y="3076115"/>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0" name="グループ化 69"/>
          <p:cNvGrpSpPr/>
          <p:nvPr/>
        </p:nvGrpSpPr>
        <p:grpSpPr>
          <a:xfrm>
            <a:off x="1540794" y="3106220"/>
            <a:ext cx="792000" cy="216000"/>
            <a:chOff x="-1807864" y="2317564"/>
            <a:chExt cx="792000" cy="216000"/>
          </a:xfrm>
        </p:grpSpPr>
        <p:sp>
          <p:nvSpPr>
            <p:cNvPr id="71" name="楕円 7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2" name="楕円 7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テキスト ボックス 46">
            <a:extLst>
              <a:ext uri="{FF2B5EF4-FFF2-40B4-BE49-F238E27FC236}">
                <a16:creationId xmlns:a16="http://schemas.microsoft.com/office/drawing/2014/main" id="{A1A2FD97-5293-4963-968D-2C0521863B82}"/>
              </a:ext>
            </a:extLst>
          </p:cNvPr>
          <p:cNvSpPr txBox="1"/>
          <p:nvPr/>
        </p:nvSpPr>
        <p:spPr>
          <a:xfrm>
            <a:off x="68374" y="4725203"/>
            <a:ext cx="4824000" cy="861774"/>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対し補助を行うことにより、受入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公募開始予定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58ECDE66-1BDD-4764-9468-0DB579E7AE19}"/>
              </a:ext>
            </a:extLst>
          </p:cNvPr>
          <p:cNvGrpSpPr/>
          <p:nvPr/>
        </p:nvGrpSpPr>
        <p:grpSpPr>
          <a:xfrm>
            <a:off x="9922" y="332656"/>
            <a:ext cx="9896078" cy="144999"/>
            <a:chOff x="-15635" y="542925"/>
            <a:chExt cx="9167650" cy="90480"/>
          </a:xfrm>
        </p:grpSpPr>
        <p:cxnSp>
          <p:nvCxnSpPr>
            <p:cNvPr id="42" name="直線コネクタ 41">
              <a:extLst>
                <a:ext uri="{FF2B5EF4-FFF2-40B4-BE49-F238E27FC236}">
                  <a16:creationId xmlns:a16="http://schemas.microsoft.com/office/drawing/2014/main" id="{BDF94238-CC02-498F-90A2-A6B45624956B}"/>
                </a:ext>
              </a:extLst>
            </p:cNvPr>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4F3B085-ED29-4599-BD22-6777C6DA610E}"/>
                </a:ext>
              </a:extLst>
            </p:cNvPr>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DC8EE90-238B-4B4C-8464-F0EED4D6B3B4}"/>
                </a:ext>
              </a:extLst>
            </p:cNvPr>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1035261-8A60-413F-B45C-4CA120DFC451}"/>
                </a:ext>
              </a:extLst>
            </p:cNvPr>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8A27A358-0BA2-41B0-A5C7-BC8EE4085FFB}"/>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C98F20AE-CAD9-4B26-923B-9CB32B9E04BF}"/>
              </a:ext>
            </a:extLst>
          </p:cNvPr>
          <p:cNvSpPr txBox="1"/>
          <p:nvPr/>
        </p:nvSpPr>
        <p:spPr>
          <a:xfrm>
            <a:off x="89136" y="1018848"/>
            <a:ext cx="4788000" cy="79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市町村が、国内旅行者の観光消費額データや滞在データ等に基づく適切な観光地経営を実施できるよう、大阪観光局と連携し、府域一体のデータマーケティング基盤を整備することで、府内各市町村への誘客促進につなげる。</a:t>
            </a:r>
            <a:r>
              <a:rPr lang="ja-JP" altLang="en-US" sz="1000" strike="sngStrike"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BC5E483C-85B2-4EF4-9FBF-C17A010DE714}"/>
              </a:ext>
            </a:extLst>
          </p:cNvPr>
          <p:cNvSpPr txBox="1"/>
          <p:nvPr/>
        </p:nvSpPr>
        <p:spPr>
          <a:xfrm>
            <a:off x="89136" y="797711"/>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データマーケティング推進事業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5" name="グループ化 54">
            <a:extLst>
              <a:ext uri="{FF2B5EF4-FFF2-40B4-BE49-F238E27FC236}">
                <a16:creationId xmlns:a16="http://schemas.microsoft.com/office/drawing/2014/main" id="{61717E64-1D10-48F0-BF2B-1E7FE4BA862A}"/>
              </a:ext>
            </a:extLst>
          </p:cNvPr>
          <p:cNvGrpSpPr/>
          <p:nvPr/>
        </p:nvGrpSpPr>
        <p:grpSpPr>
          <a:xfrm>
            <a:off x="1805413" y="809459"/>
            <a:ext cx="792000" cy="216000"/>
            <a:chOff x="-1807864" y="2317564"/>
            <a:chExt cx="792000" cy="216000"/>
          </a:xfrm>
        </p:grpSpPr>
        <p:sp>
          <p:nvSpPr>
            <p:cNvPr id="56" name="楕円 55">
              <a:extLst>
                <a:ext uri="{FF2B5EF4-FFF2-40B4-BE49-F238E27FC236}">
                  <a16:creationId xmlns:a16="http://schemas.microsoft.com/office/drawing/2014/main" id="{4CA28D04-EF5D-48FA-862D-CF57BD531502}"/>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A8D6DEC5-CDF1-45F9-A9D8-F53370E6D88D}"/>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9" name="テキスト ボックス 68">
            <a:extLst>
              <a:ext uri="{FF2B5EF4-FFF2-40B4-BE49-F238E27FC236}">
                <a16:creationId xmlns:a16="http://schemas.microsoft.com/office/drawing/2014/main" id="{125405AF-9F2D-4623-A897-50AB82FBD19D}"/>
              </a:ext>
            </a:extLst>
          </p:cNvPr>
          <p:cNvSpPr txBox="1"/>
          <p:nvPr/>
        </p:nvSpPr>
        <p:spPr>
          <a:xfrm>
            <a:off x="4977778" y="2513565"/>
            <a:ext cx="4788000" cy="133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①スーツケース等輸送サービス利用促進事業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オーバーツーリズムによって生じるスーツケース等大型荷物の持込みによる公共交通機関の混雑を防止するために、手ぶら観光推進事業を行う。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②観光デジタルマップ事業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32,010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オーバーツーリズムによって生じる観光地のトイレ問題を防止するために、府内のトイレ等の位置や情報が簡潔に分かる観光デジタルマップの構築・運用を行う。</a:t>
            </a:r>
            <a:endParaRPr lang="en-US" altLang="ja-JP" sz="1000" strike="sngStrike" dirty="0">
              <a:solidFill>
                <a:srgbClr val="0070C0"/>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id="{83184E2C-B984-4833-9343-742C6D5D66C1}"/>
              </a:ext>
            </a:extLst>
          </p:cNvPr>
          <p:cNvSpPr txBox="1"/>
          <p:nvPr/>
        </p:nvSpPr>
        <p:spPr>
          <a:xfrm>
            <a:off x="4977778" y="2297541"/>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オーバーツーリズム未然防止・抑制対策事業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4" name="グループ化 73">
            <a:extLst>
              <a:ext uri="{FF2B5EF4-FFF2-40B4-BE49-F238E27FC236}">
                <a16:creationId xmlns:a16="http://schemas.microsoft.com/office/drawing/2014/main" id="{52439D7C-816E-4A7A-B1D4-11607E00E41E}"/>
              </a:ext>
            </a:extLst>
          </p:cNvPr>
          <p:cNvGrpSpPr/>
          <p:nvPr/>
        </p:nvGrpSpPr>
        <p:grpSpPr>
          <a:xfrm>
            <a:off x="7461522" y="2312651"/>
            <a:ext cx="792000" cy="216000"/>
            <a:chOff x="-1807864" y="2317564"/>
            <a:chExt cx="792000" cy="216000"/>
          </a:xfrm>
        </p:grpSpPr>
        <p:sp>
          <p:nvSpPr>
            <p:cNvPr id="75" name="楕円 74">
              <a:extLst>
                <a:ext uri="{FF2B5EF4-FFF2-40B4-BE49-F238E27FC236}">
                  <a16:creationId xmlns:a16="http://schemas.microsoft.com/office/drawing/2014/main" id="{A95CAAF2-B767-4DA5-828C-FE6C52112140}"/>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7" name="楕円 76">
              <a:extLst>
                <a:ext uri="{FF2B5EF4-FFF2-40B4-BE49-F238E27FC236}">
                  <a16:creationId xmlns:a16="http://schemas.microsoft.com/office/drawing/2014/main" id="{2E3DD708-5E27-4D4E-A7D2-6070E6E8D52E}"/>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82" name="テキスト ボックス 81">
            <a:extLst>
              <a:ext uri="{FF2B5EF4-FFF2-40B4-BE49-F238E27FC236}">
                <a16:creationId xmlns:a16="http://schemas.microsoft.com/office/drawing/2014/main" id="{8318A4C6-2068-44FA-97F4-05977121A7BF}"/>
              </a:ext>
            </a:extLst>
          </p:cNvPr>
          <p:cNvSpPr txBox="1"/>
          <p:nvPr/>
        </p:nvSpPr>
        <p:spPr>
          <a:xfrm>
            <a:off x="4966272" y="1044359"/>
            <a:ext cx="4788000" cy="115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観光客からの相談対応に必要な知識・能力を習得する研修や相談内容のデータベース構築により、公共交通機関の窓口や宿泊施設など、外国人観光客と接触する機会が多い機関での相談対応力向上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事業検討委員会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研修の実施、データベースの運用開始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a:extLst>
              <a:ext uri="{FF2B5EF4-FFF2-40B4-BE49-F238E27FC236}">
                <a16:creationId xmlns:a16="http://schemas.microsoft.com/office/drawing/2014/main" id="{6CFD7D21-CC0D-44D5-A38B-C8C6A9CA404F}"/>
              </a:ext>
            </a:extLst>
          </p:cNvPr>
          <p:cNvSpPr txBox="1"/>
          <p:nvPr/>
        </p:nvSpPr>
        <p:spPr>
          <a:xfrm>
            <a:off x="4966272" y="799637"/>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zh-TW"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外国人相談対応力強化事業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1,7908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4" name="グループ化 83">
            <a:extLst>
              <a:ext uri="{FF2B5EF4-FFF2-40B4-BE49-F238E27FC236}">
                <a16:creationId xmlns:a16="http://schemas.microsoft.com/office/drawing/2014/main" id="{4012A5D9-B0BE-44D8-B61B-34D09DA38CD7}"/>
              </a:ext>
            </a:extLst>
          </p:cNvPr>
          <p:cNvGrpSpPr/>
          <p:nvPr/>
        </p:nvGrpSpPr>
        <p:grpSpPr>
          <a:xfrm>
            <a:off x="6622456" y="813998"/>
            <a:ext cx="792000" cy="216000"/>
            <a:chOff x="-1807864" y="2317564"/>
            <a:chExt cx="792000" cy="216000"/>
          </a:xfrm>
        </p:grpSpPr>
        <p:sp>
          <p:nvSpPr>
            <p:cNvPr id="87" name="楕円 86">
              <a:extLst>
                <a:ext uri="{FF2B5EF4-FFF2-40B4-BE49-F238E27FC236}">
                  <a16:creationId xmlns:a16="http://schemas.microsoft.com/office/drawing/2014/main" id="{413B7F26-2B87-4969-959A-63C5DC48D9CF}"/>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8" name="楕円 87">
              <a:extLst>
                <a:ext uri="{FF2B5EF4-FFF2-40B4-BE49-F238E27FC236}">
                  <a16:creationId xmlns:a16="http://schemas.microsoft.com/office/drawing/2014/main" id="{0A7E68E7-74E1-4D24-A917-AA45E8293DA2}"/>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94" name="テキスト ボックス 93">
            <a:extLst>
              <a:ext uri="{FF2B5EF4-FFF2-40B4-BE49-F238E27FC236}">
                <a16:creationId xmlns:a16="http://schemas.microsoft.com/office/drawing/2014/main" id="{DF8E424C-042B-49F1-BDDE-97EFF541FF7A}"/>
              </a:ext>
            </a:extLst>
          </p:cNvPr>
          <p:cNvSpPr txBox="1"/>
          <p:nvPr/>
        </p:nvSpPr>
        <p:spPr>
          <a:xfrm>
            <a:off x="89136" y="2156316"/>
            <a:ext cx="4788000" cy="79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サイトにおいて、市町村が有する観光コンテンツを国内外へ情報発信するとともに、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を活用し、旅行者の行動や嗜好に沿った情報を提供することで、より効果的な誘客促進を図る。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a:extLst>
              <a:ext uri="{FF2B5EF4-FFF2-40B4-BE49-F238E27FC236}">
                <a16:creationId xmlns:a16="http://schemas.microsoft.com/office/drawing/2014/main" id="{2E18EF86-01EB-4263-88A2-C0BACB75C05A}"/>
              </a:ext>
            </a:extLst>
          </p:cNvPr>
          <p:cNvSpPr txBox="1"/>
          <p:nvPr/>
        </p:nvSpPr>
        <p:spPr>
          <a:xfrm>
            <a:off x="89136" y="1905243"/>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デジタルプロモーション推進事業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225</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6" name="グループ化 95">
            <a:extLst>
              <a:ext uri="{FF2B5EF4-FFF2-40B4-BE49-F238E27FC236}">
                <a16:creationId xmlns:a16="http://schemas.microsoft.com/office/drawing/2014/main" id="{7AE0DA6B-E809-469F-B9C3-F336A0021470}"/>
              </a:ext>
            </a:extLst>
          </p:cNvPr>
          <p:cNvGrpSpPr/>
          <p:nvPr/>
        </p:nvGrpSpPr>
        <p:grpSpPr>
          <a:xfrm>
            <a:off x="1877421" y="1920024"/>
            <a:ext cx="792000" cy="216000"/>
            <a:chOff x="-1807864" y="2317564"/>
            <a:chExt cx="792000" cy="216000"/>
          </a:xfrm>
        </p:grpSpPr>
        <p:sp>
          <p:nvSpPr>
            <p:cNvPr id="97" name="楕円 96">
              <a:extLst>
                <a:ext uri="{FF2B5EF4-FFF2-40B4-BE49-F238E27FC236}">
                  <a16:creationId xmlns:a16="http://schemas.microsoft.com/office/drawing/2014/main" id="{45184BF9-6774-4B3E-93A3-A503C0A1A7D4}"/>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98" name="楕円 97">
              <a:extLst>
                <a:ext uri="{FF2B5EF4-FFF2-40B4-BE49-F238E27FC236}">
                  <a16:creationId xmlns:a16="http://schemas.microsoft.com/office/drawing/2014/main" id="{C560DE12-202B-4D7A-9BAE-0B73816B09AB}"/>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8" name="正方形/長方形 67">
            <a:extLst>
              <a:ext uri="{FF2B5EF4-FFF2-40B4-BE49-F238E27FC236}">
                <a16:creationId xmlns:a16="http://schemas.microsoft.com/office/drawing/2014/main" id="{B26E83E8-ED4B-4CB4-8942-1C58F36EC8EF}"/>
              </a:ext>
            </a:extLst>
          </p:cNvPr>
          <p:cNvSpPr/>
          <p:nvPr/>
        </p:nvSpPr>
        <p:spPr>
          <a:xfrm>
            <a:off x="9164466" y="2323108"/>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34C07385-34D2-43E8-919B-F54526C8C413}"/>
              </a:ext>
            </a:extLst>
          </p:cNvPr>
          <p:cNvSpPr/>
          <p:nvPr/>
        </p:nvSpPr>
        <p:spPr>
          <a:xfrm>
            <a:off x="4289661" y="827228"/>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90" name="正方形/長方形 89">
            <a:extLst>
              <a:ext uri="{FF2B5EF4-FFF2-40B4-BE49-F238E27FC236}">
                <a16:creationId xmlns:a16="http://schemas.microsoft.com/office/drawing/2014/main" id="{B484534C-C34E-425F-B64F-3FB2E1385623}"/>
              </a:ext>
            </a:extLst>
          </p:cNvPr>
          <p:cNvSpPr/>
          <p:nvPr/>
        </p:nvSpPr>
        <p:spPr>
          <a:xfrm>
            <a:off x="4275045" y="1943178"/>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91" name="正方形/長方形 90">
            <a:extLst>
              <a:ext uri="{FF2B5EF4-FFF2-40B4-BE49-F238E27FC236}">
                <a16:creationId xmlns:a16="http://schemas.microsoft.com/office/drawing/2014/main" id="{22866883-D54A-43ED-9E06-854E987D65C7}"/>
              </a:ext>
            </a:extLst>
          </p:cNvPr>
          <p:cNvSpPr/>
          <p:nvPr/>
        </p:nvSpPr>
        <p:spPr>
          <a:xfrm>
            <a:off x="9163950" y="831767"/>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D91BC997-52B8-4817-8898-9E10EA573EEC}"/>
              </a:ext>
            </a:extLst>
          </p:cNvPr>
          <p:cNvSpPr txBox="1"/>
          <p:nvPr/>
        </p:nvSpPr>
        <p:spPr>
          <a:xfrm>
            <a:off x="68374" y="4488029"/>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宿泊施設における受入環境整備</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54</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楕円 77"/>
          <p:cNvSpPr/>
          <p:nvPr/>
        </p:nvSpPr>
        <p:spPr>
          <a:xfrm>
            <a:off x="2125667" y="451425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スライド番号プレースホルダー 1">
            <a:extLst>
              <a:ext uri="{FF2B5EF4-FFF2-40B4-BE49-F238E27FC236}">
                <a16:creationId xmlns:a16="http://schemas.microsoft.com/office/drawing/2014/main" id="{B3443A85-0F94-4388-BCE3-101C767CFF5D}"/>
              </a:ext>
            </a:extLst>
          </p:cNvPr>
          <p:cNvSpPr txBox="1">
            <a:spLocks/>
          </p:cNvSpPr>
          <p:nvPr/>
        </p:nvSpPr>
        <p:spPr>
          <a:xfrm>
            <a:off x="9538816" y="6540435"/>
            <a:ext cx="367184" cy="365125"/>
          </a:xfrm>
          <a:prstGeom prst="rect">
            <a:avLst/>
          </a:prstGeom>
        </p:spPr>
        <p:txBody>
          <a:bodyPr vert="horz" lIns="95782" tIns="47891" rIns="95782" bIns="47891" rtlCol="0" anchor="ctr"/>
          <a:lstStyle>
            <a:defPPr>
              <a:defRPr lang="ja-JP"/>
            </a:defPPr>
            <a:lvl1pPr marL="0" algn="r" defTabSz="957816" rtl="0" eaLnBrk="1" latinLnBrk="0" hangingPunct="1">
              <a:defRPr kumimoji="1" sz="1300" kern="1200">
                <a:solidFill>
                  <a:schemeClr val="tx1">
                    <a:tint val="75000"/>
                  </a:schemeClr>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fld id="{1765F155-2CE9-4D92-ACFE-7182E7668ACC}" type="slidenum">
              <a:rPr lang="ja-JP" altLang="en-US" smtClean="0"/>
              <a:pPr/>
              <a:t>7</a:t>
            </a:fld>
            <a:endParaRPr lang="ja-JP" altLang="en-US" dirty="0"/>
          </a:p>
        </p:txBody>
      </p:sp>
      <p:sp>
        <p:nvSpPr>
          <p:cNvPr id="49" name="テキスト ボックス 48">
            <a:extLst>
              <a:ext uri="{FF2B5EF4-FFF2-40B4-BE49-F238E27FC236}">
                <a16:creationId xmlns:a16="http://schemas.microsoft.com/office/drawing/2014/main" id="{4C699013-DFC3-457C-9DB7-6A5ADCBFAF8C}"/>
              </a:ext>
            </a:extLst>
          </p:cNvPr>
          <p:cNvSpPr txBox="1"/>
          <p:nvPr/>
        </p:nvSpPr>
        <p:spPr>
          <a:xfrm>
            <a:off x="4977778" y="4214531"/>
            <a:ext cx="4788000" cy="165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①外国人患者受入れ研修事業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9,987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「外国人患者受入れ医療コーディネータ</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」等の意見を取り入れた外国人患者受入れ研修を実施し、外国人患者受入れ医療機関の対応力向上を図る。</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②外国人患者受入れ医療機関における患者受入れ環境整備事業</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患者受入れの障壁となる医療費未収金リスク低減につながる費用を補助することで、新規の「外国人患者受入れ医療機関」の増加及び既存の「外国人患者受入れ医療機関」による外国人患者へのサービス向上を図る。</a:t>
            </a:r>
            <a:endParaRPr lang="en-US" altLang="ja-JP" sz="1000" strike="sngStrike" dirty="0">
              <a:solidFill>
                <a:srgbClr val="0070C0"/>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a:extLst>
              <a:ext uri="{FF2B5EF4-FFF2-40B4-BE49-F238E27FC236}">
                <a16:creationId xmlns:a16="http://schemas.microsoft.com/office/drawing/2014/main" id="{82EFB5C1-0499-4470-BBB2-ACA93FABDFA6}"/>
              </a:ext>
            </a:extLst>
          </p:cNvPr>
          <p:cNvSpPr txBox="1"/>
          <p:nvPr/>
        </p:nvSpPr>
        <p:spPr>
          <a:xfrm>
            <a:off x="4988002" y="3971425"/>
            <a:ext cx="4788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外国人観光客のための医療整備事業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9" name="グループ化 58">
            <a:extLst>
              <a:ext uri="{FF2B5EF4-FFF2-40B4-BE49-F238E27FC236}">
                <a16:creationId xmlns:a16="http://schemas.microsoft.com/office/drawing/2014/main" id="{17862583-C317-46FB-A8BC-63A254DB64AC}"/>
              </a:ext>
            </a:extLst>
          </p:cNvPr>
          <p:cNvGrpSpPr/>
          <p:nvPr/>
        </p:nvGrpSpPr>
        <p:grpSpPr>
          <a:xfrm>
            <a:off x="7107332" y="3994303"/>
            <a:ext cx="792000" cy="216000"/>
            <a:chOff x="-1807864" y="2317564"/>
            <a:chExt cx="792000" cy="216000"/>
          </a:xfrm>
        </p:grpSpPr>
        <p:sp>
          <p:nvSpPr>
            <p:cNvPr id="60" name="楕円 59">
              <a:extLst>
                <a:ext uri="{FF2B5EF4-FFF2-40B4-BE49-F238E27FC236}">
                  <a16:creationId xmlns:a16="http://schemas.microsoft.com/office/drawing/2014/main" id="{EFCA1ECC-0E7A-49A8-98D1-11BC00539A49}"/>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1" name="楕円 60">
              <a:extLst>
                <a:ext uri="{FF2B5EF4-FFF2-40B4-BE49-F238E27FC236}">
                  <a16:creationId xmlns:a16="http://schemas.microsoft.com/office/drawing/2014/main" id="{5762746F-CDC3-411B-9932-65800E8460FD}"/>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62" name="正方形/長方形 61">
            <a:extLst>
              <a:ext uri="{FF2B5EF4-FFF2-40B4-BE49-F238E27FC236}">
                <a16:creationId xmlns:a16="http://schemas.microsoft.com/office/drawing/2014/main" id="{D81A6D53-B9E6-427B-AFB3-2E7CE50FFC8F}"/>
              </a:ext>
            </a:extLst>
          </p:cNvPr>
          <p:cNvSpPr/>
          <p:nvPr/>
        </p:nvSpPr>
        <p:spPr>
          <a:xfrm>
            <a:off x="9199938" y="4010667"/>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4FCFDEE5-F416-4323-966B-04B953988647}"/>
              </a:ext>
            </a:extLst>
          </p:cNvPr>
          <p:cNvSpPr txBox="1"/>
          <p:nvPr/>
        </p:nvSpPr>
        <p:spPr>
          <a:xfrm>
            <a:off x="68374" y="6035226"/>
            <a:ext cx="4824000" cy="720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公共交通機関による府内の観光周遊を促し、公共交通の維持・大阪の成長に寄与するため、キャッシュレス決済対応機器の整備等、公共交通機関における旅行者の受入環境整備に係る費用を補助する。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a:extLst>
              <a:ext uri="{FF2B5EF4-FFF2-40B4-BE49-F238E27FC236}">
                <a16:creationId xmlns:a16="http://schemas.microsoft.com/office/drawing/2014/main" id="{2CA0356B-DC2E-441F-9717-03CA5CC77F74}"/>
              </a:ext>
            </a:extLst>
          </p:cNvPr>
          <p:cNvSpPr txBox="1"/>
          <p:nvPr/>
        </p:nvSpPr>
        <p:spPr>
          <a:xfrm>
            <a:off x="68374" y="5683350"/>
            <a:ext cx="4824000" cy="378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公共交通機関利用観光客受入環境整備事業費補助金</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lvl="0" algn="r">
              <a:lnSpc>
                <a:spcPts val="1200"/>
              </a:lnSpc>
              <a:defRPr/>
            </a:pP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125,000</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5" name="グループ化 64">
            <a:extLst>
              <a:ext uri="{FF2B5EF4-FFF2-40B4-BE49-F238E27FC236}">
                <a16:creationId xmlns:a16="http://schemas.microsoft.com/office/drawing/2014/main" id="{83DF7918-DB56-46E1-B9C2-828E68C66B17}"/>
              </a:ext>
            </a:extLst>
          </p:cNvPr>
          <p:cNvGrpSpPr/>
          <p:nvPr/>
        </p:nvGrpSpPr>
        <p:grpSpPr>
          <a:xfrm>
            <a:off x="3224896" y="5683350"/>
            <a:ext cx="792000" cy="216000"/>
            <a:chOff x="-1807864" y="2317564"/>
            <a:chExt cx="792000" cy="216000"/>
          </a:xfrm>
        </p:grpSpPr>
        <p:sp>
          <p:nvSpPr>
            <p:cNvPr id="66" name="楕円 65">
              <a:extLst>
                <a:ext uri="{FF2B5EF4-FFF2-40B4-BE49-F238E27FC236}">
                  <a16:creationId xmlns:a16="http://schemas.microsoft.com/office/drawing/2014/main" id="{068FFFB6-2E8D-4AD4-8B0D-345B4E99C5CD}"/>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7" name="楕円 66">
              <a:extLst>
                <a:ext uri="{FF2B5EF4-FFF2-40B4-BE49-F238E27FC236}">
                  <a16:creationId xmlns:a16="http://schemas.microsoft.com/office/drawing/2014/main" id="{B0E45E9F-0A35-4A4F-B38F-F1C5F21FE21F}"/>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sp>
        <p:nvSpPr>
          <p:cNvPr id="76" name="正方形/長方形 75">
            <a:extLst>
              <a:ext uri="{FF2B5EF4-FFF2-40B4-BE49-F238E27FC236}">
                <a16:creationId xmlns:a16="http://schemas.microsoft.com/office/drawing/2014/main" id="{A3FFE5BF-124C-490A-BABB-9A9D34490CA9}"/>
              </a:ext>
            </a:extLst>
          </p:cNvPr>
          <p:cNvSpPr/>
          <p:nvPr/>
        </p:nvSpPr>
        <p:spPr>
          <a:xfrm>
            <a:off x="4273552" y="5705025"/>
            <a:ext cx="54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0792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72000" y="1244144"/>
            <a:ext cx="9705536" cy="5400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誘致戦略」に基づき、官民が一体となって戦略的に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誘致を展開することで、大阪に集積する産業分野を生かしたビジネスやイノベーションの機会を創出し、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観光消費の拡大を図る。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万博開催に向け大阪・関西への注目が高まり、活発な国際交流が期待される中、国際会議をはじめとする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を積極的に誘致・創出するため、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国際会議の誘致・開催への助成を行うとともに、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関連のイベントにおいて情報発信を行うことにより、</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開催の増加を図る。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大阪観光局運営事業（予算：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等の誘致に向け、国内外へのプロモーションや情報発信を実施。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②万博と連動した国際会議誘致・開催支援事業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23,000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年の万博開催地である大阪・関西への注目が集まるタイミングをとらえ、大阪で開催する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を積極的に誘致するために、国際会議の誘致・開催において必要となる経費の一部を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・会期が２日以上、現地での総参加者数が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名以上であること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・日本を含む３ 居住国・地域以上からの参加者があること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誘致戦略」に定める重点分野（ライフサイエンス、ものづくり等）や万博のテーマなどに関する国際会議であること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の各要件を満たすものであること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・国際機関が主催するものであること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か国以上をローテーションして開催されるものであること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③情報発信の強化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開催地としての知名度を向上するため、国内外の主催者や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関連事業者に対し、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関連のイベントへの出展を通じて、ユニークベニューやアフターコンベンションなどに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活用可能な施設等の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ja-JP" altLang="en-US" sz="1000" b="0" i="0" u="sng" dirty="0">
                <a:effectLst/>
                <a:latin typeface="Meiryo UI" panose="020B0604030504040204" pitchFamily="50" charset="-128"/>
                <a:ea typeface="Meiryo UI" panose="020B0604030504040204" pitchFamily="50" charset="-128"/>
              </a:rPr>
              <a:t>国際会議開催支援事業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大阪の新たな成長戦略として、令和８年度から令和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年度にかけて、大阪が強みを有する重点分野の国際会議に対し、誘致・開催に係る経費の一部を助成する。令和７年度は、事業周知のための広報活動などを実施する。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5040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3" name="テキスト ボックス 22"/>
          <p:cNvSpPr txBox="1"/>
          <p:nvPr/>
        </p:nvSpPr>
        <p:spPr>
          <a:xfrm>
            <a:off x="72000" y="910341"/>
            <a:ext cx="9705536" cy="324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8</a:t>
            </a:fld>
            <a:endParaRPr kumimoji="1" lang="ja-JP" altLang="en-US"/>
          </a:p>
        </p:txBody>
      </p:sp>
      <p:grpSp>
        <p:nvGrpSpPr>
          <p:cNvPr id="35" name="グループ化 34"/>
          <p:cNvGrpSpPr/>
          <p:nvPr/>
        </p:nvGrpSpPr>
        <p:grpSpPr>
          <a:xfrm>
            <a:off x="1568624" y="950009"/>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4" name="正方形/長方形 53"/>
          <p:cNvSpPr/>
          <p:nvPr/>
        </p:nvSpPr>
        <p:spPr>
          <a:xfrm>
            <a:off x="8985528" y="980728"/>
            <a:ext cx="7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632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5552" y="467380"/>
            <a:ext cx="422179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a:xfrm>
            <a:off x="7610152" y="6520259"/>
            <a:ext cx="2311400" cy="365125"/>
          </a:xfrm>
        </p:spPr>
        <p:txBody>
          <a:bodyPr/>
          <a:lstStyle/>
          <a:p>
            <a:fld id="{1765F155-2CE9-4D92-ACFE-7182E7668ACC}" type="slidenum">
              <a:rPr kumimoji="1" lang="ja-JP" altLang="en-US" smtClean="0"/>
              <a:t>9</a:t>
            </a:fld>
            <a:endParaRPr kumimoji="1" lang="ja-JP" altLang="en-US" dirty="0"/>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759255" y="816189"/>
            <a:ext cx="50832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楕円 46"/>
          <p:cNvSpPr/>
          <p:nvPr/>
        </p:nvSpPr>
        <p:spPr>
          <a:xfrm>
            <a:off x="6825208" y="84386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3" name="テキスト ボックス 21">
            <a:extLst>
              <a:ext uri="{FF2B5EF4-FFF2-40B4-BE49-F238E27FC236}">
                <a16:creationId xmlns:a16="http://schemas.microsoft.com/office/drawing/2014/main" id="{45BF3AC6-81B7-4F0C-8DEA-9DD438111510}"/>
              </a:ext>
            </a:extLst>
          </p:cNvPr>
          <p:cNvSpPr txBox="1"/>
          <p:nvPr/>
        </p:nvSpPr>
        <p:spPr>
          <a:xfrm>
            <a:off x="4759255" y="1051933"/>
            <a:ext cx="5082533" cy="5760000"/>
          </a:xfrm>
          <a:prstGeom prst="rect">
            <a:avLst/>
          </a:prstGeom>
          <a:noFill/>
          <a:ln w="6350">
            <a:solidFill>
              <a:schemeClr val="tx1">
                <a:lumMod val="50000"/>
                <a:lumOff val="50000"/>
              </a:schemeClr>
            </a:solidFill>
          </a:ln>
        </p:spPr>
        <p:txBody>
          <a:bodyPr wrap="square" rtlCol="0" anchor="t">
            <a:noAutofit/>
          </a:bodyPr>
          <a:ls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気軽に第一級の芸術を楽しむ機会を提供するとともに、大阪ならではの芸術文化イベント開催に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優れたアジア映画の鑑賞機会を市民に提供すること及び大阪での映像制作活動の促進を支援すること等を通じて、映像文化の裾野を広げ、芸術文化にあふれる大阪を国内外に発信する。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また、大阪を映像文化の創造拠点として、都市の魅力を高めるとともに、交流と人材育成を図る。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アジア最新作の上映や来日ゲストとの交流、シンポジウム、映画講座等を実施する。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rPr>
              <a:t>月　映画祭開催予定</a:t>
            </a:r>
            <a:endParaRPr lang="en-US" altLang="ja-JP" sz="1000" dirty="0">
              <a:latin typeface="Meiryo UI" panose="020B0604030504040204" pitchFamily="50" charset="-128"/>
              <a:ea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文楽をはじめとする古典芸能の振興を図ることを目的に、文楽に関する公演や行事を開催すると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ともに、国立文楽劇場での文楽鑑賞への興味を喚起する情報を発信する業務を実施する。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116,000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団体・個人が行う芸術文化活動を公募し、アーツカウンシルの審査を経て、これらの事業経費の一部に対して助成を行う。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募集期間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⑤美術館・博物館の魅力向上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2,556,837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千円（運営費交付金）］</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「都市のコアとしてのミュージアム」の実現に向けて、（地独）大阪市博物館機構に第２期（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年度）中期目標を示し、運営費交付金を交付。 （地独）大阪市博物館機構は、来館者目線に立った徹底したサービスの向上、博物館・美術館を一体的に運営する強みを活かした活動に重点的に取り組む。</a:t>
            </a: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マスメディア等と連携した特別展及び企画展の誘致。</a:t>
            </a: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６館（大阪市立科学館、大阪市立東洋陶磁美術館、大阪歴史博物館、大阪市立自然史博物館、大阪市立美術館、大阪中之島美術館）の一体的な広報</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5AD9CAC9-03A9-485B-B239-D562B8A3CB7F}"/>
              </a:ext>
            </a:extLst>
          </p:cNvPr>
          <p:cNvSpPr txBox="1"/>
          <p:nvPr/>
        </p:nvSpPr>
        <p:spPr>
          <a:xfrm>
            <a:off x="64212" y="1028130"/>
            <a:ext cx="4644000" cy="972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大阪・関西万博に向けた文化芸術活動の活性化や文化芸術の魅力発信のため、大阪府市が連携し、各種公演やアート展等の文化芸術プログラムを実施。</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万博開催時を中心に実施する大阪国際文化芸術プロジェクトにおいて、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年度の取組みを踏まえたイベントを開催。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DB0DA52E-4A45-43BB-821A-C7A53AE34F02}"/>
              </a:ext>
            </a:extLst>
          </p:cNvPr>
          <p:cNvSpPr txBox="1"/>
          <p:nvPr/>
        </p:nvSpPr>
        <p:spPr>
          <a:xfrm>
            <a:off x="60875" y="816189"/>
            <a:ext cx="4644000" cy="244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大阪国際文化芸術プロジェクト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880,000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a:extLst>
              <a:ext uri="{FF2B5EF4-FFF2-40B4-BE49-F238E27FC236}">
                <a16:creationId xmlns:a16="http://schemas.microsoft.com/office/drawing/2014/main" id="{1DFE4876-EC9C-43C5-9C8F-33F4714E8E58}"/>
              </a:ext>
            </a:extLst>
          </p:cNvPr>
          <p:cNvGrpSpPr/>
          <p:nvPr/>
        </p:nvGrpSpPr>
        <p:grpSpPr>
          <a:xfrm>
            <a:off x="1856744" y="836736"/>
            <a:ext cx="792000" cy="216000"/>
            <a:chOff x="-1807864" y="2308881"/>
            <a:chExt cx="792000" cy="216000"/>
          </a:xfrm>
        </p:grpSpPr>
        <p:sp>
          <p:nvSpPr>
            <p:cNvPr id="32" name="楕円 31">
              <a:extLst>
                <a:ext uri="{FF2B5EF4-FFF2-40B4-BE49-F238E27FC236}">
                  <a16:creationId xmlns:a16="http://schemas.microsoft.com/office/drawing/2014/main" id="{74E7F0F5-93BC-4C73-B364-C3BBAAF00483}"/>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4" name="楕円 33">
              <a:extLst>
                <a:ext uri="{FF2B5EF4-FFF2-40B4-BE49-F238E27FC236}">
                  <a16:creationId xmlns:a16="http://schemas.microsoft.com/office/drawing/2014/main" id="{9EF2B929-2975-4490-8A51-425FA97376F6}"/>
                </a:ext>
              </a:extLst>
            </p:cNvPr>
            <p:cNvSpPr/>
            <p:nvPr/>
          </p:nvSpPr>
          <p:spPr>
            <a:xfrm>
              <a:off x="-1807864" y="230888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5" name="グループ化 34">
            <a:extLst>
              <a:ext uri="{FF2B5EF4-FFF2-40B4-BE49-F238E27FC236}">
                <a16:creationId xmlns:a16="http://schemas.microsoft.com/office/drawing/2014/main" id="{11E0C68A-E858-4B1A-AF6D-FF45E720E7B9}"/>
              </a:ext>
            </a:extLst>
          </p:cNvPr>
          <p:cNvGrpSpPr/>
          <p:nvPr/>
        </p:nvGrpSpPr>
        <p:grpSpPr>
          <a:xfrm>
            <a:off x="42875" y="3296851"/>
            <a:ext cx="4680000" cy="3382933"/>
            <a:chOff x="106922" y="3091024"/>
            <a:chExt cx="4680000" cy="3729419"/>
          </a:xfrm>
        </p:grpSpPr>
        <p:sp>
          <p:nvSpPr>
            <p:cNvPr id="36" name="テキスト ボックス 35">
              <a:extLst>
                <a:ext uri="{FF2B5EF4-FFF2-40B4-BE49-F238E27FC236}">
                  <a16:creationId xmlns:a16="http://schemas.microsoft.com/office/drawing/2014/main" id="{8CB9CC69-14AE-44D3-886D-85433A623B13}"/>
                </a:ext>
              </a:extLst>
            </p:cNvPr>
            <p:cNvSpPr txBox="1"/>
            <p:nvPr/>
          </p:nvSpPr>
          <p:spPr>
            <a:xfrm>
              <a:off x="106922" y="3356987"/>
              <a:ext cx="4680000" cy="346345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大阪府所蔵美術作品活用活性化事業</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127,008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拡充</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所蔵美術作品を府内各地に展示し、府民に身近な場所での鑑賞機会の提供を図るとともに、観光資源としての活用を図ることで、大阪府を訪れる観光客の増加につなげていく。また、大阪・関西万博の会場内で実施する「コレクション展」の開催や府内各地の美術作品の展示場所を周遊する鑑賞促進イベントの実施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u="sng" spc="-6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世紀美術コレクション魅力発信事業</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19,705</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令和５年度に開設した「大阪バーチャル美術館</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(enoco</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において、大阪・関西万博の会場内で実施する「コレクション展」の展示作品をバーチャル展示に追加することや「コレクション展」と連携した情報の発信等により、国内外に現代美術や大阪の魅力を発信し、万博への来場促進と大阪への誘客を図る。</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③オオサカアートビレッジ事業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85,318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大阪・関西万博会場から目視可能な咲洲庁舎の外壁を活用したデジタルアートを展開。大阪におけるアート活動の機運を醸成するとともに、アートによる都市魅力の向上を図り、大阪への誘客につなげる。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06C9FD01-2F27-4D68-B4A8-B9158E989093}"/>
                </a:ext>
              </a:extLst>
            </p:cNvPr>
            <p:cNvSpPr txBox="1"/>
            <p:nvPr/>
          </p:nvSpPr>
          <p:spPr>
            <a:xfrm>
              <a:off x="106922" y="3091024"/>
              <a:ext cx="4680000" cy="265965"/>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現代美術振興事業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0" name="テキスト ボックス 39">
            <a:extLst>
              <a:ext uri="{FF2B5EF4-FFF2-40B4-BE49-F238E27FC236}">
                <a16:creationId xmlns:a16="http://schemas.microsoft.com/office/drawing/2014/main" id="{77F58DAA-289D-4F5F-AC8E-D1400330B5A6}"/>
              </a:ext>
            </a:extLst>
          </p:cNvPr>
          <p:cNvSpPr txBox="1"/>
          <p:nvPr/>
        </p:nvSpPr>
        <p:spPr>
          <a:xfrm>
            <a:off x="53734" y="2259506"/>
            <a:ext cx="4680000" cy="93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を核として大阪の都市魅力を創造し、広く国内外に発信していく事業として、府内各地の神社仏閣等の日本遺産・文化財等を舞台に、大阪が誇る多彩で豊かな文化芸術プログラムを実施し、地域の魅力を向上するとともに、多くの観光客を呼び込むことを目指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00A3DE30-9E21-4C82-8832-D4970FF4B9F9}"/>
              </a:ext>
            </a:extLst>
          </p:cNvPr>
          <p:cNvSpPr txBox="1"/>
          <p:nvPr/>
        </p:nvSpPr>
        <p:spPr>
          <a:xfrm>
            <a:off x="53734" y="2051643"/>
            <a:ext cx="4680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大阪文化資源魅力向上事業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R7</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144,000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楕円 41">
            <a:extLst>
              <a:ext uri="{FF2B5EF4-FFF2-40B4-BE49-F238E27FC236}">
                <a16:creationId xmlns:a16="http://schemas.microsoft.com/office/drawing/2014/main" id="{F4DF2B62-6486-40AF-B51E-22D42CF1D2D6}"/>
              </a:ext>
            </a:extLst>
          </p:cNvPr>
          <p:cNvSpPr/>
          <p:nvPr/>
        </p:nvSpPr>
        <p:spPr>
          <a:xfrm>
            <a:off x="1891346" y="2081290"/>
            <a:ext cx="180000" cy="170549"/>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0" name="楕円 29">
            <a:extLst>
              <a:ext uri="{FF2B5EF4-FFF2-40B4-BE49-F238E27FC236}">
                <a16:creationId xmlns:a16="http://schemas.microsoft.com/office/drawing/2014/main" id="{24B226E0-C4F5-4E9D-99B4-84F052C833B8}"/>
              </a:ext>
            </a:extLst>
          </p:cNvPr>
          <p:cNvSpPr/>
          <p:nvPr/>
        </p:nvSpPr>
        <p:spPr>
          <a:xfrm>
            <a:off x="1352600" y="3344277"/>
            <a:ext cx="180000" cy="170549"/>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Tree>
    <p:extLst>
      <p:ext uri="{BB962C8B-B14F-4D97-AF65-F5344CB8AC3E}">
        <p14:creationId xmlns:p14="http://schemas.microsoft.com/office/powerpoint/2010/main" val="20906717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tx2">
            <a:lumMod val="75000"/>
          </a:schemeClr>
        </a:solidFill>
        <a:ln w="9525">
          <a:solidFill>
            <a:schemeClr val="tx1"/>
          </a:solidFill>
        </a:ln>
      </a:spPr>
      <a:bodyPr wrap="square" rtlCol="0" anchor="ctr">
        <a:spAutoFit/>
      </a:bodyPr>
      <a:lstStyle>
        <a:defPPr algn="l">
          <a:lnSpc>
            <a:spcPts val="1200"/>
          </a:lnSpc>
          <a:defRPr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8927</Words>
  <Application>Microsoft Office PowerPoint</Application>
  <PresentationFormat>A4 210 x 297 mm</PresentationFormat>
  <Paragraphs>609</Paragraphs>
  <Slides>11</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2025-04-15T04:02:54Z</dcterms:modified>
</cp:coreProperties>
</file>