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69" r:id="rId2"/>
    <p:sldId id="261" r:id="rId3"/>
    <p:sldId id="260" r:id="rId4"/>
    <p:sldId id="264" r:id="rId5"/>
    <p:sldId id="257" r:id="rId6"/>
    <p:sldId id="270" r:id="rId7"/>
    <p:sldId id="271" r:id="rId8"/>
    <p:sldId id="262" r:id="rId9"/>
    <p:sldId id="268" r:id="rId10"/>
    <p:sldId id="273" r:id="rId11"/>
    <p:sldId id="263" r:id="rId12"/>
    <p:sldId id="265" r:id="rId13"/>
    <p:sldId id="272" r:id="rId14"/>
    <p:sldId id="266" r:id="rId15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693" autoAdjust="0"/>
  </p:normalViewPr>
  <p:slideViewPr>
    <p:cSldViewPr snapToGrid="0">
      <p:cViewPr varScale="1">
        <p:scale>
          <a:sx n="75" d="100"/>
          <a:sy n="75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32.207.201\tondabayashi-js$\2023\05%20&#20491;&#20154;&#12501;&#12457;&#12523;&#12480;\04%20&#32048;&#24029;\&#25480;&#26989;\&#20196;&#21644;&#65301;&#24180;\&#65297;&#24180;\Book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32.207.201\tondabayashi-js$\2023\05%20&#20491;&#20154;&#12501;&#12457;&#12523;&#12480;\04%20&#32048;&#24029;\&#25480;&#26989;\&#20196;&#21644;&#65301;&#24180;\&#65297;&#24180;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0E-423A-B5C1-1C47C390C5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0E-423A-B5C1-1C47C390C5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0E-423A-B5C1-1C47C390C5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0E-423A-B5C1-1C47C390C59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0E-423A-B5C1-1C47C390C59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40E-423A-B5C1-1C47C390C59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40E-423A-B5C1-1C47C390C59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40E-423A-B5C1-1C47C390C59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40E-423A-B5C1-1C47C390C59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40E-423A-B5C1-1C47C390C59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ja-JP" altLang="en-US" sz="2400" b="1"/>
                      <a:t>水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07FF23A-E1C6-4A7B-8051-573B6656951B}" type="PERCENTAGE">
                      <a:rPr lang="en-US" altLang="ja-JP" sz="2400" b="1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40E-423A-B5C1-1C47C390C595}"/>
                </c:ext>
              </c:extLst>
            </c:dLbl>
            <c:dLbl>
              <c:idx val="1"/>
              <c:layout>
                <c:manualLayout>
                  <c:x val="8.4722222222222227E-2"/>
                  <c:y val="8.10183362496354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ja-JP" altLang="en-US" sz="1800" b="1"/>
                      <a:t>ナトリウム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61AEC7-B5C5-4A9C-B2A0-A7BC9EE816C0}" type="PERCENTAGE">
                      <a:rPr lang="en-US" altLang="ja-JP" sz="2400" b="1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543066491688541"/>
                      <c:h val="0.416597404491105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0E-423A-B5C1-1C47C390C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Sheet1!$D$3:$M$3</c:f>
              <c:strCache>
                <c:ptCount val="10"/>
                <c:pt idx="0">
                  <c:v>ナトリウム</c:v>
                </c:pt>
                <c:pt idx="1">
                  <c:v>カリウム</c:v>
                </c:pt>
                <c:pt idx="2">
                  <c:v>カルシウム</c:v>
                </c:pt>
                <c:pt idx="3">
                  <c:v>マグネシウム</c:v>
                </c:pt>
                <c:pt idx="4">
                  <c:v>亜鉛</c:v>
                </c:pt>
                <c:pt idx="5">
                  <c:v>銅</c:v>
                </c:pt>
                <c:pt idx="6">
                  <c:v>鉄</c:v>
                </c:pt>
                <c:pt idx="7">
                  <c:v>クロム</c:v>
                </c:pt>
                <c:pt idx="8">
                  <c:v>ニッケル</c:v>
                </c:pt>
                <c:pt idx="9">
                  <c:v>鉛</c:v>
                </c:pt>
              </c:strCache>
            </c:strRef>
          </c:cat>
          <c:val>
            <c:numRef>
              <c:f>Sheet1!$D$4:$M$4</c:f>
              <c:numCache>
                <c:formatCode>General</c:formatCode>
                <c:ptCount val="10"/>
                <c:pt idx="0">
                  <c:v>0.9</c:v>
                </c:pt>
                <c:pt idx="1">
                  <c:v>0.2</c:v>
                </c:pt>
                <c:pt idx="2">
                  <c:v>1.4999999999999999E-2</c:v>
                </c:pt>
                <c:pt idx="3">
                  <c:v>1.2999999999999999E-3</c:v>
                </c:pt>
                <c:pt idx="4">
                  <c:v>4.0000000000000002E-4</c:v>
                </c:pt>
                <c:pt idx="5">
                  <c:v>2.9999999999999997E-4</c:v>
                </c:pt>
                <c:pt idx="6">
                  <c:v>1E-3</c:v>
                </c:pt>
                <c:pt idx="7">
                  <c:v>1E-4</c:v>
                </c:pt>
                <c:pt idx="8">
                  <c:v>5.0000000000000002E-5</c:v>
                </c:pt>
                <c:pt idx="9">
                  <c:v>5.0000000000000002E-5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40E-423A-B5C1-1C47C390C59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8920406824146996"/>
          <c:y val="0"/>
          <c:w val="0.30801815398075238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人の体水分量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9-4EB0-9968-93676C191D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9-4EB0-9968-93676C191D6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ja-JP" altLang="en-US" sz="2000" b="1" baseline="0" dirty="0"/>
                      <a:t>水分
約</a:t>
                    </a:r>
                    <a:fld id="{C4F3F7D7-9FFD-4A57-8C61-E0F67E3DC181}" type="PERCENTAGE">
                      <a:rPr lang="en-US" altLang="ja-JP" sz="2000" b="1" baseline="0"/>
                      <a:pPr/>
                      <a:t>[パーセンテージ]</a:t>
                    </a:fld>
                    <a:endParaRPr lang="ja-JP" altLang="en-US" sz="2000" b="1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59-4EB0-9968-93676C191D65}"/>
                </c:ext>
              </c:extLst>
            </c:dLbl>
            <c:dLbl>
              <c:idx val="1"/>
              <c:layout>
                <c:manualLayout>
                  <c:x val="0.17523293963254594"/>
                  <c:y val="0.1720676582093905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2000" b="1" baseline="0" dirty="0"/>
                      <a:t>その他</a:t>
                    </a:r>
                  </a:p>
                  <a:p>
                    <a:r>
                      <a:rPr lang="ja-JP" altLang="en-US" sz="2000" b="1" baseline="0" dirty="0"/>
                      <a:t>約</a:t>
                    </a:r>
                    <a:fld id="{6FA78CFF-70DA-4C28-B414-1E0FAF548A6F}" type="PERCENTAGE">
                      <a:rPr lang="en-US" altLang="ja-JP" sz="2000" b="1" baseline="0"/>
                      <a:pPr/>
                      <a:t>[パーセンテージ]</a:t>
                    </a:fld>
                    <a:endParaRPr lang="ja-JP" altLang="en-US" sz="2000" b="1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90419947506562"/>
                      <c:h val="0.222785068533100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159-4EB0-9968-93676C191D6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Sheet1!$B$3:$B$4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59-4EB0-9968-93676C191D6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EC6D4-34FD-4776-A191-8B1321872E8A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79380-D8D5-4351-B892-35BFE893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10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A99CF-A436-4103-80B7-6A9D4AD82BC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825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79380-D8D5-4351-B892-35BFE893753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988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79380-D8D5-4351-B892-35BFE893753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24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79380-D8D5-4351-B892-35BFE893753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84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79380-D8D5-4351-B892-35BFE893753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107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79380-D8D5-4351-B892-35BFE893753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34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79380-D8D5-4351-B892-35BFE893753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312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79380-D8D5-4351-B892-35BFE893753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430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79380-D8D5-4351-B892-35BFE893753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013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79380-D8D5-4351-B892-35BFE893753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574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79380-D8D5-4351-B892-35BFE893753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47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F747-5D8D-466C-B555-6BC3B0C0A1A5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765-C8F7-4AE8-9C51-8C51AF9AE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21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F747-5D8D-466C-B555-6BC3B0C0A1A5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765-C8F7-4AE8-9C51-8C51AF9AE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90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F747-5D8D-466C-B555-6BC3B0C0A1A5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765-C8F7-4AE8-9C51-8C51AF9AE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25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F747-5D8D-466C-B555-6BC3B0C0A1A5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765-C8F7-4AE8-9C51-8C51AF9AE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83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F747-5D8D-466C-B555-6BC3B0C0A1A5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765-C8F7-4AE8-9C51-8C51AF9AE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46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F747-5D8D-466C-B555-6BC3B0C0A1A5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765-C8F7-4AE8-9C51-8C51AF9AE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15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F747-5D8D-466C-B555-6BC3B0C0A1A5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765-C8F7-4AE8-9C51-8C51AF9AE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49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F747-5D8D-466C-B555-6BC3B0C0A1A5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765-C8F7-4AE8-9C51-8C51AF9AE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33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F747-5D8D-466C-B555-6BC3B0C0A1A5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765-C8F7-4AE8-9C51-8C51AF9AE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06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F747-5D8D-466C-B555-6BC3B0C0A1A5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765-C8F7-4AE8-9C51-8C51AF9AE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6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F747-5D8D-466C-B555-6BC3B0C0A1A5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D765-C8F7-4AE8-9C51-8C51AF9AE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76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5F747-5D8D-466C-B555-6BC3B0C0A1A5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2D765-C8F7-4AE8-9C51-8C51AF9AE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03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104592-AACF-47DF-949C-CAB3F61A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0" y="777874"/>
            <a:ext cx="10515600" cy="1325563"/>
          </a:xfrm>
        </p:spPr>
        <p:txBody>
          <a:bodyPr/>
          <a:lstStyle/>
          <a:p>
            <a:pPr algn="ctr"/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１</a:t>
            </a:r>
            <a:r>
              <a:rPr kumimoji="1"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年生　コラボ授業　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0A44C77-3B06-4FDF-9AE3-9CD32D602B3C}"/>
              </a:ext>
            </a:extLst>
          </p:cNvPr>
          <p:cNvSpPr txBox="1">
            <a:spLocks/>
          </p:cNvSpPr>
          <p:nvPr/>
        </p:nvSpPr>
        <p:spPr>
          <a:xfrm>
            <a:off x="771940" y="2103437"/>
            <a:ext cx="105818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S c </a:t>
            </a:r>
            <a:r>
              <a:rPr lang="en-US" altLang="ja-JP" b="1" dirty="0" err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i</a:t>
            </a:r>
            <a:r>
              <a:rPr lang="en-US" altLang="ja-JP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e n c e</a:t>
            </a:r>
            <a:r>
              <a:rPr lang="ja-JP" altLang="en-US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</a:t>
            </a:r>
            <a:r>
              <a:rPr lang="en-US" altLang="ja-JP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× </a:t>
            </a:r>
            <a:r>
              <a:rPr lang="ja-JP" altLang="en-US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en-US" altLang="ja-JP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N u t r </a:t>
            </a:r>
            <a:r>
              <a:rPr lang="en-US" altLang="ja-JP" b="1" dirty="0" err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i</a:t>
            </a:r>
            <a:r>
              <a:rPr lang="en-US" altLang="ja-JP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t </a:t>
            </a:r>
            <a:r>
              <a:rPr lang="en-US" altLang="ja-JP" b="1" dirty="0" err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i</a:t>
            </a:r>
            <a:r>
              <a:rPr lang="en-US" altLang="ja-JP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o n</a:t>
            </a:r>
          </a:p>
        </p:txBody>
      </p:sp>
      <p:sp>
        <p:nvSpPr>
          <p:cNvPr id="5" name="乗算記号 4">
            <a:extLst>
              <a:ext uri="{FF2B5EF4-FFF2-40B4-BE49-F238E27FC236}">
                <a16:creationId xmlns:a16="http://schemas.microsoft.com/office/drawing/2014/main" id="{6D145C20-F690-4CCF-9169-4D8AB51B5FDF}"/>
              </a:ext>
            </a:extLst>
          </p:cNvPr>
          <p:cNvSpPr/>
          <p:nvPr/>
        </p:nvSpPr>
        <p:spPr>
          <a:xfrm>
            <a:off x="5419629" y="435478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8124669" y="4833491"/>
            <a:ext cx="1379094" cy="435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rgbClr val="FF0000"/>
              </a:solidFill>
              <a:latin typeface="Segoe UI Black" panose="020B0A02040204020203" pitchFamily="34" charset="0"/>
              <a:ea typeface="BIZ UDP明朝 Medium" panose="02020500000000000000" pitchFamily="18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822178" y="3458089"/>
            <a:ext cx="4258736" cy="3113400"/>
            <a:chOff x="822178" y="3458089"/>
            <a:chExt cx="4258736" cy="3113400"/>
          </a:xfrm>
        </p:grpSpPr>
        <p:sp>
          <p:nvSpPr>
            <p:cNvPr id="6" name="ドーナツ 5"/>
            <p:cNvSpPr/>
            <p:nvPr/>
          </p:nvSpPr>
          <p:spPr>
            <a:xfrm>
              <a:off x="1230922" y="3733097"/>
              <a:ext cx="3544829" cy="2650118"/>
            </a:xfrm>
            <a:prstGeom prst="donut">
              <a:avLst>
                <a:gd name="adj" fmla="val 53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78" y="4514002"/>
              <a:ext cx="985128" cy="1197724"/>
            </a:xfrm>
            <a:prstGeom prst="rect">
              <a:avLst/>
            </a:prstGeom>
          </p:spPr>
        </p:pic>
        <p:pic>
          <p:nvPicPr>
            <p:cNvPr id="1028" name="Picture 4" descr="アルコールランプのイラスト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9690" y="5380959"/>
              <a:ext cx="729688" cy="1149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アルコールランプのイラスト（点火）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145" y="3522837"/>
              <a:ext cx="772679" cy="1216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人体模型のイラスト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527" y="3458089"/>
              <a:ext cx="768939" cy="128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電流計のイラスト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868" y="4531645"/>
              <a:ext cx="938046" cy="1039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理科・化学の実験のイラスト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398" y="5339545"/>
              <a:ext cx="911639" cy="1231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2147099" y="4811988"/>
              <a:ext cx="262865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>
                  <a:solidFill>
                    <a:srgbClr val="FF0000"/>
                  </a:solidFill>
                  <a:latin typeface="Segoe UI Black" panose="020B0A02040204020203" pitchFamily="34" charset="0"/>
                  <a:ea typeface="BIZ UDP明朝 Medium" panose="02020500000000000000" pitchFamily="18" charset="-128"/>
                </a:rPr>
                <a:t>Science</a:t>
              </a:r>
              <a:endParaRPr lang="ja-JP" altLang="en-US" sz="3200" dirty="0">
                <a:solidFill>
                  <a:srgbClr val="FF0000"/>
                </a:solidFill>
                <a:latin typeface="Segoe UI Black" panose="020B0A02040204020203" pitchFamily="34" charset="0"/>
                <a:ea typeface="BIZ UDP明朝 Medium" panose="02020500000000000000" pitchFamily="18" charset="-128"/>
              </a:endParaRPr>
            </a:p>
            <a:p>
              <a:endParaRPr kumimoji="1" lang="ja-JP" altLang="en-US" dirty="0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7416476" y="3814106"/>
            <a:ext cx="2645509" cy="2715968"/>
            <a:chOff x="7187674" y="3611853"/>
            <a:chExt cx="3169665" cy="3254084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7187674" y="5205788"/>
              <a:ext cx="262865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>
                  <a:solidFill>
                    <a:srgbClr val="FF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Nutrition</a:t>
              </a:r>
              <a:endParaRPr lang="ja-JP" altLang="en-US" sz="3200" dirty="0">
                <a:solidFill>
                  <a:srgbClr val="FF0000"/>
                </a:solidFill>
                <a:latin typeface="Segoe UI Black" panose="020B0A02040204020203" pitchFamily="34" charset="0"/>
                <a:ea typeface="BIZ UDP明朝 Medium" panose="02020500000000000000" pitchFamily="18" charset="-128"/>
              </a:endParaRPr>
            </a:p>
            <a:p>
              <a:endParaRPr kumimoji="1" lang="ja-JP" altLang="en-US" dirty="0"/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449" y="3611853"/>
              <a:ext cx="2700890" cy="3254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912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74"/>
    </mc:Choice>
    <mc:Fallback xmlns="">
      <p:transition spd="slow" advTm="9327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塩分濃度計の使い方</a:t>
            </a:r>
          </a:p>
        </p:txBody>
      </p:sp>
      <p:pic>
        <p:nvPicPr>
          <p:cNvPr id="1027" name="Picture 3" descr="18b1821692899e6d56b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94" y="4121440"/>
            <a:ext cx="3529013" cy="26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18b182173ac4f3cb06a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200" y="4053971"/>
            <a:ext cx="3529013" cy="26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18b182180d14928b6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5" y="1399633"/>
            <a:ext cx="3529014" cy="25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18b1821927db9e86668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94" y="1354532"/>
            <a:ext cx="3529016" cy="26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3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人がおいしいと思う塩分濃度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実は初めに話した、体水分の塩分濃度</a:t>
            </a:r>
            <a:endParaRPr kumimoji="1"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０．８５％という数字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人が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おいしいと感じやすい</a:t>
            </a:r>
            <a:endParaRPr lang="en-US" altLang="ja-JP" sz="3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濃度が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０．８５％</a:t>
            </a:r>
            <a:endParaRPr lang="en-US" altLang="ja-JP" sz="3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</p:txBody>
      </p:sp>
      <p:pic>
        <p:nvPicPr>
          <p:cNvPr id="3074" name="Picture 2" descr="ホームラン予告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43" y="2625485"/>
            <a:ext cx="32480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78C8EE2-2837-4BFF-9537-7C9BF00C562D}"/>
              </a:ext>
            </a:extLst>
          </p:cNvPr>
          <p:cNvGrpSpPr/>
          <p:nvPr/>
        </p:nvGrpSpPr>
        <p:grpSpPr>
          <a:xfrm>
            <a:off x="10199307" y="4277825"/>
            <a:ext cx="1348306" cy="1899138"/>
            <a:chOff x="8002371" y="4000317"/>
            <a:chExt cx="1348306" cy="1899138"/>
          </a:xfrm>
        </p:grpSpPr>
        <p:sp>
          <p:nvSpPr>
            <p:cNvPr id="17" name="正方形/長方形 16"/>
            <p:cNvSpPr/>
            <p:nvPr/>
          </p:nvSpPr>
          <p:spPr>
            <a:xfrm>
              <a:off x="8002522" y="4633363"/>
              <a:ext cx="439615" cy="63304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8459723" y="4633363"/>
              <a:ext cx="439615" cy="63304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8911062" y="4633363"/>
              <a:ext cx="439615" cy="63304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10286182-5C85-4071-98E5-73CBB00FFA6F}"/>
                </a:ext>
              </a:extLst>
            </p:cNvPr>
            <p:cNvGrpSpPr/>
            <p:nvPr/>
          </p:nvGrpSpPr>
          <p:grpSpPr>
            <a:xfrm>
              <a:off x="8002371" y="4000317"/>
              <a:ext cx="1348306" cy="1899138"/>
              <a:chOff x="8002371" y="4000317"/>
              <a:chExt cx="1348306" cy="1899138"/>
            </a:xfrm>
          </p:grpSpPr>
          <p:sp>
            <p:nvSpPr>
              <p:cNvPr id="6" name="正方形/長方形 5"/>
              <p:cNvSpPr/>
              <p:nvPr/>
            </p:nvSpPr>
            <p:spPr>
              <a:xfrm>
                <a:off x="8002371" y="4000317"/>
                <a:ext cx="439615" cy="63304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8453710" y="4000317"/>
                <a:ext cx="439615" cy="63304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8902117" y="4000317"/>
                <a:ext cx="439615" cy="63304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A2A365A3-298B-4DD2-B333-6C41EB9041B8}"/>
                  </a:ext>
                </a:extLst>
              </p:cNvPr>
              <p:cNvSpPr/>
              <p:nvPr/>
            </p:nvSpPr>
            <p:spPr>
              <a:xfrm>
                <a:off x="8002522" y="5266409"/>
                <a:ext cx="439615" cy="63304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1972A6B4-2F4B-4729-B9CC-EDD6EED2FD26}"/>
                  </a:ext>
                </a:extLst>
              </p:cNvPr>
              <p:cNvSpPr/>
              <p:nvPr/>
            </p:nvSpPr>
            <p:spPr>
              <a:xfrm>
                <a:off x="8459723" y="5266409"/>
                <a:ext cx="439615" cy="63304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BEA88471-4696-4634-9082-2CC7B4F36569}"/>
                  </a:ext>
                </a:extLst>
              </p:cNvPr>
              <p:cNvSpPr/>
              <p:nvPr/>
            </p:nvSpPr>
            <p:spPr>
              <a:xfrm>
                <a:off x="8911062" y="5266409"/>
                <a:ext cx="439615" cy="63304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938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人によって違うんでは？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人によって濃い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味</a:t>
            </a:r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が好きな人も薄い味が好きな人がいますよね</a:t>
            </a:r>
            <a:endParaRPr kumimoji="1"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それは人の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生活の違い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</a:t>
            </a:r>
            <a:endParaRPr kumimoji="1"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例えば、快適な部屋で一日過ごすのと、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たくさん運動をするのは汗をかく量が違う。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4400" dirty="0"/>
          </a:p>
        </p:txBody>
      </p:sp>
    </p:spTree>
    <p:extLst>
      <p:ext uri="{BB962C8B-B14F-4D97-AF65-F5344CB8AC3E}">
        <p14:creationId xmlns:p14="http://schemas.microsoft.com/office/powerpoint/2010/main" val="29343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塩分の摂りすぎや不足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1825625"/>
            <a:ext cx="11963400" cy="4351338"/>
          </a:xfrm>
        </p:spPr>
        <p:txBody>
          <a:bodyPr>
            <a:no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塩分の摂りすぎでは、高血圧になりやすくなる</a:t>
            </a:r>
            <a:endParaRPr kumimoji="1"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→その結果心臓や脳の血管が詰まったり、出血したりしやすくなる。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塩分の摂りすぎには胃がんのリスクも高める。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塩分の不足は軽いものは体調不良、重いものは脳の機能低下、などがあります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961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2FB4B2-739E-A75A-3D89-C95EE14A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B9FA43-7792-0657-9CED-31B1D2190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2" y="1318846"/>
            <a:ext cx="12033738" cy="5539154"/>
          </a:xfrm>
        </p:spPr>
        <p:txBody>
          <a:bodyPr>
            <a:normAutofit fontScale="92500"/>
          </a:bodyPr>
          <a:lstStyle/>
          <a:p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自分の家の味噌汁の</a:t>
            </a:r>
            <a:r>
              <a:rPr kumimoji="1" lang="ja-JP" altLang="en-US" sz="39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塩分濃度を知った</a:t>
            </a:r>
            <a:endParaRPr kumimoji="1" lang="en-US" altLang="ja-JP" sz="39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39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美味しいと思う塩の量が</a:t>
            </a:r>
            <a:r>
              <a:rPr lang="ja-JP" altLang="en-US" sz="39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０．８５％</a:t>
            </a:r>
            <a:endParaRPr lang="en-US" altLang="ja-JP" sz="39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3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9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活動</a:t>
            </a:r>
            <a:r>
              <a:rPr kumimoji="1" lang="ja-JP" altLang="en-US" sz="39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によって</a:t>
            </a:r>
            <a:r>
              <a:rPr kumimoji="1"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美味しいと思う濃度が変わる</a:t>
            </a:r>
            <a:endParaRPr kumimoji="1" lang="en-US" altLang="ja-JP" sz="3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3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食塩の適正量と自分の味覚の正確さを知り、食塩の量を</a:t>
            </a:r>
            <a:endParaRPr lang="en-US" altLang="ja-JP" sz="3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正確に</a:t>
            </a:r>
            <a:r>
              <a:rPr kumimoji="1"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選べるようになってほしい。</a:t>
            </a:r>
          </a:p>
        </p:txBody>
      </p:sp>
    </p:spTree>
    <p:extLst>
      <p:ext uri="{BB962C8B-B14F-4D97-AF65-F5344CB8AC3E}">
        <p14:creationId xmlns:p14="http://schemas.microsoft.com/office/powerpoint/2010/main" val="82032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汗って舐めたことある？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汗ってどんな味？</a:t>
            </a:r>
            <a:endParaRPr kumimoji="1"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ちょっとしょっぱいよね</a:t>
            </a:r>
            <a:endParaRPr kumimoji="1"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汗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って何が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含まれてるか知ってる？</a:t>
            </a:r>
            <a:endParaRPr kumimoji="1"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水以外にはこんなものが含まれている。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77" y="0"/>
            <a:ext cx="3571875" cy="3810000"/>
          </a:xfrm>
          <a:prstGeom prst="rect">
            <a:avLst/>
          </a:prstGeom>
        </p:spPr>
      </p:pic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625321"/>
              </p:ext>
            </p:extLst>
          </p:nvPr>
        </p:nvGraphicFramePr>
        <p:xfrm>
          <a:off x="8212016" y="3387420"/>
          <a:ext cx="5392615" cy="3212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679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人の水分割合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体重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の約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７０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％が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水分</a:t>
            </a:r>
            <a:endParaRPr lang="en-US" altLang="ja-JP" sz="3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体の水分の約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０．８５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％は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塩分</a:t>
            </a:r>
            <a:endParaRPr lang="en-US" altLang="ja-JP" sz="3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Q,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体重５０</a:t>
            </a:r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kg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の人の塩分量は何</a:t>
            </a:r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g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022294"/>
              </p:ext>
            </p:extLst>
          </p:nvPr>
        </p:nvGraphicFramePr>
        <p:xfrm>
          <a:off x="7304519" y="5611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378437"/>
              </p:ext>
            </p:extLst>
          </p:nvPr>
        </p:nvGraphicFramePr>
        <p:xfrm>
          <a:off x="5279878" y="365125"/>
          <a:ext cx="6335281" cy="3801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815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2722" y="164122"/>
            <a:ext cx="11799277" cy="6693877"/>
          </a:xfrm>
        </p:spPr>
        <p:txBody>
          <a:bodyPr>
            <a:noAutofit/>
          </a:bodyPr>
          <a:lstStyle/>
          <a:p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５０ｋｇの人の体水分量は７０％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＝５０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×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０．７　　＝３５ｋｇ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体水分量のうち０．８５％が塩分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３５ｋｇ→３５０００ｇ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＝３５０００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×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０．００８５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＝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２９７．５　　　　　　　　　　　　　　</a:t>
            </a:r>
            <a:r>
              <a:rPr lang="ja-JP" altLang="en-US" sz="48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Ａ、２９７．５ｇ</a:t>
            </a:r>
            <a:endParaRPr lang="en-US" altLang="ja-JP" sz="4800" u="sng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849708" y="492369"/>
            <a:ext cx="75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err="1"/>
              <a:t>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026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しょうゆ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の濃度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薄口しょうゆと濃い口しょうゆ</a:t>
            </a:r>
            <a:endParaRPr kumimoji="1" lang="en-US" altLang="ja-JP" sz="3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3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濃い口は</a:t>
            </a:r>
            <a:r>
              <a:rPr kumimoji="1" lang="ja-JP" altLang="en-US" sz="39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１６</a:t>
            </a:r>
            <a:r>
              <a:rPr kumimoji="1"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kumimoji="1" lang="en-US" altLang="ja-JP" sz="3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薄口は</a:t>
            </a:r>
            <a:r>
              <a:rPr lang="ja-JP" altLang="en-US" sz="39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１８</a:t>
            </a:r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3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3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濃い口薄口は色で分けてる</a:t>
            </a:r>
            <a:endParaRPr lang="en-US" altLang="ja-JP" sz="3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色が濃いほうが濃い口</a:t>
            </a:r>
            <a:endParaRPr kumimoji="1" lang="en-US" altLang="ja-JP" sz="3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050" name="Picture 2" descr="薄口醤油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39" y="2219386"/>
            <a:ext cx="32099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醤油のボトル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39" y="2219386"/>
            <a:ext cx="2438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9337432" y="3358662"/>
            <a:ext cx="1315548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732703" y="3358662"/>
            <a:ext cx="1195754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62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しょうゆ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の濃度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8515" y="13600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Q</a:t>
            </a:r>
          </a:p>
          <a:p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うすく</a:t>
            </a:r>
            <a:r>
              <a:rPr kumimoji="1" lang="ja-JP" altLang="en-US" sz="44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</a:t>
            </a:r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醤油（１８％）と</a:t>
            </a:r>
            <a:endParaRPr kumimoji="1"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こいくち醤油（１６％）の</a:t>
            </a:r>
            <a:endParaRPr kumimoji="1"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小さじ一杯分（６ｇ）の</a:t>
            </a:r>
            <a:endParaRPr kumimoji="1"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塩分は何</a:t>
            </a:r>
            <a:r>
              <a:rPr kumimoji="1"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g</a:t>
            </a:r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kumimoji="1"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" name="Picture 2" descr="薄口醤油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39" y="2219386"/>
            <a:ext cx="32099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醤油のボトル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39" y="2219386"/>
            <a:ext cx="2438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67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" y="89021"/>
            <a:ext cx="12004431" cy="6522793"/>
          </a:xfrm>
        </p:spPr>
        <p:txBody>
          <a:bodyPr>
            <a:noAutofit/>
          </a:bodyPr>
          <a:lstStyle/>
          <a:p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うすく</a:t>
            </a:r>
            <a:r>
              <a:rPr lang="ja-JP" altLang="en-US" sz="44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醤油（１８％）の塩分量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６ｇ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１８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＝１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０８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</a:t>
            </a:r>
            <a:r>
              <a:rPr lang="ja-JP" altLang="en-US" sz="4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</a:t>
            </a:r>
            <a:r>
              <a:rPr lang="en-US" altLang="ja-JP" sz="4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4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０８ｇ</a:t>
            </a:r>
            <a:endParaRPr lang="en-US" altLang="ja-JP" sz="4400" u="sng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こいくち醤油（１６％）の塩分量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６ｇ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１６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＝０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９６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</a:t>
            </a:r>
            <a:r>
              <a:rPr lang="ja-JP" altLang="en-US" sz="4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</a:t>
            </a:r>
            <a:r>
              <a:rPr lang="en-US" altLang="ja-JP" sz="4400" u="sng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4400" u="sng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９６ｇ</a:t>
            </a:r>
            <a:endParaRPr lang="en-US" altLang="ja-JP" sz="4400" u="sng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74" y="1940170"/>
            <a:ext cx="2781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1" y="-71670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実験①　みそ汁の濃度を測定しよう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1477108"/>
            <a:ext cx="121920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目的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自分の家の味噌汁が塩分濃度がどれくらいなのか知る。</a:t>
            </a:r>
            <a:endParaRPr kumimoji="1"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やり方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各自用意した味噌汁に塩分濃度計を入れ、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軽く混ぜ濃度を測る。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測ったらプリントに記入する。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塩分濃度計の先を水で軽く洗い、布巾で拭く。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次の人に交代する。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56" y="365125"/>
            <a:ext cx="1893276" cy="186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6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-12579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実験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美味しい濃度を発見しよう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125415"/>
            <a:ext cx="11031415" cy="5051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目的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４種類の濃度から一番おいしいものを発見する。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やり方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D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の出汁をそれぞれ飲み比べる。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から順に飲む。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D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で美味しさのランキングをつくる。（第三位まで）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15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16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ワイド画面</PresentationFormat>
  <Paragraphs>118</Paragraphs>
  <Slides>14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HGS創英角ｺﾞｼｯｸUB</vt:lpstr>
      <vt:lpstr>UD デジタル 教科書体 NK-B</vt:lpstr>
      <vt:lpstr>游ゴシック</vt:lpstr>
      <vt:lpstr>游ゴシック Light</vt:lpstr>
      <vt:lpstr>Arial</vt:lpstr>
      <vt:lpstr>Segoe UI Black</vt:lpstr>
      <vt:lpstr>Office テーマ</vt:lpstr>
      <vt:lpstr>１年生　コラボ授業　</vt:lpstr>
      <vt:lpstr>汗って舐めたことある？</vt:lpstr>
      <vt:lpstr>人の水分割合</vt:lpstr>
      <vt:lpstr>PowerPoint プレゼンテーション</vt:lpstr>
      <vt:lpstr>しょうゆの濃度</vt:lpstr>
      <vt:lpstr>しょうゆの濃度</vt:lpstr>
      <vt:lpstr>PowerPoint プレゼンテーション</vt:lpstr>
      <vt:lpstr>実験①　みそ汁の濃度を測定しよう</vt:lpstr>
      <vt:lpstr>実験②　美味しい濃度を発見しよう</vt:lpstr>
      <vt:lpstr>塩分濃度計の使い方</vt:lpstr>
      <vt:lpstr>人がおいしいと思う塩分濃度</vt:lpstr>
      <vt:lpstr>人によって違うんでは？</vt:lpstr>
      <vt:lpstr>塩分の摂りすぎや不足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2024-02-19T07:49:01Z</dcterms:created>
  <dcterms:modified xsi:type="dcterms:W3CDTF">2024-02-19T07:49:06Z</dcterms:modified>
</cp:coreProperties>
</file>