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97" r:id="rId2"/>
    <p:sldId id="298" r:id="rId3"/>
    <p:sldId id="299" r:id="rId4"/>
    <p:sldId id="300" r:id="rId5"/>
    <p:sldId id="301" r:id="rId6"/>
    <p:sldId id="288" r:id="rId7"/>
    <p:sldId id="291" r:id="rId8"/>
    <p:sldId id="273" r:id="rId9"/>
    <p:sldId id="290" r:id="rId10"/>
    <p:sldId id="296" r:id="rId11"/>
    <p:sldId id="272" r:id="rId12"/>
    <p:sldId id="304" r:id="rId13"/>
    <p:sldId id="302" r:id="rId14"/>
    <p:sldId id="303" r:id="rId15"/>
    <p:sldId id="305" r:id="rId16"/>
    <p:sldId id="278" r:id="rId17"/>
    <p:sldId id="286" r:id="rId18"/>
    <p:sldId id="261"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1" autoAdjust="0"/>
    <p:restoredTop sz="94660"/>
  </p:normalViewPr>
  <p:slideViewPr>
    <p:cSldViewPr snapToGrid="0">
      <p:cViewPr varScale="1">
        <p:scale>
          <a:sx n="100" d="100"/>
          <a:sy n="100" d="100"/>
        </p:scale>
        <p:origin x="1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7F0D051-0CD6-490B-B6B5-E98BA02F3B46}" type="datetimeFigureOut">
              <a:rPr kumimoji="1" lang="ja-JP" altLang="en-US" smtClean="0"/>
              <a:t>2024/2/19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CA1E87-DA97-41EB-B57F-FADD72D615BB}" type="slidenum">
              <a:rPr kumimoji="1" lang="ja-JP" altLang="en-US" smtClean="0"/>
              <a:t>‹#›</a:t>
            </a:fld>
            <a:endParaRPr kumimoji="1" lang="ja-JP" altLang="en-US"/>
          </a:p>
        </p:txBody>
      </p:sp>
    </p:spTree>
    <p:extLst>
      <p:ext uri="{BB962C8B-B14F-4D97-AF65-F5344CB8AC3E}">
        <p14:creationId xmlns:p14="http://schemas.microsoft.com/office/powerpoint/2010/main" val="358056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F0D051-0CD6-490B-B6B5-E98BA02F3B46}" type="datetimeFigureOut">
              <a:rPr kumimoji="1" lang="ja-JP" altLang="en-US" smtClean="0"/>
              <a:t>2024/2/19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CA1E87-DA97-41EB-B57F-FADD72D615BB}" type="slidenum">
              <a:rPr kumimoji="1" lang="ja-JP" altLang="en-US" smtClean="0"/>
              <a:t>‹#›</a:t>
            </a:fld>
            <a:endParaRPr kumimoji="1" lang="ja-JP" altLang="en-US"/>
          </a:p>
        </p:txBody>
      </p:sp>
    </p:spTree>
    <p:extLst>
      <p:ext uri="{BB962C8B-B14F-4D97-AF65-F5344CB8AC3E}">
        <p14:creationId xmlns:p14="http://schemas.microsoft.com/office/powerpoint/2010/main" val="4032532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F0D051-0CD6-490B-B6B5-E98BA02F3B46}" type="datetimeFigureOut">
              <a:rPr kumimoji="1" lang="ja-JP" altLang="en-US" smtClean="0"/>
              <a:t>2024/2/19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CA1E87-DA97-41EB-B57F-FADD72D615BB}" type="slidenum">
              <a:rPr kumimoji="1" lang="ja-JP" altLang="en-US" smtClean="0"/>
              <a:t>‹#›</a:t>
            </a:fld>
            <a:endParaRPr kumimoji="1" lang="ja-JP" altLang="en-US"/>
          </a:p>
        </p:txBody>
      </p:sp>
    </p:spTree>
    <p:extLst>
      <p:ext uri="{BB962C8B-B14F-4D97-AF65-F5344CB8AC3E}">
        <p14:creationId xmlns:p14="http://schemas.microsoft.com/office/powerpoint/2010/main" val="490921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F0D051-0CD6-490B-B6B5-E98BA02F3B46}" type="datetimeFigureOut">
              <a:rPr kumimoji="1" lang="ja-JP" altLang="en-US" smtClean="0"/>
              <a:t>2024/2/19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CA1E87-DA97-41EB-B57F-FADD72D615BB}" type="slidenum">
              <a:rPr kumimoji="1" lang="ja-JP" altLang="en-US" smtClean="0"/>
              <a:t>‹#›</a:t>
            </a:fld>
            <a:endParaRPr kumimoji="1" lang="ja-JP" altLang="en-US"/>
          </a:p>
        </p:txBody>
      </p:sp>
    </p:spTree>
    <p:extLst>
      <p:ext uri="{BB962C8B-B14F-4D97-AF65-F5344CB8AC3E}">
        <p14:creationId xmlns:p14="http://schemas.microsoft.com/office/powerpoint/2010/main" val="3000197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7F0D051-0CD6-490B-B6B5-E98BA02F3B46}" type="datetimeFigureOut">
              <a:rPr kumimoji="1" lang="ja-JP" altLang="en-US" smtClean="0"/>
              <a:t>2024/2/19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CA1E87-DA97-41EB-B57F-FADD72D615BB}" type="slidenum">
              <a:rPr kumimoji="1" lang="ja-JP" altLang="en-US" smtClean="0"/>
              <a:t>‹#›</a:t>
            </a:fld>
            <a:endParaRPr kumimoji="1" lang="ja-JP" altLang="en-US"/>
          </a:p>
        </p:txBody>
      </p:sp>
    </p:spTree>
    <p:extLst>
      <p:ext uri="{BB962C8B-B14F-4D97-AF65-F5344CB8AC3E}">
        <p14:creationId xmlns:p14="http://schemas.microsoft.com/office/powerpoint/2010/main" val="149813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7F0D051-0CD6-490B-B6B5-E98BA02F3B46}" type="datetimeFigureOut">
              <a:rPr kumimoji="1" lang="ja-JP" altLang="en-US" smtClean="0"/>
              <a:t>2024/2/19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CA1E87-DA97-41EB-B57F-FADD72D615BB}" type="slidenum">
              <a:rPr kumimoji="1" lang="ja-JP" altLang="en-US" smtClean="0"/>
              <a:t>‹#›</a:t>
            </a:fld>
            <a:endParaRPr kumimoji="1" lang="ja-JP" altLang="en-US"/>
          </a:p>
        </p:txBody>
      </p:sp>
    </p:spTree>
    <p:extLst>
      <p:ext uri="{BB962C8B-B14F-4D97-AF65-F5344CB8AC3E}">
        <p14:creationId xmlns:p14="http://schemas.microsoft.com/office/powerpoint/2010/main" val="414208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7F0D051-0CD6-490B-B6B5-E98BA02F3B46}" type="datetimeFigureOut">
              <a:rPr kumimoji="1" lang="ja-JP" altLang="en-US" smtClean="0"/>
              <a:t>2024/2/19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8CA1E87-DA97-41EB-B57F-FADD72D615BB}" type="slidenum">
              <a:rPr kumimoji="1" lang="ja-JP" altLang="en-US" smtClean="0"/>
              <a:t>‹#›</a:t>
            </a:fld>
            <a:endParaRPr kumimoji="1" lang="ja-JP" altLang="en-US"/>
          </a:p>
        </p:txBody>
      </p:sp>
    </p:spTree>
    <p:extLst>
      <p:ext uri="{BB962C8B-B14F-4D97-AF65-F5344CB8AC3E}">
        <p14:creationId xmlns:p14="http://schemas.microsoft.com/office/powerpoint/2010/main" val="2428656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7F0D051-0CD6-490B-B6B5-E98BA02F3B46}" type="datetimeFigureOut">
              <a:rPr kumimoji="1" lang="ja-JP" altLang="en-US" smtClean="0"/>
              <a:t>2024/2/19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8CA1E87-DA97-41EB-B57F-FADD72D615BB}" type="slidenum">
              <a:rPr kumimoji="1" lang="ja-JP" altLang="en-US" smtClean="0"/>
              <a:t>‹#›</a:t>
            </a:fld>
            <a:endParaRPr kumimoji="1" lang="ja-JP" altLang="en-US"/>
          </a:p>
        </p:txBody>
      </p:sp>
    </p:spTree>
    <p:extLst>
      <p:ext uri="{BB962C8B-B14F-4D97-AF65-F5344CB8AC3E}">
        <p14:creationId xmlns:p14="http://schemas.microsoft.com/office/powerpoint/2010/main" val="203905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7F0D051-0CD6-490B-B6B5-E98BA02F3B46}" type="datetimeFigureOut">
              <a:rPr kumimoji="1" lang="ja-JP" altLang="en-US" smtClean="0"/>
              <a:t>2024/2/19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8CA1E87-DA97-41EB-B57F-FADD72D615BB}" type="slidenum">
              <a:rPr kumimoji="1" lang="ja-JP" altLang="en-US" smtClean="0"/>
              <a:t>‹#›</a:t>
            </a:fld>
            <a:endParaRPr kumimoji="1" lang="ja-JP" altLang="en-US"/>
          </a:p>
        </p:txBody>
      </p:sp>
    </p:spTree>
    <p:extLst>
      <p:ext uri="{BB962C8B-B14F-4D97-AF65-F5344CB8AC3E}">
        <p14:creationId xmlns:p14="http://schemas.microsoft.com/office/powerpoint/2010/main" val="148273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F0D051-0CD6-490B-B6B5-E98BA02F3B46}" type="datetimeFigureOut">
              <a:rPr kumimoji="1" lang="ja-JP" altLang="en-US" smtClean="0"/>
              <a:t>2024/2/19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CA1E87-DA97-41EB-B57F-FADD72D615BB}" type="slidenum">
              <a:rPr kumimoji="1" lang="ja-JP" altLang="en-US" smtClean="0"/>
              <a:t>‹#›</a:t>
            </a:fld>
            <a:endParaRPr kumimoji="1" lang="ja-JP" altLang="en-US"/>
          </a:p>
        </p:txBody>
      </p:sp>
    </p:spTree>
    <p:extLst>
      <p:ext uri="{BB962C8B-B14F-4D97-AF65-F5344CB8AC3E}">
        <p14:creationId xmlns:p14="http://schemas.microsoft.com/office/powerpoint/2010/main" val="1132723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F0D051-0CD6-490B-B6B5-E98BA02F3B46}" type="datetimeFigureOut">
              <a:rPr kumimoji="1" lang="ja-JP" altLang="en-US" smtClean="0"/>
              <a:t>2024/2/19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CA1E87-DA97-41EB-B57F-FADD72D615BB}" type="slidenum">
              <a:rPr kumimoji="1" lang="ja-JP" altLang="en-US" smtClean="0"/>
              <a:t>‹#›</a:t>
            </a:fld>
            <a:endParaRPr kumimoji="1" lang="ja-JP" altLang="en-US"/>
          </a:p>
        </p:txBody>
      </p:sp>
    </p:spTree>
    <p:extLst>
      <p:ext uri="{BB962C8B-B14F-4D97-AF65-F5344CB8AC3E}">
        <p14:creationId xmlns:p14="http://schemas.microsoft.com/office/powerpoint/2010/main" val="48256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0D051-0CD6-490B-B6B5-E98BA02F3B46}" type="datetimeFigureOut">
              <a:rPr kumimoji="1" lang="ja-JP" altLang="en-US" smtClean="0"/>
              <a:t>2024/2/19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A1E87-DA97-41EB-B57F-FADD72D615BB}" type="slidenum">
              <a:rPr kumimoji="1" lang="ja-JP" altLang="en-US" smtClean="0"/>
              <a:t>‹#›</a:t>
            </a:fld>
            <a:endParaRPr kumimoji="1" lang="ja-JP" altLang="en-US"/>
          </a:p>
        </p:txBody>
      </p:sp>
    </p:spTree>
    <p:extLst>
      <p:ext uri="{BB962C8B-B14F-4D97-AF65-F5344CB8AC3E}">
        <p14:creationId xmlns:p14="http://schemas.microsoft.com/office/powerpoint/2010/main" val="3282292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0.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233155" y="1916854"/>
            <a:ext cx="1497367" cy="1501122"/>
          </a:xfrm>
          <a:prstGeom prst="rect">
            <a:avLst/>
          </a:prstGeom>
        </p:spPr>
      </p:pic>
      <p:sp>
        <p:nvSpPr>
          <p:cNvPr id="2" name="タイトル 1"/>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１、五大栄養素</a:t>
            </a:r>
          </a:p>
        </p:txBody>
      </p:sp>
      <p:sp>
        <p:nvSpPr>
          <p:cNvPr id="3" name="コンテンツ プレースホルダー 2"/>
          <p:cNvSpPr>
            <a:spLocks noGrp="1"/>
          </p:cNvSpPr>
          <p:nvPr>
            <p:ph idx="1"/>
          </p:nvPr>
        </p:nvSpPr>
        <p:spPr>
          <a:xfrm>
            <a:off x="838200" y="1690688"/>
            <a:ext cx="10515600" cy="4351338"/>
          </a:xfrm>
          <a:ln>
            <a:solidFill>
              <a:schemeClr val="tx1"/>
            </a:solidFill>
          </a:ln>
        </p:spPr>
        <p:txBody>
          <a:bodyPr>
            <a:normAutofit/>
          </a:bodyPr>
          <a:lstStyle/>
          <a:p>
            <a:r>
              <a:rPr kumimoji="1" lang="ja-JP" altLang="en-US" dirty="0">
                <a:latin typeface="UD デジタル 教科書体 NK-B" panose="02020700000000000000" pitchFamily="18" charset="-128"/>
                <a:ea typeface="UD デジタル 教科書体 NK-B" panose="02020700000000000000" pitchFamily="18" charset="-128"/>
              </a:rPr>
              <a:t>三大栄養素</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炭水化物</a:t>
            </a:r>
            <a:endParaRPr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脂質</a:t>
            </a:r>
            <a:endParaRPr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たんぱく質</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2"/>
          <p:cNvSpPr txBox="1">
            <a:spLocks/>
          </p:cNvSpPr>
          <p:nvPr/>
        </p:nvSpPr>
        <p:spPr>
          <a:xfrm>
            <a:off x="5995851" y="1690688"/>
            <a:ext cx="5357949" cy="435133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UD デジタル 教科書体 NK-B" panose="02020700000000000000" pitchFamily="18" charset="-128"/>
                <a:ea typeface="UD デジタル 教科書体 NK-B" panose="02020700000000000000" pitchFamily="18" charset="-128"/>
              </a:rPr>
              <a:t>微量栄養素</a:t>
            </a:r>
            <a:endParaRPr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ビタミン</a:t>
            </a:r>
            <a:endParaRPr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ミネラル</a:t>
            </a:r>
          </a:p>
        </p:txBody>
      </p:sp>
      <p:cxnSp>
        <p:nvCxnSpPr>
          <p:cNvPr id="6" name="直線コネクタ 5"/>
          <p:cNvCxnSpPr/>
          <p:nvPr/>
        </p:nvCxnSpPr>
        <p:spPr>
          <a:xfrm>
            <a:off x="1058091" y="2168434"/>
            <a:ext cx="9888583"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0522" y="2206131"/>
            <a:ext cx="1265329" cy="1287867"/>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1337" y="4136212"/>
            <a:ext cx="1965960" cy="1690726"/>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6261" y="4565563"/>
            <a:ext cx="1154158" cy="1261375"/>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6261" y="2206131"/>
            <a:ext cx="3156858" cy="2058271"/>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0791" y="3235266"/>
            <a:ext cx="1488348" cy="1488348"/>
          </a:xfrm>
          <a:prstGeom prst="rect">
            <a:avLst/>
          </a:prstGeom>
        </p:spPr>
      </p:pic>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9291" y="4523133"/>
            <a:ext cx="1998549" cy="1623821"/>
          </a:xfrm>
          <a:prstGeom prst="rect">
            <a:avLst/>
          </a:prstGeom>
        </p:spPr>
      </p:pic>
    </p:spTree>
    <p:extLst>
      <p:ext uri="{BB962C8B-B14F-4D97-AF65-F5344CB8AC3E}">
        <p14:creationId xmlns:p14="http://schemas.microsoft.com/office/powerpoint/2010/main" val="247383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500"/>
                                        <p:tgtEl>
                                          <p:spTgt spid="3">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fade">
                                      <p:cBhvr>
                                        <p:cTn id="43" dur="500"/>
                                        <p:tgtEl>
                                          <p:spTgt spid="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2" presetClass="emph" presetSubtype="0" fill="hold" nodeType="clickEffect">
                                  <p:stCondLst>
                                    <p:cond delay="0"/>
                                  </p:stCondLst>
                                  <p:childTnLst>
                                    <p:animRot by="120000">
                                      <p:cBhvr>
                                        <p:cTn id="47" dur="150" fill="hold">
                                          <p:stCondLst>
                                            <p:cond delay="0"/>
                                          </p:stCondLst>
                                        </p:cTn>
                                        <p:tgtEl>
                                          <p:spTgt spid="4">
                                            <p:txEl>
                                              <p:pRg st="0" end="0"/>
                                            </p:txEl>
                                          </p:spTgt>
                                        </p:tgtEl>
                                        <p:attrNameLst>
                                          <p:attrName>r</p:attrName>
                                        </p:attrNameLst>
                                      </p:cBhvr>
                                    </p:animRot>
                                    <p:animRot by="-240000">
                                      <p:cBhvr>
                                        <p:cTn id="48" dur="300" fill="hold">
                                          <p:stCondLst>
                                            <p:cond delay="300"/>
                                          </p:stCondLst>
                                        </p:cTn>
                                        <p:tgtEl>
                                          <p:spTgt spid="4">
                                            <p:txEl>
                                              <p:pRg st="0" end="0"/>
                                            </p:txEl>
                                          </p:spTgt>
                                        </p:tgtEl>
                                        <p:attrNameLst>
                                          <p:attrName>r</p:attrName>
                                        </p:attrNameLst>
                                      </p:cBhvr>
                                    </p:animRot>
                                    <p:animRot by="240000">
                                      <p:cBhvr>
                                        <p:cTn id="49" dur="300" fill="hold">
                                          <p:stCondLst>
                                            <p:cond delay="600"/>
                                          </p:stCondLst>
                                        </p:cTn>
                                        <p:tgtEl>
                                          <p:spTgt spid="4">
                                            <p:txEl>
                                              <p:pRg st="0" end="0"/>
                                            </p:txEl>
                                          </p:spTgt>
                                        </p:tgtEl>
                                        <p:attrNameLst>
                                          <p:attrName>r</p:attrName>
                                        </p:attrNameLst>
                                      </p:cBhvr>
                                    </p:animRot>
                                    <p:animRot by="-240000">
                                      <p:cBhvr>
                                        <p:cTn id="50" dur="300" fill="hold">
                                          <p:stCondLst>
                                            <p:cond delay="900"/>
                                          </p:stCondLst>
                                        </p:cTn>
                                        <p:tgtEl>
                                          <p:spTgt spid="4">
                                            <p:txEl>
                                              <p:pRg st="0" end="0"/>
                                            </p:txEl>
                                          </p:spTgt>
                                        </p:tgtEl>
                                        <p:attrNameLst>
                                          <p:attrName>r</p:attrName>
                                        </p:attrNameLst>
                                      </p:cBhvr>
                                    </p:animRot>
                                    <p:animRot by="120000">
                                      <p:cBhvr>
                                        <p:cTn id="51" dur="300" fill="hold">
                                          <p:stCondLst>
                                            <p:cond delay="1200"/>
                                          </p:stCondLst>
                                        </p:cTn>
                                        <p:tgtEl>
                                          <p:spTgt spid="4">
                                            <p:txEl>
                                              <p:pRg st="0" end="0"/>
                                            </p:txEl>
                                          </p:spTgt>
                                        </p:tgtEl>
                                        <p:attrNameLst>
                                          <p:attrName>r</p:attrName>
                                        </p:attrNameLst>
                                      </p:cBhvr>
                                    </p:animRot>
                                  </p:childTnLst>
                                </p:cTn>
                              </p:par>
                              <p:par>
                                <p:cTn id="52" presetID="32" presetClass="emph" presetSubtype="0" fill="hold" nodeType="withEffect">
                                  <p:stCondLst>
                                    <p:cond delay="0"/>
                                  </p:stCondLst>
                                  <p:childTnLst>
                                    <p:animRot by="120000">
                                      <p:cBhvr>
                                        <p:cTn id="53" dur="150" fill="hold">
                                          <p:stCondLst>
                                            <p:cond delay="0"/>
                                          </p:stCondLst>
                                        </p:cTn>
                                        <p:tgtEl>
                                          <p:spTgt spid="4">
                                            <p:txEl>
                                              <p:pRg st="2" end="2"/>
                                            </p:txEl>
                                          </p:spTgt>
                                        </p:tgtEl>
                                        <p:attrNameLst>
                                          <p:attrName>r</p:attrName>
                                        </p:attrNameLst>
                                      </p:cBhvr>
                                    </p:animRot>
                                    <p:animRot by="-240000">
                                      <p:cBhvr>
                                        <p:cTn id="54" dur="300" fill="hold">
                                          <p:stCondLst>
                                            <p:cond delay="300"/>
                                          </p:stCondLst>
                                        </p:cTn>
                                        <p:tgtEl>
                                          <p:spTgt spid="4">
                                            <p:txEl>
                                              <p:pRg st="2" end="2"/>
                                            </p:txEl>
                                          </p:spTgt>
                                        </p:tgtEl>
                                        <p:attrNameLst>
                                          <p:attrName>r</p:attrName>
                                        </p:attrNameLst>
                                      </p:cBhvr>
                                    </p:animRot>
                                    <p:animRot by="240000">
                                      <p:cBhvr>
                                        <p:cTn id="55" dur="300" fill="hold">
                                          <p:stCondLst>
                                            <p:cond delay="600"/>
                                          </p:stCondLst>
                                        </p:cTn>
                                        <p:tgtEl>
                                          <p:spTgt spid="4">
                                            <p:txEl>
                                              <p:pRg st="2" end="2"/>
                                            </p:txEl>
                                          </p:spTgt>
                                        </p:tgtEl>
                                        <p:attrNameLst>
                                          <p:attrName>r</p:attrName>
                                        </p:attrNameLst>
                                      </p:cBhvr>
                                    </p:animRot>
                                    <p:animRot by="-240000">
                                      <p:cBhvr>
                                        <p:cTn id="56" dur="300" fill="hold">
                                          <p:stCondLst>
                                            <p:cond delay="900"/>
                                          </p:stCondLst>
                                        </p:cTn>
                                        <p:tgtEl>
                                          <p:spTgt spid="4">
                                            <p:txEl>
                                              <p:pRg st="2" end="2"/>
                                            </p:txEl>
                                          </p:spTgt>
                                        </p:tgtEl>
                                        <p:attrNameLst>
                                          <p:attrName>r</p:attrName>
                                        </p:attrNameLst>
                                      </p:cBhvr>
                                    </p:animRot>
                                    <p:animRot by="120000">
                                      <p:cBhvr>
                                        <p:cTn id="57" dur="300" fill="hold">
                                          <p:stCondLst>
                                            <p:cond delay="1200"/>
                                          </p:stCondLst>
                                        </p:cTn>
                                        <p:tgtEl>
                                          <p:spTgt spid="4">
                                            <p:txEl>
                                              <p:pRg st="2" end="2"/>
                                            </p:txEl>
                                          </p:spTgt>
                                        </p:tgtEl>
                                        <p:attrNameLst>
                                          <p:attrName>r</p:attrName>
                                        </p:attrNameLst>
                                      </p:cBhvr>
                                    </p:animRot>
                                  </p:childTnLst>
                                </p:cTn>
                              </p:par>
                              <p:par>
                                <p:cTn id="58" presetID="32" presetClass="emph" presetSubtype="0" fill="hold" nodeType="withEffect">
                                  <p:stCondLst>
                                    <p:cond delay="0"/>
                                  </p:stCondLst>
                                  <p:childTnLst>
                                    <p:animRot by="120000">
                                      <p:cBhvr>
                                        <p:cTn id="59" dur="150" fill="hold">
                                          <p:stCondLst>
                                            <p:cond delay="0"/>
                                          </p:stCondLst>
                                        </p:cTn>
                                        <p:tgtEl>
                                          <p:spTgt spid="4">
                                            <p:txEl>
                                              <p:pRg st="5" end="5"/>
                                            </p:txEl>
                                          </p:spTgt>
                                        </p:tgtEl>
                                        <p:attrNameLst>
                                          <p:attrName>r</p:attrName>
                                        </p:attrNameLst>
                                      </p:cBhvr>
                                    </p:animRot>
                                    <p:animRot by="-240000">
                                      <p:cBhvr>
                                        <p:cTn id="60" dur="300" fill="hold">
                                          <p:stCondLst>
                                            <p:cond delay="300"/>
                                          </p:stCondLst>
                                        </p:cTn>
                                        <p:tgtEl>
                                          <p:spTgt spid="4">
                                            <p:txEl>
                                              <p:pRg st="5" end="5"/>
                                            </p:txEl>
                                          </p:spTgt>
                                        </p:tgtEl>
                                        <p:attrNameLst>
                                          <p:attrName>r</p:attrName>
                                        </p:attrNameLst>
                                      </p:cBhvr>
                                    </p:animRot>
                                    <p:animRot by="240000">
                                      <p:cBhvr>
                                        <p:cTn id="61" dur="300" fill="hold">
                                          <p:stCondLst>
                                            <p:cond delay="600"/>
                                          </p:stCondLst>
                                        </p:cTn>
                                        <p:tgtEl>
                                          <p:spTgt spid="4">
                                            <p:txEl>
                                              <p:pRg st="5" end="5"/>
                                            </p:txEl>
                                          </p:spTgt>
                                        </p:tgtEl>
                                        <p:attrNameLst>
                                          <p:attrName>r</p:attrName>
                                        </p:attrNameLst>
                                      </p:cBhvr>
                                    </p:animRot>
                                    <p:animRot by="-240000">
                                      <p:cBhvr>
                                        <p:cTn id="62" dur="300" fill="hold">
                                          <p:stCondLst>
                                            <p:cond delay="900"/>
                                          </p:stCondLst>
                                        </p:cTn>
                                        <p:tgtEl>
                                          <p:spTgt spid="4">
                                            <p:txEl>
                                              <p:pRg st="5" end="5"/>
                                            </p:txEl>
                                          </p:spTgt>
                                        </p:tgtEl>
                                        <p:attrNameLst>
                                          <p:attrName>r</p:attrName>
                                        </p:attrNameLst>
                                      </p:cBhvr>
                                    </p:animRot>
                                    <p:animRot by="120000">
                                      <p:cBhvr>
                                        <p:cTn id="63" dur="300" fill="hold">
                                          <p:stCondLst>
                                            <p:cond delay="1200"/>
                                          </p:stCondLst>
                                        </p:cTn>
                                        <p:tgtEl>
                                          <p:spTgt spid="4">
                                            <p:txEl>
                                              <p:pRg st="5" end="5"/>
                                            </p:txEl>
                                          </p:spTgt>
                                        </p:tgtEl>
                                        <p:attrNameLst>
                                          <p:attrName>r</p:attrName>
                                        </p:attrNameLst>
                                      </p:cBhvr>
                                    </p:animRot>
                                  </p:childTnLst>
                                </p:cTn>
                              </p:par>
                              <p:par>
                                <p:cTn id="64" presetID="32" presetClass="emph" presetSubtype="0" fill="hold" nodeType="withEffect">
                                  <p:stCondLst>
                                    <p:cond delay="0"/>
                                  </p:stCondLst>
                                  <p:childTnLst>
                                    <p:animRot by="120000">
                                      <p:cBhvr>
                                        <p:cTn id="65" dur="150" fill="hold">
                                          <p:stCondLst>
                                            <p:cond delay="0"/>
                                          </p:stCondLst>
                                        </p:cTn>
                                        <p:tgtEl>
                                          <p:spTgt spid="10"/>
                                        </p:tgtEl>
                                        <p:attrNameLst>
                                          <p:attrName>r</p:attrName>
                                        </p:attrNameLst>
                                      </p:cBhvr>
                                    </p:animRot>
                                    <p:animRot by="-240000">
                                      <p:cBhvr>
                                        <p:cTn id="66" dur="300" fill="hold">
                                          <p:stCondLst>
                                            <p:cond delay="300"/>
                                          </p:stCondLst>
                                        </p:cTn>
                                        <p:tgtEl>
                                          <p:spTgt spid="10"/>
                                        </p:tgtEl>
                                        <p:attrNameLst>
                                          <p:attrName>r</p:attrName>
                                        </p:attrNameLst>
                                      </p:cBhvr>
                                    </p:animRot>
                                    <p:animRot by="240000">
                                      <p:cBhvr>
                                        <p:cTn id="67" dur="300" fill="hold">
                                          <p:stCondLst>
                                            <p:cond delay="600"/>
                                          </p:stCondLst>
                                        </p:cTn>
                                        <p:tgtEl>
                                          <p:spTgt spid="10"/>
                                        </p:tgtEl>
                                        <p:attrNameLst>
                                          <p:attrName>r</p:attrName>
                                        </p:attrNameLst>
                                      </p:cBhvr>
                                    </p:animRot>
                                    <p:animRot by="-240000">
                                      <p:cBhvr>
                                        <p:cTn id="68" dur="300" fill="hold">
                                          <p:stCondLst>
                                            <p:cond delay="900"/>
                                          </p:stCondLst>
                                        </p:cTn>
                                        <p:tgtEl>
                                          <p:spTgt spid="10"/>
                                        </p:tgtEl>
                                        <p:attrNameLst>
                                          <p:attrName>r</p:attrName>
                                        </p:attrNameLst>
                                      </p:cBhvr>
                                    </p:animRot>
                                    <p:animRot by="120000">
                                      <p:cBhvr>
                                        <p:cTn id="69" dur="300" fill="hold">
                                          <p:stCondLst>
                                            <p:cond delay="1200"/>
                                          </p:stCondLst>
                                        </p:cTn>
                                        <p:tgtEl>
                                          <p:spTgt spid="10"/>
                                        </p:tgtEl>
                                        <p:attrNameLst>
                                          <p:attrName>r</p:attrName>
                                        </p:attrNameLst>
                                      </p:cBhvr>
                                    </p:animRot>
                                  </p:childTnLst>
                                </p:cTn>
                              </p:par>
                              <p:par>
                                <p:cTn id="70" presetID="32" presetClass="emph" presetSubtype="0" fill="hold" nodeType="withEffect">
                                  <p:stCondLst>
                                    <p:cond delay="0"/>
                                  </p:stCondLst>
                                  <p:childTnLst>
                                    <p:animRot by="120000">
                                      <p:cBhvr>
                                        <p:cTn id="71" dur="150" fill="hold">
                                          <p:stCondLst>
                                            <p:cond delay="0"/>
                                          </p:stCondLst>
                                        </p:cTn>
                                        <p:tgtEl>
                                          <p:spTgt spid="8"/>
                                        </p:tgtEl>
                                        <p:attrNameLst>
                                          <p:attrName>r</p:attrName>
                                        </p:attrNameLst>
                                      </p:cBhvr>
                                    </p:animRot>
                                    <p:animRot by="-240000">
                                      <p:cBhvr>
                                        <p:cTn id="72" dur="300" fill="hold">
                                          <p:stCondLst>
                                            <p:cond delay="300"/>
                                          </p:stCondLst>
                                        </p:cTn>
                                        <p:tgtEl>
                                          <p:spTgt spid="8"/>
                                        </p:tgtEl>
                                        <p:attrNameLst>
                                          <p:attrName>r</p:attrName>
                                        </p:attrNameLst>
                                      </p:cBhvr>
                                    </p:animRot>
                                    <p:animRot by="240000">
                                      <p:cBhvr>
                                        <p:cTn id="73" dur="300" fill="hold">
                                          <p:stCondLst>
                                            <p:cond delay="600"/>
                                          </p:stCondLst>
                                        </p:cTn>
                                        <p:tgtEl>
                                          <p:spTgt spid="8"/>
                                        </p:tgtEl>
                                        <p:attrNameLst>
                                          <p:attrName>r</p:attrName>
                                        </p:attrNameLst>
                                      </p:cBhvr>
                                    </p:animRot>
                                    <p:animRot by="-240000">
                                      <p:cBhvr>
                                        <p:cTn id="74" dur="300" fill="hold">
                                          <p:stCondLst>
                                            <p:cond delay="900"/>
                                          </p:stCondLst>
                                        </p:cTn>
                                        <p:tgtEl>
                                          <p:spTgt spid="8"/>
                                        </p:tgtEl>
                                        <p:attrNameLst>
                                          <p:attrName>r</p:attrName>
                                        </p:attrNameLst>
                                      </p:cBhvr>
                                    </p:animRot>
                                    <p:animRot by="120000">
                                      <p:cBhvr>
                                        <p:cTn id="75" dur="300" fill="hold">
                                          <p:stCondLst>
                                            <p:cond delay="1200"/>
                                          </p:stCondLst>
                                        </p:cTn>
                                        <p:tgtEl>
                                          <p:spTgt spid="8"/>
                                        </p:tgtEl>
                                        <p:attrNameLst>
                                          <p:attrName>r</p:attrName>
                                        </p:attrNameLst>
                                      </p:cBhvr>
                                    </p:animRot>
                                  </p:childTnLst>
                                </p:cTn>
                              </p:par>
                              <p:par>
                                <p:cTn id="76" presetID="32" presetClass="emph" presetSubtype="0" fill="hold" nodeType="withEffect">
                                  <p:stCondLst>
                                    <p:cond delay="0"/>
                                  </p:stCondLst>
                                  <p:childTnLst>
                                    <p:animRot by="120000">
                                      <p:cBhvr>
                                        <p:cTn id="77" dur="150" fill="hold">
                                          <p:stCondLst>
                                            <p:cond delay="0"/>
                                          </p:stCondLst>
                                        </p:cTn>
                                        <p:tgtEl>
                                          <p:spTgt spid="9"/>
                                        </p:tgtEl>
                                        <p:attrNameLst>
                                          <p:attrName>r</p:attrName>
                                        </p:attrNameLst>
                                      </p:cBhvr>
                                    </p:animRot>
                                    <p:animRot by="-240000">
                                      <p:cBhvr>
                                        <p:cTn id="78" dur="300" fill="hold">
                                          <p:stCondLst>
                                            <p:cond delay="300"/>
                                          </p:stCondLst>
                                        </p:cTn>
                                        <p:tgtEl>
                                          <p:spTgt spid="9"/>
                                        </p:tgtEl>
                                        <p:attrNameLst>
                                          <p:attrName>r</p:attrName>
                                        </p:attrNameLst>
                                      </p:cBhvr>
                                    </p:animRot>
                                    <p:animRot by="240000">
                                      <p:cBhvr>
                                        <p:cTn id="79" dur="300" fill="hold">
                                          <p:stCondLst>
                                            <p:cond delay="600"/>
                                          </p:stCondLst>
                                        </p:cTn>
                                        <p:tgtEl>
                                          <p:spTgt spid="9"/>
                                        </p:tgtEl>
                                        <p:attrNameLst>
                                          <p:attrName>r</p:attrName>
                                        </p:attrNameLst>
                                      </p:cBhvr>
                                    </p:animRot>
                                    <p:animRot by="-240000">
                                      <p:cBhvr>
                                        <p:cTn id="80" dur="300" fill="hold">
                                          <p:stCondLst>
                                            <p:cond delay="900"/>
                                          </p:stCondLst>
                                        </p:cTn>
                                        <p:tgtEl>
                                          <p:spTgt spid="9"/>
                                        </p:tgtEl>
                                        <p:attrNameLst>
                                          <p:attrName>r</p:attrName>
                                        </p:attrNameLst>
                                      </p:cBhvr>
                                    </p:animRot>
                                    <p:animRot by="120000">
                                      <p:cBhvr>
                                        <p:cTn id="81" dur="300" fill="hold">
                                          <p:stCondLst>
                                            <p:cond delay="1200"/>
                                          </p:stCondLst>
                                        </p:cTn>
                                        <p:tgtEl>
                                          <p:spTgt spid="9"/>
                                        </p:tgtEl>
                                        <p:attrNameLst>
                                          <p:attrName>r</p:attrName>
                                        </p:attrNameLst>
                                      </p:cBhvr>
                                    </p:animRot>
                                  </p:childTnLst>
                                </p:cTn>
                              </p:par>
                              <p:par>
                                <p:cTn id="82" presetID="10" presetClass="entr" presetSubtype="0" fill="hold"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ビタミン</a:t>
            </a:r>
            <a:r>
              <a:rPr kumimoji="1" lang="en-US" altLang="ja-JP" dirty="0">
                <a:latin typeface="UD デジタル 教科書体 NK-B" panose="02020700000000000000" pitchFamily="18" charset="-128"/>
                <a:ea typeface="UD デジタル 教科書体 NK-B" panose="02020700000000000000" pitchFamily="18" charset="-128"/>
              </a:rPr>
              <a:t>C</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p:cNvSpPr>
            <a:spLocks noGrp="1"/>
          </p:cNvSpPr>
          <p:nvPr>
            <p:ph idx="1"/>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不足すると、血管が柔らかくなって、（</a:t>
            </a:r>
            <a:r>
              <a:rPr lang="ja-JP" altLang="en-US" dirty="0">
                <a:latin typeface="UD デジタル 教科書体 NK-B" panose="02020700000000000000" pitchFamily="18" charset="-128"/>
                <a:ea typeface="UD デジタル 教科書体 NK-B" panose="02020700000000000000" pitchFamily="18" charset="-128"/>
              </a:rPr>
              <a:t>１４</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出血</a:t>
            </a:r>
            <a:r>
              <a:rPr kumimoji="1" lang="ja-JP" altLang="en-US" dirty="0">
                <a:latin typeface="UD デジタル 教科書体 NK-B" panose="02020700000000000000" pitchFamily="18" charset="-128"/>
                <a:ea typeface="UD デジタル 教科書体 NK-B" panose="02020700000000000000" pitchFamily="18" charset="-128"/>
              </a:rPr>
              <a:t>）しやすくなる。</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（壊血病）</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9804" y="2634456"/>
            <a:ext cx="4286250" cy="2733675"/>
          </a:xfrm>
          <a:prstGeom prst="rect">
            <a:avLst/>
          </a:prstGeom>
        </p:spPr>
      </p:pic>
    </p:spTree>
    <p:extLst>
      <p:ext uri="{BB962C8B-B14F-4D97-AF65-F5344CB8AC3E}">
        <p14:creationId xmlns:p14="http://schemas.microsoft.com/office/powerpoint/2010/main" val="4082295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ビタミン</a:t>
            </a:r>
            <a:r>
              <a:rPr kumimoji="1" lang="en-US" altLang="ja-JP" dirty="0">
                <a:latin typeface="UD デジタル 教科書体 NK-B" panose="02020700000000000000" pitchFamily="18" charset="-128"/>
                <a:ea typeface="UD デジタル 教科書体 NK-B" panose="02020700000000000000" pitchFamily="18" charset="-128"/>
              </a:rPr>
              <a:t>A</a:t>
            </a:r>
            <a:r>
              <a:rPr kumimoji="1" lang="ja-JP" altLang="en-US" dirty="0">
                <a:latin typeface="UD デジタル 教科書体 NK-B" panose="02020700000000000000" pitchFamily="18" charset="-128"/>
                <a:ea typeface="UD デジタル 教科書体 NK-B" panose="02020700000000000000" pitchFamily="18" charset="-128"/>
              </a:rPr>
              <a:t>（</a:t>
            </a:r>
            <a:r>
              <a:rPr kumimoji="1" lang="en-US" altLang="ja-JP" dirty="0">
                <a:latin typeface="UD デジタル 教科書体 NK-B" panose="02020700000000000000" pitchFamily="18" charset="-128"/>
                <a:ea typeface="UD デジタル 教科書体 NK-B" panose="02020700000000000000" pitchFamily="18" charset="-128"/>
              </a:rPr>
              <a:t>β</a:t>
            </a:r>
            <a:r>
              <a:rPr kumimoji="1" lang="ja-JP" altLang="en-US" dirty="0">
                <a:latin typeface="UD デジタル 教科書体 NK-B" panose="02020700000000000000" pitchFamily="18" charset="-128"/>
                <a:ea typeface="UD デジタル 教科書体 NK-B" panose="02020700000000000000" pitchFamily="18" charset="-128"/>
              </a:rPr>
              <a:t>カロテン）</a:t>
            </a:r>
          </a:p>
        </p:txBody>
      </p:sp>
      <p:sp>
        <p:nvSpPr>
          <p:cNvPr id="3" name="コンテンツ プレースホルダー 2"/>
          <p:cNvSpPr>
            <a:spLocks noGrp="1"/>
          </p:cNvSpPr>
          <p:nvPr>
            <p:ph idx="1"/>
          </p:nvPr>
        </p:nvSpPr>
        <p:spPr/>
        <p:txBody>
          <a:bodyPr>
            <a:normAutofit/>
          </a:bodyPr>
          <a:lstStyle/>
          <a:p>
            <a:r>
              <a:rPr kumimoji="1" lang="ja-JP" altLang="en-US" dirty="0">
                <a:latin typeface="UD デジタル 教科書体 NK-B" panose="02020700000000000000" pitchFamily="18" charset="-128"/>
                <a:ea typeface="UD デジタル 教科書体 NK-B" panose="02020700000000000000" pitchFamily="18" charset="-128"/>
              </a:rPr>
              <a:t>不足すると、（</a:t>
            </a:r>
            <a:r>
              <a:rPr lang="ja-JP" altLang="en-US" dirty="0">
                <a:latin typeface="UD デジタル 教科書体 NK-B" panose="02020700000000000000" pitchFamily="18" charset="-128"/>
                <a:ea typeface="UD デジタル 教科書体 NK-B" panose="02020700000000000000" pitchFamily="18" charset="-128"/>
              </a:rPr>
              <a:t>１５</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視力</a:t>
            </a:r>
            <a:r>
              <a:rPr kumimoji="1" lang="ja-JP" altLang="en-US" dirty="0">
                <a:latin typeface="UD デジタル 教科書体 NK-B" panose="02020700000000000000" pitchFamily="18" charset="-128"/>
                <a:ea typeface="UD デジタル 教科書体 NK-B" panose="02020700000000000000" pitchFamily="18" charset="-128"/>
              </a:rPr>
              <a:t>）の低下、暗いところで物が見えない、</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　最悪の場合失明する。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皮膚や粘膜にも影響が出て、免疫力の低下により、</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　感染症のリスクが上がる。</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過剰になると、腹痛、めまい、吐き気、（１６</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頭痛</a:t>
            </a:r>
            <a:r>
              <a:rPr lang="ja-JP" altLang="en-US" dirty="0">
                <a:latin typeface="UD デジタル 教科書体 NK-B" panose="02020700000000000000" pitchFamily="18" charset="-128"/>
                <a:ea typeface="UD デジタル 教科書体 NK-B" panose="02020700000000000000" pitchFamily="18" charset="-128"/>
              </a:rPr>
              <a:t>）など</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基本的な食事をしていれば、起こることはない。</a:t>
            </a:r>
            <a:endParaRPr lang="en-US" altLang="ja-JP" dirty="0">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0463" y="671611"/>
            <a:ext cx="2590240" cy="2960274"/>
          </a:xfrm>
          <a:prstGeom prst="rect">
            <a:avLst/>
          </a:prstGeom>
        </p:spPr>
      </p:pic>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12590" t="2881" r="8895" b="4585"/>
          <a:stretch/>
        </p:blipFill>
        <p:spPr>
          <a:xfrm>
            <a:off x="9834702" y="3766822"/>
            <a:ext cx="2286001" cy="2985247"/>
          </a:xfrm>
          <a:prstGeom prst="rect">
            <a:avLst/>
          </a:prstGeom>
        </p:spPr>
      </p:pic>
    </p:spTree>
    <p:extLst>
      <p:ext uri="{BB962C8B-B14F-4D97-AF65-F5344CB8AC3E}">
        <p14:creationId xmlns:p14="http://schemas.microsoft.com/office/powerpoint/2010/main" val="2914368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好きな野菜</a:t>
            </a:r>
          </a:p>
        </p:txBody>
      </p:sp>
      <p:sp>
        <p:nvSpPr>
          <p:cNvPr id="3" name="コンテンツ プレースホルダー 2"/>
          <p:cNvSpPr>
            <a:spLocks noGrp="1"/>
          </p:cNvSpPr>
          <p:nvPr>
            <p:ph idx="1"/>
          </p:nvPr>
        </p:nvSpPr>
        <p:spPr/>
        <p:txBody>
          <a:bodyPr/>
          <a:lstStyle/>
          <a:p>
            <a:endParaRPr kumimoji="1"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一位　きゅうり</a:t>
            </a:r>
          </a:p>
          <a:p>
            <a:r>
              <a:rPr lang="ja-JP" altLang="en-US" dirty="0">
                <a:latin typeface="UD デジタル 教科書体 NK-B" panose="02020700000000000000" pitchFamily="18" charset="-128"/>
                <a:ea typeface="UD デジタル 教科書体 NK-B" panose="02020700000000000000" pitchFamily="18" charset="-128"/>
              </a:rPr>
              <a:t>二位　とまと</a:t>
            </a:r>
            <a:endParaRPr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三位　とうもろこし</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pic>
        <p:nvPicPr>
          <p:cNvPr id="8" name="図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27176" y="3025587"/>
            <a:ext cx="5880848" cy="3496236"/>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76703">
            <a:off x="6354295" y="705148"/>
            <a:ext cx="2594162" cy="262036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9531" y="1757827"/>
            <a:ext cx="2571381" cy="3135830"/>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0245" y="2299960"/>
            <a:ext cx="2320981" cy="2320981"/>
          </a:xfrm>
          <a:prstGeom prst="rect">
            <a:avLst/>
          </a:prstGeom>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1860" y="346438"/>
            <a:ext cx="2174405" cy="2958374"/>
          </a:xfrm>
          <a:prstGeom prst="rect">
            <a:avLst/>
          </a:prstGeom>
        </p:spPr>
      </p:pic>
    </p:spTree>
    <p:extLst>
      <p:ext uri="{BB962C8B-B14F-4D97-AF65-F5344CB8AC3E}">
        <p14:creationId xmlns:p14="http://schemas.microsoft.com/office/powerpoint/2010/main" val="20759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xit" presetSubtype="0" fill="hold" nodeType="afterEffect">
                                  <p:stCondLst>
                                    <p:cond delay="150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0" presetClass="entr" presetSubtype="0" fill="hold" nodeType="withEffect">
                                  <p:stCondLst>
                                    <p:cond delay="15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とうもろこし</a:t>
            </a:r>
          </a:p>
        </p:txBody>
      </p:sp>
      <p:sp>
        <p:nvSpPr>
          <p:cNvPr id="3" name="コンテンツ プレースホルダー 2"/>
          <p:cNvSpPr>
            <a:spLocks noGrp="1"/>
          </p:cNvSpPr>
          <p:nvPr>
            <p:ph idx="1"/>
          </p:nvPr>
        </p:nvSpPr>
        <p:spPr/>
        <p:txBody>
          <a:bodyPr/>
          <a:lstStyle/>
          <a:p>
            <a:pPr marL="0" indent="0">
              <a:buNone/>
            </a:pPr>
            <a:r>
              <a:rPr kumimoji="1" lang="ja-JP" altLang="en-US" u="sng" dirty="0">
                <a:latin typeface="UD デジタル 教科書体 NK-B" panose="02020700000000000000" pitchFamily="18" charset="-128"/>
                <a:ea typeface="UD デジタル 教科書体 NK-B" panose="02020700000000000000" pitchFamily="18" charset="-128"/>
              </a:rPr>
              <a:t>（</a:t>
            </a:r>
            <a:r>
              <a:rPr lang="ja-JP" altLang="en-US" u="sng" dirty="0">
                <a:latin typeface="UD デジタル 教科書体 NK-B" panose="02020700000000000000" pitchFamily="18" charset="-128"/>
                <a:ea typeface="UD デジタル 教科書体 NK-B" panose="02020700000000000000" pitchFamily="18" charset="-128"/>
              </a:rPr>
              <a:t>１７</a:t>
            </a:r>
            <a:r>
              <a:rPr kumimoji="1" lang="ja-JP" altLang="en-US" u="sng" dirty="0">
                <a:solidFill>
                  <a:srgbClr val="FF0000"/>
                </a:solidFill>
                <a:latin typeface="UD デジタル 教科書体 NK-B" panose="02020700000000000000" pitchFamily="18" charset="-128"/>
                <a:ea typeface="UD デジタル 教科書体 NK-B" panose="02020700000000000000" pitchFamily="18" charset="-128"/>
              </a:rPr>
              <a:t>ビタミン</a:t>
            </a:r>
            <a:r>
              <a:rPr kumimoji="1" lang="en-US" altLang="ja-JP" u="sng" dirty="0">
                <a:solidFill>
                  <a:srgbClr val="FF0000"/>
                </a:solidFill>
                <a:latin typeface="UD デジタル 教科書体 NK-B" panose="02020700000000000000" pitchFamily="18" charset="-128"/>
                <a:ea typeface="UD デジタル 教科書体 NK-B" panose="02020700000000000000" pitchFamily="18" charset="-128"/>
              </a:rPr>
              <a:t>B1</a:t>
            </a:r>
            <a:r>
              <a:rPr kumimoji="1" lang="ja-JP" altLang="en-US" u="sng" dirty="0">
                <a:latin typeface="UD デジタル 教科書体 NK-B" panose="02020700000000000000" pitchFamily="18" charset="-128"/>
                <a:ea typeface="UD デジタル 教科書体 NK-B" panose="02020700000000000000" pitchFamily="18" charset="-128"/>
              </a:rPr>
              <a:t>）</a:t>
            </a:r>
            <a:endParaRPr kumimoji="1" lang="en-US" altLang="ja-JP" u="sng"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炭水化物をエネルギーに変える</a:t>
            </a:r>
            <a:endParaRPr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u="sng" dirty="0">
                <a:latin typeface="UD デジタル 教科書体 NK-B" panose="02020700000000000000" pitchFamily="18" charset="-128"/>
                <a:ea typeface="UD デジタル 教科書体 NK-B" panose="02020700000000000000" pitchFamily="18" charset="-128"/>
              </a:rPr>
              <a:t>（</a:t>
            </a:r>
            <a:r>
              <a:rPr lang="ja-JP" altLang="en-US" u="sng" dirty="0">
                <a:latin typeface="UD デジタル 教科書体 NK-B" panose="02020700000000000000" pitchFamily="18" charset="-128"/>
                <a:ea typeface="UD デジタル 教科書体 NK-B" panose="02020700000000000000" pitchFamily="18" charset="-128"/>
              </a:rPr>
              <a:t>１８</a:t>
            </a:r>
            <a:r>
              <a:rPr kumimoji="1" lang="ja-JP" altLang="en-US" u="sng" dirty="0">
                <a:solidFill>
                  <a:srgbClr val="FF0000"/>
                </a:solidFill>
                <a:latin typeface="UD デジタル 教科書体 NK-B" panose="02020700000000000000" pitchFamily="18" charset="-128"/>
                <a:ea typeface="UD デジタル 教科書体 NK-B" panose="02020700000000000000" pitchFamily="18" charset="-128"/>
              </a:rPr>
              <a:t>ナイアシン</a:t>
            </a:r>
            <a:r>
              <a:rPr kumimoji="1" lang="ja-JP" altLang="en-US" u="sng" dirty="0">
                <a:latin typeface="UD デジタル 教科書体 NK-B" panose="02020700000000000000" pitchFamily="18" charset="-128"/>
                <a:ea typeface="UD デジタル 教科書体 NK-B" panose="02020700000000000000" pitchFamily="18" charset="-128"/>
              </a:rPr>
              <a:t>）</a:t>
            </a:r>
            <a:endParaRPr kumimoji="1" lang="en-US" altLang="ja-JP" u="sng"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エネルギーを生み出す手伝いをする。</a:t>
            </a:r>
            <a:endParaRPr lang="en-US" altLang="ja-JP" dirty="0">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6354" y="257710"/>
            <a:ext cx="2571381" cy="3135830"/>
          </a:xfrm>
          <a:prstGeom prst="rect">
            <a:avLst/>
          </a:prstGeom>
        </p:spPr>
      </p:pic>
      <p:sp>
        <p:nvSpPr>
          <p:cNvPr id="5" name="テキスト ボックス 4"/>
          <p:cNvSpPr txBox="1"/>
          <p:nvPr/>
        </p:nvSpPr>
        <p:spPr>
          <a:xfrm>
            <a:off x="6858000" y="1798103"/>
            <a:ext cx="4222376" cy="523220"/>
          </a:xfrm>
          <a:prstGeom prst="rect">
            <a:avLst/>
          </a:prstGeom>
          <a:noFill/>
        </p:spPr>
        <p:txBody>
          <a:bodyPr wrap="square" rtlCol="0">
            <a:spAutoFit/>
          </a:bodyPr>
          <a:lstStyle/>
          <a:p>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豚肉、大豆</a:t>
            </a:r>
          </a:p>
        </p:txBody>
      </p:sp>
      <p:sp>
        <p:nvSpPr>
          <p:cNvPr id="6" name="テキスト ボックス 5"/>
          <p:cNvSpPr txBox="1"/>
          <p:nvPr/>
        </p:nvSpPr>
        <p:spPr>
          <a:xfrm>
            <a:off x="6051176" y="3739684"/>
            <a:ext cx="5302624" cy="523220"/>
          </a:xfrm>
          <a:prstGeom prst="rect">
            <a:avLst/>
          </a:prstGeom>
          <a:noFill/>
        </p:spPr>
        <p:txBody>
          <a:bodyPr wrap="square" rtlCol="0">
            <a:spAutoFit/>
          </a:bodyPr>
          <a:lstStyle/>
          <a:p>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ささみ、マグロ、カツオなどの魚類</a:t>
            </a:r>
          </a:p>
        </p:txBody>
      </p:sp>
    </p:spTree>
    <p:extLst>
      <p:ext uri="{BB962C8B-B14F-4D97-AF65-F5344CB8AC3E}">
        <p14:creationId xmlns:p14="http://schemas.microsoft.com/office/powerpoint/2010/main" val="160984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9544" y="380505"/>
            <a:ext cx="2594162" cy="2620366"/>
          </a:xfrm>
          <a:prstGeom prst="rect">
            <a:avLst/>
          </a:prstGeom>
        </p:spPr>
      </p:pic>
      <p:sp>
        <p:nvSpPr>
          <p:cNvPr id="2" name="タイトル 1"/>
          <p:cNvSpPr>
            <a:spLocks noGrp="1"/>
          </p:cNvSpPr>
          <p:nvPr>
            <p:ph type="title"/>
          </p:nvPr>
        </p:nvSpPr>
        <p:spPr/>
        <p:txBody>
          <a:bodyPr/>
          <a:lstStyle/>
          <a:p>
            <a:r>
              <a:rPr lang="ja-JP" altLang="en-US" dirty="0">
                <a:latin typeface="UD デジタル 教科書体 NK-B" panose="02020700000000000000" pitchFamily="18" charset="-128"/>
                <a:ea typeface="UD デジタル 教科書体 NK-B" panose="02020700000000000000" pitchFamily="18" charset="-128"/>
              </a:rPr>
              <a:t>きゅうり</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p:cNvSpPr>
            <a:spLocks noGrp="1"/>
          </p:cNvSpPr>
          <p:nvPr>
            <p:ph idx="1"/>
          </p:nvPr>
        </p:nvSpPr>
        <p:spPr/>
        <p:txBody>
          <a:bodyPr/>
          <a:lstStyle/>
          <a:p>
            <a:pPr marL="0" indent="0">
              <a:buNone/>
            </a:pPr>
            <a:r>
              <a:rPr lang="ja-JP" altLang="en-US" u="sng" dirty="0">
                <a:latin typeface="UD デジタル 教科書体 NK-B" panose="02020700000000000000" pitchFamily="18" charset="-128"/>
                <a:ea typeface="UD デジタル 教科書体 NK-B" panose="02020700000000000000" pitchFamily="18" charset="-128"/>
              </a:rPr>
              <a:t>（１９</a:t>
            </a:r>
            <a:r>
              <a:rPr lang="ja-JP" altLang="en-US" u="sng" dirty="0">
                <a:solidFill>
                  <a:srgbClr val="FF0000"/>
                </a:solidFill>
                <a:latin typeface="UD デジタル 教科書体 NK-B" panose="02020700000000000000" pitchFamily="18" charset="-128"/>
                <a:ea typeface="UD デジタル 教科書体 NK-B" panose="02020700000000000000" pitchFamily="18" charset="-128"/>
              </a:rPr>
              <a:t>カリウム</a:t>
            </a:r>
            <a:r>
              <a:rPr lang="ja-JP" altLang="en-US" u="sng" dirty="0">
                <a:latin typeface="UD デジタル 教科書体 NK-B" panose="02020700000000000000" pitchFamily="18" charset="-128"/>
                <a:ea typeface="UD デジタル 教科書体 NK-B" panose="02020700000000000000" pitchFamily="18" charset="-128"/>
              </a:rPr>
              <a:t>）</a:t>
            </a:r>
            <a:endParaRPr lang="en-US" altLang="ja-JP" u="sng"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ナス</a:t>
            </a:r>
            <a:r>
              <a:rPr kumimoji="1" lang="ja-JP" altLang="en-US" dirty="0">
                <a:latin typeface="UD デジタル 教科書体 NK-B" panose="02020700000000000000" pitchFamily="18" charset="-128"/>
                <a:ea typeface="UD デジタル 教科書体 NK-B" panose="02020700000000000000" pitchFamily="18" charset="-128"/>
              </a:rPr>
              <a:t>と同じぐらい入っている。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ナスの９０％ぐらい</a:t>
            </a:r>
            <a:endParaRPr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u="sng" dirty="0">
                <a:latin typeface="UD デジタル 教科書体 NK-B" panose="02020700000000000000" pitchFamily="18" charset="-128"/>
                <a:ea typeface="UD デジタル 教科書体 NK-B" panose="02020700000000000000" pitchFamily="18" charset="-128"/>
              </a:rPr>
              <a:t>（２０</a:t>
            </a:r>
            <a:r>
              <a:rPr lang="ja-JP" altLang="en-US" u="sng" dirty="0">
                <a:solidFill>
                  <a:srgbClr val="FF0000"/>
                </a:solidFill>
                <a:latin typeface="UD デジタル 教科書体 NK-B" panose="02020700000000000000" pitchFamily="18" charset="-128"/>
                <a:ea typeface="UD デジタル 教科書体 NK-B" panose="02020700000000000000" pitchFamily="18" charset="-128"/>
              </a:rPr>
              <a:t>ビタミン</a:t>
            </a:r>
            <a:r>
              <a:rPr lang="en-US" altLang="ja-JP" u="sng" dirty="0">
                <a:solidFill>
                  <a:srgbClr val="FF0000"/>
                </a:solidFill>
                <a:latin typeface="UD デジタル 教科書体 NK-B" panose="02020700000000000000" pitchFamily="18" charset="-128"/>
                <a:ea typeface="UD デジタル 教科書体 NK-B" panose="02020700000000000000" pitchFamily="18" charset="-128"/>
              </a:rPr>
              <a:t>C</a:t>
            </a:r>
            <a:r>
              <a:rPr lang="ja-JP" altLang="en-US" u="sng" dirty="0">
                <a:latin typeface="UD デジタル 教科書体 NK-B" panose="02020700000000000000" pitchFamily="18" charset="-128"/>
                <a:ea typeface="UD デジタル 教科書体 NK-B" panose="02020700000000000000" pitchFamily="18" charset="-128"/>
              </a:rPr>
              <a:t>）</a:t>
            </a:r>
            <a:r>
              <a:rPr lang="ja-JP" altLang="en-US" dirty="0">
                <a:latin typeface="UD デジタル 教科書体 NK-B" panose="02020700000000000000" pitchFamily="18" charset="-128"/>
                <a:ea typeface="UD デジタル 教科書体 NK-B" panose="02020700000000000000" pitchFamily="18" charset="-128"/>
              </a:rPr>
              <a:t>　</a:t>
            </a:r>
            <a:endParaRPr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トマトと同じぐらい</a:t>
            </a:r>
            <a:r>
              <a:rPr lang="ja-JP" altLang="en-US" dirty="0">
                <a:latin typeface="UD デジタル 教科書体 NK-B" panose="02020700000000000000" pitchFamily="18" charset="-128"/>
                <a:ea typeface="UD デジタル 教科書体 NK-B" panose="02020700000000000000" pitchFamily="18" charset="-128"/>
              </a:rPr>
              <a:t>入っている。</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4637313" y="1825625"/>
            <a:ext cx="5316583" cy="523220"/>
          </a:xfrm>
          <a:prstGeom prst="rect">
            <a:avLst/>
          </a:prstGeom>
          <a:noFill/>
        </p:spPr>
        <p:txBody>
          <a:bodyPr wrap="square" rtlCol="0">
            <a:spAutoFit/>
          </a:bodyPr>
          <a:lstStyle/>
          <a:p>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にんじん、ブロッコリー、かぼちゃ</a:t>
            </a:r>
          </a:p>
        </p:txBody>
      </p:sp>
      <p:sp>
        <p:nvSpPr>
          <p:cNvPr id="6" name="テキスト ボックス 5"/>
          <p:cNvSpPr txBox="1"/>
          <p:nvPr/>
        </p:nvSpPr>
        <p:spPr>
          <a:xfrm>
            <a:off x="4976949" y="3896791"/>
            <a:ext cx="4976947" cy="523220"/>
          </a:xfrm>
          <a:prstGeom prst="rect">
            <a:avLst/>
          </a:prstGeom>
          <a:noFill/>
        </p:spPr>
        <p:txBody>
          <a:bodyPr wrap="square" rtlCol="0">
            <a:spAutoFit/>
          </a:bodyPr>
          <a:lstStyle/>
          <a:p>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レモン、キウイ、いちご</a:t>
            </a:r>
          </a:p>
        </p:txBody>
      </p:sp>
    </p:spTree>
    <p:extLst>
      <p:ext uri="{BB962C8B-B14F-4D97-AF65-F5344CB8AC3E}">
        <p14:creationId xmlns:p14="http://schemas.microsoft.com/office/powerpoint/2010/main" val="77838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ゴーヤ</a:t>
            </a:r>
          </a:p>
        </p:txBody>
      </p:sp>
      <p:sp>
        <p:nvSpPr>
          <p:cNvPr id="3" name="コンテンツ プレースホルダー 2"/>
          <p:cNvSpPr>
            <a:spLocks noGrp="1"/>
          </p:cNvSpPr>
          <p:nvPr>
            <p:ph idx="1"/>
          </p:nvPr>
        </p:nvSpPr>
        <p:spPr/>
        <p:txBody>
          <a:bodyPr/>
          <a:lstStyle/>
          <a:p>
            <a:pPr marL="0" indent="0">
              <a:buNone/>
            </a:pPr>
            <a:r>
              <a:rPr kumimoji="1" lang="ja-JP" altLang="en-US" u="sng" dirty="0">
                <a:latin typeface="UD デジタル 教科書体 NK-B" panose="02020700000000000000" pitchFamily="18" charset="-128"/>
                <a:ea typeface="UD デジタル 教科書体 NK-B" panose="02020700000000000000" pitchFamily="18" charset="-128"/>
              </a:rPr>
              <a:t>（</a:t>
            </a:r>
            <a:r>
              <a:rPr lang="ja-JP" altLang="en-US" u="sng" dirty="0">
                <a:latin typeface="UD デジタル 教科書体 NK-B" panose="02020700000000000000" pitchFamily="18" charset="-128"/>
                <a:ea typeface="UD デジタル 教科書体 NK-B" panose="02020700000000000000" pitchFamily="18" charset="-128"/>
              </a:rPr>
              <a:t>２１</a:t>
            </a:r>
            <a:r>
              <a:rPr kumimoji="1" lang="ja-JP" altLang="en-US" u="sng" dirty="0">
                <a:solidFill>
                  <a:srgbClr val="FF0000"/>
                </a:solidFill>
                <a:latin typeface="UD デジタル 教科書体 NK-B" panose="02020700000000000000" pitchFamily="18" charset="-128"/>
                <a:ea typeface="UD デジタル 教科書体 NK-B" panose="02020700000000000000" pitchFamily="18" charset="-128"/>
              </a:rPr>
              <a:t>カリウム</a:t>
            </a:r>
            <a:r>
              <a:rPr kumimoji="1" lang="ja-JP" altLang="en-US" u="sng" dirty="0">
                <a:latin typeface="UD デジタル 教科書体 NK-B" panose="02020700000000000000" pitchFamily="18" charset="-128"/>
                <a:ea typeface="UD デジタル 教科書体 NK-B" panose="02020700000000000000" pitchFamily="18" charset="-128"/>
              </a:rPr>
              <a:t>）</a:t>
            </a:r>
          </a:p>
          <a:p>
            <a:r>
              <a:rPr kumimoji="1" lang="ja-JP" altLang="en-US" dirty="0">
                <a:latin typeface="UD デジタル 教科書体 NK-B" panose="02020700000000000000" pitchFamily="18" charset="-128"/>
                <a:ea typeface="UD デジタル 教科書体 NK-B" panose="02020700000000000000" pitchFamily="18" charset="-128"/>
              </a:rPr>
              <a:t>きゅうりの１．３倍</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u="sng" dirty="0">
                <a:latin typeface="UD デジタル 教科書体 NK-B" panose="02020700000000000000" pitchFamily="18" charset="-128"/>
                <a:ea typeface="UD デジタル 教科書体 NK-B" panose="02020700000000000000" pitchFamily="18" charset="-128"/>
              </a:rPr>
              <a:t>（２２</a:t>
            </a:r>
            <a:r>
              <a:rPr lang="ja-JP" altLang="en-US" u="sng" dirty="0">
                <a:solidFill>
                  <a:srgbClr val="FF0000"/>
                </a:solidFill>
                <a:latin typeface="UD デジタル 教科書体 NK-B" panose="02020700000000000000" pitchFamily="18" charset="-128"/>
                <a:ea typeface="UD デジタル 教科書体 NK-B" panose="02020700000000000000" pitchFamily="18" charset="-128"/>
              </a:rPr>
              <a:t>ビタミン</a:t>
            </a:r>
            <a:r>
              <a:rPr lang="en-US" altLang="ja-JP" u="sng" dirty="0">
                <a:solidFill>
                  <a:srgbClr val="FF0000"/>
                </a:solidFill>
                <a:latin typeface="UD デジタル 教科書体 NK-B" panose="02020700000000000000" pitchFamily="18" charset="-128"/>
                <a:ea typeface="UD デジタル 教科書体 NK-B" panose="02020700000000000000" pitchFamily="18" charset="-128"/>
              </a:rPr>
              <a:t>C</a:t>
            </a:r>
            <a:r>
              <a:rPr lang="ja-JP" altLang="en-US" u="sng" dirty="0">
                <a:latin typeface="UD デジタル 教科書体 NK-B" panose="02020700000000000000" pitchFamily="18" charset="-128"/>
                <a:ea typeface="UD デジタル 教科書体 NK-B" panose="02020700000000000000" pitchFamily="18" charset="-128"/>
              </a:rPr>
              <a:t>）</a:t>
            </a:r>
            <a:endParaRPr lang="en-US" altLang="ja-JP" u="sng"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きゅうりの約５倍</a:t>
            </a:r>
            <a:endParaRPr lang="en-US" altLang="ja-JP" dirty="0">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7234" y="365125"/>
            <a:ext cx="1860777" cy="2377990"/>
          </a:xfrm>
          <a:prstGeom prst="rect">
            <a:avLst/>
          </a:prstGeom>
        </p:spPr>
      </p:pic>
      <p:grpSp>
        <p:nvGrpSpPr>
          <p:cNvPr id="19" name="グループ化 18"/>
          <p:cNvGrpSpPr/>
          <p:nvPr/>
        </p:nvGrpSpPr>
        <p:grpSpPr>
          <a:xfrm>
            <a:off x="7393577" y="343644"/>
            <a:ext cx="2103120" cy="2925562"/>
            <a:chOff x="5290457" y="287901"/>
            <a:chExt cx="2103120" cy="2925562"/>
          </a:xfrm>
        </p:grpSpPr>
        <p:sp>
          <p:nvSpPr>
            <p:cNvPr id="5" name="正方形/長方形 4"/>
            <p:cNvSpPr/>
            <p:nvPr/>
          </p:nvSpPr>
          <p:spPr>
            <a:xfrm>
              <a:off x="5290457" y="1690688"/>
              <a:ext cx="914400" cy="152277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bg1"/>
                  </a:solidFill>
                </a:rPr>
                <a:t>きゅうり</a:t>
              </a:r>
            </a:p>
          </p:txBody>
        </p:sp>
        <p:sp>
          <p:nvSpPr>
            <p:cNvPr id="6" name="正方形/長方形 5"/>
            <p:cNvSpPr/>
            <p:nvPr/>
          </p:nvSpPr>
          <p:spPr>
            <a:xfrm>
              <a:off x="6439989" y="940526"/>
              <a:ext cx="953588" cy="2272937"/>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t>ゴーヤ</a:t>
              </a:r>
            </a:p>
          </p:txBody>
        </p:sp>
        <p:sp>
          <p:nvSpPr>
            <p:cNvPr id="17" name="上矢印 16"/>
            <p:cNvSpPr/>
            <p:nvPr/>
          </p:nvSpPr>
          <p:spPr>
            <a:xfrm rot="2381874">
              <a:off x="5691052" y="287901"/>
              <a:ext cx="809897" cy="12932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747657" y="749846"/>
              <a:ext cx="1175657" cy="369332"/>
            </a:xfrm>
            <a:prstGeom prst="rect">
              <a:avLst/>
            </a:prstGeom>
            <a:noFill/>
          </p:spPr>
          <p:txBody>
            <a:bodyPr wrap="square" rtlCol="0">
              <a:spAutoFit/>
            </a:bodyPr>
            <a:lstStyle/>
            <a:p>
              <a:r>
                <a:rPr kumimoji="1" lang="en-US" altLang="ja-JP" dirty="0"/>
                <a:t>1.3</a:t>
              </a:r>
              <a:r>
                <a:rPr kumimoji="1" lang="ja-JP" altLang="en-US" dirty="0"/>
                <a:t>倍</a:t>
              </a:r>
            </a:p>
          </p:txBody>
        </p:sp>
      </p:grpSp>
      <p:grpSp>
        <p:nvGrpSpPr>
          <p:cNvPr id="24" name="グループ化 23"/>
          <p:cNvGrpSpPr/>
          <p:nvPr/>
        </p:nvGrpSpPr>
        <p:grpSpPr>
          <a:xfrm>
            <a:off x="4689565" y="1108301"/>
            <a:ext cx="2103120" cy="5203600"/>
            <a:chOff x="4689565" y="1108301"/>
            <a:chExt cx="2103120" cy="5203600"/>
          </a:xfrm>
        </p:grpSpPr>
        <p:sp>
          <p:nvSpPr>
            <p:cNvPr id="20" name="正方形/長方形 19"/>
            <p:cNvSpPr/>
            <p:nvPr/>
          </p:nvSpPr>
          <p:spPr>
            <a:xfrm>
              <a:off x="4689565" y="5068390"/>
              <a:ext cx="914400" cy="124351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t>きゅうり</a:t>
              </a:r>
              <a:endParaRPr kumimoji="1" lang="ja-JP" altLang="en-US" dirty="0"/>
            </a:p>
          </p:txBody>
        </p:sp>
        <p:sp>
          <p:nvSpPr>
            <p:cNvPr id="21" name="正方形/長方形 20"/>
            <p:cNvSpPr/>
            <p:nvPr/>
          </p:nvSpPr>
          <p:spPr>
            <a:xfrm>
              <a:off x="5839097" y="1108301"/>
              <a:ext cx="953588" cy="52036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t>ゴーヤ</a:t>
              </a:r>
            </a:p>
          </p:txBody>
        </p:sp>
        <p:sp>
          <p:nvSpPr>
            <p:cNvPr id="22" name="上矢印 21"/>
            <p:cNvSpPr/>
            <p:nvPr/>
          </p:nvSpPr>
          <p:spPr>
            <a:xfrm rot="1003853">
              <a:off x="4842714" y="2272776"/>
              <a:ext cx="1031966" cy="16982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053342" y="2899874"/>
              <a:ext cx="785755" cy="369332"/>
            </a:xfrm>
            <a:prstGeom prst="rect">
              <a:avLst/>
            </a:prstGeom>
            <a:noFill/>
          </p:spPr>
          <p:txBody>
            <a:bodyPr wrap="square" rtlCol="0">
              <a:spAutoFit/>
            </a:bodyPr>
            <a:lstStyle/>
            <a:p>
              <a:r>
                <a:rPr kumimoji="1" lang="ja-JP" altLang="en-US" dirty="0"/>
                <a:t>約</a:t>
              </a:r>
              <a:r>
                <a:rPr kumimoji="1" lang="en-US" altLang="ja-JP" dirty="0"/>
                <a:t>5</a:t>
              </a:r>
              <a:r>
                <a:rPr kumimoji="1" lang="ja-JP" altLang="en-US" dirty="0"/>
                <a:t>倍</a:t>
              </a:r>
            </a:p>
          </p:txBody>
        </p:sp>
      </p:grpSp>
    </p:spTree>
    <p:extLst>
      <p:ext uri="{BB962C8B-B14F-4D97-AF65-F5344CB8AC3E}">
        <p14:creationId xmlns:p14="http://schemas.microsoft.com/office/powerpoint/2010/main" val="217638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ビタミン</a:t>
            </a:r>
            <a:r>
              <a:rPr kumimoji="1" lang="en-US" altLang="ja-JP" dirty="0">
                <a:latin typeface="UD デジタル 教科書体 NK-B" panose="02020700000000000000" pitchFamily="18" charset="-128"/>
                <a:ea typeface="UD デジタル 教科書体 NK-B" panose="02020700000000000000" pitchFamily="18" charset="-128"/>
              </a:rPr>
              <a:t>B1</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p:cNvSpPr>
            <a:spLocks noGrp="1"/>
          </p:cNvSpPr>
          <p:nvPr>
            <p:ph idx="1"/>
          </p:nvPr>
        </p:nvSpPr>
        <p:spPr/>
        <p:txBody>
          <a:bodyPr/>
          <a:lstStyle/>
          <a:p>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不足すると、食事からうまくエネルギーが得られず、</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疲労</a:t>
            </a:r>
            <a:r>
              <a:rPr kumimoji="1" lang="ja-JP" altLang="en-US" dirty="0">
                <a:latin typeface="UD デジタル 教科書体 NK-B" panose="02020700000000000000" pitchFamily="18" charset="-128"/>
                <a:ea typeface="UD デジタル 教科書体 NK-B" panose="02020700000000000000" pitchFamily="18" charset="-128"/>
              </a:rPr>
              <a:t>を感じやすくなる。</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脚気という手足の感覚が鈍くなったり、</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　ひどいと立てなくなったりする。</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kumimoji="1" lang="ja-JP" altLang="en-US" dirty="0">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10650" t="1489" r="4702" b="-124"/>
          <a:stretch/>
        </p:blipFill>
        <p:spPr>
          <a:xfrm>
            <a:off x="9251576" y="3160059"/>
            <a:ext cx="2420472" cy="3536576"/>
          </a:xfrm>
          <a:prstGeom prst="rect">
            <a:avLst/>
          </a:prstGeom>
        </p:spPr>
      </p:pic>
    </p:spTree>
    <p:extLst>
      <p:ext uri="{BB962C8B-B14F-4D97-AF65-F5344CB8AC3E}">
        <p14:creationId xmlns:p14="http://schemas.microsoft.com/office/powerpoint/2010/main" val="4104532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ナイアシン</a:t>
            </a:r>
          </a:p>
        </p:txBody>
      </p:sp>
      <p:sp>
        <p:nvSpPr>
          <p:cNvPr id="3" name="コンテンツ プレースホルダー 2"/>
          <p:cNvSpPr>
            <a:spLocks noGrp="1"/>
          </p:cNvSpPr>
          <p:nvPr>
            <p:ph idx="1"/>
          </p:nvPr>
        </p:nvSpPr>
        <p:spPr/>
        <p:txBody>
          <a:bodyPr/>
          <a:lstStyle/>
          <a:p>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不足すると、皮膚炎、</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下痢</a:t>
            </a:r>
            <a:r>
              <a:rPr kumimoji="1" lang="ja-JP" altLang="en-US" dirty="0">
                <a:latin typeface="UD デジタル 教科書体 NK-B" panose="02020700000000000000" pitchFamily="18" charset="-128"/>
                <a:ea typeface="UD デジタル 教科書体 NK-B" panose="02020700000000000000" pitchFamily="18" charset="-128"/>
              </a:rPr>
              <a:t>、</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精神神経症状</a:t>
            </a:r>
            <a:r>
              <a:rPr kumimoji="1" lang="ja-JP" altLang="en-US" dirty="0">
                <a:latin typeface="UD デジタル 教科書体 NK-B" panose="02020700000000000000" pitchFamily="18" charset="-128"/>
                <a:ea typeface="UD デジタル 教科書体 NK-B" panose="02020700000000000000" pitchFamily="18" charset="-128"/>
              </a:rPr>
              <a:t>が起こりやすくなる。</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622" y="2855259"/>
            <a:ext cx="2533650" cy="3810000"/>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050" y="3289347"/>
            <a:ext cx="2990835" cy="3131764"/>
          </a:xfrm>
          <a:prstGeom prst="rect">
            <a:avLst/>
          </a:prstGeom>
        </p:spPr>
      </p:pic>
    </p:spTree>
    <p:extLst>
      <p:ext uri="{BB962C8B-B14F-4D97-AF65-F5344CB8AC3E}">
        <p14:creationId xmlns:p14="http://schemas.microsoft.com/office/powerpoint/2010/main" val="3671675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まとめ！！</a:t>
            </a:r>
          </a:p>
        </p:txBody>
      </p:sp>
      <p:sp>
        <p:nvSpPr>
          <p:cNvPr id="3" name="コンテンツ プレースホルダー 2"/>
          <p:cNvSpPr>
            <a:spLocks noGrp="1"/>
          </p:cNvSpPr>
          <p:nvPr>
            <p:ph idx="1"/>
          </p:nvPr>
        </p:nvSpPr>
        <p:spPr>
          <a:xfrm>
            <a:off x="838200" y="1394551"/>
            <a:ext cx="10515600" cy="4351338"/>
          </a:xfrm>
        </p:spPr>
        <p:txBody>
          <a:bodyPr/>
          <a:lstStyle/>
          <a:p>
            <a:r>
              <a:rPr lang="ja-JP" altLang="en-US" dirty="0">
                <a:latin typeface="UD デジタル 教科書体 NK-B" panose="02020700000000000000" pitchFamily="18" charset="-128"/>
                <a:ea typeface="UD デジタル 教科書体 NK-B" panose="02020700000000000000" pitchFamily="18" charset="-128"/>
              </a:rPr>
              <a:t>苦手なものでも必要な栄養がある</a:t>
            </a:r>
            <a:r>
              <a:rPr lang="ja-JP" altLang="en-US">
                <a:latin typeface="UD デジタル 教科書体 NK-B" panose="02020700000000000000" pitchFamily="18" charset="-128"/>
                <a:ea typeface="UD デジタル 教科書体 NK-B" panose="02020700000000000000" pitchFamily="18" charset="-128"/>
              </a:rPr>
              <a:t>ので、</a:t>
            </a:r>
            <a:r>
              <a:rPr lang="ja-JP" altLang="en-US">
                <a:solidFill>
                  <a:srgbClr val="FF0000"/>
                </a:solidFill>
                <a:latin typeface="UD デジタル 教科書体 NK-B" panose="02020700000000000000" pitchFamily="18" charset="-128"/>
                <a:ea typeface="UD デジタル 教科書体 NK-B" panose="02020700000000000000" pitchFamily="18" charset="-128"/>
              </a:rPr>
              <a:t>一口</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だけでも食べよう！</a:t>
            </a:r>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必要な栄養素は色々なものからも摂取できるので、</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　どうしても食べられない場合は、</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他の食材</a:t>
            </a:r>
            <a:r>
              <a:rPr lang="ja-JP" altLang="en-US" dirty="0">
                <a:latin typeface="UD デジタル 教科書体 NK-B" panose="02020700000000000000" pitchFamily="18" charset="-128"/>
                <a:ea typeface="UD デジタル 教科書体 NK-B" panose="02020700000000000000" pitchFamily="18" charset="-128"/>
              </a:rPr>
              <a:t>でもとれるよ！</a:t>
            </a:r>
            <a:endParaRPr lang="en-US" altLang="ja-JP" dirty="0">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4960" y="3822162"/>
            <a:ext cx="2174778" cy="2797142"/>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4434" y="3822162"/>
            <a:ext cx="2174778" cy="2797142"/>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080642"/>
            <a:ext cx="2350962" cy="2468202"/>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9434" y="4091671"/>
            <a:ext cx="2333515" cy="2550289"/>
          </a:xfrm>
          <a:prstGeom prst="rect">
            <a:avLst/>
          </a:prstGeom>
        </p:spPr>
      </p:pic>
      <p:sp>
        <p:nvSpPr>
          <p:cNvPr id="8" name="上矢印 7"/>
          <p:cNvSpPr/>
          <p:nvPr/>
        </p:nvSpPr>
        <p:spPr>
          <a:xfrm rot="5400000">
            <a:off x="3719784" y="4835094"/>
            <a:ext cx="904044" cy="11474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1584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苦手な野菜　　　</a:t>
            </a:r>
          </a:p>
        </p:txBody>
      </p:sp>
      <p:sp>
        <p:nvSpPr>
          <p:cNvPr id="3" name="コンテンツ プレースホルダー 2"/>
          <p:cNvSpPr>
            <a:spLocks noGrp="1"/>
          </p:cNvSpPr>
          <p:nvPr>
            <p:ph idx="1"/>
          </p:nvPr>
        </p:nvSpPr>
        <p:spPr/>
        <p:txBody>
          <a:bodyPr/>
          <a:lstStyle/>
          <a:p>
            <a:endParaRPr kumimoji="1"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一位　とまと</a:t>
            </a:r>
            <a:r>
              <a:rPr kumimoji="1" lang="en-US" altLang="ja-JP"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きゅうり</a:t>
            </a:r>
          </a:p>
          <a:p>
            <a:r>
              <a:rPr lang="ja-JP" altLang="en-US" dirty="0">
                <a:latin typeface="UD デジタル 教科書体 NK-B" panose="02020700000000000000" pitchFamily="18" charset="-128"/>
                <a:ea typeface="UD デジタル 教科書体 NK-B" panose="02020700000000000000" pitchFamily="18" charset="-128"/>
              </a:rPr>
              <a:t>二位　きのこ</a:t>
            </a:r>
            <a:r>
              <a:rPr lang="en-US" altLang="ja-JP" dirty="0">
                <a:latin typeface="UD デジタル 教科書体 NK-B" panose="02020700000000000000" pitchFamily="18" charset="-128"/>
                <a:ea typeface="UD デジタル 教科書体 NK-B" panose="02020700000000000000" pitchFamily="18" charset="-128"/>
              </a:rPr>
              <a:t>				</a:t>
            </a:r>
            <a:r>
              <a:rPr lang="ja-JP" altLang="en-US" dirty="0" err="1">
                <a:latin typeface="UD デジタル 教科書体 NK-B" panose="02020700000000000000" pitchFamily="18" charset="-128"/>
                <a:ea typeface="UD デジタル 教科書体 NK-B" panose="02020700000000000000" pitchFamily="18" charset="-128"/>
              </a:rPr>
              <a:t>とま</a:t>
            </a:r>
            <a:r>
              <a:rPr lang="ja-JP" altLang="en-US" dirty="0">
                <a:latin typeface="UD デジタル 教科書体 NK-B" panose="02020700000000000000" pitchFamily="18" charset="-128"/>
                <a:ea typeface="UD デジタル 教科書体 NK-B" panose="02020700000000000000" pitchFamily="18" charset="-128"/>
              </a:rPr>
              <a:t>と</a:t>
            </a:r>
            <a:endParaRPr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三位　なす</a:t>
            </a:r>
            <a:r>
              <a:rPr kumimoji="1" lang="en-US" altLang="ja-JP"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とうもろこし</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27176" y="3025587"/>
            <a:ext cx="5880848" cy="3496236"/>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80498" y="1810027"/>
            <a:ext cx="2671631" cy="2872722"/>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8741" y="810373"/>
            <a:ext cx="2724298" cy="2724298"/>
          </a:xfrm>
          <a:prstGeom prst="rect">
            <a:avLst/>
          </a:prstGeom>
        </p:spPr>
      </p:pic>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b="18529"/>
          <a:stretch/>
        </p:blipFill>
        <p:spPr>
          <a:xfrm flipH="1">
            <a:off x="8286898" y="2315832"/>
            <a:ext cx="2542480" cy="2307947"/>
          </a:xfrm>
          <a:prstGeom prst="rect">
            <a:avLst/>
          </a:prstGeom>
        </p:spPr>
      </p:pic>
    </p:spTree>
    <p:extLst>
      <p:ext uri="{BB962C8B-B14F-4D97-AF65-F5344CB8AC3E}">
        <p14:creationId xmlns:p14="http://schemas.microsoft.com/office/powerpoint/2010/main" val="322362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なす</a:t>
            </a:r>
          </a:p>
        </p:txBody>
      </p:sp>
      <p:sp>
        <p:nvSpPr>
          <p:cNvPr id="3" name="コンテンツ プレースホルダー 2"/>
          <p:cNvSpPr>
            <a:spLocks noGrp="1"/>
          </p:cNvSpPr>
          <p:nvPr>
            <p:ph idx="1"/>
          </p:nvPr>
        </p:nvSpPr>
        <p:spPr/>
        <p:txBody>
          <a:bodyPr/>
          <a:lstStyle/>
          <a:p>
            <a:pPr marL="0" indent="0">
              <a:buNone/>
            </a:pPr>
            <a:r>
              <a:rPr kumimoji="1" lang="ja-JP" altLang="en-US" u="sng" dirty="0">
                <a:latin typeface="UD デジタル 教科書体 NK-B" panose="02020700000000000000" pitchFamily="18" charset="-128"/>
                <a:ea typeface="UD デジタル 教科書体 NK-B" panose="02020700000000000000" pitchFamily="18" charset="-128"/>
              </a:rPr>
              <a:t>（１</a:t>
            </a:r>
            <a:r>
              <a:rPr kumimoji="1" lang="ja-JP" altLang="en-US" u="sng" dirty="0">
                <a:solidFill>
                  <a:srgbClr val="FF0000"/>
                </a:solidFill>
                <a:latin typeface="UD デジタル 教科書体 NK-B" panose="02020700000000000000" pitchFamily="18" charset="-128"/>
                <a:ea typeface="UD デジタル 教科書体 NK-B" panose="02020700000000000000" pitchFamily="18" charset="-128"/>
              </a:rPr>
              <a:t>葉酸</a:t>
            </a:r>
            <a:r>
              <a:rPr lang="ja-JP" altLang="en-US" u="sng"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造血で（２</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貧血</a:t>
            </a:r>
            <a:r>
              <a:rPr lang="ja-JP" altLang="en-US" dirty="0">
                <a:latin typeface="UD デジタル 教科書体 NK-B" panose="02020700000000000000" pitchFamily="18" charset="-128"/>
                <a:ea typeface="UD デジタル 教科書体 NK-B" panose="02020700000000000000" pitchFamily="18" charset="-128"/>
              </a:rPr>
              <a:t>）の予防になるよ</a:t>
            </a:r>
            <a:endParaRPr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成長にも欠かせない</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u="sng" dirty="0">
                <a:latin typeface="UD デジタル 教科書体 NK-B" panose="02020700000000000000" pitchFamily="18" charset="-128"/>
                <a:ea typeface="UD デジタル 教科書体 NK-B" panose="02020700000000000000" pitchFamily="18" charset="-128"/>
              </a:rPr>
              <a:t>（３</a:t>
            </a:r>
            <a:r>
              <a:rPr kumimoji="1" lang="ja-JP" altLang="en-US" u="sng" dirty="0">
                <a:solidFill>
                  <a:srgbClr val="FF0000"/>
                </a:solidFill>
                <a:latin typeface="UD デジタル 教科書体 NK-B" panose="02020700000000000000" pitchFamily="18" charset="-128"/>
                <a:ea typeface="UD デジタル 教科書体 NK-B" panose="02020700000000000000" pitchFamily="18" charset="-128"/>
              </a:rPr>
              <a:t>カリウム</a:t>
            </a:r>
            <a:r>
              <a:rPr kumimoji="1" lang="ja-JP" altLang="en-US" u="sng"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（４</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血圧</a:t>
            </a:r>
            <a:r>
              <a:rPr lang="ja-JP" altLang="en-US" dirty="0">
                <a:latin typeface="UD デジタル 教科書体 NK-B" panose="02020700000000000000" pitchFamily="18" charset="-128"/>
                <a:ea typeface="UD デジタル 教科書体 NK-B" panose="02020700000000000000" pitchFamily="18" charset="-128"/>
              </a:rPr>
              <a:t>）を正常に保つ</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高血圧予防（日本人は塩分の摂取量が多いので今のうちから予防できるように）</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b="18529"/>
          <a:stretch/>
        </p:blipFill>
        <p:spPr>
          <a:xfrm flipH="1">
            <a:off x="8770990" y="598239"/>
            <a:ext cx="3116209" cy="2828752"/>
          </a:xfrm>
          <a:prstGeom prst="rect">
            <a:avLst/>
          </a:prstGeom>
        </p:spPr>
      </p:pic>
      <p:sp>
        <p:nvSpPr>
          <p:cNvPr id="5" name="テキスト ボックス 4"/>
          <p:cNvSpPr txBox="1"/>
          <p:nvPr/>
        </p:nvSpPr>
        <p:spPr>
          <a:xfrm>
            <a:off x="5805913" y="1751005"/>
            <a:ext cx="5930153" cy="523220"/>
          </a:xfrm>
          <a:prstGeom prst="rect">
            <a:avLst/>
          </a:prstGeom>
          <a:noFill/>
        </p:spPr>
        <p:txBody>
          <a:bodyPr wrap="square" rtlCol="0">
            <a:spAutoFit/>
          </a:bodyPr>
          <a:lstStyle/>
          <a:p>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トウモロコシ、</a:t>
            </a:r>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枝豆、ブロッコリー</a:t>
            </a:r>
          </a:p>
        </p:txBody>
      </p:sp>
      <p:sp>
        <p:nvSpPr>
          <p:cNvPr id="7" name="テキスト ボックス 6"/>
          <p:cNvSpPr txBox="1"/>
          <p:nvPr/>
        </p:nvSpPr>
        <p:spPr>
          <a:xfrm>
            <a:off x="4658140" y="3845859"/>
            <a:ext cx="6962360" cy="523220"/>
          </a:xfrm>
          <a:prstGeom prst="rect">
            <a:avLst/>
          </a:prstGeom>
          <a:noFill/>
        </p:spPr>
        <p:txBody>
          <a:bodyPr wrap="square" rtlCol="0">
            <a:spAutoFit/>
          </a:bodyPr>
          <a:lstStyle/>
          <a:p>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きゅうり、にんじん、ブロッコリー、かぼちゃ</a:t>
            </a:r>
          </a:p>
        </p:txBody>
      </p:sp>
    </p:spTree>
    <p:extLst>
      <p:ext uri="{BB962C8B-B14F-4D97-AF65-F5344CB8AC3E}">
        <p14:creationId xmlns:p14="http://schemas.microsoft.com/office/powerpoint/2010/main" val="266154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2" cstate="print">
            <a:extLst>
              <a:ext uri="{28A0092B-C50C-407E-A947-70E740481C1C}">
                <a14:useLocalDpi xmlns:a14="http://schemas.microsoft.com/office/drawing/2010/main" val="0"/>
              </a:ext>
            </a:extLst>
          </a:blip>
          <a:srcRect l="10903" t="4320" r="3537" b="4604"/>
          <a:stretch/>
        </p:blipFill>
        <p:spPr>
          <a:xfrm>
            <a:off x="9460902" y="526072"/>
            <a:ext cx="2270759" cy="2599106"/>
          </a:xfrm>
          <a:prstGeom prst="rect">
            <a:avLst/>
          </a:prstGeom>
        </p:spPr>
      </p:pic>
      <p:sp>
        <p:nvSpPr>
          <p:cNvPr id="2" name="タイトル 1"/>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きのこ（エリンギ）</a:t>
            </a:r>
          </a:p>
        </p:txBody>
      </p:sp>
      <p:sp>
        <p:nvSpPr>
          <p:cNvPr id="3" name="コンテンツ プレースホルダー 2"/>
          <p:cNvSpPr>
            <a:spLocks noGrp="1"/>
          </p:cNvSpPr>
          <p:nvPr>
            <p:ph idx="1"/>
          </p:nvPr>
        </p:nvSpPr>
        <p:spPr/>
        <p:txBody>
          <a:bodyPr>
            <a:normAutofit/>
          </a:bodyPr>
          <a:lstStyle/>
          <a:p>
            <a:pPr marL="0" indent="0">
              <a:buNone/>
            </a:pPr>
            <a:r>
              <a:rPr kumimoji="1" lang="ja-JP" altLang="en-US" u="sng" dirty="0">
                <a:latin typeface="UD デジタル 教科書体 NK-B" panose="02020700000000000000" pitchFamily="18" charset="-128"/>
                <a:ea typeface="UD デジタル 教科書体 NK-B" panose="02020700000000000000" pitchFamily="18" charset="-128"/>
              </a:rPr>
              <a:t>（５</a:t>
            </a:r>
            <a:r>
              <a:rPr kumimoji="1" lang="ja-JP" altLang="en-US" u="sng" dirty="0">
                <a:solidFill>
                  <a:srgbClr val="FF0000"/>
                </a:solidFill>
                <a:latin typeface="UD デジタル 教科書体 NK-B" panose="02020700000000000000" pitchFamily="18" charset="-128"/>
                <a:ea typeface="UD デジタル 教科書体 NK-B" panose="02020700000000000000" pitchFamily="18" charset="-128"/>
              </a:rPr>
              <a:t>ビタミン</a:t>
            </a:r>
            <a:r>
              <a:rPr kumimoji="1" lang="en-US" altLang="ja-JP" u="sng" dirty="0">
                <a:solidFill>
                  <a:srgbClr val="FF0000"/>
                </a:solidFill>
                <a:latin typeface="UD デジタル 教科書体 NK-B" panose="02020700000000000000" pitchFamily="18" charset="-128"/>
                <a:ea typeface="UD デジタル 教科書体 NK-B" panose="02020700000000000000" pitchFamily="18" charset="-128"/>
              </a:rPr>
              <a:t>D</a:t>
            </a:r>
            <a:r>
              <a:rPr kumimoji="1" lang="ja-JP" altLang="en-US" u="sng"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カルシウムの吸収を助けて、丈夫な（６</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骨</a:t>
            </a:r>
            <a:r>
              <a:rPr lang="ja-JP" altLang="en-US" dirty="0">
                <a:latin typeface="UD デジタル 教科書体 NK-B" panose="02020700000000000000" pitchFamily="18" charset="-128"/>
                <a:ea typeface="UD デジタル 教科書体 NK-B" panose="02020700000000000000" pitchFamily="18" charset="-128"/>
              </a:rPr>
              <a:t>）を作ったり、</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　筋肉の成長にも役立つ。　　　</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日を浴びることでも少量得られる</a:t>
            </a:r>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u="sng" dirty="0">
                <a:latin typeface="UD デジタル 教科書体 NK-B" panose="02020700000000000000" pitchFamily="18" charset="-128"/>
                <a:ea typeface="UD デジタル 教科書体 NK-B" panose="02020700000000000000" pitchFamily="18" charset="-128"/>
              </a:rPr>
              <a:t>（７</a:t>
            </a:r>
            <a:r>
              <a:rPr lang="ja-JP" altLang="en-US" u="sng" dirty="0">
                <a:solidFill>
                  <a:srgbClr val="FF0000"/>
                </a:solidFill>
                <a:latin typeface="UD デジタル 教科書体 NK-B" panose="02020700000000000000" pitchFamily="18" charset="-128"/>
                <a:ea typeface="UD デジタル 教科書体 NK-B" panose="02020700000000000000" pitchFamily="18" charset="-128"/>
              </a:rPr>
              <a:t>ビオチン）</a:t>
            </a:r>
            <a:r>
              <a:rPr lang="ja-JP" altLang="en-US" dirty="0">
                <a:latin typeface="UD デジタル 教科書体 NK-B" panose="02020700000000000000" pitchFamily="18" charset="-128"/>
                <a:ea typeface="UD デジタル 教科書体 NK-B" panose="02020700000000000000" pitchFamily="18" charset="-128"/>
              </a:rPr>
              <a:t>　　　</a:t>
            </a:r>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エネルギーを作る手伝いや肌・粘膜の健康維持</a:t>
            </a:r>
            <a:endParaRPr lang="en-US" altLang="ja-JP" dirty="0">
              <a:latin typeface="UD デジタル 教科書体 NK-B" panose="02020700000000000000" pitchFamily="18" charset="-128"/>
              <a:ea typeface="UD デジタル 教科書体 NK-B" panose="02020700000000000000" pitchFamily="18" charset="-128"/>
            </a:endParaRPr>
          </a:p>
          <a:p>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p:cNvSpPr txBox="1"/>
          <p:nvPr/>
        </p:nvSpPr>
        <p:spPr>
          <a:xfrm>
            <a:off x="5930153" y="1825625"/>
            <a:ext cx="2998694" cy="523220"/>
          </a:xfrm>
          <a:prstGeom prst="rect">
            <a:avLst/>
          </a:prstGeom>
          <a:noFill/>
        </p:spPr>
        <p:txBody>
          <a:bodyPr wrap="square" rtlCol="0">
            <a:spAutoFit/>
          </a:bodyPr>
          <a:lstStyle/>
          <a:p>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しらす、鮭、サンマ</a:t>
            </a:r>
          </a:p>
        </p:txBody>
      </p:sp>
      <p:sp>
        <p:nvSpPr>
          <p:cNvPr id="8" name="テキスト ボックス 7"/>
          <p:cNvSpPr txBox="1"/>
          <p:nvPr/>
        </p:nvSpPr>
        <p:spPr>
          <a:xfrm>
            <a:off x="4531657" y="4235824"/>
            <a:ext cx="6965577" cy="523220"/>
          </a:xfrm>
          <a:prstGeom prst="rect">
            <a:avLst/>
          </a:prstGeom>
          <a:noFill/>
        </p:spPr>
        <p:txBody>
          <a:bodyPr wrap="square" rtlCol="0">
            <a:spAutoFit/>
          </a:bodyPr>
          <a:lstStyle/>
          <a:p>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大豆、卵（卵黄）、アーモンドなどのナッツ類</a:t>
            </a:r>
          </a:p>
        </p:txBody>
      </p:sp>
    </p:spTree>
    <p:extLst>
      <p:ext uri="{BB962C8B-B14F-4D97-AF65-F5344CB8AC3E}">
        <p14:creationId xmlns:p14="http://schemas.microsoft.com/office/powerpoint/2010/main" val="472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2819" y="365125"/>
            <a:ext cx="2320981" cy="2320981"/>
          </a:xfrm>
          <a:prstGeom prst="rect">
            <a:avLst/>
          </a:prstGeom>
        </p:spPr>
      </p:pic>
      <p:sp>
        <p:nvSpPr>
          <p:cNvPr id="2" name="タイトル 1"/>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とまと</a:t>
            </a:r>
          </a:p>
        </p:txBody>
      </p:sp>
      <p:sp>
        <p:nvSpPr>
          <p:cNvPr id="3" name="コンテンツ プレースホルダー 2"/>
          <p:cNvSpPr>
            <a:spLocks noGrp="1"/>
          </p:cNvSpPr>
          <p:nvPr>
            <p:ph idx="1"/>
          </p:nvPr>
        </p:nvSpPr>
        <p:spPr/>
        <p:txBody>
          <a:bodyPr>
            <a:normAutofit/>
          </a:bodyPr>
          <a:lstStyle/>
          <a:p>
            <a:pPr marL="0" indent="0">
              <a:buNone/>
            </a:pPr>
            <a:r>
              <a:rPr kumimoji="1" lang="ja-JP" altLang="en-US" u="sng" dirty="0">
                <a:latin typeface="UD デジタル 教科書体 NK-B" panose="02020700000000000000" pitchFamily="18" charset="-128"/>
                <a:ea typeface="UD デジタル 教科書体 NK-B" panose="02020700000000000000" pitchFamily="18" charset="-128"/>
              </a:rPr>
              <a:t>（</a:t>
            </a:r>
            <a:r>
              <a:rPr lang="ja-JP" altLang="en-US" u="sng" dirty="0">
                <a:latin typeface="UD デジタル 教科書体 NK-B" panose="02020700000000000000" pitchFamily="18" charset="-128"/>
                <a:ea typeface="UD デジタル 教科書体 NK-B" panose="02020700000000000000" pitchFamily="18" charset="-128"/>
              </a:rPr>
              <a:t>８</a:t>
            </a:r>
            <a:r>
              <a:rPr kumimoji="1" lang="ja-JP" altLang="en-US" u="sng" dirty="0">
                <a:solidFill>
                  <a:srgbClr val="FF0000"/>
                </a:solidFill>
                <a:latin typeface="UD デジタル 教科書体 NK-B" panose="02020700000000000000" pitchFamily="18" charset="-128"/>
                <a:ea typeface="UD デジタル 教科書体 NK-B" panose="02020700000000000000" pitchFamily="18" charset="-128"/>
              </a:rPr>
              <a:t>ビタミン</a:t>
            </a:r>
            <a:r>
              <a:rPr kumimoji="1" lang="en-US" altLang="ja-JP" u="sng" dirty="0">
                <a:solidFill>
                  <a:srgbClr val="FF0000"/>
                </a:solidFill>
                <a:latin typeface="UD デジタル 教科書体 NK-B" panose="02020700000000000000" pitchFamily="18" charset="-128"/>
                <a:ea typeface="UD デジタル 教科書体 NK-B" panose="02020700000000000000" pitchFamily="18" charset="-128"/>
              </a:rPr>
              <a:t>C</a:t>
            </a:r>
            <a:r>
              <a:rPr lang="ja-JP" altLang="en-US" u="sng"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美肌効果や抗酸化作用　　　　　　</a:t>
            </a:r>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u="sng" dirty="0">
                <a:latin typeface="UD デジタル 教科書体 NK-B" panose="02020700000000000000" pitchFamily="18" charset="-128"/>
                <a:ea typeface="UD デジタル 教科書体 NK-B" panose="02020700000000000000" pitchFamily="18" charset="-128"/>
              </a:rPr>
              <a:t>（９</a:t>
            </a:r>
            <a:r>
              <a:rPr lang="en-US" altLang="ja-JP" u="sng" dirty="0">
                <a:solidFill>
                  <a:srgbClr val="FF0000"/>
                </a:solidFill>
                <a:latin typeface="UD デジタル 教科書体 NK-B" panose="02020700000000000000" pitchFamily="18" charset="-128"/>
                <a:ea typeface="UD デジタル 教科書体 NK-B" panose="02020700000000000000" pitchFamily="18" charset="-128"/>
              </a:rPr>
              <a:t>β‐</a:t>
            </a:r>
            <a:r>
              <a:rPr lang="ja-JP" altLang="en-US" u="sng" dirty="0">
                <a:solidFill>
                  <a:srgbClr val="FF0000"/>
                </a:solidFill>
                <a:latin typeface="UD デジタル 教科書体 NK-B" panose="02020700000000000000" pitchFamily="18" charset="-128"/>
                <a:ea typeface="UD デジタル 教科書体 NK-B" panose="02020700000000000000" pitchFamily="18" charset="-128"/>
              </a:rPr>
              <a:t>カロテン</a:t>
            </a:r>
            <a:r>
              <a:rPr lang="ja-JP" altLang="en-US" u="sng" dirty="0">
                <a:latin typeface="UD デジタル 教科書体 NK-B" panose="02020700000000000000" pitchFamily="18" charset="-128"/>
                <a:ea typeface="UD デジタル 教科書体 NK-B" panose="02020700000000000000" pitchFamily="18" charset="-128"/>
              </a:rPr>
              <a:t>）</a:t>
            </a:r>
            <a:r>
              <a:rPr lang="ja-JP" altLang="en-US" dirty="0">
                <a:latin typeface="UD デジタル 教科書体 NK-B" panose="02020700000000000000" pitchFamily="18" charset="-128"/>
                <a:ea typeface="UD デジタル 教科書体 NK-B" panose="02020700000000000000" pitchFamily="18" charset="-128"/>
              </a:rPr>
              <a:t>　　</a:t>
            </a:r>
            <a:endParaRPr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a:t>
            </a:r>
            <a:r>
              <a:rPr lang="ja-JP" altLang="en-US" dirty="0">
                <a:latin typeface="UD デジタル 教科書体 NK-B" panose="02020700000000000000" pitchFamily="18" charset="-128"/>
                <a:ea typeface="UD デジタル 教科書体 NK-B" panose="02020700000000000000" pitchFamily="18" charset="-128"/>
              </a:rPr>
              <a:t>１０</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ビタミン</a:t>
            </a:r>
            <a:r>
              <a:rPr kumimoji="1" lang="en-US" altLang="ja-JP" dirty="0">
                <a:solidFill>
                  <a:srgbClr val="FF0000"/>
                </a:solidFill>
                <a:latin typeface="UD デジタル 教科書体 NK-B" panose="02020700000000000000" pitchFamily="18" charset="-128"/>
                <a:ea typeface="UD デジタル 教科書体 NK-B" panose="02020700000000000000" pitchFamily="18" charset="-128"/>
              </a:rPr>
              <a:t>A</a:t>
            </a:r>
            <a:r>
              <a:rPr kumimoji="1" lang="ja-JP" altLang="en-US" dirty="0">
                <a:latin typeface="UD デジタル 教科書体 NK-B" panose="02020700000000000000" pitchFamily="18" charset="-128"/>
                <a:ea typeface="UD デジタル 教科書体 NK-B" panose="02020700000000000000" pitchFamily="18" charset="-128"/>
              </a:rPr>
              <a:t>）の赤ちゃん　　　　</a:t>
            </a:r>
            <a:r>
              <a:rPr lang="ja-JP" altLang="en-US" dirty="0">
                <a:latin typeface="UD デジタル 教科書体 NK-B" panose="02020700000000000000" pitchFamily="18" charset="-128"/>
                <a:ea typeface="UD デジタル 教科書体 NK-B" panose="02020700000000000000" pitchFamily="18" charset="-128"/>
              </a:rPr>
              <a:t>目や皮膚、粘膜の健康維持</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リコピン　　　　　　　　</a:t>
            </a:r>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老化防止、日焼け予防</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5795682" y="2297823"/>
            <a:ext cx="3886200" cy="523220"/>
          </a:xfrm>
          <a:prstGeom prst="rect">
            <a:avLst/>
          </a:prstGeom>
          <a:noFill/>
        </p:spPr>
        <p:txBody>
          <a:bodyPr wrap="square" rtlCol="0">
            <a:spAutoFit/>
          </a:bodyPr>
          <a:lstStyle/>
          <a:p>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レモン、キウイ</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、いちご</a:t>
            </a:r>
            <a:endPar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p:cNvSpPr txBox="1"/>
          <p:nvPr/>
        </p:nvSpPr>
        <p:spPr>
          <a:xfrm>
            <a:off x="6347011" y="3293241"/>
            <a:ext cx="4827494" cy="523220"/>
          </a:xfrm>
          <a:prstGeom prst="rect">
            <a:avLst/>
          </a:prstGeom>
          <a:noFill/>
        </p:spPr>
        <p:txBody>
          <a:bodyPr wrap="square" rtlCol="0">
            <a:spAutoFit/>
          </a:bodyPr>
          <a:lstStyle/>
          <a:p>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にんじん、ほうれん草、かぼちゃ</a:t>
            </a:r>
          </a:p>
        </p:txBody>
      </p:sp>
      <p:sp>
        <p:nvSpPr>
          <p:cNvPr id="7" name="テキスト ボックス 6"/>
          <p:cNvSpPr txBox="1"/>
          <p:nvPr/>
        </p:nvSpPr>
        <p:spPr>
          <a:xfrm>
            <a:off x="3859305" y="4867836"/>
            <a:ext cx="5728447" cy="523220"/>
          </a:xfrm>
          <a:prstGeom prst="rect">
            <a:avLst/>
          </a:prstGeom>
          <a:noFill/>
        </p:spPr>
        <p:txBody>
          <a:bodyPr wrap="square" rtlCol="0">
            <a:spAutoFit/>
          </a:bodyPr>
          <a:lstStyle/>
          <a:p>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スイカのほうが約１．５倍含まれる</a:t>
            </a:r>
          </a:p>
        </p:txBody>
      </p:sp>
    </p:spTree>
    <p:extLst>
      <p:ext uri="{BB962C8B-B14F-4D97-AF65-F5344CB8AC3E}">
        <p14:creationId xmlns:p14="http://schemas.microsoft.com/office/powerpoint/2010/main" val="228465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葉酸　（ビタミン</a:t>
            </a:r>
            <a:r>
              <a:rPr kumimoji="1" lang="en-US" altLang="ja-JP" dirty="0">
                <a:latin typeface="UD デジタル 教科書体 NK-B" panose="02020700000000000000" pitchFamily="18" charset="-128"/>
                <a:ea typeface="UD デジタル 教科書体 NK-B" panose="02020700000000000000" pitchFamily="18" charset="-128"/>
              </a:rPr>
              <a:t>B</a:t>
            </a:r>
            <a:r>
              <a:rPr kumimoji="1" lang="ja-JP" altLang="en-US" dirty="0">
                <a:latin typeface="UD デジタル 教科書体 NK-B" panose="02020700000000000000" pitchFamily="18" charset="-128"/>
                <a:ea typeface="UD デジタル 教科書体 NK-B" panose="02020700000000000000" pitchFamily="18" charset="-128"/>
              </a:rPr>
              <a:t>の仲間）</a:t>
            </a:r>
          </a:p>
        </p:txBody>
      </p:sp>
      <p:sp>
        <p:nvSpPr>
          <p:cNvPr id="3" name="コンテンツ プレースホルダー 2"/>
          <p:cNvSpPr>
            <a:spLocks noGrp="1"/>
          </p:cNvSpPr>
          <p:nvPr>
            <p:ph idx="1"/>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不足すると、血液を作る機能に異常が</a:t>
            </a:r>
            <a:r>
              <a:rPr lang="ja-JP" altLang="en-US" dirty="0">
                <a:latin typeface="UD デジタル 教科書体 NK-B" panose="02020700000000000000" pitchFamily="18" charset="-128"/>
                <a:ea typeface="UD デジタル 教科書体 NK-B" panose="02020700000000000000" pitchFamily="18" charset="-128"/>
              </a:rPr>
              <a:t>出て、（１１</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貧血</a:t>
            </a:r>
            <a:r>
              <a:rPr kumimoji="1" lang="ja-JP" altLang="en-US" dirty="0">
                <a:latin typeface="UD デジタル 教科書体 NK-B" panose="02020700000000000000" pitchFamily="18" charset="-128"/>
                <a:ea typeface="UD デジタル 教科書体 NK-B" panose="02020700000000000000" pitchFamily="18" charset="-128"/>
              </a:rPr>
              <a:t>）になりやすくなる。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神経や腸の障害が起こることも</a:t>
            </a:r>
            <a:endParaRPr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通常の食事をしていれば、不足することはない。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2474" y="4247593"/>
            <a:ext cx="2325221" cy="2384842"/>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0049" y="2822435"/>
            <a:ext cx="3686175" cy="3810000"/>
          </a:xfrm>
          <a:prstGeom prst="rect">
            <a:avLst/>
          </a:prstGeom>
        </p:spPr>
      </p:pic>
    </p:spTree>
    <p:extLst>
      <p:ext uri="{BB962C8B-B14F-4D97-AF65-F5344CB8AC3E}">
        <p14:creationId xmlns:p14="http://schemas.microsoft.com/office/powerpoint/2010/main" val="1340867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カリウム</a:t>
            </a:r>
          </a:p>
        </p:txBody>
      </p:sp>
      <p:sp>
        <p:nvSpPr>
          <p:cNvPr id="3" name="コンテンツ プレースホルダー 2"/>
          <p:cNvSpPr>
            <a:spLocks noGrp="1"/>
          </p:cNvSpPr>
          <p:nvPr>
            <p:ph idx="1"/>
          </p:nvPr>
        </p:nvSpPr>
        <p:spPr/>
        <p:txBody>
          <a:bodyPr/>
          <a:lstStyle/>
          <a:p>
            <a:r>
              <a:rPr lang="ja-JP" altLang="en-US" dirty="0">
                <a:latin typeface="UD デジタル 教科書体 NK-B" panose="02020700000000000000" pitchFamily="18" charset="-128"/>
                <a:ea typeface="UD デジタル 教科書体 NK-B" panose="02020700000000000000" pitchFamily="18" charset="-128"/>
              </a:rPr>
              <a:t>不足すると食欲不振や不整脈などの症状が出る低カリウム血症になる。</a:t>
            </a:r>
            <a:endParaRPr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摂りすぎると、疲労感や精神・神経障害の症状が出る高カリウム血症になる。</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346" y="3859306"/>
            <a:ext cx="2321019" cy="2627406"/>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345" y="3859306"/>
            <a:ext cx="2321019" cy="2627406"/>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760" y="4061013"/>
            <a:ext cx="2504178" cy="2622176"/>
          </a:xfrm>
          <a:prstGeom prst="rect">
            <a:avLst/>
          </a:prstGeom>
        </p:spPr>
      </p:pic>
    </p:spTree>
    <p:extLst>
      <p:ext uri="{BB962C8B-B14F-4D97-AF65-F5344CB8AC3E}">
        <p14:creationId xmlns:p14="http://schemas.microsoft.com/office/powerpoint/2010/main" val="116598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UD デジタル 教科書体 NK-B" panose="02020700000000000000" pitchFamily="18" charset="-128"/>
                <a:ea typeface="UD デジタル 教科書体 NK-B" panose="02020700000000000000" pitchFamily="18" charset="-128"/>
              </a:rPr>
              <a:t>ビタミン</a:t>
            </a:r>
            <a:r>
              <a:rPr kumimoji="1" lang="en-US" altLang="ja-JP" dirty="0">
                <a:latin typeface="UD デジタル 教科書体 NK-B" panose="02020700000000000000" pitchFamily="18" charset="-128"/>
                <a:ea typeface="UD デジタル 教科書体 NK-B" panose="02020700000000000000" pitchFamily="18" charset="-128"/>
              </a:rPr>
              <a:t>D</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p:cNvSpPr>
            <a:spLocks noGrp="1"/>
          </p:cNvSpPr>
          <p:nvPr>
            <p:ph idx="1"/>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不足すると、骨の（</a:t>
            </a:r>
            <a:r>
              <a:rPr lang="ja-JP" altLang="en-US" dirty="0">
                <a:latin typeface="UD デジタル 教科書体 NK-B" panose="02020700000000000000" pitchFamily="18" charset="-128"/>
                <a:ea typeface="UD デジタル 教科書体 NK-B" panose="02020700000000000000" pitchFamily="18" charset="-128"/>
              </a:rPr>
              <a:t>１２</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固くない</a:t>
            </a:r>
            <a:r>
              <a:rPr kumimoji="1" lang="ja-JP" altLang="en-US" dirty="0">
                <a:latin typeface="UD デジタル 教科書体 NK-B" panose="02020700000000000000" pitchFamily="18" charset="-128"/>
                <a:ea typeface="UD デジタル 教科書体 NK-B" panose="02020700000000000000" pitchFamily="18" charset="-128"/>
              </a:rPr>
              <a:t>）部分が増えて、（</a:t>
            </a:r>
            <a:r>
              <a:rPr lang="ja-JP" altLang="en-US" dirty="0">
                <a:latin typeface="UD デジタル 教科書体 NK-B" panose="02020700000000000000" pitchFamily="18" charset="-128"/>
                <a:ea typeface="UD デジタル 教科書体 NK-B" panose="02020700000000000000" pitchFamily="18" charset="-128"/>
              </a:rPr>
              <a:t>１３</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骨折</a:t>
            </a:r>
            <a:r>
              <a:rPr kumimoji="1" lang="ja-JP" altLang="en-US" dirty="0">
                <a:latin typeface="UD デジタル 教科書体 NK-B" panose="02020700000000000000" pitchFamily="18" charset="-128"/>
                <a:ea typeface="UD デジタル 教科書体 NK-B" panose="02020700000000000000" pitchFamily="18" charset="-128"/>
              </a:rPr>
              <a:t>）のリスクが増える。</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摂りすぎてしまうと、体の組織がカルシウム</a:t>
            </a:r>
            <a:r>
              <a:rPr lang="ja-JP" altLang="en-US" dirty="0">
                <a:latin typeface="UD デジタル 教科書体 NK-B" panose="02020700000000000000" pitchFamily="18" charset="-128"/>
                <a:ea typeface="UD デジタル 教科書体 NK-B" panose="02020700000000000000" pitchFamily="18" charset="-128"/>
              </a:rPr>
              <a:t>で</a:t>
            </a:r>
            <a:r>
              <a:rPr kumimoji="1" lang="ja-JP" altLang="en-US" dirty="0">
                <a:latin typeface="UD デジタル 教科書体 NK-B" panose="02020700000000000000" pitchFamily="18" charset="-128"/>
                <a:ea typeface="UD デジタル 教科書体 NK-B" panose="02020700000000000000" pitchFamily="18" charset="-128"/>
              </a:rPr>
              <a:t>石灰化し、神経</a:t>
            </a:r>
            <a:r>
              <a:rPr lang="ja-JP" altLang="en-US" dirty="0">
                <a:latin typeface="UD デジタル 教科書体 NK-B" panose="02020700000000000000" pitchFamily="18" charset="-128"/>
                <a:ea typeface="UD デジタル 教科書体 NK-B" panose="02020700000000000000" pitchFamily="18" charset="-128"/>
              </a:rPr>
              <a:t>の</a:t>
            </a:r>
            <a:r>
              <a:rPr kumimoji="1" lang="ja-JP" altLang="en-US" dirty="0">
                <a:latin typeface="UD デジタル 教科書体 NK-B" panose="02020700000000000000" pitchFamily="18" charset="-128"/>
                <a:ea typeface="UD デジタル 教科書体 NK-B" panose="02020700000000000000" pitchFamily="18" charset="-128"/>
              </a:rPr>
              <a:t>圧迫</a:t>
            </a:r>
            <a:r>
              <a:rPr lang="ja-JP" altLang="en-US" dirty="0">
                <a:latin typeface="UD デジタル 教科書体 NK-B" panose="02020700000000000000" pitchFamily="18" charset="-128"/>
                <a:ea typeface="UD デジタル 教科書体 NK-B" panose="02020700000000000000" pitchFamily="18" charset="-128"/>
              </a:rPr>
              <a:t>で</a:t>
            </a:r>
            <a:r>
              <a:rPr kumimoji="1" lang="ja-JP" altLang="en-US" dirty="0">
                <a:latin typeface="UD デジタル 教科書体 NK-B" panose="02020700000000000000" pitchFamily="18" charset="-128"/>
                <a:ea typeface="UD デジタル 教科書体 NK-B" panose="02020700000000000000" pitchFamily="18" charset="-128"/>
              </a:rPr>
              <a:t>、</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激しい痛み</a:t>
            </a:r>
            <a:r>
              <a:rPr kumimoji="1" lang="ja-JP" altLang="en-US" dirty="0">
                <a:latin typeface="UD デジタル 教科書体 NK-B" panose="02020700000000000000" pitchFamily="18" charset="-128"/>
                <a:ea typeface="UD デジタル 教科書体 NK-B" panose="02020700000000000000" pitchFamily="18" charset="-128"/>
              </a:rPr>
              <a:t>に</a:t>
            </a:r>
            <a:r>
              <a:rPr lang="ja-JP" altLang="en-US" dirty="0">
                <a:latin typeface="UD デジタル 教科書体 NK-B" panose="02020700000000000000" pitchFamily="18" charset="-128"/>
                <a:ea typeface="UD デジタル 教科書体 NK-B" panose="02020700000000000000" pitchFamily="18" charset="-128"/>
              </a:rPr>
              <a:t>つながります</a:t>
            </a:r>
            <a:r>
              <a:rPr kumimoji="1" lang="ja-JP" altLang="en-US" dirty="0">
                <a:latin typeface="UD デジタル 教科書体 NK-B" panose="02020700000000000000" pitchFamily="18" charset="-128"/>
                <a:ea typeface="UD デジタル 教科書体 NK-B" panose="02020700000000000000" pitchFamily="18" charset="-128"/>
              </a:rPr>
              <a:t>。</a:t>
            </a:r>
          </a:p>
        </p:txBody>
      </p:sp>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813301" y="4397187"/>
            <a:ext cx="3810000" cy="2111189"/>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813301" y="4383741"/>
            <a:ext cx="3810000" cy="2124635"/>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3795" y="4126230"/>
            <a:ext cx="2189911" cy="2539027"/>
          </a:xfrm>
          <a:prstGeom prst="rect">
            <a:avLst/>
          </a:prstGeom>
        </p:spPr>
      </p:pic>
    </p:spTree>
    <p:extLst>
      <p:ext uri="{BB962C8B-B14F-4D97-AF65-F5344CB8AC3E}">
        <p14:creationId xmlns:p14="http://schemas.microsoft.com/office/powerpoint/2010/main" val="166521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ビオチン　　（ビタミン</a:t>
            </a:r>
            <a:r>
              <a:rPr kumimoji="1" lang="en-US" altLang="ja-JP" dirty="0">
                <a:latin typeface="UD デジタル 教科書体 NK-B" panose="02020700000000000000" pitchFamily="18" charset="-128"/>
                <a:ea typeface="UD デジタル 教科書体 NK-B" panose="02020700000000000000" pitchFamily="18" charset="-128"/>
              </a:rPr>
              <a:t>B</a:t>
            </a:r>
            <a:r>
              <a:rPr kumimoji="1" lang="ja-JP" altLang="en-US" dirty="0">
                <a:latin typeface="UD デジタル 教科書体 NK-B" panose="02020700000000000000" pitchFamily="18" charset="-128"/>
                <a:ea typeface="UD デジタル 教科書体 NK-B" panose="02020700000000000000" pitchFamily="18" charset="-128"/>
              </a:rPr>
              <a:t>の仲間）</a:t>
            </a:r>
          </a:p>
        </p:txBody>
      </p:sp>
      <p:sp>
        <p:nvSpPr>
          <p:cNvPr id="3" name="コンテンツ プレースホルダー 2"/>
          <p:cNvSpPr>
            <a:spLocks noGrp="1"/>
          </p:cNvSpPr>
          <p:nvPr>
            <p:ph idx="1"/>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不足すると、皮膚炎、脱毛、神経障害が生じる。</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基本的な食事をしていれば、不足することはない。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750" y="2334419"/>
            <a:ext cx="2686050" cy="3333750"/>
          </a:xfrm>
          <a:prstGeom prst="rect">
            <a:avLst/>
          </a:prstGeom>
        </p:spPr>
      </p:pic>
    </p:spTree>
    <p:extLst>
      <p:ext uri="{BB962C8B-B14F-4D97-AF65-F5344CB8AC3E}">
        <p14:creationId xmlns:p14="http://schemas.microsoft.com/office/powerpoint/2010/main" val="26976317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708</Words>
  <Application>Microsoft Office PowerPoint</Application>
  <PresentationFormat>ワイド画面</PresentationFormat>
  <Paragraphs>135</Paragraphs>
  <Slides>18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18</vt:i4>
      </vt:variant>
    </vt:vector>
  </HeadingPairs>
  <TitlesOfParts>
    <vt:vector size="23" baseType="lpstr">
      <vt:lpstr>UD デジタル 教科書体 NK-B</vt:lpstr>
      <vt:lpstr>游ゴシック</vt:lpstr>
      <vt:lpstr>游ゴシック Light</vt:lpstr>
      <vt:lpstr>Arial</vt:lpstr>
      <vt:lpstr>Office テーマ</vt:lpstr>
      <vt:lpstr>１、五大栄養素</vt:lpstr>
      <vt:lpstr>苦手な野菜　　　</vt:lpstr>
      <vt:lpstr>なす</vt:lpstr>
      <vt:lpstr>きのこ（エリンギ）</vt:lpstr>
      <vt:lpstr>とまと</vt:lpstr>
      <vt:lpstr>葉酸　（ビタミンBの仲間）</vt:lpstr>
      <vt:lpstr>カリウム</vt:lpstr>
      <vt:lpstr>ビタミンD</vt:lpstr>
      <vt:lpstr>ビオチン　　（ビタミンBの仲間）</vt:lpstr>
      <vt:lpstr>ビタミンC</vt:lpstr>
      <vt:lpstr>ビタミンA（βカロテン）</vt:lpstr>
      <vt:lpstr>好きな野菜</vt:lpstr>
      <vt:lpstr>とうもろこし</vt:lpstr>
      <vt:lpstr>きゅうり</vt:lpstr>
      <vt:lpstr>ゴーヤ</vt:lpstr>
      <vt:lpstr>ビタミンB1</vt:lpstr>
      <vt:lpstr>ナイアシン</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2024-02-19T07:49:22Z</dcterms:created>
  <dcterms:modified xsi:type="dcterms:W3CDTF">2024-02-19T07:49:26Z</dcterms:modified>
</cp:coreProperties>
</file>