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3" r:id="rId2"/>
  </p:sldIdLst>
  <p:sldSz cx="6858000" cy="9906000" type="A4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00CC99"/>
    <a:srgbClr val="006666"/>
    <a:srgbClr val="99FF99"/>
    <a:srgbClr val="FFFFFF"/>
    <a:srgbClr val="99FFCC"/>
    <a:srgbClr val="FF7C8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586" y="-50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879725" cy="488950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79725" cy="488950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9F2F9435-1B85-46E9-9594-2ECDA30DA318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54225" y="733425"/>
            <a:ext cx="2538413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5166" y="4645028"/>
            <a:ext cx="5316537" cy="4398963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286875"/>
            <a:ext cx="2879725" cy="488950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550" y="9286875"/>
            <a:ext cx="2879725" cy="488950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9872A026-CD1F-4402-BF40-20774A9FC0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432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85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444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20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03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70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31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07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14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268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451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UpDiag">
          <a:fgClr>
            <a:schemeClr val="accent1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A208F-C38E-4DA7-8C07-501CCC04B924}" type="datetimeFigureOut">
              <a:rPr kumimoji="1" lang="ja-JP" altLang="en-US" smtClean="0"/>
              <a:t>2024/6/27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116C1-D234-47CC-A521-93E99CE3C1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82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54A2D0-6606-43FB-937D-7C9C4F9ADB63}"/>
              </a:ext>
            </a:extLst>
          </p:cNvPr>
          <p:cNvSpPr txBox="1"/>
          <p:nvPr/>
        </p:nvSpPr>
        <p:spPr>
          <a:xfrm>
            <a:off x="174781" y="2144688"/>
            <a:ext cx="64807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b="1" dirty="0"/>
              <a:t> 【</a:t>
            </a:r>
            <a:r>
              <a:rPr lang="ja-JP" altLang="en-US" sz="1100" b="1" dirty="0"/>
              <a:t>指針の性格</a:t>
            </a:r>
            <a:r>
              <a:rPr lang="en-US" altLang="ja-JP" sz="1100" b="1" dirty="0"/>
              <a:t>】</a:t>
            </a:r>
          </a:p>
          <a:p>
            <a:pPr algn="just"/>
            <a:r>
              <a:rPr lang="ja-JP" altLang="en-US" sz="1100" dirty="0"/>
              <a:t>  ✓ 労務費の転嫁に関する事業者の発注者・受注者の双方の立場からの行動指針。 </a:t>
            </a:r>
            <a:endParaRPr lang="en-US" altLang="ja-JP" sz="1100" dirty="0"/>
          </a:p>
          <a:p>
            <a:pPr algn="just"/>
            <a:r>
              <a:rPr lang="ja-JP" altLang="en-US" sz="1100" dirty="0"/>
              <a:t>  ✓ 発注者及び受注者が採るべき行動／求められる行動を１２の行動指針として取りまとめ、それぞれに</a:t>
            </a:r>
            <a:endParaRPr lang="en-US" altLang="ja-JP" sz="1100" dirty="0"/>
          </a:p>
          <a:p>
            <a:pPr algn="just"/>
            <a:r>
              <a:rPr lang="ja-JP" altLang="en-US" sz="1100" dirty="0"/>
              <a:t>       「労務費の適切な転嫁に向けた取組事例」、「留意すべき点」などを記載。 </a:t>
            </a:r>
            <a:endParaRPr lang="en-US" altLang="ja-JP" sz="11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F3419F7-3693-4C24-A6F0-ED485A8295AC}"/>
              </a:ext>
            </a:extLst>
          </p:cNvPr>
          <p:cNvSpPr txBox="1"/>
          <p:nvPr/>
        </p:nvSpPr>
        <p:spPr>
          <a:xfrm>
            <a:off x="195569" y="3108942"/>
            <a:ext cx="6417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行動①：本社（経営トップ）の関与</a:t>
            </a:r>
            <a:r>
              <a:rPr lang="en-US" altLang="ja-JP" sz="1200" dirty="0"/>
              <a:t>】</a:t>
            </a:r>
          </a:p>
          <a:p>
            <a:pPr algn="just"/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行動②：発注者側からの定期的な協議の実施</a:t>
            </a:r>
            <a:r>
              <a:rPr lang="en-US" altLang="ja-JP" sz="1200" dirty="0"/>
              <a:t>】</a:t>
            </a:r>
          </a:p>
          <a:p>
            <a:pPr algn="just"/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行動③：説明・資料を求める場合は公表資料とすること</a:t>
            </a:r>
            <a:r>
              <a:rPr lang="en-US" altLang="ja-JP" sz="1200" dirty="0"/>
              <a:t>】 </a:t>
            </a:r>
          </a:p>
          <a:p>
            <a:pPr algn="just"/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行動④：サプライチェーン全体での適切な価格転嫁を行うこと</a:t>
            </a:r>
            <a:r>
              <a:rPr lang="en-US" altLang="ja-JP" sz="1200" dirty="0"/>
              <a:t>】 </a:t>
            </a:r>
          </a:p>
          <a:p>
            <a:pPr algn="just"/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行動⑤：要請があれば協議のテーブルにつくこと</a:t>
            </a:r>
            <a:r>
              <a:rPr lang="en-US" altLang="ja-JP" sz="1200" dirty="0"/>
              <a:t>】 </a:t>
            </a:r>
          </a:p>
          <a:p>
            <a:pPr algn="just"/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行動⑥：必要に応じ考え方を提案すること</a:t>
            </a:r>
            <a:r>
              <a:rPr lang="en-US" altLang="ja-JP" sz="1200" dirty="0"/>
              <a:t>】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B2202A6-CEB4-469D-8F32-2E163E5929CE}"/>
              </a:ext>
            </a:extLst>
          </p:cNvPr>
          <p:cNvSpPr/>
          <p:nvPr/>
        </p:nvSpPr>
        <p:spPr>
          <a:xfrm>
            <a:off x="253719" y="2864768"/>
            <a:ext cx="6408712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dirty="0"/>
              <a:t>発注者として採るべき行動／求められる行動</a:t>
            </a:r>
            <a:endParaRPr kumimoji="1" lang="ja-JP" altLang="en-US" sz="15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5F39E09-C6C4-46C8-96BD-5D6EA524948D}"/>
              </a:ext>
            </a:extLst>
          </p:cNvPr>
          <p:cNvSpPr/>
          <p:nvPr/>
        </p:nvSpPr>
        <p:spPr>
          <a:xfrm>
            <a:off x="260648" y="1892688"/>
            <a:ext cx="6408712" cy="25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dirty="0"/>
              <a:t>労務費の適切な転嫁のための価格交渉に関する指針</a:t>
            </a:r>
            <a:endParaRPr lang="en-US" altLang="ja-JP" sz="15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80116B3-4510-4642-A5FC-BB2AD553E553}"/>
              </a:ext>
            </a:extLst>
          </p:cNvPr>
          <p:cNvSpPr/>
          <p:nvPr/>
        </p:nvSpPr>
        <p:spPr>
          <a:xfrm>
            <a:off x="231607" y="4323498"/>
            <a:ext cx="6381204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dirty="0"/>
              <a:t>受注者として採るべき行動／求められる行動</a:t>
            </a:r>
            <a:endParaRPr kumimoji="1" lang="ja-JP" altLang="en-US" sz="15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FFB9FEF-2B61-49EF-BA83-3E9DA18A25F1}"/>
              </a:ext>
            </a:extLst>
          </p:cNvPr>
          <p:cNvSpPr txBox="1"/>
          <p:nvPr/>
        </p:nvSpPr>
        <p:spPr>
          <a:xfrm>
            <a:off x="195089" y="4558394"/>
            <a:ext cx="6502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行動①：相談窓口の活用</a:t>
            </a:r>
            <a:r>
              <a:rPr lang="en-US" altLang="ja-JP" sz="1200" dirty="0"/>
              <a:t>】 </a:t>
            </a:r>
          </a:p>
          <a:p>
            <a:pPr algn="just"/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行動②：根拠とする資料</a:t>
            </a:r>
            <a:r>
              <a:rPr lang="en-US" altLang="ja-JP" sz="1200" dirty="0"/>
              <a:t>】 </a:t>
            </a:r>
          </a:p>
          <a:p>
            <a:pPr algn="just"/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行動③：値上げ要請のタイミング</a:t>
            </a:r>
            <a:r>
              <a:rPr lang="en-US" altLang="ja-JP" sz="1200" dirty="0"/>
              <a:t>】 </a:t>
            </a:r>
          </a:p>
          <a:p>
            <a:pPr algn="just"/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行動④：発注者から価格を提示されるのを待たずに自ら希望する額を提示</a:t>
            </a:r>
            <a:r>
              <a:rPr lang="en-US" altLang="ja-JP" sz="1200" dirty="0"/>
              <a:t>】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8AFCFED-06FE-447B-AAAC-77ECD80F0E5F}"/>
              </a:ext>
            </a:extLst>
          </p:cNvPr>
          <p:cNvSpPr/>
          <p:nvPr/>
        </p:nvSpPr>
        <p:spPr>
          <a:xfrm>
            <a:off x="231607" y="5389781"/>
            <a:ext cx="6381204" cy="25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500" dirty="0"/>
              <a:t>発注者・受注者の双方が採るべき行動／求められる行動</a:t>
            </a:r>
            <a:endParaRPr kumimoji="1" lang="ja-JP" altLang="en-US" sz="15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4D50F9B-128B-4CDA-BB79-C638C278F6C7}"/>
              </a:ext>
            </a:extLst>
          </p:cNvPr>
          <p:cNvSpPr txBox="1"/>
          <p:nvPr/>
        </p:nvSpPr>
        <p:spPr>
          <a:xfrm>
            <a:off x="184352" y="5647806"/>
            <a:ext cx="6502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行動①：定期的なコミュニケーション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/>
              <a:t>★</a:t>
            </a:r>
            <a:r>
              <a:rPr lang="en-US" altLang="ja-JP" sz="1200" dirty="0"/>
              <a:t>【</a:t>
            </a:r>
            <a:r>
              <a:rPr lang="ja-JP" altLang="en-US" sz="1200" dirty="0"/>
              <a:t>行動②：交渉記録の作成、発注者と受注者の双方での保管</a:t>
            </a:r>
            <a:r>
              <a:rPr lang="en-US" altLang="ja-JP" sz="1200" dirty="0"/>
              <a:t>】 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ECBFAF7-D4A0-4B72-9D98-CD7913C24ED6}"/>
              </a:ext>
            </a:extLst>
          </p:cNvPr>
          <p:cNvSpPr txBox="1"/>
          <p:nvPr/>
        </p:nvSpPr>
        <p:spPr>
          <a:xfrm>
            <a:off x="188640" y="700316"/>
            <a:ext cx="6437541" cy="1300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100" kern="100" dirty="0">
                <a:effectLst/>
                <a:latin typeface="+mn-ea"/>
                <a:cs typeface="Courier New" panose="02070309020205020404" pitchFamily="49" charset="0"/>
              </a:rPr>
              <a:t>　</a:t>
            </a:r>
            <a:r>
              <a:rPr lang="ja-JP" altLang="ja-JP" sz="1350" kern="100" dirty="0">
                <a:effectLst/>
                <a:latin typeface="+mn-ea"/>
                <a:cs typeface="Courier New" panose="02070309020205020404" pitchFamily="49" charset="0"/>
              </a:rPr>
              <a:t>内閣官房及び公正取引委員会は</a:t>
            </a:r>
            <a:r>
              <a:rPr lang="ja-JP" altLang="ja-JP" sz="1350" b="1" kern="100" dirty="0">
                <a:effectLst/>
                <a:latin typeface="+mn-ea"/>
                <a:cs typeface="Courier New" panose="02070309020205020404" pitchFamily="49" charset="0"/>
              </a:rPr>
              <a:t>「労務費の適切な転嫁のための価格交渉に関する指針」</a:t>
            </a:r>
            <a:r>
              <a:rPr lang="ja-JP" altLang="ja-JP" sz="1350" kern="100" dirty="0">
                <a:effectLst/>
                <a:latin typeface="+mn-ea"/>
                <a:cs typeface="Courier New" panose="02070309020205020404" pitchFamily="49" charset="0"/>
              </a:rPr>
              <a:t>を策定し、公表しました</a:t>
            </a:r>
            <a:r>
              <a:rPr lang="ja-JP" altLang="en-US" sz="1350" kern="100" dirty="0">
                <a:effectLst/>
                <a:latin typeface="+mn-ea"/>
                <a:cs typeface="Courier New" panose="02070309020205020404" pitchFamily="49" charset="0"/>
              </a:rPr>
              <a:t>（令和５年</a:t>
            </a:r>
            <a:r>
              <a:rPr lang="en-US" altLang="ja-JP" sz="1350" kern="100" dirty="0">
                <a:effectLst/>
                <a:latin typeface="+mn-ea"/>
                <a:cs typeface="Courier New" panose="02070309020205020404" pitchFamily="49" charset="0"/>
              </a:rPr>
              <a:t>11</a:t>
            </a:r>
            <a:r>
              <a:rPr lang="ja-JP" altLang="en-US" sz="1350" kern="100" dirty="0">
                <a:effectLst/>
                <a:latin typeface="+mn-ea"/>
                <a:cs typeface="Courier New" panose="02070309020205020404" pitchFamily="49" charset="0"/>
              </a:rPr>
              <a:t>月</a:t>
            </a:r>
            <a:r>
              <a:rPr lang="en-US" altLang="ja-JP" sz="1350" kern="100" dirty="0">
                <a:effectLst/>
                <a:latin typeface="+mn-ea"/>
                <a:cs typeface="Courier New" panose="02070309020205020404" pitchFamily="49" charset="0"/>
              </a:rPr>
              <a:t>29</a:t>
            </a:r>
            <a:r>
              <a:rPr lang="ja-JP" altLang="en-US" sz="1350" kern="100" dirty="0">
                <a:effectLst/>
                <a:latin typeface="+mn-ea"/>
                <a:cs typeface="Courier New" panose="02070309020205020404" pitchFamily="49" charset="0"/>
              </a:rPr>
              <a:t>日）</a:t>
            </a:r>
            <a:r>
              <a:rPr lang="ja-JP" altLang="ja-JP" sz="1350" kern="100" dirty="0">
                <a:effectLst/>
                <a:latin typeface="+mn-ea"/>
                <a:cs typeface="Courier New" panose="02070309020205020404" pitchFamily="49" charset="0"/>
              </a:rPr>
              <a:t>。</a:t>
            </a:r>
            <a:endParaRPr lang="en-US" altLang="ja-JP" sz="1350" kern="100" dirty="0">
              <a:effectLst/>
              <a:latin typeface="+mn-ea"/>
              <a:cs typeface="Courier New" panose="02070309020205020404" pitchFamily="49" charset="0"/>
            </a:endParaRPr>
          </a:p>
          <a:p>
            <a:pPr algn="just">
              <a:lnSpc>
                <a:spcPts val="900"/>
              </a:lnSpc>
            </a:pPr>
            <a:endParaRPr lang="ja-JP" altLang="ja-JP" sz="1400" kern="100" dirty="0">
              <a:effectLst/>
              <a:latin typeface="+mn-ea"/>
              <a:cs typeface="Courier New" panose="02070309020205020404" pitchFamily="49" charset="0"/>
            </a:endParaRPr>
          </a:p>
          <a:p>
            <a:pPr algn="just"/>
            <a:r>
              <a:rPr lang="ja-JP" altLang="en-US" sz="1100" kern="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 New" panose="02070309020205020404" pitchFamily="49" charset="0"/>
              </a:rPr>
              <a:t>　</a:t>
            </a:r>
            <a:r>
              <a:rPr lang="ja-JP" altLang="ja-JP" sz="1100" kern="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 New" panose="02070309020205020404" pitchFamily="49" charset="0"/>
              </a:rPr>
              <a:t>本指針は、価格転嫁が進んでいない「労務費」に関して取りまとめられたもので、事業者</a:t>
            </a:r>
            <a:endParaRPr lang="en-US" altLang="ja-JP" sz="1100" kern="100" dirty="0"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Courier New" panose="02070309020205020404" pitchFamily="49" charset="0"/>
            </a:endParaRPr>
          </a:p>
          <a:p>
            <a:pPr algn="just"/>
            <a:r>
              <a:rPr lang="ja-JP" altLang="ja-JP" sz="1100" kern="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 New" panose="02070309020205020404" pitchFamily="49" charset="0"/>
              </a:rPr>
              <a:t>（発注者・受注者）が採るべき行動・求められる行動や労務費の適切な転嫁に向けた取組</a:t>
            </a:r>
            <a:endParaRPr lang="en-US" altLang="ja-JP" sz="1100" kern="100" dirty="0">
              <a:effectLst/>
              <a:latin typeface="ＭＳ Ｐ明朝" panose="02020600040205080304" pitchFamily="18" charset="-128"/>
              <a:ea typeface="ＭＳ Ｐ明朝" panose="02020600040205080304" pitchFamily="18" charset="-128"/>
              <a:cs typeface="Courier New" panose="02070309020205020404" pitchFamily="49" charset="0"/>
            </a:endParaRPr>
          </a:p>
          <a:p>
            <a:pPr algn="just"/>
            <a:r>
              <a:rPr lang="ja-JP" altLang="ja-JP" sz="1100" kern="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 New" panose="02070309020205020404" pitchFamily="49" charset="0"/>
              </a:rPr>
              <a:t>事例、留意すべき点などが提示されています。今後の価格交渉に</a:t>
            </a:r>
            <a:r>
              <a:rPr lang="ja-JP" altLang="en-US" sz="1100" kern="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 New" panose="02070309020205020404" pitchFamily="49" charset="0"/>
              </a:rPr>
              <a:t>おいて、</a:t>
            </a:r>
            <a:r>
              <a:rPr lang="ja-JP" altLang="ja-JP" sz="1100" kern="100" dirty="0">
                <a:effectLst/>
                <a:latin typeface="ＭＳ Ｐ明朝" panose="02020600040205080304" pitchFamily="18" charset="-128"/>
                <a:ea typeface="ＭＳ Ｐ明朝" panose="02020600040205080304" pitchFamily="18" charset="-128"/>
                <a:cs typeface="Courier New" panose="02070309020205020404" pitchFamily="49" charset="0"/>
              </a:rPr>
              <a:t>ご活用ください。</a:t>
            </a:r>
            <a:r>
              <a:rPr lang="ja-JP" altLang="en-US" sz="11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　　　　　　　　　　　</a:t>
            </a:r>
            <a:endParaRPr lang="en-US" altLang="ja-JP" sz="11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  <a:p>
            <a:pPr algn="just"/>
            <a:r>
              <a:rPr lang="en-US" altLang="ja-JP" sz="1100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Courier New" panose="02070309020205020404" pitchFamily="49" charset="0"/>
              </a:rPr>
              <a:t>                                                                                                                                       </a:t>
            </a:r>
            <a:endParaRPr lang="en-US" altLang="ja-JP" sz="1000" kern="100" dirty="0"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D45E5442-A5B9-41CD-97B0-054BF70FE7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929" y="3245848"/>
            <a:ext cx="1296144" cy="1054737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694562-35F2-4594-ADAE-714C7D9D9300}"/>
              </a:ext>
            </a:extLst>
          </p:cNvPr>
          <p:cNvSpPr txBox="1"/>
          <p:nvPr/>
        </p:nvSpPr>
        <p:spPr>
          <a:xfrm>
            <a:off x="155801" y="468759"/>
            <a:ext cx="63886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/>
              <a:t>【</a:t>
            </a:r>
            <a:r>
              <a:rPr kumimoji="1" lang="ja-JP" altLang="en-US" sz="1400" b="1" dirty="0"/>
              <a:t>大阪府からのお知らせ</a:t>
            </a:r>
            <a:r>
              <a:rPr kumimoji="1" lang="en-US" altLang="ja-JP" sz="1400" b="1" dirty="0"/>
              <a:t>】</a:t>
            </a:r>
            <a:endParaRPr kumimoji="1" lang="ja-JP" altLang="en-US" sz="1400" b="1" dirty="0"/>
          </a:p>
        </p:txBody>
      </p:sp>
      <p:graphicFrame>
        <p:nvGraphicFramePr>
          <p:cNvPr id="22" name="表 21">
            <a:extLst>
              <a:ext uri="{FF2B5EF4-FFF2-40B4-BE49-F238E27FC236}">
                <a16:creationId xmlns:a16="http://schemas.microsoft.com/office/drawing/2014/main" id="{203DF111-07F3-421E-B993-0DA246F48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005906"/>
              </p:ext>
            </p:extLst>
          </p:nvPr>
        </p:nvGraphicFramePr>
        <p:xfrm>
          <a:off x="260648" y="6377546"/>
          <a:ext cx="6354331" cy="2737825"/>
        </p:xfrm>
        <a:graphic>
          <a:graphicData uri="http://schemas.openxmlformats.org/drawingml/2006/table">
            <a:tbl>
              <a:tblPr/>
              <a:tblGrid>
                <a:gridCol w="1970137">
                  <a:extLst>
                    <a:ext uri="{9D8B030D-6E8A-4147-A177-3AD203B41FA5}">
                      <a16:colId xmlns:a16="http://schemas.microsoft.com/office/drawing/2014/main" val="834523926"/>
                    </a:ext>
                  </a:extLst>
                </a:gridCol>
                <a:gridCol w="2110863">
                  <a:extLst>
                    <a:ext uri="{9D8B030D-6E8A-4147-A177-3AD203B41FA5}">
                      <a16:colId xmlns:a16="http://schemas.microsoft.com/office/drawing/2014/main" val="3815395032"/>
                    </a:ext>
                  </a:extLst>
                </a:gridCol>
                <a:gridCol w="2273331">
                  <a:extLst>
                    <a:ext uri="{9D8B030D-6E8A-4147-A177-3AD203B41FA5}">
                      <a16:colId xmlns:a16="http://schemas.microsoft.com/office/drawing/2014/main" val="3586286114"/>
                    </a:ext>
                  </a:extLst>
                </a:gridCol>
              </a:tblGrid>
              <a:tr h="275697">
                <a:tc rowSpan="2">
                  <a:txBody>
                    <a:bodyPr/>
                    <a:lstStyle/>
                    <a:p>
                      <a:pPr fontAlgn="t" latinLnBrk="1"/>
                      <a:r>
                        <a:rPr lang="ja-JP" altLang="en-US" sz="900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価格交渉・価格転嫁の相談（好事例の紹介、転嫁の考え方、参考情報の提供など）</a:t>
                      </a:r>
                    </a:p>
                  </a:txBody>
                  <a:tcPr marL="102573" marR="102573" marT="68382" marB="68382">
                    <a:lnL>
                      <a:noFill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下請かけこみ寺　（０１２０－４１８－６１８）</a:t>
                      </a:r>
                      <a:endParaRPr lang="en-US" altLang="ja-JP" sz="900" b="0" dirty="0">
                        <a:solidFill>
                          <a:srgbClr val="1C1C1C"/>
                        </a:solidFill>
                        <a:effectLst/>
                        <a:latin typeface="Noto Sans JP"/>
                      </a:endParaRPr>
                    </a:p>
                  </a:txBody>
                  <a:tcPr marL="102573" marR="102573" marT="68382" marB="68382" anchor="ctr">
                    <a:lnL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185420"/>
                  </a:ext>
                </a:extLst>
              </a:tr>
              <a:tr h="27825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fontAlgn="t" latinLnBrk="1">
                        <a:lnSpc>
                          <a:spcPts val="1080"/>
                        </a:lnSpc>
                      </a:pPr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価格転嫁サポート窓口（大阪府よろず支援拠点　０６－４７０８－７０４５）</a:t>
                      </a:r>
                      <a:endParaRPr lang="ja-JP" altLang="en-US" sz="9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2573" marR="102573" marT="68382" marB="68382" anchor="ctr">
                    <a:lnL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296722"/>
                  </a:ext>
                </a:extLst>
              </a:tr>
              <a:tr h="551792"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本指針の記載内容に関する質問</a:t>
                      </a:r>
                      <a:endParaRPr lang="ja-JP" altLang="en-US" sz="900" dirty="0">
                        <a:effectLst/>
                        <a:latin typeface="inherit"/>
                      </a:endParaRPr>
                    </a:p>
                  </a:txBody>
                  <a:tcPr marL="102573" marR="102573" marT="68382" marB="68382">
                    <a:lnL>
                      <a:noFill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zh-TW" altLang="en-US" sz="900" b="0" dirty="0">
                          <a:solidFill>
                            <a:srgbClr val="1C1C1C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公正取引委員会事務総局経済取引局取引部　企業取引課</a:t>
                      </a:r>
                      <a:endParaRPr lang="en-US" altLang="zh-TW" sz="900" b="0" dirty="0">
                        <a:solidFill>
                          <a:srgbClr val="1C1C1C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fontAlgn="t" latinLnBrk="1"/>
                      <a:r>
                        <a:rPr lang="ja-JP" altLang="en-US" sz="900" b="0">
                          <a:solidFill>
                            <a:srgbClr val="1C1C1C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（０３－３５８１－３３７８</a:t>
                      </a:r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endParaRPr lang="zh-TW" altLang="en-US" sz="9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2573" marR="102573" marT="68382" marB="68382" anchor="ctr">
                    <a:lnL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900" dirty="0">
                          <a:effectLst/>
                          <a:latin typeface="inherit"/>
                        </a:rPr>
                        <a:t> </a:t>
                      </a:r>
                      <a:br>
                        <a:rPr lang="ja-JP" altLang="en-US" sz="900" dirty="0">
                          <a:effectLst/>
                          <a:latin typeface="inherit"/>
                        </a:rPr>
                      </a:br>
                      <a:endParaRPr lang="zh-TW" altLang="en-US" sz="9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2573" marR="102573" marT="68382" marB="68382" anchor="ctr">
                    <a:lnL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872235"/>
                  </a:ext>
                </a:extLst>
              </a:tr>
              <a:tr h="551792"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独占禁止法上の優越的地位の濫用の考え方についての相談</a:t>
                      </a:r>
                      <a:endParaRPr lang="ja-JP" altLang="en-US" sz="900" dirty="0">
                        <a:effectLst/>
                        <a:latin typeface="inherit"/>
                      </a:endParaRPr>
                    </a:p>
                  </a:txBody>
                  <a:tcPr marL="102573" marR="102573" marT="68382" marB="68382">
                    <a:lnL>
                      <a:noFill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zh-TW" altLang="en-US" sz="900" b="0" dirty="0">
                          <a:solidFill>
                            <a:srgbClr val="1C1C1C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公正取引委員会事務総局経済取引局取引部　企業取引課</a:t>
                      </a:r>
                      <a:endParaRPr lang="en-US" altLang="zh-TW" sz="900" b="0" dirty="0">
                        <a:solidFill>
                          <a:srgbClr val="1C1C1C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（０３－３５８１－３３７５）</a:t>
                      </a:r>
                      <a:endParaRPr lang="zh-TW" altLang="en-US" sz="9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2573" marR="102573" marT="68382" marB="68382" anchor="ctr">
                    <a:lnL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公正取引委員会近畿中国四国事務所　</a:t>
                      </a:r>
                      <a:endParaRPr lang="en-US" altLang="ja-JP" sz="900" b="0" dirty="0">
                        <a:solidFill>
                          <a:srgbClr val="1C1C1C"/>
                        </a:solidFill>
                        <a:effectLst/>
                        <a:latin typeface="Noto Sans JP"/>
                      </a:endParaRPr>
                    </a:p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取引課</a:t>
                      </a:r>
                      <a:endParaRPr lang="en-US" altLang="ja-JP" sz="900" b="0" dirty="0">
                        <a:solidFill>
                          <a:srgbClr val="1C1C1C"/>
                        </a:solidFill>
                        <a:effectLst/>
                        <a:latin typeface="Noto Sans JP"/>
                      </a:endParaRPr>
                    </a:p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（０６－６９４１－２１７５）</a:t>
                      </a:r>
                      <a:endParaRPr lang="zh-TW" altLang="en-US" sz="9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2573" marR="102573" marT="68382" marB="68382">
                    <a:lnL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981598"/>
                  </a:ext>
                </a:extLst>
              </a:tr>
              <a:tr h="551792">
                <a:tc rowSpan="2">
                  <a:txBody>
                    <a:bodyPr/>
                    <a:lstStyle/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下請代金法上の買いたたきの考え方についての相談</a:t>
                      </a:r>
                      <a:br>
                        <a:rPr lang="ja-JP" altLang="en-US" sz="900" dirty="0">
                          <a:effectLst/>
                          <a:latin typeface="inherit"/>
                        </a:rPr>
                      </a:br>
                      <a:endParaRPr lang="ja-JP" altLang="en-US" sz="900" dirty="0">
                        <a:effectLst/>
                        <a:latin typeface="inherit"/>
                      </a:endParaRPr>
                    </a:p>
                  </a:txBody>
                  <a:tcPr marL="102573" marR="102573" marT="68382" marB="68382">
                    <a:lnL>
                      <a:noFill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zh-TW" altLang="en-US" sz="900" b="0" dirty="0">
                          <a:solidFill>
                            <a:srgbClr val="1C1C1C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公正取引委員会事務総局経済取引局取引部　企業取引課</a:t>
                      </a:r>
                      <a:endParaRPr lang="en-US" altLang="zh-TW" sz="900" b="0" dirty="0">
                        <a:solidFill>
                          <a:srgbClr val="1C1C1C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（０３－３５８１－３３７５）</a:t>
                      </a:r>
                      <a:endParaRPr lang="zh-TW" altLang="en-US" sz="9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2573" marR="102573" marT="68382" marB="68382" anchor="ctr">
                    <a:lnL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公正取引委員会近畿中国四国事務所　</a:t>
                      </a:r>
                      <a:endParaRPr lang="en-US" altLang="ja-JP" sz="900" b="0" dirty="0">
                        <a:solidFill>
                          <a:srgbClr val="1C1C1C"/>
                        </a:solidFill>
                        <a:effectLst/>
                        <a:latin typeface="Noto Sans JP"/>
                      </a:endParaRPr>
                    </a:p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下請課</a:t>
                      </a:r>
                      <a:endParaRPr lang="en-US" altLang="ja-JP" sz="900" b="0" dirty="0">
                        <a:solidFill>
                          <a:srgbClr val="1C1C1C"/>
                        </a:solidFill>
                        <a:effectLst/>
                        <a:latin typeface="Noto Sans JP"/>
                      </a:endParaRPr>
                    </a:p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（０６－６９４１－２１７６）</a:t>
                      </a:r>
                      <a:endParaRPr lang="zh-TW" altLang="en-US" sz="900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102573" marR="102573" marT="68382" marB="68382">
                    <a:lnL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933344"/>
                  </a:ext>
                </a:extLst>
              </a:tr>
              <a:tr h="5284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 latinLnBrk="1"/>
                      <a:r>
                        <a:rPr lang="zh-TW" altLang="en-US" sz="900" b="0" dirty="0">
                          <a:solidFill>
                            <a:srgbClr val="1C1C1C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中小企業庁事業環境部　取引課</a:t>
                      </a:r>
                      <a:endParaRPr lang="en-US" altLang="zh-TW" sz="900" b="0" dirty="0">
                        <a:solidFill>
                          <a:srgbClr val="1C1C1C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（０３－３５０１－１７３２）</a:t>
                      </a:r>
                      <a:endParaRPr lang="zh-TW" altLang="en-US" sz="900" dirty="0">
                        <a:effectLst/>
                        <a:latin typeface="inherit"/>
                      </a:endParaRPr>
                    </a:p>
                  </a:txBody>
                  <a:tcPr marL="102573" marR="102573" marT="68382" marB="68382" anchor="ctr">
                    <a:lnL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近畿経済産業局　取引適正化推進室</a:t>
                      </a:r>
                      <a:endParaRPr lang="en-US" altLang="ja-JP" sz="900" b="0" dirty="0">
                        <a:solidFill>
                          <a:srgbClr val="1C1C1C"/>
                        </a:solidFill>
                        <a:effectLst/>
                        <a:latin typeface="Noto Sans JP"/>
                      </a:endParaRPr>
                    </a:p>
                    <a:p>
                      <a:pPr fontAlgn="t" latinLnBrk="1"/>
                      <a:r>
                        <a:rPr lang="ja-JP" altLang="en-US" sz="900" b="0" dirty="0">
                          <a:solidFill>
                            <a:srgbClr val="1C1C1C"/>
                          </a:solidFill>
                          <a:effectLst/>
                          <a:latin typeface="Noto Sans JP"/>
                        </a:rPr>
                        <a:t>（０６－６９６６－６０３７）</a:t>
                      </a:r>
                      <a:endParaRPr lang="zh-TW" altLang="en-US" sz="900" dirty="0">
                        <a:effectLst/>
                        <a:latin typeface="inherit"/>
                      </a:endParaRPr>
                    </a:p>
                  </a:txBody>
                  <a:tcPr marL="102573" marR="102573" marT="68382" marB="68382" anchor="ctr">
                    <a:lnL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066764"/>
                  </a:ext>
                </a:extLst>
              </a:tr>
            </a:tbl>
          </a:graphicData>
        </a:graphic>
      </p:graphicFrame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4E21FC7-DB3A-43EF-A069-08963759B5D3}"/>
              </a:ext>
            </a:extLst>
          </p:cNvPr>
          <p:cNvSpPr/>
          <p:nvPr/>
        </p:nvSpPr>
        <p:spPr>
          <a:xfrm>
            <a:off x="278668" y="6391639"/>
            <a:ext cx="6318684" cy="273782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C9CAAB1B-E843-42B3-B076-9FA4FBE662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172" y="1064568"/>
            <a:ext cx="792088" cy="792088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FF3569C5-6F89-46D7-8D0F-BFE7AE6416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07" y="-109"/>
            <a:ext cx="1216148" cy="350601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6E03403-C4AE-496D-A1FC-8407595F11DB}"/>
              </a:ext>
            </a:extLst>
          </p:cNvPr>
          <p:cNvSpPr txBox="1"/>
          <p:nvPr/>
        </p:nvSpPr>
        <p:spPr>
          <a:xfrm>
            <a:off x="150472" y="6125554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≪相談窓口≫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5F2FC0D-1EA8-423A-A749-AFFE32E3140A}"/>
              </a:ext>
            </a:extLst>
          </p:cNvPr>
          <p:cNvSpPr txBox="1"/>
          <p:nvPr/>
        </p:nvSpPr>
        <p:spPr>
          <a:xfrm>
            <a:off x="1158584" y="9181835"/>
            <a:ext cx="572114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大阪府商工労働部中小企業支援室ものづくり支援課</a:t>
            </a:r>
          </a:p>
          <a:p>
            <a:r>
              <a:rPr kumimoji="1" lang="ja-JP" altLang="en-US" sz="1200" dirty="0">
                <a:latin typeface="+mn-ea"/>
              </a:rPr>
              <a:t>大阪市住之江区南港北１丁目</a:t>
            </a:r>
            <a:r>
              <a:rPr kumimoji="1" lang="en-US" altLang="ja-JP" sz="1200" dirty="0">
                <a:latin typeface="+mn-ea"/>
              </a:rPr>
              <a:t>14 -16</a:t>
            </a:r>
            <a:r>
              <a:rPr kumimoji="1" lang="ja-JP" altLang="en-US" sz="1200" dirty="0">
                <a:latin typeface="+mn-ea"/>
              </a:rPr>
              <a:t>　大阪府咲洲庁舎（さきしまコスモタワー）</a:t>
            </a:r>
            <a:r>
              <a:rPr kumimoji="1" lang="en-US" altLang="ja-JP" sz="1200" dirty="0">
                <a:latin typeface="+mn-ea"/>
              </a:rPr>
              <a:t>25</a:t>
            </a:r>
            <a:r>
              <a:rPr kumimoji="1" lang="ja-JP" altLang="en-US" sz="1200" dirty="0">
                <a:latin typeface="+mn-ea"/>
              </a:rPr>
              <a:t>階</a:t>
            </a:r>
          </a:p>
          <a:p>
            <a:r>
              <a:rPr kumimoji="1" lang="ja-JP" altLang="en-US" sz="1200" dirty="0">
                <a:latin typeface="+mn-ea"/>
              </a:rPr>
              <a:t>電話番号 </a:t>
            </a:r>
            <a:r>
              <a:rPr kumimoji="1" lang="en-US" altLang="ja-JP" sz="1200" dirty="0">
                <a:latin typeface="+mn-ea"/>
              </a:rPr>
              <a:t>06-6210-9413</a:t>
            </a:r>
          </a:p>
        </p:txBody>
      </p:sp>
    </p:spTree>
    <p:extLst>
      <p:ext uri="{BB962C8B-B14F-4D97-AF65-F5344CB8AC3E}">
        <p14:creationId xmlns:p14="http://schemas.microsoft.com/office/powerpoint/2010/main" val="2369481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577</Words>
  <Application>Microsoft Office PowerPoint</Application>
  <PresentationFormat>A4 210 x 297 mm</PresentationFormat>
  <Paragraphs>54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inherit</vt:lpstr>
      <vt:lpstr>ＭＳ Ｐゴシック</vt:lpstr>
      <vt:lpstr>ＭＳ Ｐ明朝</vt:lpstr>
      <vt:lpstr>Noto Sans JP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2022-08-02T01:07:39Z</dcterms:created>
  <dcterms:modified xsi:type="dcterms:W3CDTF">2024-06-27T05:35:28Z</dcterms:modified>
</cp:coreProperties>
</file>