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273"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C8D"/>
    <a:srgbClr val="FFD581"/>
    <a:srgbClr val="ACCF9B"/>
    <a:srgbClr val="4472C4"/>
    <a:srgbClr val="A9D18E"/>
    <a:srgbClr val="DEEBF7"/>
    <a:srgbClr val="DAE3F3"/>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6241" autoAdjust="0"/>
  </p:normalViewPr>
  <p:slideViewPr>
    <p:cSldViewPr snapToGrid="0">
      <p:cViewPr varScale="1">
        <p:scale>
          <a:sx n="98" d="100"/>
          <a:sy n="98" d="100"/>
        </p:scale>
        <p:origin x="110" y="115"/>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584290B-B5D0-41BE-9F91-A41EE890A33E}" type="datetimeFigureOut">
              <a:rPr kumimoji="1" lang="ja-JP" altLang="en-US" smtClean="0"/>
              <a:t>2024/10/15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0F6FFCA-9854-4766-8F7F-0F7BFB3BE274}" type="slidenum">
              <a:rPr kumimoji="1" lang="ja-JP" altLang="en-US" smtClean="0"/>
              <a:t>‹#›</a:t>
            </a:fld>
            <a:endParaRPr kumimoji="1" lang="ja-JP" altLang="en-US"/>
          </a:p>
        </p:txBody>
      </p:sp>
    </p:spTree>
    <p:extLst>
      <p:ext uri="{BB962C8B-B14F-4D97-AF65-F5344CB8AC3E}">
        <p14:creationId xmlns:p14="http://schemas.microsoft.com/office/powerpoint/2010/main" val="15502646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p>
        </p:txBody>
      </p:sp>
      <p:sp>
        <p:nvSpPr>
          <p:cNvPr id="4" name="スライド番号プレースホルダー 3"/>
          <p:cNvSpPr>
            <a:spLocks noGrp="1"/>
          </p:cNvSpPr>
          <p:nvPr>
            <p:ph type="sldNum" sz="quarter" idx="5"/>
          </p:nvPr>
        </p:nvSpPr>
        <p:spPr/>
        <p:txBody>
          <a:bodyPr/>
          <a:lstStyle/>
          <a:p>
            <a:fld id="{10F6FFCA-9854-4766-8F7F-0F7BFB3BE274}" type="slidenum">
              <a:rPr kumimoji="1" lang="ja-JP" altLang="en-US" smtClean="0"/>
              <a:t>1</a:t>
            </a:fld>
            <a:endParaRPr kumimoji="1" lang="ja-JP" altLang="en-US"/>
          </a:p>
        </p:txBody>
      </p:sp>
    </p:spTree>
    <p:extLst>
      <p:ext uri="{BB962C8B-B14F-4D97-AF65-F5344CB8AC3E}">
        <p14:creationId xmlns:p14="http://schemas.microsoft.com/office/powerpoint/2010/main" val="275217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AEDA8A-FFAB-4E38-BBCD-BCBCE08B889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3935191-3531-43ED-96B4-B55D932EE27D}"/>
              </a:ext>
            </a:extLst>
          </p:cNvPr>
          <p:cNvSpPr>
            <a:spLocks noGrp="1"/>
          </p:cNvSpPr>
          <p:nvPr>
            <p:ph type="subTitle" idx="1"/>
          </p:nvPr>
        </p:nvSpPr>
        <p:spPr>
          <a:xfrm>
            <a:off x="1524000" y="3602038"/>
            <a:ext cx="9144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A9D1FF4-7503-4F8C-B531-9C1F728661D5}"/>
              </a:ext>
            </a:extLst>
          </p:cNvPr>
          <p:cNvSpPr>
            <a:spLocks noGrp="1"/>
          </p:cNvSpPr>
          <p:nvPr>
            <p:ph type="dt" sz="half" idx="10"/>
          </p:nvPr>
        </p:nvSpPr>
        <p:spPr/>
        <p:txBody>
          <a:bodyPr/>
          <a:lstStyle/>
          <a:p>
            <a:fld id="{7560CBCF-AF2E-4B55-BB35-BF744DDE424D}" type="datetime1">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EAD88B75-F524-4946-ADF5-483FFB9B1D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5C160CB-358C-4713-BCED-13BFDB74073D}"/>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110354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AAFEC8-A35A-4EC5-8D8C-10AA5729C9A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6358EC2-7F87-4F36-8E1D-65F3FDC4C3F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02AF8D-A5AA-46AE-B5C9-B58C03D15784}"/>
              </a:ext>
            </a:extLst>
          </p:cNvPr>
          <p:cNvSpPr>
            <a:spLocks noGrp="1"/>
          </p:cNvSpPr>
          <p:nvPr>
            <p:ph type="dt" sz="half" idx="10"/>
          </p:nvPr>
        </p:nvSpPr>
        <p:spPr/>
        <p:txBody>
          <a:bodyPr/>
          <a:lstStyle/>
          <a:p>
            <a:fld id="{BC7E20DE-8E7B-4563-A201-060E5F5B7CEA}" type="datetime1">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62E9FDFF-62AC-4E6A-A169-F6A4479E9E5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71C2885-6BF3-4CEE-A9EE-0CEA2C0A2D3C}"/>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3930944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58BE841-FAD8-41B3-BF17-C5FACB378702}"/>
              </a:ext>
            </a:extLst>
          </p:cNvPr>
          <p:cNvSpPr>
            <a:spLocks noGrp="1"/>
          </p:cNvSpPr>
          <p:nvPr>
            <p:ph type="title" orient="vert"/>
          </p:nvPr>
        </p:nvSpPr>
        <p:spPr>
          <a:xfrm>
            <a:off x="8724902"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89AF665-8157-4FF8-BD68-B6CE89880698}"/>
              </a:ext>
            </a:extLst>
          </p:cNvPr>
          <p:cNvSpPr>
            <a:spLocks noGrp="1"/>
          </p:cNvSpPr>
          <p:nvPr>
            <p:ph type="body" orient="vert" idx="1"/>
          </p:nvPr>
        </p:nvSpPr>
        <p:spPr>
          <a:xfrm>
            <a:off x="838203"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E440144-6C86-4424-9C1C-9FBB9D24DF8B}"/>
              </a:ext>
            </a:extLst>
          </p:cNvPr>
          <p:cNvSpPr>
            <a:spLocks noGrp="1"/>
          </p:cNvSpPr>
          <p:nvPr>
            <p:ph type="dt" sz="half" idx="10"/>
          </p:nvPr>
        </p:nvSpPr>
        <p:spPr/>
        <p:txBody>
          <a:bodyPr/>
          <a:lstStyle/>
          <a:p>
            <a:fld id="{C5EFD9F4-A744-411D-A033-32BC5B36F360}" type="datetime1">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EA1E500E-9F80-4E22-B9D8-3E96F3B0BD1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82191F-1191-466D-B1EE-DA357C9DA7C9}"/>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2738627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300B59-90FE-44D4-A4AB-3691B7BE39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657C1C-CF2A-443E-BD32-A724C9DBC4B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5AD7FB4-28F8-471A-9893-2D0AE1C0BA43}"/>
              </a:ext>
            </a:extLst>
          </p:cNvPr>
          <p:cNvSpPr>
            <a:spLocks noGrp="1"/>
          </p:cNvSpPr>
          <p:nvPr>
            <p:ph type="dt" sz="half" idx="10"/>
          </p:nvPr>
        </p:nvSpPr>
        <p:spPr/>
        <p:txBody>
          <a:bodyPr/>
          <a:lstStyle/>
          <a:p>
            <a:fld id="{C19F7CA6-F1AB-4076-9ACB-88F3869A4212}" type="datetime1">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E8EBCD86-D784-4B5F-82AE-FC4A9464A2E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8BA465-9443-4EF7-B30F-16E586BFA140}"/>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2401537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6CA86-E24E-4FAB-A581-61FB0B480CDE}"/>
              </a:ext>
            </a:extLst>
          </p:cNvPr>
          <p:cNvSpPr>
            <a:spLocks noGrp="1"/>
          </p:cNvSpPr>
          <p:nvPr>
            <p:ph type="title"/>
          </p:nvPr>
        </p:nvSpPr>
        <p:spPr>
          <a:xfrm>
            <a:off x="831851" y="170974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28131BA-06F4-48EE-B4EC-59D1304039D2}"/>
              </a:ext>
            </a:extLst>
          </p:cNvPr>
          <p:cNvSpPr>
            <a:spLocks noGrp="1"/>
          </p:cNvSpPr>
          <p:nvPr>
            <p:ph type="body" idx="1"/>
          </p:nvPr>
        </p:nvSpPr>
        <p:spPr>
          <a:xfrm>
            <a:off x="831851" y="4589473"/>
            <a:ext cx="10515600" cy="1500187"/>
          </a:xfrm>
        </p:spPr>
        <p:txBody>
          <a:bodyPr/>
          <a:lstStyle>
            <a:lvl1pPr marL="0" indent="0">
              <a:buNone/>
              <a:defRPr sz="2400">
                <a:solidFill>
                  <a:schemeClr val="tx1">
                    <a:tint val="75000"/>
                  </a:schemeClr>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F04CDB3-9A33-4D85-AEA9-CFD269BF670E}"/>
              </a:ext>
            </a:extLst>
          </p:cNvPr>
          <p:cNvSpPr>
            <a:spLocks noGrp="1"/>
          </p:cNvSpPr>
          <p:nvPr>
            <p:ph type="dt" sz="half" idx="10"/>
          </p:nvPr>
        </p:nvSpPr>
        <p:spPr/>
        <p:txBody>
          <a:bodyPr/>
          <a:lstStyle/>
          <a:p>
            <a:fld id="{80058E4D-EC36-49B2-A6C5-D4B0AD35DEE3}" type="datetime1">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4355346F-A3E0-435C-8400-F588B11EBA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C28469-2761-4049-915C-4A11E6F2CA29}"/>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1305275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1E8BA3-FE1B-4CDC-9826-5A172CD47FC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9DFD9CF-912B-4ECE-9A67-79ECF35052B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A64159F-87EC-4278-B690-F4C04EA490E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BB3A8B4-AC66-4644-AB10-852D45F09457}"/>
              </a:ext>
            </a:extLst>
          </p:cNvPr>
          <p:cNvSpPr>
            <a:spLocks noGrp="1"/>
          </p:cNvSpPr>
          <p:nvPr>
            <p:ph type="dt" sz="half" idx="10"/>
          </p:nvPr>
        </p:nvSpPr>
        <p:spPr/>
        <p:txBody>
          <a:bodyPr/>
          <a:lstStyle/>
          <a:p>
            <a:fld id="{9C96D0CA-AD90-4CB4-B788-25F85E955490}" type="datetime1">
              <a:rPr kumimoji="1" lang="ja-JP" altLang="en-US" smtClean="0"/>
              <a:t>2024/10/15</a:t>
            </a:fld>
            <a:endParaRPr kumimoji="1" lang="ja-JP" altLang="en-US"/>
          </a:p>
        </p:txBody>
      </p:sp>
      <p:sp>
        <p:nvSpPr>
          <p:cNvPr id="6" name="フッター プレースホルダー 5">
            <a:extLst>
              <a:ext uri="{FF2B5EF4-FFF2-40B4-BE49-F238E27FC236}">
                <a16:creationId xmlns:a16="http://schemas.microsoft.com/office/drawing/2014/main" id="{C6916C1B-381B-4A88-9B35-54AF59612E4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2C7D64C-8394-4E12-9C48-B7B203ECB902}"/>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2315429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CF99AF-8617-45AA-8614-E8FFEFE41699}"/>
              </a:ext>
            </a:extLst>
          </p:cNvPr>
          <p:cNvSpPr>
            <a:spLocks noGrp="1"/>
          </p:cNvSpPr>
          <p:nvPr>
            <p:ph type="title"/>
          </p:nvPr>
        </p:nvSpPr>
        <p:spPr>
          <a:xfrm>
            <a:off x="839788" y="365129"/>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92FB7B7-B26F-4697-A7DB-1A8A8F264BED}"/>
              </a:ext>
            </a:extLst>
          </p:cNvPr>
          <p:cNvSpPr>
            <a:spLocks noGrp="1"/>
          </p:cNvSpPr>
          <p:nvPr>
            <p:ph type="body" idx="1"/>
          </p:nvPr>
        </p:nvSpPr>
        <p:spPr>
          <a:xfrm>
            <a:off x="839789" y="1681163"/>
            <a:ext cx="5157787"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CDFB159-67BF-4F76-B293-11F1215A818C}"/>
              </a:ext>
            </a:extLst>
          </p:cNvPr>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D41758B-E959-411D-81F9-FE0AC9BD702F}"/>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43DB657-1C83-4B2F-8B7A-051D316DDF2B}"/>
              </a:ext>
            </a:extLst>
          </p:cNvPr>
          <p:cNvSpPr>
            <a:spLocks noGrp="1"/>
          </p:cNvSpPr>
          <p:nvPr>
            <p:ph sz="quarter" idx="4"/>
          </p:nvPr>
        </p:nvSpPr>
        <p:spPr>
          <a:xfrm>
            <a:off x="6172203"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0BD2581-A314-423D-80CC-100F33359D8B}"/>
              </a:ext>
            </a:extLst>
          </p:cNvPr>
          <p:cNvSpPr>
            <a:spLocks noGrp="1"/>
          </p:cNvSpPr>
          <p:nvPr>
            <p:ph type="dt" sz="half" idx="10"/>
          </p:nvPr>
        </p:nvSpPr>
        <p:spPr/>
        <p:txBody>
          <a:bodyPr/>
          <a:lstStyle/>
          <a:p>
            <a:fld id="{D352935A-41B9-4E55-B44A-5A7524479A14}" type="datetime1">
              <a:rPr kumimoji="1" lang="ja-JP" altLang="en-US" smtClean="0"/>
              <a:t>2024/10/15</a:t>
            </a:fld>
            <a:endParaRPr kumimoji="1" lang="ja-JP" altLang="en-US"/>
          </a:p>
        </p:txBody>
      </p:sp>
      <p:sp>
        <p:nvSpPr>
          <p:cNvPr id="8" name="フッター プレースホルダー 7">
            <a:extLst>
              <a:ext uri="{FF2B5EF4-FFF2-40B4-BE49-F238E27FC236}">
                <a16:creationId xmlns:a16="http://schemas.microsoft.com/office/drawing/2014/main" id="{2FD88C2F-6740-4693-A03D-2E385A0BC0C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F4423B7-DF58-4DF6-83F1-434646C50668}"/>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123132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8DFBF4-8D03-4D2C-862B-145062FA05C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0134DCC-1555-4583-88BF-661E7480B5B0}"/>
              </a:ext>
            </a:extLst>
          </p:cNvPr>
          <p:cNvSpPr>
            <a:spLocks noGrp="1"/>
          </p:cNvSpPr>
          <p:nvPr>
            <p:ph type="dt" sz="half" idx="10"/>
          </p:nvPr>
        </p:nvSpPr>
        <p:spPr/>
        <p:txBody>
          <a:bodyPr/>
          <a:lstStyle/>
          <a:p>
            <a:fld id="{47E66B99-C0CB-459D-BBA4-B97AE953B954}" type="datetime1">
              <a:rPr kumimoji="1" lang="ja-JP" altLang="en-US" smtClean="0"/>
              <a:t>2024/10/15</a:t>
            </a:fld>
            <a:endParaRPr kumimoji="1" lang="ja-JP" altLang="en-US"/>
          </a:p>
        </p:txBody>
      </p:sp>
      <p:sp>
        <p:nvSpPr>
          <p:cNvPr id="4" name="フッター プレースホルダー 3">
            <a:extLst>
              <a:ext uri="{FF2B5EF4-FFF2-40B4-BE49-F238E27FC236}">
                <a16:creationId xmlns:a16="http://schemas.microsoft.com/office/drawing/2014/main" id="{99905D39-4E5B-4AAA-BB44-D4427BE5EA9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3F6B1B7-97BA-48E3-872A-005280068111}"/>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182549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CDAC030-D653-488D-8671-A131AF24F936}"/>
              </a:ext>
            </a:extLst>
          </p:cNvPr>
          <p:cNvSpPr>
            <a:spLocks noGrp="1"/>
          </p:cNvSpPr>
          <p:nvPr>
            <p:ph type="dt" sz="half" idx="10"/>
          </p:nvPr>
        </p:nvSpPr>
        <p:spPr/>
        <p:txBody>
          <a:bodyPr/>
          <a:lstStyle/>
          <a:p>
            <a:fld id="{3B144898-C1E7-4CAE-B052-57CF841B9A8C}" type="datetime1">
              <a:rPr kumimoji="1" lang="ja-JP" altLang="en-US" smtClean="0"/>
              <a:t>2024/10/15</a:t>
            </a:fld>
            <a:endParaRPr kumimoji="1" lang="ja-JP" altLang="en-US"/>
          </a:p>
        </p:txBody>
      </p:sp>
      <p:sp>
        <p:nvSpPr>
          <p:cNvPr id="3" name="フッター プレースホルダー 2">
            <a:extLst>
              <a:ext uri="{FF2B5EF4-FFF2-40B4-BE49-F238E27FC236}">
                <a16:creationId xmlns:a16="http://schemas.microsoft.com/office/drawing/2014/main" id="{64847D72-7CF2-41AE-A9E1-0C09BE66658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C05430F-8D7C-4FD5-BC51-2E2BF6022CA4}"/>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66082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3D9314-12A4-40B8-BB01-B31F3342651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74783DE-AA44-441D-8065-59857AC6C7AC}"/>
              </a:ext>
            </a:extLst>
          </p:cNvPr>
          <p:cNvSpPr>
            <a:spLocks noGrp="1"/>
          </p:cNvSpPr>
          <p:nvPr>
            <p:ph idx="1"/>
          </p:nvPr>
        </p:nvSpPr>
        <p:spPr>
          <a:xfrm>
            <a:off x="5183188" y="98743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C4499D5-231A-4B2E-AB4B-FDF37743D13E}"/>
              </a:ext>
            </a:extLst>
          </p:cNvPr>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B09375D-126D-4BBC-ABAA-694714FF62E1}"/>
              </a:ext>
            </a:extLst>
          </p:cNvPr>
          <p:cNvSpPr>
            <a:spLocks noGrp="1"/>
          </p:cNvSpPr>
          <p:nvPr>
            <p:ph type="dt" sz="half" idx="10"/>
          </p:nvPr>
        </p:nvSpPr>
        <p:spPr/>
        <p:txBody>
          <a:bodyPr/>
          <a:lstStyle/>
          <a:p>
            <a:fld id="{C005CACF-7E68-473C-B000-F16A02B80454}" type="datetime1">
              <a:rPr kumimoji="1" lang="ja-JP" altLang="en-US" smtClean="0"/>
              <a:t>2024/10/15</a:t>
            </a:fld>
            <a:endParaRPr kumimoji="1" lang="ja-JP" altLang="en-US"/>
          </a:p>
        </p:txBody>
      </p:sp>
      <p:sp>
        <p:nvSpPr>
          <p:cNvPr id="6" name="フッター プレースホルダー 5">
            <a:extLst>
              <a:ext uri="{FF2B5EF4-FFF2-40B4-BE49-F238E27FC236}">
                <a16:creationId xmlns:a16="http://schemas.microsoft.com/office/drawing/2014/main" id="{2562BDE2-04E4-4988-A522-1959F791350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46BB16-68C8-4438-9027-A37355337AC1}"/>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1750569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BF34E5-112F-4B6B-8F50-33DF860F145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B762A2B-D8CD-4874-92A9-D6DB031C890D}"/>
              </a:ext>
            </a:extLst>
          </p:cNvPr>
          <p:cNvSpPr>
            <a:spLocks noGrp="1"/>
          </p:cNvSpPr>
          <p:nvPr>
            <p:ph type="pic" idx="1"/>
          </p:nvPr>
        </p:nvSpPr>
        <p:spPr>
          <a:xfrm>
            <a:off x="5183188" y="987435"/>
            <a:ext cx="6172200" cy="4873625"/>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6AC42BB-9DED-4CF2-8A36-85F7BBB71FE6}"/>
              </a:ext>
            </a:extLst>
          </p:cNvPr>
          <p:cNvSpPr>
            <a:spLocks noGrp="1"/>
          </p:cNvSpPr>
          <p:nvPr>
            <p:ph type="body" sz="half" idx="2"/>
          </p:nvPr>
        </p:nvSpPr>
        <p:spPr>
          <a:xfrm>
            <a:off x="839788" y="2057400"/>
            <a:ext cx="3932237"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0D5AFA7-962D-47CC-BE29-FB502DB6991C}"/>
              </a:ext>
            </a:extLst>
          </p:cNvPr>
          <p:cNvSpPr>
            <a:spLocks noGrp="1"/>
          </p:cNvSpPr>
          <p:nvPr>
            <p:ph type="dt" sz="half" idx="10"/>
          </p:nvPr>
        </p:nvSpPr>
        <p:spPr/>
        <p:txBody>
          <a:bodyPr/>
          <a:lstStyle/>
          <a:p>
            <a:fld id="{08487120-94AB-43CE-9B0D-F09079E9E25A}" type="datetime1">
              <a:rPr kumimoji="1" lang="ja-JP" altLang="en-US" smtClean="0"/>
              <a:t>2024/10/15</a:t>
            </a:fld>
            <a:endParaRPr kumimoji="1" lang="ja-JP" altLang="en-US"/>
          </a:p>
        </p:txBody>
      </p:sp>
      <p:sp>
        <p:nvSpPr>
          <p:cNvPr id="6" name="フッター プレースホルダー 5">
            <a:extLst>
              <a:ext uri="{FF2B5EF4-FFF2-40B4-BE49-F238E27FC236}">
                <a16:creationId xmlns:a16="http://schemas.microsoft.com/office/drawing/2014/main" id="{DE4746B9-6024-4468-AA21-F48A06095F4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4AEE803-3866-4CE2-98D0-FAA923B4AD94}"/>
              </a:ext>
            </a:extLst>
          </p:cNvPr>
          <p:cNvSpPr>
            <a:spLocks noGrp="1"/>
          </p:cNvSpPr>
          <p:nvPr>
            <p:ph type="sldNum" sz="quarter" idx="12"/>
          </p:nvPr>
        </p:nvSpPr>
        <p:spPr/>
        <p:txBody>
          <a:body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4217597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CF20157-FBE4-47A7-9658-DCF208356231}"/>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9949C49-ABD9-4EBA-BDCB-9A25547C50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611B54-3AF0-4474-B1F5-D78DB4C5E943}"/>
              </a:ext>
            </a:extLst>
          </p:cNvPr>
          <p:cNvSpPr>
            <a:spLocks noGrp="1"/>
          </p:cNvSpPr>
          <p:nvPr>
            <p:ph type="dt" sz="half" idx="2"/>
          </p:nvPr>
        </p:nvSpPr>
        <p:spPr>
          <a:xfrm>
            <a:off x="838200" y="635636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6A02C-F802-4B74-98BD-DDF5DFCCAA70}" type="datetime1">
              <a:rPr kumimoji="1" lang="ja-JP" altLang="en-US" smtClean="0"/>
              <a:t>2024/10/15</a:t>
            </a:fld>
            <a:endParaRPr kumimoji="1" lang="ja-JP" altLang="en-US"/>
          </a:p>
        </p:txBody>
      </p:sp>
      <p:sp>
        <p:nvSpPr>
          <p:cNvPr id="5" name="フッター プレースホルダー 4">
            <a:extLst>
              <a:ext uri="{FF2B5EF4-FFF2-40B4-BE49-F238E27FC236}">
                <a16:creationId xmlns:a16="http://schemas.microsoft.com/office/drawing/2014/main" id="{A31C0D0F-BB29-4C3D-BEE4-B4F9789CFD94}"/>
              </a:ext>
            </a:extLst>
          </p:cNvPr>
          <p:cNvSpPr>
            <a:spLocks noGrp="1"/>
          </p:cNvSpPr>
          <p:nvPr>
            <p:ph type="ftr" sz="quarter" idx="3"/>
          </p:nvPr>
        </p:nvSpPr>
        <p:spPr>
          <a:xfrm>
            <a:off x="4038600" y="635636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9E62D2F-D402-480C-B746-758C4B1CE425}"/>
              </a:ext>
            </a:extLst>
          </p:cNvPr>
          <p:cNvSpPr>
            <a:spLocks noGrp="1"/>
          </p:cNvSpPr>
          <p:nvPr>
            <p:ph type="sldNum" sz="quarter" idx="4"/>
          </p:nvPr>
        </p:nvSpPr>
        <p:spPr>
          <a:xfrm>
            <a:off x="8610600" y="635636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3CA6BA-BD75-4E0C-9834-890224AB2319}" type="slidenum">
              <a:rPr kumimoji="1" lang="ja-JP" altLang="en-US" smtClean="0"/>
              <a:t>‹#›</a:t>
            </a:fld>
            <a:endParaRPr kumimoji="1" lang="ja-JP" altLang="en-US"/>
          </a:p>
        </p:txBody>
      </p:sp>
    </p:spTree>
    <p:extLst>
      <p:ext uri="{BB962C8B-B14F-4D97-AF65-F5344CB8AC3E}">
        <p14:creationId xmlns:p14="http://schemas.microsoft.com/office/powerpoint/2010/main" val="3507093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5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テキスト ボックス 88">
            <a:extLst>
              <a:ext uri="{FF2B5EF4-FFF2-40B4-BE49-F238E27FC236}">
                <a16:creationId xmlns:a16="http://schemas.microsoft.com/office/drawing/2014/main" id="{604242FF-CF36-413A-AF37-17A3046C64F2}"/>
              </a:ext>
            </a:extLst>
          </p:cNvPr>
          <p:cNvSpPr txBox="1"/>
          <p:nvPr/>
        </p:nvSpPr>
        <p:spPr>
          <a:xfrm>
            <a:off x="8669321" y="1758096"/>
            <a:ext cx="2982452" cy="738664"/>
          </a:xfrm>
          <a:prstGeom prst="rect">
            <a:avLst/>
          </a:prstGeom>
          <a:noFill/>
        </p:spPr>
        <p:txBody>
          <a:bodyPr wrap="square" rtlCol="0">
            <a:spAutoFit/>
          </a:bodyPr>
          <a:lstStyle/>
          <a:p>
            <a:pPr algn="ctr"/>
            <a:r>
              <a:rPr lang="ja-JP" altLang="en-US" sz="1400" b="1" dirty="0">
                <a:solidFill>
                  <a:schemeClr val="tx1"/>
                </a:solidFill>
                <a:latin typeface="メイリオ" panose="020B0604030504040204" pitchFamily="50" charset="-128"/>
                <a:ea typeface="メイリオ" panose="020B0604030504040204" pitchFamily="50" charset="-128"/>
              </a:rPr>
              <a:t>高齢化</a:t>
            </a:r>
            <a:r>
              <a:rPr lang="ja-JP" altLang="en-US" sz="1400" dirty="0">
                <a:solidFill>
                  <a:schemeClr val="tx1"/>
                </a:solidFill>
                <a:latin typeface="メイリオ" panose="020B0604030504040204" pitchFamily="50" charset="-128"/>
                <a:ea typeface="メイリオ" panose="020B0604030504040204" pitchFamily="50" charset="-128"/>
              </a:rPr>
              <a:t>は避けられない課題</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定年退職年齢は延長</a:t>
            </a:r>
            <a:endParaRPr lang="en-US" altLang="ja-JP" sz="1400" dirty="0">
              <a:solidFill>
                <a:schemeClr val="tx1"/>
              </a:solidFill>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B30A47BF-A038-460C-8C36-B452270955D5}"/>
              </a:ext>
            </a:extLst>
          </p:cNvPr>
          <p:cNvSpPr/>
          <p:nvPr/>
        </p:nvSpPr>
        <p:spPr>
          <a:xfrm>
            <a:off x="20" y="320914"/>
            <a:ext cx="12191981" cy="442641"/>
          </a:xfrm>
          <a:prstGeom prst="rect">
            <a:avLst/>
          </a:prstGeom>
          <a:solidFill>
            <a:schemeClr val="accent6">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ja-JP" altLang="en-US" sz="2400" b="1" dirty="0">
                <a:solidFill>
                  <a:schemeClr val="tx1"/>
                </a:solidFill>
                <a:latin typeface="メイリオ" panose="020B0604030504040204" pitchFamily="50" charset="-128"/>
                <a:ea typeface="メイリオ" panose="020B0604030504040204" pitchFamily="50" charset="-128"/>
              </a:rPr>
              <a:t>　地域職域連携推進協議会　</a:t>
            </a:r>
            <a:r>
              <a:rPr lang="ja-JP" altLang="en-US" sz="2400" b="1">
                <a:solidFill>
                  <a:schemeClr val="tx1"/>
                </a:solidFill>
                <a:latin typeface="メイリオ" panose="020B0604030504040204" pitchFamily="50" charset="-128"/>
                <a:ea typeface="メイリオ" panose="020B0604030504040204" pitchFamily="50" charset="-128"/>
              </a:rPr>
              <a:t>地域・</a:t>
            </a:r>
            <a:r>
              <a:rPr lang="ja-JP" altLang="en-US" sz="2400" b="1" dirty="0">
                <a:solidFill>
                  <a:schemeClr val="tx1"/>
                </a:solidFill>
                <a:latin typeface="メイリオ" panose="020B0604030504040204" pitchFamily="50" charset="-128"/>
                <a:ea typeface="メイリオ" panose="020B0604030504040204" pitchFamily="50" charset="-128"/>
              </a:rPr>
              <a:t>職</a:t>
            </a:r>
            <a:r>
              <a:rPr lang="ja-JP" altLang="en-US" sz="2400" b="1">
                <a:solidFill>
                  <a:schemeClr val="tx1"/>
                </a:solidFill>
                <a:latin typeface="メイリオ" panose="020B0604030504040204" pitchFamily="50" charset="-128"/>
                <a:ea typeface="メイリオ" panose="020B0604030504040204" pitchFamily="50" charset="-128"/>
              </a:rPr>
              <a:t>域</a:t>
            </a:r>
            <a:r>
              <a:rPr lang="ja-JP" altLang="en-US" sz="2400" b="1" dirty="0">
                <a:solidFill>
                  <a:schemeClr val="tx1"/>
                </a:solidFill>
                <a:latin typeface="メイリオ" panose="020B0604030504040204" pitchFamily="50" charset="-128"/>
                <a:ea typeface="メイリオ" panose="020B0604030504040204" pitchFamily="50" charset="-128"/>
              </a:rPr>
              <a:t>連携推進事業とは</a:t>
            </a:r>
            <a:endParaRPr lang="en-US" altLang="ja-JP" sz="2400" b="1" dirty="0">
              <a:solidFill>
                <a:schemeClr val="tx1"/>
              </a:solidFill>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95C50D23-59DF-49F6-A58D-13E0D1895797}"/>
              </a:ext>
            </a:extLst>
          </p:cNvPr>
          <p:cNvSpPr/>
          <p:nvPr/>
        </p:nvSpPr>
        <p:spPr>
          <a:xfrm>
            <a:off x="104503" y="850489"/>
            <a:ext cx="11939452" cy="770945"/>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目的</a:t>
            </a:r>
            <a:r>
              <a:rPr lang="en-US" altLang="ja-JP" sz="1400" dirty="0">
                <a:solidFill>
                  <a:schemeClr val="tx1"/>
                </a:solidFill>
                <a:latin typeface="メイリオ" panose="020B0604030504040204" pitchFamily="50" charset="-128"/>
                <a:ea typeface="メイリオ" panose="020B0604030504040204" pitchFamily="50" charset="-128"/>
              </a:rPr>
              <a:t>】</a:t>
            </a:r>
          </a:p>
          <a:p>
            <a:r>
              <a:rPr lang="ja-JP" altLang="en-US" sz="1400" dirty="0">
                <a:solidFill>
                  <a:schemeClr val="tx1"/>
                </a:solidFill>
                <a:latin typeface="メイリオ" panose="020B0604030504040204" pitchFamily="50" charset="-128"/>
                <a:ea typeface="メイリオ" panose="020B0604030504040204" pitchFamily="50" charset="-128"/>
              </a:rPr>
              <a:t>　生活習慣病予防のために、個人の主体的な取組に加え、保健事業による生涯を通じた健康管理の支援等を</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　地域保健と職域保健が連携し、</a:t>
            </a:r>
            <a:r>
              <a:rPr lang="ja-JP" altLang="en-US" sz="1400" b="1" u="sng" dirty="0">
                <a:solidFill>
                  <a:schemeClr val="tx1"/>
                </a:solidFill>
                <a:latin typeface="メイリオ" panose="020B0604030504040204" pitchFamily="50" charset="-128"/>
                <a:ea typeface="メイリオ" panose="020B0604030504040204" pitchFamily="50" charset="-128"/>
              </a:rPr>
              <a:t>働く世代から健康づくりに取り組むことができる体制</a:t>
            </a:r>
            <a:r>
              <a:rPr lang="ja-JP" altLang="en-US" sz="1400" dirty="0">
                <a:solidFill>
                  <a:schemeClr val="tx1"/>
                </a:solidFill>
                <a:latin typeface="メイリオ" panose="020B0604030504040204" pitchFamily="50" charset="-128"/>
                <a:ea typeface="メイリオ" panose="020B0604030504040204" pitchFamily="50" charset="-128"/>
              </a:rPr>
              <a:t>を整備すること</a:t>
            </a:r>
          </a:p>
        </p:txBody>
      </p:sp>
      <p:grpSp>
        <p:nvGrpSpPr>
          <p:cNvPr id="24" name="グループ化 23">
            <a:extLst>
              <a:ext uri="{FF2B5EF4-FFF2-40B4-BE49-F238E27FC236}">
                <a16:creationId xmlns:a16="http://schemas.microsoft.com/office/drawing/2014/main" id="{1ABE510B-0C2B-42A1-97C8-E7D8BCF06115}"/>
              </a:ext>
            </a:extLst>
          </p:cNvPr>
          <p:cNvGrpSpPr/>
          <p:nvPr/>
        </p:nvGrpSpPr>
        <p:grpSpPr>
          <a:xfrm>
            <a:off x="104503" y="1684026"/>
            <a:ext cx="6116899" cy="2729534"/>
            <a:chOff x="104503" y="2097866"/>
            <a:chExt cx="6070041" cy="1827012"/>
          </a:xfrm>
        </p:grpSpPr>
        <p:sp>
          <p:nvSpPr>
            <p:cNvPr id="12" name="角丸四角形 31">
              <a:extLst>
                <a:ext uri="{FF2B5EF4-FFF2-40B4-BE49-F238E27FC236}">
                  <a16:creationId xmlns:a16="http://schemas.microsoft.com/office/drawing/2014/main" id="{55A527A6-38C9-4065-8643-8473D753E4CC}"/>
                </a:ext>
              </a:extLst>
            </p:cNvPr>
            <p:cNvSpPr/>
            <p:nvPr/>
          </p:nvSpPr>
          <p:spPr>
            <a:xfrm>
              <a:off x="104503" y="2191731"/>
              <a:ext cx="5951676" cy="1733147"/>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B2608527-E2D7-4AE7-ABC7-B9830A28982D}"/>
                </a:ext>
              </a:extLst>
            </p:cNvPr>
            <p:cNvSpPr/>
            <p:nvPr/>
          </p:nvSpPr>
          <p:spPr>
            <a:xfrm>
              <a:off x="710308" y="2440841"/>
              <a:ext cx="1277361" cy="278521"/>
            </a:xfrm>
            <a:prstGeom prst="rect">
              <a:avLst/>
            </a:prstGeom>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rPr>
                <a:t>乳幼児</a:t>
              </a:r>
            </a:p>
          </p:txBody>
        </p:sp>
        <p:sp>
          <p:nvSpPr>
            <p:cNvPr id="14" name="正方形/長方形 13">
              <a:extLst>
                <a:ext uri="{FF2B5EF4-FFF2-40B4-BE49-F238E27FC236}">
                  <a16:creationId xmlns:a16="http://schemas.microsoft.com/office/drawing/2014/main" id="{C1F7C755-F0CB-45E5-8194-0B4B4298165D}"/>
                </a:ext>
              </a:extLst>
            </p:cNvPr>
            <p:cNvSpPr/>
            <p:nvPr/>
          </p:nvSpPr>
          <p:spPr>
            <a:xfrm>
              <a:off x="710308" y="2769845"/>
              <a:ext cx="1277361" cy="27852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rPr>
                <a:t>思春期</a:t>
              </a:r>
            </a:p>
          </p:txBody>
        </p:sp>
        <p:sp>
          <p:nvSpPr>
            <p:cNvPr id="15" name="正方形/長方形 14">
              <a:extLst>
                <a:ext uri="{FF2B5EF4-FFF2-40B4-BE49-F238E27FC236}">
                  <a16:creationId xmlns:a16="http://schemas.microsoft.com/office/drawing/2014/main" id="{0697B2DC-1E23-4B1D-B2F0-0BFF0379AD03}"/>
                </a:ext>
              </a:extLst>
            </p:cNvPr>
            <p:cNvSpPr/>
            <p:nvPr/>
          </p:nvSpPr>
          <p:spPr>
            <a:xfrm>
              <a:off x="710308" y="3110115"/>
              <a:ext cx="1277361" cy="27852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200" dirty="0">
                  <a:latin typeface="メイリオ" panose="020B0604030504040204" pitchFamily="50" charset="-128"/>
                  <a:ea typeface="メイリオ" panose="020B0604030504040204" pitchFamily="50" charset="-128"/>
                </a:rPr>
                <a:t>働き盛り</a:t>
              </a:r>
              <a:r>
                <a:rPr lang="ja-JP" altLang="en-US" sz="1400" dirty="0">
                  <a:latin typeface="メイリオ" panose="020B0604030504040204" pitchFamily="50" charset="-128"/>
                  <a:ea typeface="メイリオ" panose="020B0604030504040204" pitchFamily="50" charset="-128"/>
                </a:rPr>
                <a:t>世代</a:t>
              </a:r>
              <a:endParaRPr lang="ja-JP" altLang="en-US" sz="1200" dirty="0">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8C2BD7F3-0EF4-496F-B66C-E7090B720781}"/>
                </a:ext>
              </a:extLst>
            </p:cNvPr>
            <p:cNvSpPr/>
            <p:nvPr/>
          </p:nvSpPr>
          <p:spPr>
            <a:xfrm>
              <a:off x="710308" y="3436109"/>
              <a:ext cx="1277361" cy="27852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latin typeface="メイリオ" panose="020B0604030504040204" pitchFamily="50" charset="-128"/>
                  <a:ea typeface="メイリオ" panose="020B0604030504040204" pitchFamily="50" charset="-128"/>
                </a:rPr>
                <a:t>高齢者</a:t>
              </a:r>
            </a:p>
          </p:txBody>
        </p:sp>
        <p:sp>
          <p:nvSpPr>
            <p:cNvPr id="17" name="楕円 16">
              <a:extLst>
                <a:ext uri="{FF2B5EF4-FFF2-40B4-BE49-F238E27FC236}">
                  <a16:creationId xmlns:a16="http://schemas.microsoft.com/office/drawing/2014/main" id="{33B4E402-B3A8-4F70-A8CE-5C5A74AC7514}"/>
                </a:ext>
              </a:extLst>
            </p:cNvPr>
            <p:cNvSpPr/>
            <p:nvPr/>
          </p:nvSpPr>
          <p:spPr>
            <a:xfrm>
              <a:off x="104503" y="2097866"/>
              <a:ext cx="841787" cy="314016"/>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rPr>
                <a:t>背景</a:t>
              </a:r>
            </a:p>
          </p:txBody>
        </p:sp>
        <p:sp>
          <p:nvSpPr>
            <p:cNvPr id="18" name="角丸四角形 30">
              <a:extLst>
                <a:ext uri="{FF2B5EF4-FFF2-40B4-BE49-F238E27FC236}">
                  <a16:creationId xmlns:a16="http://schemas.microsoft.com/office/drawing/2014/main" id="{3055CD06-1B23-490B-879A-A40551CAA8D7}"/>
                </a:ext>
              </a:extLst>
            </p:cNvPr>
            <p:cNvSpPr/>
            <p:nvPr/>
          </p:nvSpPr>
          <p:spPr>
            <a:xfrm>
              <a:off x="2745418" y="2253672"/>
              <a:ext cx="1037065" cy="2363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400" dirty="0">
                  <a:solidFill>
                    <a:schemeClr val="tx1"/>
                  </a:solidFill>
                  <a:latin typeface="メイリオ" panose="020B0604030504040204" pitchFamily="50" charset="-128"/>
                  <a:ea typeface="メイリオ" panose="020B0604030504040204" pitchFamily="50" charset="-128"/>
                </a:rPr>
                <a:t>地域保健</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9" name="角丸四角形 58">
              <a:extLst>
                <a:ext uri="{FF2B5EF4-FFF2-40B4-BE49-F238E27FC236}">
                  <a16:creationId xmlns:a16="http://schemas.microsoft.com/office/drawing/2014/main" id="{89F2E361-97AA-442A-BC59-59EA330D9FB4}"/>
                </a:ext>
              </a:extLst>
            </p:cNvPr>
            <p:cNvSpPr/>
            <p:nvPr/>
          </p:nvSpPr>
          <p:spPr>
            <a:xfrm>
              <a:off x="2745418" y="2830751"/>
              <a:ext cx="1037065" cy="2363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400" dirty="0">
                  <a:solidFill>
                    <a:schemeClr val="tx1"/>
                  </a:solidFill>
                  <a:latin typeface="メイリオ" panose="020B0604030504040204" pitchFamily="50" charset="-128"/>
                  <a:ea typeface="メイリオ" panose="020B0604030504040204" pitchFamily="50" charset="-128"/>
                </a:rPr>
                <a:t>職域保健</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89CEB75F-6982-44B1-9754-D1EA1E5AFD1F}"/>
                </a:ext>
              </a:extLst>
            </p:cNvPr>
            <p:cNvSpPr txBox="1"/>
            <p:nvPr/>
          </p:nvSpPr>
          <p:spPr>
            <a:xfrm>
              <a:off x="2782360" y="2515403"/>
              <a:ext cx="3392184" cy="329616"/>
            </a:xfrm>
            <a:prstGeom prst="rect">
              <a:avLst/>
            </a:prstGeom>
            <a:noFill/>
          </p:spPr>
          <p:txBody>
            <a:bodyPr wrap="square" rtlCol="0">
              <a:spAutoFit/>
            </a:bodyPr>
            <a:lstStyle/>
            <a:p>
              <a:r>
                <a:rPr lang="ja-JP" altLang="en-US" sz="1300" dirty="0">
                  <a:latin typeface="メイリオ" panose="020B0604030504040204" pitchFamily="50" charset="-128"/>
                  <a:ea typeface="メイリオ" panose="020B0604030504040204" pitchFamily="50" charset="-128"/>
                </a:rPr>
                <a:t>生涯を通じてより健康的な生活を目指した健康管理・保健サービスを提供</a:t>
              </a:r>
            </a:p>
          </p:txBody>
        </p:sp>
        <p:sp>
          <p:nvSpPr>
            <p:cNvPr id="21" name="テキスト ボックス 20">
              <a:extLst>
                <a:ext uri="{FF2B5EF4-FFF2-40B4-BE49-F238E27FC236}">
                  <a16:creationId xmlns:a16="http://schemas.microsoft.com/office/drawing/2014/main" id="{A24E513F-DBFB-436C-AE28-A93FDCCA36C1}"/>
                </a:ext>
              </a:extLst>
            </p:cNvPr>
            <p:cNvSpPr txBox="1"/>
            <p:nvPr/>
          </p:nvSpPr>
          <p:spPr>
            <a:xfrm>
              <a:off x="2807474" y="3094104"/>
              <a:ext cx="3186312" cy="329616"/>
            </a:xfrm>
            <a:prstGeom prst="rect">
              <a:avLst/>
            </a:prstGeom>
            <a:noFill/>
          </p:spPr>
          <p:txBody>
            <a:bodyPr wrap="square" rtlCol="0">
              <a:spAutoFit/>
            </a:bodyPr>
            <a:lstStyle/>
            <a:p>
              <a:r>
                <a:rPr lang="ja-JP" altLang="en-US" sz="1300" dirty="0">
                  <a:latin typeface="メイリオ" panose="020B0604030504040204" pitchFamily="50" charset="-128"/>
                  <a:ea typeface="メイリオ" panose="020B0604030504040204" pitchFamily="50" charset="-128"/>
                </a:rPr>
                <a:t>労働の安全と健康の確保のための方策の</a:t>
              </a:r>
              <a:endParaRPr lang="en-US" altLang="ja-JP" sz="1300" dirty="0">
                <a:latin typeface="メイリオ" panose="020B0604030504040204" pitchFamily="50" charset="-128"/>
                <a:ea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rPr>
                <a:t>実践を事業者、労働者に課している</a:t>
              </a:r>
            </a:p>
          </p:txBody>
        </p:sp>
        <p:sp>
          <p:nvSpPr>
            <p:cNvPr id="22" name="角丸四角形 60">
              <a:extLst>
                <a:ext uri="{FF2B5EF4-FFF2-40B4-BE49-F238E27FC236}">
                  <a16:creationId xmlns:a16="http://schemas.microsoft.com/office/drawing/2014/main" id="{B8676D08-8917-4F70-83DD-507A30A42164}"/>
                </a:ext>
              </a:extLst>
            </p:cNvPr>
            <p:cNvSpPr/>
            <p:nvPr/>
          </p:nvSpPr>
          <p:spPr>
            <a:xfrm>
              <a:off x="2761446" y="3419963"/>
              <a:ext cx="1390465" cy="2325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1400" dirty="0">
                  <a:solidFill>
                    <a:schemeClr val="tx1"/>
                  </a:solidFill>
                  <a:latin typeface="メイリオ" panose="020B0604030504040204" pitchFamily="50" charset="-128"/>
                  <a:ea typeface="メイリオ" panose="020B0604030504040204" pitchFamily="50" charset="-128"/>
                </a:rPr>
                <a:t>医療保険制度</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23" name="ストライプ矢印 12">
              <a:extLst>
                <a:ext uri="{FF2B5EF4-FFF2-40B4-BE49-F238E27FC236}">
                  <a16:creationId xmlns:a16="http://schemas.microsoft.com/office/drawing/2014/main" id="{19ABBBFA-8CDB-40E9-BAA3-9F2B2D8C4244}"/>
                </a:ext>
              </a:extLst>
            </p:cNvPr>
            <p:cNvSpPr/>
            <p:nvPr/>
          </p:nvSpPr>
          <p:spPr>
            <a:xfrm>
              <a:off x="2067884" y="2603891"/>
              <a:ext cx="613193" cy="918211"/>
            </a:xfrm>
            <a:prstGeom prst="stripedRightArrow">
              <a:avLst/>
            </a:prstGeom>
            <a:solidFill>
              <a:srgbClr val="BFBFBF"/>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grpSp>
      <p:grpSp>
        <p:nvGrpSpPr>
          <p:cNvPr id="2" name="グループ化 1">
            <a:extLst>
              <a:ext uri="{FF2B5EF4-FFF2-40B4-BE49-F238E27FC236}">
                <a16:creationId xmlns:a16="http://schemas.microsoft.com/office/drawing/2014/main" id="{29608DC7-7404-4124-AD70-904E3F58301B}"/>
              </a:ext>
            </a:extLst>
          </p:cNvPr>
          <p:cNvGrpSpPr/>
          <p:nvPr/>
        </p:nvGrpSpPr>
        <p:grpSpPr>
          <a:xfrm>
            <a:off x="8686547" y="1725530"/>
            <a:ext cx="2982452" cy="1194139"/>
            <a:chOff x="6132809" y="1765449"/>
            <a:chExt cx="3309795" cy="1733146"/>
          </a:xfrm>
        </p:grpSpPr>
        <p:sp>
          <p:nvSpPr>
            <p:cNvPr id="30" name="吹き出し: 角を丸めた四角形 29">
              <a:extLst>
                <a:ext uri="{FF2B5EF4-FFF2-40B4-BE49-F238E27FC236}">
                  <a16:creationId xmlns:a16="http://schemas.microsoft.com/office/drawing/2014/main" id="{80AD4F7B-2DC2-4F33-BC86-C4ECD051BCD4}"/>
                </a:ext>
              </a:extLst>
            </p:cNvPr>
            <p:cNvSpPr/>
            <p:nvPr/>
          </p:nvSpPr>
          <p:spPr>
            <a:xfrm>
              <a:off x="6132809" y="1765449"/>
              <a:ext cx="3309795" cy="1733146"/>
            </a:xfrm>
            <a:prstGeom prst="wedgeRoundRectCallout">
              <a:avLst>
                <a:gd name="adj1" fmla="val -60351"/>
                <a:gd name="adj2" fmla="val 4494"/>
                <a:gd name="adj3" fmla="val 16667"/>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メイリオ" panose="020B0604030504040204" pitchFamily="50" charset="-128"/>
                <a:ea typeface="メイリオ" panose="020B0604030504040204" pitchFamily="50" charset="-128"/>
              </a:endParaRPr>
            </a:p>
            <a:p>
              <a:pPr algn="ctr"/>
              <a:endParaRPr lang="en-US" altLang="ja-JP" dirty="0">
                <a:solidFill>
                  <a:schemeClr val="tx1"/>
                </a:solidFill>
                <a:latin typeface="メイリオ" panose="020B0604030504040204" pitchFamily="50" charset="-128"/>
                <a:ea typeface="メイリオ" panose="020B0604030504040204" pitchFamily="50" charset="-128"/>
              </a:endParaRPr>
            </a:p>
            <a:p>
              <a:pPr algn="ct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31" name="矢印: 右 30">
              <a:extLst>
                <a:ext uri="{FF2B5EF4-FFF2-40B4-BE49-F238E27FC236}">
                  <a16:creationId xmlns:a16="http://schemas.microsoft.com/office/drawing/2014/main" id="{17FA6A9B-5FD1-4EEB-8A11-965CBFA6B240}"/>
                </a:ext>
              </a:extLst>
            </p:cNvPr>
            <p:cNvSpPr/>
            <p:nvPr/>
          </p:nvSpPr>
          <p:spPr>
            <a:xfrm rot="5400000">
              <a:off x="7664958" y="2461114"/>
              <a:ext cx="336479" cy="393657"/>
            </a:xfrm>
            <a:prstGeom prst="rightArrow">
              <a:avLst/>
            </a:prstGeom>
            <a:solidFill>
              <a:srgbClr val="BFBFB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テキスト ボックス 31">
              <a:extLst>
                <a:ext uri="{FF2B5EF4-FFF2-40B4-BE49-F238E27FC236}">
                  <a16:creationId xmlns:a16="http://schemas.microsoft.com/office/drawing/2014/main" id="{913B242F-E3D2-4404-98DC-4C6B8E019FAF}"/>
                </a:ext>
              </a:extLst>
            </p:cNvPr>
            <p:cNvSpPr txBox="1"/>
            <p:nvPr/>
          </p:nvSpPr>
          <p:spPr>
            <a:xfrm>
              <a:off x="6499426" y="2817893"/>
              <a:ext cx="2667543" cy="523220"/>
            </a:xfrm>
            <a:prstGeom prst="rect">
              <a:avLst/>
            </a:prstGeom>
            <a:noFill/>
          </p:spPr>
          <p:txBody>
            <a:bodyPr wrap="square" rtlCol="0">
              <a:spAutoFit/>
            </a:bodyPr>
            <a:lstStyle/>
            <a:p>
              <a:pPr algn="ctr"/>
              <a:r>
                <a:rPr lang="ja-JP" altLang="en-US" sz="1400" b="1" dirty="0">
                  <a:latin typeface="メイリオ" panose="020B0604030504040204" pitchFamily="50" charset="-128"/>
                  <a:ea typeface="メイリオ" panose="020B0604030504040204" pitchFamily="50" charset="-128"/>
                </a:rPr>
                <a:t>元気に長く働くこと</a:t>
              </a:r>
              <a:r>
                <a:rPr lang="ja-JP" altLang="en-US" sz="1400" dirty="0">
                  <a:latin typeface="メイリオ" panose="020B0604030504040204" pitchFamily="50" charset="-128"/>
                  <a:ea typeface="メイリオ" panose="020B0604030504040204" pitchFamily="50" charset="-128"/>
                </a:rPr>
                <a:t>が</a:t>
              </a:r>
              <a:endParaRPr lang="en-US" altLang="ja-JP" sz="1400" dirty="0">
                <a:latin typeface="メイリオ" panose="020B0604030504040204" pitchFamily="50" charset="-128"/>
                <a:ea typeface="メイリオ" panose="020B0604030504040204" pitchFamily="50" charset="-128"/>
              </a:endParaRPr>
            </a:p>
            <a:p>
              <a:pPr algn="ctr"/>
              <a:r>
                <a:rPr lang="ja-JP" altLang="en-US" sz="1400" dirty="0">
                  <a:latin typeface="メイリオ" panose="020B0604030504040204" pitchFamily="50" charset="-128"/>
                  <a:ea typeface="メイリオ" panose="020B0604030504040204" pitchFamily="50" charset="-128"/>
                </a:rPr>
                <a:t>地域の活性化にもつながる</a:t>
              </a:r>
            </a:p>
          </p:txBody>
        </p:sp>
      </p:grpSp>
      <p:grpSp>
        <p:nvGrpSpPr>
          <p:cNvPr id="5" name="グループ化 4">
            <a:extLst>
              <a:ext uri="{FF2B5EF4-FFF2-40B4-BE49-F238E27FC236}">
                <a16:creationId xmlns:a16="http://schemas.microsoft.com/office/drawing/2014/main" id="{94B6EDED-EEEE-4B20-95C4-40CF76C81C6E}"/>
              </a:ext>
            </a:extLst>
          </p:cNvPr>
          <p:cNvGrpSpPr/>
          <p:nvPr/>
        </p:nvGrpSpPr>
        <p:grpSpPr>
          <a:xfrm>
            <a:off x="5005" y="4684467"/>
            <a:ext cx="7394734" cy="1919310"/>
            <a:chOff x="-4793" y="4184707"/>
            <a:chExt cx="7577143" cy="2620136"/>
          </a:xfrm>
        </p:grpSpPr>
        <p:sp>
          <p:nvSpPr>
            <p:cNvPr id="34" name="正方形/長方形 33">
              <a:extLst>
                <a:ext uri="{FF2B5EF4-FFF2-40B4-BE49-F238E27FC236}">
                  <a16:creationId xmlns:a16="http://schemas.microsoft.com/office/drawing/2014/main" id="{ADB4AAF0-C8DF-465C-9217-00314D07CE70}"/>
                </a:ext>
              </a:extLst>
            </p:cNvPr>
            <p:cNvSpPr/>
            <p:nvPr/>
          </p:nvSpPr>
          <p:spPr>
            <a:xfrm>
              <a:off x="104504" y="4184707"/>
              <a:ext cx="6109729" cy="2620136"/>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79E8AFA3-4E19-4747-92FD-766D30F4FB16}"/>
                </a:ext>
              </a:extLst>
            </p:cNvPr>
            <p:cNvSpPr txBox="1"/>
            <p:nvPr/>
          </p:nvSpPr>
          <p:spPr>
            <a:xfrm>
              <a:off x="20280" y="4533562"/>
              <a:ext cx="7552070" cy="833232"/>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   ＊ 地域保健法第４条に基づく基本指針</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 健康増進法第９条に基づく健康増進事業実施者に対する</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健康診査の実施等関する指針</a:t>
              </a:r>
              <a:endParaRPr lang="ja-JP" altLang="en-US" sz="1400" dirty="0"/>
            </a:p>
          </p:txBody>
        </p:sp>
        <p:sp>
          <p:nvSpPr>
            <p:cNvPr id="38" name="テキスト ボックス 37">
              <a:extLst>
                <a:ext uri="{FF2B5EF4-FFF2-40B4-BE49-F238E27FC236}">
                  <a16:creationId xmlns:a16="http://schemas.microsoft.com/office/drawing/2014/main" id="{466C0E8D-8572-4AF8-AB0A-327218024512}"/>
                </a:ext>
              </a:extLst>
            </p:cNvPr>
            <p:cNvSpPr txBox="1"/>
            <p:nvPr/>
          </p:nvSpPr>
          <p:spPr>
            <a:xfrm>
              <a:off x="-4793" y="4184707"/>
              <a:ext cx="6453051" cy="307777"/>
            </a:xfrm>
            <a:prstGeom prst="rect">
              <a:avLst/>
            </a:prstGeom>
            <a:noFill/>
          </p:spPr>
          <p:txBody>
            <a:bodyPr wrap="square" rtlCol="0">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地域職域連携推進協議会設置の根拠法</a:t>
              </a:r>
              <a:r>
                <a:rPr lang="en-US" altLang="ja-JP" sz="1400" dirty="0">
                  <a:latin typeface="メイリオ" panose="020B0604030504040204" pitchFamily="50" charset="-128"/>
                  <a:ea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endParaRPr>
            </a:p>
          </p:txBody>
        </p:sp>
        <p:sp>
          <p:nvSpPr>
            <p:cNvPr id="41" name="四角形: 上の 2 つの角を丸める 40">
              <a:extLst>
                <a:ext uri="{FF2B5EF4-FFF2-40B4-BE49-F238E27FC236}">
                  <a16:creationId xmlns:a16="http://schemas.microsoft.com/office/drawing/2014/main" id="{DF2ED69E-9BB9-4304-A8D6-6828AF5B655B}"/>
                </a:ext>
              </a:extLst>
            </p:cNvPr>
            <p:cNvSpPr/>
            <p:nvPr/>
          </p:nvSpPr>
          <p:spPr>
            <a:xfrm>
              <a:off x="326232" y="5579927"/>
              <a:ext cx="5517612" cy="967937"/>
            </a:xfrm>
            <a:prstGeom prst="round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メイリオ" panose="020B0604030504040204" pitchFamily="50" charset="-128"/>
                  <a:ea typeface="メイリオ" panose="020B0604030504040204" pitchFamily="50" charset="-128"/>
                </a:rPr>
                <a:t>○都道府県及び二次医療圏単位に設置　→　大阪府は保健所単位</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○地域職域連携共同事業（連携事業）の企画・実施・評価等の中核的役割</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○各地方公共団体の健康増進計画の推進に寄与することを目的とする</a:t>
              </a:r>
              <a:endParaRPr lang="en-US" altLang="ja-JP" sz="1200" dirty="0">
                <a:solidFill>
                  <a:schemeClr val="tx1"/>
                </a:solidFill>
                <a:latin typeface="メイリオ" panose="020B0604030504040204" pitchFamily="50" charset="-128"/>
                <a:ea typeface="メイリオ" panose="020B0604030504040204" pitchFamily="50" charset="-128"/>
              </a:endParaRPr>
            </a:p>
          </p:txBody>
        </p:sp>
      </p:grpSp>
      <p:cxnSp>
        <p:nvCxnSpPr>
          <p:cNvPr id="40" name="直線矢印コネクタ 39">
            <a:extLst>
              <a:ext uri="{FF2B5EF4-FFF2-40B4-BE49-F238E27FC236}">
                <a16:creationId xmlns:a16="http://schemas.microsoft.com/office/drawing/2014/main" id="{00812549-E8EF-4633-A469-6727638C0F64}"/>
              </a:ext>
            </a:extLst>
          </p:cNvPr>
          <p:cNvCxnSpPr>
            <a:cxnSpLocks/>
          </p:cNvCxnSpPr>
          <p:nvPr/>
        </p:nvCxnSpPr>
        <p:spPr>
          <a:xfrm>
            <a:off x="9809066" y="3758845"/>
            <a:ext cx="1425497" cy="1994761"/>
          </a:xfrm>
          <a:prstGeom prst="straightConnector1">
            <a:avLst/>
          </a:prstGeom>
          <a:ln>
            <a:headEnd type="triangle"/>
            <a:tailEnd type="triangle"/>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50" name="直線矢印コネクタ 49">
            <a:extLst>
              <a:ext uri="{FF2B5EF4-FFF2-40B4-BE49-F238E27FC236}">
                <a16:creationId xmlns:a16="http://schemas.microsoft.com/office/drawing/2014/main" id="{01C16283-0AF4-44B9-8439-A1681BCDE24F}"/>
              </a:ext>
            </a:extLst>
          </p:cNvPr>
          <p:cNvCxnSpPr>
            <a:cxnSpLocks/>
          </p:cNvCxnSpPr>
          <p:nvPr/>
        </p:nvCxnSpPr>
        <p:spPr>
          <a:xfrm flipV="1">
            <a:off x="7056665" y="3713898"/>
            <a:ext cx="1356047" cy="2052445"/>
          </a:xfrm>
          <a:prstGeom prst="straightConnector1">
            <a:avLst/>
          </a:prstGeom>
          <a:ln>
            <a:headEnd type="triangle"/>
            <a:tailEnd type="triangle"/>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A08C70B3-0D43-4915-ACB4-C9606238D690}"/>
              </a:ext>
            </a:extLst>
          </p:cNvPr>
          <p:cNvCxnSpPr>
            <a:cxnSpLocks/>
          </p:cNvCxnSpPr>
          <p:nvPr/>
        </p:nvCxnSpPr>
        <p:spPr>
          <a:xfrm>
            <a:off x="7636690" y="6455781"/>
            <a:ext cx="3000026" cy="18954"/>
          </a:xfrm>
          <a:prstGeom prst="straightConnector1">
            <a:avLst/>
          </a:prstGeom>
          <a:ln>
            <a:headEnd type="triangle"/>
            <a:tailEnd type="triangle"/>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 name="楕円 9">
            <a:extLst>
              <a:ext uri="{FF2B5EF4-FFF2-40B4-BE49-F238E27FC236}">
                <a16:creationId xmlns:a16="http://schemas.microsoft.com/office/drawing/2014/main" id="{9FB1B744-2769-4D06-B6C1-4B6F04B1AEC5}"/>
              </a:ext>
            </a:extLst>
          </p:cNvPr>
          <p:cNvSpPr/>
          <p:nvPr/>
        </p:nvSpPr>
        <p:spPr>
          <a:xfrm>
            <a:off x="6731687" y="3642289"/>
            <a:ext cx="4841178" cy="3128147"/>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1" name="テキスト ボックス 70">
            <a:extLst>
              <a:ext uri="{FF2B5EF4-FFF2-40B4-BE49-F238E27FC236}">
                <a16:creationId xmlns:a16="http://schemas.microsoft.com/office/drawing/2014/main" id="{103C8F30-0B46-4FFA-A0D8-0091068BAD3D}"/>
              </a:ext>
            </a:extLst>
          </p:cNvPr>
          <p:cNvSpPr txBox="1"/>
          <p:nvPr/>
        </p:nvSpPr>
        <p:spPr>
          <a:xfrm>
            <a:off x="7707076" y="6500562"/>
            <a:ext cx="2983270"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共同事業の計画、データ共有</a:t>
            </a:r>
          </a:p>
        </p:txBody>
      </p:sp>
      <p:sp>
        <p:nvSpPr>
          <p:cNvPr id="72" name="テキスト ボックス 71">
            <a:extLst>
              <a:ext uri="{FF2B5EF4-FFF2-40B4-BE49-F238E27FC236}">
                <a16:creationId xmlns:a16="http://schemas.microsoft.com/office/drawing/2014/main" id="{9BD26FE1-1463-41D6-9F8C-DD79DD316F8C}"/>
              </a:ext>
            </a:extLst>
          </p:cNvPr>
          <p:cNvSpPr txBox="1"/>
          <p:nvPr/>
        </p:nvSpPr>
        <p:spPr>
          <a:xfrm rot="2082216">
            <a:off x="6655247" y="3335750"/>
            <a:ext cx="1092607" cy="2612678"/>
          </a:xfrm>
          <a:prstGeom prst="rect">
            <a:avLst/>
          </a:prstGeom>
          <a:noFill/>
        </p:spPr>
        <p:txBody>
          <a:bodyPr vert="eaVert" wrap="square" rtlCol="0">
            <a:spAutoFit/>
          </a:bodyPr>
          <a:lstStyle/>
          <a:p>
            <a:r>
              <a:rPr lang="ja-JP" altLang="en-US" sz="1600" dirty="0">
                <a:latin typeface="メイリオ" panose="020B0604030504040204" pitchFamily="50" charset="-128"/>
                <a:ea typeface="メイリオ" panose="020B0604030504040204" pitchFamily="50" charset="-128"/>
              </a:rPr>
              <a:t>データヘルス計画に基づく事業提案</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コラボヘルスの推進</a:t>
            </a:r>
            <a:endParaRPr lang="en-US" altLang="ja-JP" sz="1600" dirty="0">
              <a:latin typeface="メイリオ" panose="020B0604030504040204" pitchFamily="50" charset="-128"/>
              <a:ea typeface="メイリオ" panose="020B0604030504040204" pitchFamily="50" charset="-128"/>
            </a:endParaRPr>
          </a:p>
          <a:p>
            <a:endParaRPr lang="ja-JP" altLang="en-US" sz="1100" dirty="0">
              <a:latin typeface="メイリオ" panose="020B0604030504040204" pitchFamily="50" charset="-128"/>
              <a:ea typeface="メイリオ" panose="020B0604030504040204" pitchFamily="50" charset="-128"/>
            </a:endParaRPr>
          </a:p>
        </p:txBody>
      </p:sp>
      <p:sp>
        <p:nvSpPr>
          <p:cNvPr id="74" name="テキスト ボックス 73">
            <a:extLst>
              <a:ext uri="{FF2B5EF4-FFF2-40B4-BE49-F238E27FC236}">
                <a16:creationId xmlns:a16="http://schemas.microsoft.com/office/drawing/2014/main" id="{1550B20C-A958-4189-8857-8311AB40232C}"/>
              </a:ext>
            </a:extLst>
          </p:cNvPr>
          <p:cNvSpPr txBox="1"/>
          <p:nvPr/>
        </p:nvSpPr>
        <p:spPr>
          <a:xfrm rot="19483215">
            <a:off x="10476143" y="3664028"/>
            <a:ext cx="677108" cy="1956537"/>
          </a:xfrm>
          <a:prstGeom prst="rect">
            <a:avLst/>
          </a:prstGeom>
          <a:noFill/>
        </p:spPr>
        <p:txBody>
          <a:bodyPr vert="eaVert" wrap="square" rtlCol="0">
            <a:spAutoFit/>
          </a:bodyPr>
          <a:lstStyle/>
          <a:p>
            <a:r>
              <a:rPr lang="ja-JP" altLang="en-US" sz="1600" dirty="0">
                <a:latin typeface="メイリオ" panose="020B0604030504040204" pitchFamily="50" charset="-128"/>
                <a:ea typeface="メイリオ" panose="020B0604030504040204" pitchFamily="50" charset="-128"/>
              </a:rPr>
              <a:t>健康な環境づくり</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社会資源の共同利用</a:t>
            </a:r>
          </a:p>
        </p:txBody>
      </p:sp>
      <p:pic>
        <p:nvPicPr>
          <p:cNvPr id="26" name="図 25">
            <a:extLst>
              <a:ext uri="{FF2B5EF4-FFF2-40B4-BE49-F238E27FC236}">
                <a16:creationId xmlns:a16="http://schemas.microsoft.com/office/drawing/2014/main" id="{E7810A14-36DE-484E-8D79-B620E72C70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7000" y="1549485"/>
            <a:ext cx="1737444" cy="1589761"/>
          </a:xfrm>
          <a:prstGeom prst="rect">
            <a:avLst/>
          </a:prstGeom>
        </p:spPr>
      </p:pic>
      <p:grpSp>
        <p:nvGrpSpPr>
          <p:cNvPr id="87" name="グループ化 86">
            <a:extLst>
              <a:ext uri="{FF2B5EF4-FFF2-40B4-BE49-F238E27FC236}">
                <a16:creationId xmlns:a16="http://schemas.microsoft.com/office/drawing/2014/main" id="{6E1A1256-A688-40FF-B04A-C58F9D505117}"/>
              </a:ext>
            </a:extLst>
          </p:cNvPr>
          <p:cNvGrpSpPr/>
          <p:nvPr/>
        </p:nvGrpSpPr>
        <p:grpSpPr>
          <a:xfrm>
            <a:off x="8530861" y="2966439"/>
            <a:ext cx="1263711" cy="770945"/>
            <a:chOff x="8554629" y="3165998"/>
            <a:chExt cx="1167379" cy="814558"/>
          </a:xfrm>
        </p:grpSpPr>
        <p:sp>
          <p:nvSpPr>
            <p:cNvPr id="59" name="楕円 58">
              <a:extLst>
                <a:ext uri="{FF2B5EF4-FFF2-40B4-BE49-F238E27FC236}">
                  <a16:creationId xmlns:a16="http://schemas.microsoft.com/office/drawing/2014/main" id="{A9A18878-6E1A-43DD-98E2-B35595B500F2}"/>
                </a:ext>
              </a:extLst>
            </p:cNvPr>
            <p:cNvSpPr/>
            <p:nvPr/>
          </p:nvSpPr>
          <p:spPr>
            <a:xfrm>
              <a:off x="8567112" y="3165998"/>
              <a:ext cx="1124573" cy="814558"/>
            </a:xfrm>
            <a:prstGeom prst="ellipse">
              <a:avLst/>
            </a:prstGeom>
            <a:solidFill>
              <a:srgbClr val="FFD58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47" name="テキスト ボックス 46">
              <a:extLst>
                <a:ext uri="{FF2B5EF4-FFF2-40B4-BE49-F238E27FC236}">
                  <a16:creationId xmlns:a16="http://schemas.microsoft.com/office/drawing/2014/main" id="{B790F9D3-6826-416B-8014-1B4994AC6E31}"/>
                </a:ext>
              </a:extLst>
            </p:cNvPr>
            <p:cNvSpPr txBox="1"/>
            <p:nvPr/>
          </p:nvSpPr>
          <p:spPr>
            <a:xfrm>
              <a:off x="8554629" y="3272562"/>
              <a:ext cx="1167379" cy="584775"/>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事業主　</a:t>
              </a:r>
              <a:endParaRPr kumimoji="1" lang="en-US" altLang="ja-JP" sz="1600" dirty="0">
                <a:latin typeface="メイリオ" panose="020B0604030504040204" pitchFamily="50" charset="-128"/>
                <a:ea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rPr>
                <a:t>産業保健</a:t>
              </a:r>
              <a:endParaRPr kumimoji="1" lang="ja-JP" altLang="en-US" sz="1600" dirty="0">
                <a:latin typeface="メイリオ" panose="020B0604030504040204" pitchFamily="50" charset="-128"/>
                <a:ea typeface="メイリオ" panose="020B0604030504040204" pitchFamily="50" charset="-128"/>
              </a:endParaRPr>
            </a:p>
          </p:txBody>
        </p:sp>
      </p:grpSp>
      <p:grpSp>
        <p:nvGrpSpPr>
          <p:cNvPr id="54" name="グループ化 53">
            <a:extLst>
              <a:ext uri="{FF2B5EF4-FFF2-40B4-BE49-F238E27FC236}">
                <a16:creationId xmlns:a16="http://schemas.microsoft.com/office/drawing/2014/main" id="{620358C9-F532-4865-8ACC-0B096E4F861B}"/>
              </a:ext>
            </a:extLst>
          </p:cNvPr>
          <p:cNvGrpSpPr/>
          <p:nvPr/>
        </p:nvGrpSpPr>
        <p:grpSpPr>
          <a:xfrm>
            <a:off x="8427601" y="4929986"/>
            <a:ext cx="1449350" cy="1068663"/>
            <a:chOff x="8601773" y="5053361"/>
            <a:chExt cx="1124573" cy="814558"/>
          </a:xfrm>
        </p:grpSpPr>
        <p:sp>
          <p:nvSpPr>
            <p:cNvPr id="55" name="楕円 54">
              <a:extLst>
                <a:ext uri="{FF2B5EF4-FFF2-40B4-BE49-F238E27FC236}">
                  <a16:creationId xmlns:a16="http://schemas.microsoft.com/office/drawing/2014/main" id="{1D156832-3EA7-4448-8824-414F5C8224BE}"/>
                </a:ext>
              </a:extLst>
            </p:cNvPr>
            <p:cNvSpPr/>
            <p:nvPr/>
          </p:nvSpPr>
          <p:spPr>
            <a:xfrm>
              <a:off x="8601773" y="5053361"/>
              <a:ext cx="1124573" cy="814558"/>
            </a:xfrm>
            <a:prstGeom prst="ellipse">
              <a:avLst/>
            </a:prstGeom>
            <a:solidFill>
              <a:srgbClr val="ACCF9B"/>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48" name="テキスト ボックス 47">
              <a:extLst>
                <a:ext uri="{FF2B5EF4-FFF2-40B4-BE49-F238E27FC236}">
                  <a16:creationId xmlns:a16="http://schemas.microsoft.com/office/drawing/2014/main" id="{BFE2D8E2-635B-4755-8959-A3C63DE2F77B}"/>
                </a:ext>
              </a:extLst>
            </p:cNvPr>
            <p:cNvSpPr txBox="1"/>
            <p:nvPr/>
          </p:nvSpPr>
          <p:spPr>
            <a:xfrm>
              <a:off x="8686644" y="5211856"/>
              <a:ext cx="972173" cy="461225"/>
            </a:xfrm>
            <a:prstGeom prst="rect">
              <a:avLst/>
            </a:prstGeom>
            <a:noFill/>
          </p:spPr>
          <p:txBody>
            <a:bodyPr wrap="square" rtlCol="0">
              <a:spAutoFit/>
            </a:bodyPr>
            <a:lstStyle/>
            <a:p>
              <a:pPr algn="ctr"/>
              <a:r>
                <a:rPr kumimoji="1" lang="ja-JP" altLang="en-US" dirty="0">
                  <a:latin typeface="Meiryo UI" panose="020B0604030504040204" pitchFamily="50" charset="-128"/>
                  <a:ea typeface="Meiryo UI" panose="020B0604030504040204" pitchFamily="50" charset="-128"/>
                </a:rPr>
                <a:t>働く</a:t>
              </a:r>
              <a:endParaRPr kumimoji="1" lang="en-US" altLang="ja-JP" dirty="0">
                <a:latin typeface="Meiryo UI" panose="020B0604030504040204" pitchFamily="50" charset="-128"/>
                <a:ea typeface="Meiryo UI" panose="020B0604030504040204" pitchFamily="50" charset="-128"/>
              </a:endParaRPr>
            </a:p>
            <a:p>
              <a:pPr algn="ctr"/>
              <a:r>
                <a:rPr lang="ja-JP" altLang="en-US" dirty="0">
                  <a:latin typeface="Meiryo UI" panose="020B0604030504040204" pitchFamily="50" charset="-128"/>
                  <a:ea typeface="Meiryo UI" panose="020B0604030504040204" pitchFamily="50" charset="-128"/>
                </a:rPr>
                <a:t>地域住民</a:t>
              </a:r>
              <a:endParaRPr kumimoji="1" lang="ja-JP" altLang="en-US" sz="1600" dirty="0">
                <a:latin typeface="Meiryo UI" panose="020B0604030504040204" pitchFamily="50" charset="-128"/>
                <a:ea typeface="Meiryo UI" panose="020B0604030504040204" pitchFamily="50" charset="-128"/>
              </a:endParaRPr>
            </a:p>
          </p:txBody>
        </p:sp>
      </p:grpSp>
      <p:grpSp>
        <p:nvGrpSpPr>
          <p:cNvPr id="45" name="グループ化 44">
            <a:extLst>
              <a:ext uri="{FF2B5EF4-FFF2-40B4-BE49-F238E27FC236}">
                <a16:creationId xmlns:a16="http://schemas.microsoft.com/office/drawing/2014/main" id="{ABEBC7F6-3D5D-43A7-8731-C51EBDCF4318}"/>
              </a:ext>
            </a:extLst>
          </p:cNvPr>
          <p:cNvGrpSpPr/>
          <p:nvPr/>
        </p:nvGrpSpPr>
        <p:grpSpPr>
          <a:xfrm>
            <a:off x="8294337" y="3771362"/>
            <a:ext cx="1693702" cy="1161766"/>
            <a:chOff x="8309294" y="3964738"/>
            <a:chExt cx="1693702" cy="1108260"/>
          </a:xfrm>
        </p:grpSpPr>
        <p:sp>
          <p:nvSpPr>
            <p:cNvPr id="53" name="矢印: 右 52">
              <a:extLst>
                <a:ext uri="{FF2B5EF4-FFF2-40B4-BE49-F238E27FC236}">
                  <a16:creationId xmlns:a16="http://schemas.microsoft.com/office/drawing/2014/main" id="{811D46EF-FA69-4647-AEE1-DCDDEC66CBEE}"/>
                </a:ext>
              </a:extLst>
            </p:cNvPr>
            <p:cNvSpPr/>
            <p:nvPr/>
          </p:nvSpPr>
          <p:spPr>
            <a:xfrm rot="5400000">
              <a:off x="8602015" y="3672017"/>
              <a:ext cx="1108260" cy="169370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8" name="テキスト ボックス 57">
              <a:extLst>
                <a:ext uri="{FF2B5EF4-FFF2-40B4-BE49-F238E27FC236}">
                  <a16:creationId xmlns:a16="http://schemas.microsoft.com/office/drawing/2014/main" id="{7A68D4E7-780D-4E30-B40C-1C4A31611790}"/>
                </a:ext>
              </a:extLst>
            </p:cNvPr>
            <p:cNvSpPr txBox="1"/>
            <p:nvPr/>
          </p:nvSpPr>
          <p:spPr>
            <a:xfrm>
              <a:off x="8743101" y="3964739"/>
              <a:ext cx="877163" cy="1013491"/>
            </a:xfrm>
            <a:prstGeom prst="rect">
              <a:avLst/>
            </a:prstGeom>
            <a:noFill/>
          </p:spPr>
          <p:txBody>
            <a:bodyPr vert="eaVert" wrap="square" rtlCol="0">
              <a:spAutoFit/>
            </a:bodyPr>
            <a:lstStyle/>
            <a:p>
              <a:r>
                <a:rPr lang="ja-JP" altLang="en-US" sz="1500" dirty="0">
                  <a:latin typeface="メイリオ" panose="020B0604030504040204" pitchFamily="50" charset="-128"/>
                  <a:ea typeface="メイリオ" panose="020B0604030504040204" pitchFamily="50" charset="-128"/>
                </a:rPr>
                <a:t>環境</a:t>
              </a:r>
              <a:endParaRPr lang="en-US" altLang="ja-JP" sz="1500" dirty="0">
                <a:latin typeface="メイリオ" panose="020B0604030504040204" pitchFamily="50" charset="-128"/>
                <a:ea typeface="メイリオ" panose="020B0604030504040204" pitchFamily="50" charset="-128"/>
              </a:endParaRPr>
            </a:p>
            <a:p>
              <a:r>
                <a:rPr lang="ja-JP" altLang="en-US" sz="1500" dirty="0">
                  <a:latin typeface="メイリオ" panose="020B0604030504040204" pitchFamily="50" charset="-128"/>
                  <a:ea typeface="メイリオ" panose="020B0604030504040204" pitchFamily="50" charset="-128"/>
                </a:rPr>
                <a:t>健康づくり</a:t>
              </a:r>
              <a:endParaRPr lang="en-US" altLang="ja-JP" sz="1500" dirty="0">
                <a:latin typeface="メイリオ" panose="020B0604030504040204" pitchFamily="50" charset="-128"/>
                <a:ea typeface="メイリオ" panose="020B0604030504040204" pitchFamily="50" charset="-128"/>
              </a:endParaRPr>
            </a:p>
            <a:p>
              <a:r>
                <a:rPr lang="ja-JP" altLang="en-US" sz="1500" dirty="0">
                  <a:latin typeface="メイリオ" panose="020B0604030504040204" pitchFamily="50" charset="-128"/>
                  <a:ea typeface="メイリオ" panose="020B0604030504040204" pitchFamily="50" charset="-128"/>
                </a:rPr>
                <a:t>検診等</a:t>
              </a:r>
            </a:p>
          </p:txBody>
        </p:sp>
      </p:grpSp>
      <p:sp>
        <p:nvSpPr>
          <p:cNvPr id="90" name="テキスト ボックス 89">
            <a:extLst>
              <a:ext uri="{FF2B5EF4-FFF2-40B4-BE49-F238E27FC236}">
                <a16:creationId xmlns:a16="http://schemas.microsoft.com/office/drawing/2014/main" id="{F6B6D0BF-CEE1-4C6C-AB26-8B4B8B3B21C8}"/>
              </a:ext>
            </a:extLst>
          </p:cNvPr>
          <p:cNvSpPr txBox="1"/>
          <p:nvPr/>
        </p:nvSpPr>
        <p:spPr>
          <a:xfrm>
            <a:off x="2782360" y="4045759"/>
            <a:ext cx="3193140" cy="292388"/>
          </a:xfrm>
          <a:prstGeom prst="rect">
            <a:avLst/>
          </a:prstGeom>
          <a:noFill/>
        </p:spPr>
        <p:txBody>
          <a:bodyPr wrap="square" rtlCol="0">
            <a:spAutoFit/>
          </a:bodyPr>
          <a:lstStyle/>
          <a:p>
            <a:r>
              <a:rPr lang="ja-JP" altLang="en-US" sz="1300" dirty="0">
                <a:latin typeface="メイリオ" panose="020B0604030504040204" pitchFamily="50" charset="-128"/>
                <a:ea typeface="メイリオ" panose="020B0604030504040204" pitchFamily="50" charset="-128"/>
              </a:rPr>
              <a:t>国民が安心して医療を受けるための制度</a:t>
            </a:r>
            <a:endParaRPr kumimoji="1" lang="ja-JP" altLang="en-US" sz="1300" dirty="0">
              <a:latin typeface="メイリオ" panose="020B0604030504040204" pitchFamily="50" charset="-128"/>
              <a:ea typeface="メイリオ" panose="020B0604030504040204" pitchFamily="50" charset="-128"/>
            </a:endParaRPr>
          </a:p>
        </p:txBody>
      </p:sp>
      <p:sp>
        <p:nvSpPr>
          <p:cNvPr id="57" name="楕円 56">
            <a:extLst>
              <a:ext uri="{FF2B5EF4-FFF2-40B4-BE49-F238E27FC236}">
                <a16:creationId xmlns:a16="http://schemas.microsoft.com/office/drawing/2014/main" id="{0BC8D776-0200-4A2C-A4F3-A20972E4C448}"/>
              </a:ext>
            </a:extLst>
          </p:cNvPr>
          <p:cNvSpPr/>
          <p:nvPr/>
        </p:nvSpPr>
        <p:spPr>
          <a:xfrm>
            <a:off x="10861078" y="5888535"/>
            <a:ext cx="1225369" cy="812139"/>
          </a:xfrm>
          <a:prstGeom prst="ellipse">
            <a:avLst/>
          </a:prstGeom>
          <a:solidFill>
            <a:srgbClr val="4472C4"/>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rPr>
              <a:t>自治体</a:t>
            </a:r>
          </a:p>
        </p:txBody>
      </p:sp>
      <p:grpSp>
        <p:nvGrpSpPr>
          <p:cNvPr id="46" name="グループ化 45">
            <a:extLst>
              <a:ext uri="{FF2B5EF4-FFF2-40B4-BE49-F238E27FC236}">
                <a16:creationId xmlns:a16="http://schemas.microsoft.com/office/drawing/2014/main" id="{B7F845BF-F933-4515-91ED-41DFAAC85509}"/>
              </a:ext>
            </a:extLst>
          </p:cNvPr>
          <p:cNvGrpSpPr/>
          <p:nvPr/>
        </p:nvGrpSpPr>
        <p:grpSpPr>
          <a:xfrm rot="901880">
            <a:off x="9786335" y="4906755"/>
            <a:ext cx="1200855" cy="1693702"/>
            <a:chOff x="9644233" y="4833793"/>
            <a:chExt cx="1200855" cy="1693702"/>
          </a:xfrm>
        </p:grpSpPr>
        <p:sp>
          <p:nvSpPr>
            <p:cNvPr id="70" name="テキスト ボックス 69">
              <a:extLst>
                <a:ext uri="{FF2B5EF4-FFF2-40B4-BE49-F238E27FC236}">
                  <a16:creationId xmlns:a16="http://schemas.microsoft.com/office/drawing/2014/main" id="{59DB33BE-D770-4301-BC90-E716DC5013B7}"/>
                </a:ext>
              </a:extLst>
            </p:cNvPr>
            <p:cNvSpPr txBox="1"/>
            <p:nvPr/>
          </p:nvSpPr>
          <p:spPr>
            <a:xfrm rot="17632058">
              <a:off x="9807275" y="5253470"/>
              <a:ext cx="1046440" cy="1029187"/>
            </a:xfrm>
            <a:prstGeom prst="rect">
              <a:avLst/>
            </a:prstGeom>
            <a:noFill/>
          </p:spPr>
          <p:txBody>
            <a:bodyPr vert="eaVert" wrap="square" rtlCol="0">
              <a:spAutoFit/>
            </a:bodyPr>
            <a:lstStyle/>
            <a:p>
              <a:r>
                <a:rPr lang="ja-JP" altLang="en-US" sz="1400" dirty="0">
                  <a:latin typeface="メイリオ" panose="020B0604030504040204" pitchFamily="50" charset="-128"/>
                  <a:ea typeface="メイリオ" panose="020B0604030504040204" pitchFamily="50" charset="-128"/>
                </a:rPr>
                <a:t>保健事業</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ポピュレーション</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アプローチ</a:t>
              </a:r>
            </a:p>
          </p:txBody>
        </p:sp>
        <p:sp>
          <p:nvSpPr>
            <p:cNvPr id="60" name="矢印: 右 59">
              <a:extLst>
                <a:ext uri="{FF2B5EF4-FFF2-40B4-BE49-F238E27FC236}">
                  <a16:creationId xmlns:a16="http://schemas.microsoft.com/office/drawing/2014/main" id="{D59F3109-FA3B-401D-A831-A4E6F4706A8F}"/>
                </a:ext>
              </a:extLst>
            </p:cNvPr>
            <p:cNvSpPr/>
            <p:nvPr/>
          </p:nvSpPr>
          <p:spPr>
            <a:xfrm rot="12245413">
              <a:off x="9644233" y="4833793"/>
              <a:ext cx="1158138" cy="169370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sp>
        <p:nvSpPr>
          <p:cNvPr id="33" name="楕円 32">
            <a:extLst>
              <a:ext uri="{FF2B5EF4-FFF2-40B4-BE49-F238E27FC236}">
                <a16:creationId xmlns:a16="http://schemas.microsoft.com/office/drawing/2014/main" id="{4B39A2E5-B485-4875-93DF-C4D534587925}"/>
              </a:ext>
            </a:extLst>
          </p:cNvPr>
          <p:cNvSpPr/>
          <p:nvPr/>
        </p:nvSpPr>
        <p:spPr>
          <a:xfrm>
            <a:off x="6237725" y="5868717"/>
            <a:ext cx="1236499" cy="778242"/>
          </a:xfrm>
          <a:prstGeom prst="ellipse">
            <a:avLst/>
          </a:prstGeom>
          <a:solidFill>
            <a:srgbClr val="F6AC8D"/>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rPr>
              <a:t>保険者</a:t>
            </a:r>
            <a:endParaRPr lang="ja-JP" altLang="en-US" sz="1400" dirty="0">
              <a:solidFill>
                <a:schemeClr val="tx1"/>
              </a:solidFill>
              <a:latin typeface="メイリオ" panose="020B0604030504040204" pitchFamily="50" charset="-128"/>
              <a:ea typeface="メイリオ" panose="020B0604030504040204" pitchFamily="50" charset="-128"/>
            </a:endParaRPr>
          </a:p>
        </p:txBody>
      </p:sp>
      <p:grpSp>
        <p:nvGrpSpPr>
          <p:cNvPr id="44" name="グループ化 43">
            <a:extLst>
              <a:ext uri="{FF2B5EF4-FFF2-40B4-BE49-F238E27FC236}">
                <a16:creationId xmlns:a16="http://schemas.microsoft.com/office/drawing/2014/main" id="{B196A52D-A34C-4F09-9F23-6B515B9DC371}"/>
              </a:ext>
            </a:extLst>
          </p:cNvPr>
          <p:cNvGrpSpPr/>
          <p:nvPr/>
        </p:nvGrpSpPr>
        <p:grpSpPr>
          <a:xfrm>
            <a:off x="7178778" y="4877961"/>
            <a:ext cx="1317650" cy="1693702"/>
            <a:chOff x="6949675" y="4959194"/>
            <a:chExt cx="1317650" cy="1693702"/>
          </a:xfrm>
        </p:grpSpPr>
        <p:sp>
          <p:nvSpPr>
            <p:cNvPr id="69" name="テキスト ボックス 68">
              <a:extLst>
                <a:ext uri="{FF2B5EF4-FFF2-40B4-BE49-F238E27FC236}">
                  <a16:creationId xmlns:a16="http://schemas.microsoft.com/office/drawing/2014/main" id="{A26DEEAF-0D30-4CA1-8AFD-4308BB8AD978}"/>
                </a:ext>
              </a:extLst>
            </p:cNvPr>
            <p:cNvSpPr txBox="1"/>
            <p:nvPr/>
          </p:nvSpPr>
          <p:spPr>
            <a:xfrm rot="3157593">
              <a:off x="7095322" y="5363589"/>
              <a:ext cx="877163" cy="1168457"/>
            </a:xfrm>
            <a:prstGeom prst="rect">
              <a:avLst/>
            </a:prstGeom>
            <a:noFill/>
          </p:spPr>
          <p:txBody>
            <a:bodyPr vert="eaVert" wrap="square" rtlCol="0">
              <a:spAutoFit/>
            </a:bodyPr>
            <a:lstStyle/>
            <a:p>
              <a:r>
                <a:rPr lang="ja-JP" altLang="en-US" sz="1500" dirty="0">
                  <a:latin typeface="メイリオ" panose="020B0604030504040204" pitchFamily="50" charset="-128"/>
                  <a:ea typeface="メイリオ" panose="020B0604030504040204" pitchFamily="50" charset="-128"/>
                </a:rPr>
                <a:t>特定健診</a:t>
              </a:r>
              <a:endParaRPr lang="en-US" altLang="ja-JP" sz="1500" dirty="0">
                <a:latin typeface="メイリオ" panose="020B0604030504040204" pitchFamily="50" charset="-128"/>
                <a:ea typeface="メイリオ" panose="020B0604030504040204" pitchFamily="50" charset="-128"/>
              </a:endParaRPr>
            </a:p>
            <a:p>
              <a:r>
                <a:rPr lang="ja-JP" altLang="en-US" sz="1500" dirty="0">
                  <a:latin typeface="メイリオ" panose="020B0604030504040204" pitchFamily="50" charset="-128"/>
                  <a:ea typeface="メイリオ" panose="020B0604030504040204" pitchFamily="50" charset="-128"/>
                </a:rPr>
                <a:t>保健指導</a:t>
              </a:r>
              <a:endParaRPr lang="en-US" altLang="ja-JP" sz="1500" dirty="0">
                <a:latin typeface="メイリオ" panose="020B0604030504040204" pitchFamily="50" charset="-128"/>
                <a:ea typeface="メイリオ" panose="020B0604030504040204" pitchFamily="50" charset="-128"/>
              </a:endParaRPr>
            </a:p>
            <a:p>
              <a:r>
                <a:rPr lang="ja-JP" altLang="en-US" sz="1500" dirty="0">
                  <a:latin typeface="メイリオ" panose="020B0604030504040204" pitchFamily="50" charset="-128"/>
                  <a:ea typeface="メイリオ" panose="020B0604030504040204" pitchFamily="50" charset="-128"/>
                </a:rPr>
                <a:t>情報提供</a:t>
              </a:r>
            </a:p>
          </p:txBody>
        </p:sp>
        <p:sp>
          <p:nvSpPr>
            <p:cNvPr id="61" name="矢印: 右 60">
              <a:extLst>
                <a:ext uri="{FF2B5EF4-FFF2-40B4-BE49-F238E27FC236}">
                  <a16:creationId xmlns:a16="http://schemas.microsoft.com/office/drawing/2014/main" id="{FB639A87-8D33-45B1-9376-DB376F3B5683}"/>
                </a:ext>
              </a:extLst>
            </p:cNvPr>
            <p:cNvSpPr/>
            <p:nvPr/>
          </p:nvSpPr>
          <p:spPr>
            <a:xfrm rot="19302225">
              <a:off x="7126111" y="4959194"/>
              <a:ext cx="1141214" cy="169370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grpSp>
    </p:spTree>
    <p:extLst>
      <p:ext uri="{BB962C8B-B14F-4D97-AF65-F5344CB8AC3E}">
        <p14:creationId xmlns:p14="http://schemas.microsoft.com/office/powerpoint/2010/main" val="24972954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3154</TotalTime>
  <Words>289</Words>
  <Application>Microsoft Office PowerPoint</Application>
  <PresentationFormat>ワイド画面</PresentationFormat>
  <Paragraphs>49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清水　愛</dc:creator>
  <cp:lastModifiedBy>相田　実祈</cp:lastModifiedBy>
  <cp:revision>260</cp:revision>
  <cp:lastPrinted>2024-03-07T03:00:44Z</cp:lastPrinted>
  <dcterms:created xsi:type="dcterms:W3CDTF">2023-10-25T04:29:46Z</dcterms:created>
  <dcterms:modified xsi:type="dcterms:W3CDTF">2024-10-15T04:31:02Z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