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3"/>
  </p:notesMasterIdLst>
  <p:sldIdLst>
    <p:sldId id="256" r:id="rId2"/>
    <p:sldId id="325" r:id="rId3"/>
    <p:sldId id="296" r:id="rId4"/>
    <p:sldId id="302" r:id="rId5"/>
    <p:sldId id="265" r:id="rId6"/>
    <p:sldId id="320" r:id="rId7"/>
    <p:sldId id="267" r:id="rId8"/>
    <p:sldId id="268" r:id="rId9"/>
    <p:sldId id="269" r:id="rId10"/>
    <p:sldId id="270" r:id="rId11"/>
    <p:sldId id="273" r:id="rId12"/>
    <p:sldId id="308" r:id="rId13"/>
    <p:sldId id="309" r:id="rId14"/>
    <p:sldId id="274" r:id="rId15"/>
    <p:sldId id="310" r:id="rId16"/>
    <p:sldId id="311" r:id="rId17"/>
    <p:sldId id="272" r:id="rId18"/>
    <p:sldId id="307" r:id="rId19"/>
    <p:sldId id="275" r:id="rId20"/>
    <p:sldId id="276" r:id="rId21"/>
    <p:sldId id="279" r:id="rId22"/>
    <p:sldId id="280" r:id="rId23"/>
    <p:sldId id="281" r:id="rId24"/>
    <p:sldId id="282" r:id="rId25"/>
    <p:sldId id="297" r:id="rId26"/>
    <p:sldId id="284" r:id="rId27"/>
    <p:sldId id="283" r:id="rId28"/>
    <p:sldId id="285" r:id="rId29"/>
    <p:sldId id="321" r:id="rId30"/>
    <p:sldId id="287" r:id="rId31"/>
    <p:sldId id="289" r:id="rId32"/>
    <p:sldId id="306" r:id="rId33"/>
    <p:sldId id="290" r:id="rId34"/>
    <p:sldId id="322" r:id="rId35"/>
    <p:sldId id="292" r:id="rId36"/>
    <p:sldId id="323" r:id="rId37"/>
    <p:sldId id="301" r:id="rId38"/>
    <p:sldId id="293" r:id="rId39"/>
    <p:sldId id="294" r:id="rId40"/>
    <p:sldId id="295" r:id="rId41"/>
    <p:sldId id="324" r:id="rId42"/>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宍戸　悟" initials="宍戸　悟" lastIdx="38" clrIdx="0">
    <p:extLst>
      <p:ext uri="{19B8F6BF-5375-455C-9EA6-DF929625EA0E}">
        <p15:presenceInfo xmlns:p15="http://schemas.microsoft.com/office/powerpoint/2012/main" userId="S-1-5-21-161959346-1900351369-444732941-195840" providerId="AD"/>
      </p:ext>
    </p:extLst>
  </p:cmAuthor>
  <p:cmAuthor id="2" name="今西　くらら" initials="今西　くらら" lastIdx="8" clrIdx="1">
    <p:extLst>
      <p:ext uri="{19B8F6BF-5375-455C-9EA6-DF929625EA0E}">
        <p15:presenceInfo xmlns:p15="http://schemas.microsoft.com/office/powerpoint/2012/main" userId="S::ImanishiK@lan.pref.osaka.jp::b8823161-daf7-4297-8ed7-6e2dc98bfc2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182" autoAdjust="0"/>
    <p:restoredTop sz="95896" autoAdjust="0"/>
  </p:normalViewPr>
  <p:slideViewPr>
    <p:cSldViewPr snapToGrid="0">
      <p:cViewPr varScale="1">
        <p:scale>
          <a:sx n="86" d="100"/>
          <a:sy n="86" d="100"/>
        </p:scale>
        <p:origin x="1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659" cy="498056"/>
          </a:xfrm>
          <a:prstGeom prst="rect">
            <a:avLst/>
          </a:prstGeom>
        </p:spPr>
        <p:txBody>
          <a:bodyPr vert="horz" lIns="91312" tIns="45656" rIns="91312" bIns="45656"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0443" y="0"/>
            <a:ext cx="2945659" cy="498056"/>
          </a:xfrm>
          <a:prstGeom prst="rect">
            <a:avLst/>
          </a:prstGeom>
        </p:spPr>
        <p:txBody>
          <a:bodyPr vert="horz" lIns="91312" tIns="45656" rIns="91312" bIns="45656" rtlCol="0"/>
          <a:lstStyle>
            <a:lvl1pPr algn="r">
              <a:defRPr sz="1200"/>
            </a:lvl1pPr>
          </a:lstStyle>
          <a:p>
            <a:fld id="{B43B708C-9FB8-40EC-BD42-58D7928617E8}" type="datetimeFigureOut">
              <a:rPr kumimoji="1" lang="ja-JP" altLang="en-US" smtClean="0"/>
              <a:t>2024/11/21</a:t>
            </a:fld>
            <a:endParaRPr kumimoji="1" lang="ja-JP" altLang="en-US" dirty="0"/>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1312" tIns="45656" rIns="91312" bIns="45656" rtlCol="0" anchor="ctr"/>
          <a:lstStyle/>
          <a:p>
            <a:endParaRPr lang="ja-JP" altLang="en-US" dirty="0"/>
          </a:p>
        </p:txBody>
      </p:sp>
      <p:sp>
        <p:nvSpPr>
          <p:cNvPr id="5" name="ノート プレースホルダー 4"/>
          <p:cNvSpPr>
            <a:spLocks noGrp="1"/>
          </p:cNvSpPr>
          <p:nvPr>
            <p:ph type="body" sz="quarter" idx="3"/>
          </p:nvPr>
        </p:nvSpPr>
        <p:spPr>
          <a:xfrm>
            <a:off x="679768" y="4777195"/>
            <a:ext cx="5438140" cy="3908613"/>
          </a:xfrm>
          <a:prstGeom prst="rect">
            <a:avLst/>
          </a:prstGeom>
        </p:spPr>
        <p:txBody>
          <a:bodyPr vert="horz" lIns="91312" tIns="45656" rIns="91312" bIns="4565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584"/>
            <a:ext cx="2945659" cy="498055"/>
          </a:xfrm>
          <a:prstGeom prst="rect">
            <a:avLst/>
          </a:prstGeom>
        </p:spPr>
        <p:txBody>
          <a:bodyPr vert="horz" lIns="91312" tIns="45656" rIns="91312" bIns="45656"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312" tIns="45656" rIns="91312" bIns="45656" rtlCol="0" anchor="b"/>
          <a:lstStyle>
            <a:lvl1pPr algn="r">
              <a:defRPr sz="1200"/>
            </a:lvl1pPr>
          </a:lstStyle>
          <a:p>
            <a:fld id="{C80F24A6-4C21-432B-9B4A-E193D213595A}" type="slidenum">
              <a:rPr kumimoji="1" lang="ja-JP" altLang="en-US" smtClean="0"/>
              <a:t>‹#›</a:t>
            </a:fld>
            <a:endParaRPr kumimoji="1" lang="ja-JP" altLang="en-US" dirty="0"/>
          </a:p>
        </p:txBody>
      </p:sp>
    </p:spTree>
    <p:extLst>
      <p:ext uri="{BB962C8B-B14F-4D97-AF65-F5344CB8AC3E}">
        <p14:creationId xmlns:p14="http://schemas.microsoft.com/office/powerpoint/2010/main" val="2736846785"/>
      </p:ext>
    </p:extLst>
  </p:cSld>
  <p:clrMap bg1="lt1" tx1="dk1" bg2="lt2" tx2="dk2" accent1="accent1" accent2="accent2" accent3="accent3" accent4="accent4" accent5="accent5" accent6="accent6" hlink="hlink" folHlink="folHlink"/>
  <p:notesStyle>
    <a:lvl1pPr marL="0" algn="l" defTabSz="839876" rtl="0" eaLnBrk="1" latinLnBrk="0" hangingPunct="1">
      <a:defRPr kumimoji="1" sz="1102" kern="1200">
        <a:solidFill>
          <a:schemeClr val="tx1"/>
        </a:solidFill>
        <a:latin typeface="+mn-lt"/>
        <a:ea typeface="+mn-ea"/>
        <a:cs typeface="+mn-cs"/>
      </a:defRPr>
    </a:lvl1pPr>
    <a:lvl2pPr marL="419938" algn="l" defTabSz="839876" rtl="0" eaLnBrk="1" latinLnBrk="0" hangingPunct="1">
      <a:defRPr kumimoji="1" sz="1102" kern="1200">
        <a:solidFill>
          <a:schemeClr val="tx1"/>
        </a:solidFill>
        <a:latin typeface="+mn-lt"/>
        <a:ea typeface="+mn-ea"/>
        <a:cs typeface="+mn-cs"/>
      </a:defRPr>
    </a:lvl2pPr>
    <a:lvl3pPr marL="839876" algn="l" defTabSz="839876" rtl="0" eaLnBrk="1" latinLnBrk="0" hangingPunct="1">
      <a:defRPr kumimoji="1" sz="1102" kern="1200">
        <a:solidFill>
          <a:schemeClr val="tx1"/>
        </a:solidFill>
        <a:latin typeface="+mn-lt"/>
        <a:ea typeface="+mn-ea"/>
        <a:cs typeface="+mn-cs"/>
      </a:defRPr>
    </a:lvl3pPr>
    <a:lvl4pPr marL="1259815" algn="l" defTabSz="839876" rtl="0" eaLnBrk="1" latinLnBrk="0" hangingPunct="1">
      <a:defRPr kumimoji="1" sz="1102" kern="1200">
        <a:solidFill>
          <a:schemeClr val="tx1"/>
        </a:solidFill>
        <a:latin typeface="+mn-lt"/>
        <a:ea typeface="+mn-ea"/>
        <a:cs typeface="+mn-cs"/>
      </a:defRPr>
    </a:lvl4pPr>
    <a:lvl5pPr marL="1679753" algn="l" defTabSz="839876" rtl="0" eaLnBrk="1" latinLnBrk="0" hangingPunct="1">
      <a:defRPr kumimoji="1" sz="1102" kern="1200">
        <a:solidFill>
          <a:schemeClr val="tx1"/>
        </a:solidFill>
        <a:latin typeface="+mn-lt"/>
        <a:ea typeface="+mn-ea"/>
        <a:cs typeface="+mn-cs"/>
      </a:defRPr>
    </a:lvl5pPr>
    <a:lvl6pPr marL="2099691" algn="l" defTabSz="839876" rtl="0" eaLnBrk="1" latinLnBrk="0" hangingPunct="1">
      <a:defRPr kumimoji="1" sz="1102" kern="1200">
        <a:solidFill>
          <a:schemeClr val="tx1"/>
        </a:solidFill>
        <a:latin typeface="+mn-lt"/>
        <a:ea typeface="+mn-ea"/>
        <a:cs typeface="+mn-cs"/>
      </a:defRPr>
    </a:lvl6pPr>
    <a:lvl7pPr marL="2519629" algn="l" defTabSz="839876" rtl="0" eaLnBrk="1" latinLnBrk="0" hangingPunct="1">
      <a:defRPr kumimoji="1" sz="1102" kern="1200">
        <a:solidFill>
          <a:schemeClr val="tx1"/>
        </a:solidFill>
        <a:latin typeface="+mn-lt"/>
        <a:ea typeface="+mn-ea"/>
        <a:cs typeface="+mn-cs"/>
      </a:defRPr>
    </a:lvl7pPr>
    <a:lvl8pPr marL="2939567" algn="l" defTabSz="839876" rtl="0" eaLnBrk="1" latinLnBrk="0" hangingPunct="1">
      <a:defRPr kumimoji="1" sz="1102" kern="1200">
        <a:solidFill>
          <a:schemeClr val="tx1"/>
        </a:solidFill>
        <a:latin typeface="+mn-lt"/>
        <a:ea typeface="+mn-ea"/>
        <a:cs typeface="+mn-cs"/>
      </a:defRPr>
    </a:lvl8pPr>
    <a:lvl9pPr marL="3359506" algn="l" defTabSz="839876" rtl="0" eaLnBrk="1" latinLnBrk="0" hangingPunct="1">
      <a:defRPr kumimoji="1" sz="110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80F24A6-4C21-432B-9B4A-E193D213595A}" type="slidenum">
              <a:rPr kumimoji="1" lang="ja-JP" altLang="en-US" smtClean="0"/>
              <a:t>20</a:t>
            </a:fld>
            <a:endParaRPr kumimoji="1" lang="ja-JP" altLang="en-US" dirty="0"/>
          </a:p>
        </p:txBody>
      </p:sp>
    </p:spTree>
    <p:extLst>
      <p:ext uri="{BB962C8B-B14F-4D97-AF65-F5344CB8AC3E}">
        <p14:creationId xmlns:p14="http://schemas.microsoft.com/office/powerpoint/2010/main" val="14535088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B92385E-9D4D-47DB-8CC0-3F9A0EA6470F}" type="datetime1">
              <a:rPr kumimoji="1" lang="ja-JP" altLang="en-US" smtClean="0"/>
              <a:t>2024/11/21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98489D35-93A8-4D55-8FEE-51362AC493C0}" type="slidenum">
              <a:rPr kumimoji="1" lang="ja-JP" altLang="en-US" smtClean="0"/>
              <a:t>‹#›</a:t>
            </a:fld>
            <a:endParaRPr kumimoji="1" lang="ja-JP" altLang="en-US" dirty="0"/>
          </a:p>
        </p:txBody>
      </p:sp>
    </p:spTree>
    <p:extLst>
      <p:ext uri="{BB962C8B-B14F-4D97-AF65-F5344CB8AC3E}">
        <p14:creationId xmlns:p14="http://schemas.microsoft.com/office/powerpoint/2010/main" val="1747355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C2EDBD-F3BB-45E8-80DC-F0C824F486B7}" type="datetime1">
              <a:rPr kumimoji="1" lang="ja-JP" altLang="en-US" smtClean="0"/>
              <a:t>2024/11/21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98489D35-93A8-4D55-8FEE-51362AC493C0}" type="slidenum">
              <a:rPr kumimoji="1" lang="ja-JP" altLang="en-US" smtClean="0"/>
              <a:t>‹#›</a:t>
            </a:fld>
            <a:endParaRPr kumimoji="1" lang="ja-JP" altLang="en-US" dirty="0"/>
          </a:p>
        </p:txBody>
      </p:sp>
    </p:spTree>
    <p:extLst>
      <p:ext uri="{BB962C8B-B14F-4D97-AF65-F5344CB8AC3E}">
        <p14:creationId xmlns:p14="http://schemas.microsoft.com/office/powerpoint/2010/main" val="3084533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23DB2E3-35C6-4EA9-863C-185C7423BC18}" type="datetime1">
              <a:rPr kumimoji="1" lang="ja-JP" altLang="en-US" smtClean="0"/>
              <a:t>2024/11/21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98489D35-93A8-4D55-8FEE-51362AC493C0}" type="slidenum">
              <a:rPr kumimoji="1" lang="ja-JP" altLang="en-US" smtClean="0"/>
              <a:t>‹#›</a:t>
            </a:fld>
            <a:endParaRPr kumimoji="1" lang="ja-JP" altLang="en-US" dirty="0"/>
          </a:p>
        </p:txBody>
      </p:sp>
    </p:spTree>
    <p:extLst>
      <p:ext uri="{BB962C8B-B14F-4D97-AF65-F5344CB8AC3E}">
        <p14:creationId xmlns:p14="http://schemas.microsoft.com/office/powerpoint/2010/main" val="2913514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6CEA0E8-9318-49E4-B473-24DDBB080CFB}" type="datetime1">
              <a:rPr kumimoji="1" lang="ja-JP" altLang="en-US" smtClean="0"/>
              <a:t>2024/11/21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98489D35-93A8-4D55-8FEE-51362AC493C0}" type="slidenum">
              <a:rPr kumimoji="1" lang="ja-JP" altLang="en-US" smtClean="0"/>
              <a:t>‹#›</a:t>
            </a:fld>
            <a:endParaRPr kumimoji="1" lang="ja-JP" altLang="en-US" dirty="0"/>
          </a:p>
        </p:txBody>
      </p:sp>
    </p:spTree>
    <p:extLst>
      <p:ext uri="{BB962C8B-B14F-4D97-AF65-F5344CB8AC3E}">
        <p14:creationId xmlns:p14="http://schemas.microsoft.com/office/powerpoint/2010/main" val="3496403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937DAF1-1B7F-416C-ABB8-3E45A32F1AD9}" type="datetime1">
              <a:rPr kumimoji="1" lang="ja-JP" altLang="en-US" smtClean="0"/>
              <a:t>2024/11/21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98489D35-93A8-4D55-8FEE-51362AC493C0}" type="slidenum">
              <a:rPr kumimoji="1" lang="ja-JP" altLang="en-US" smtClean="0"/>
              <a:t>‹#›</a:t>
            </a:fld>
            <a:endParaRPr kumimoji="1" lang="ja-JP" altLang="en-US" dirty="0"/>
          </a:p>
        </p:txBody>
      </p:sp>
    </p:spTree>
    <p:extLst>
      <p:ext uri="{BB962C8B-B14F-4D97-AF65-F5344CB8AC3E}">
        <p14:creationId xmlns:p14="http://schemas.microsoft.com/office/powerpoint/2010/main" val="3011409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58D51E5-6665-43F3-92E4-2EF744EB7B88}" type="datetime1">
              <a:rPr kumimoji="1" lang="ja-JP" altLang="en-US" smtClean="0"/>
              <a:t>2024/11/21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98489D35-93A8-4D55-8FEE-51362AC493C0}" type="slidenum">
              <a:rPr kumimoji="1" lang="ja-JP" altLang="en-US" smtClean="0"/>
              <a:t>‹#›</a:t>
            </a:fld>
            <a:endParaRPr kumimoji="1" lang="ja-JP" altLang="en-US" dirty="0"/>
          </a:p>
        </p:txBody>
      </p:sp>
    </p:spTree>
    <p:extLst>
      <p:ext uri="{BB962C8B-B14F-4D97-AF65-F5344CB8AC3E}">
        <p14:creationId xmlns:p14="http://schemas.microsoft.com/office/powerpoint/2010/main" val="3111777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5A6DE2-4C03-4E0A-BB19-2222D99A67E2}" type="datetime1">
              <a:rPr kumimoji="1" lang="ja-JP" altLang="en-US" smtClean="0"/>
              <a:t>2024/11/21</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98489D35-93A8-4D55-8FEE-51362AC493C0}" type="slidenum">
              <a:rPr kumimoji="1" lang="ja-JP" altLang="en-US" smtClean="0"/>
              <a:t>‹#›</a:t>
            </a:fld>
            <a:endParaRPr kumimoji="1" lang="ja-JP" altLang="en-US" dirty="0"/>
          </a:p>
        </p:txBody>
      </p:sp>
    </p:spTree>
    <p:extLst>
      <p:ext uri="{BB962C8B-B14F-4D97-AF65-F5344CB8AC3E}">
        <p14:creationId xmlns:p14="http://schemas.microsoft.com/office/powerpoint/2010/main" val="2216102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3030955-401E-4FCA-BDEE-37B604FD91FB}" type="datetime1">
              <a:rPr kumimoji="1" lang="ja-JP" altLang="en-US" smtClean="0"/>
              <a:t>2024/11/21</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98489D35-93A8-4D55-8FEE-51362AC493C0}" type="slidenum">
              <a:rPr kumimoji="1" lang="ja-JP" altLang="en-US" smtClean="0"/>
              <a:t>‹#›</a:t>
            </a:fld>
            <a:endParaRPr kumimoji="1" lang="ja-JP" altLang="en-US" dirty="0"/>
          </a:p>
        </p:txBody>
      </p:sp>
    </p:spTree>
    <p:extLst>
      <p:ext uri="{BB962C8B-B14F-4D97-AF65-F5344CB8AC3E}">
        <p14:creationId xmlns:p14="http://schemas.microsoft.com/office/powerpoint/2010/main" val="1228008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2B33A2-3850-4864-8A1B-E69BDBE2D361}" type="datetime1">
              <a:rPr kumimoji="1" lang="ja-JP" altLang="en-US" smtClean="0"/>
              <a:t>2024/11/21</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98489D35-93A8-4D55-8FEE-51362AC493C0}" type="slidenum">
              <a:rPr kumimoji="1" lang="ja-JP" altLang="en-US" smtClean="0"/>
              <a:t>‹#›</a:t>
            </a:fld>
            <a:endParaRPr kumimoji="1" lang="ja-JP" altLang="en-US" dirty="0"/>
          </a:p>
        </p:txBody>
      </p:sp>
    </p:spTree>
    <p:extLst>
      <p:ext uri="{BB962C8B-B14F-4D97-AF65-F5344CB8AC3E}">
        <p14:creationId xmlns:p14="http://schemas.microsoft.com/office/powerpoint/2010/main" val="3395277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0982446-B7FB-4F55-BAAF-C4287F1B34F1}" type="datetime1">
              <a:rPr kumimoji="1" lang="ja-JP" altLang="en-US" smtClean="0"/>
              <a:t>2024/11/21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98489D35-93A8-4D55-8FEE-51362AC493C0}" type="slidenum">
              <a:rPr kumimoji="1" lang="ja-JP" altLang="en-US" smtClean="0"/>
              <a:t>‹#›</a:t>
            </a:fld>
            <a:endParaRPr kumimoji="1" lang="ja-JP" altLang="en-US" dirty="0"/>
          </a:p>
        </p:txBody>
      </p:sp>
    </p:spTree>
    <p:extLst>
      <p:ext uri="{BB962C8B-B14F-4D97-AF65-F5344CB8AC3E}">
        <p14:creationId xmlns:p14="http://schemas.microsoft.com/office/powerpoint/2010/main" val="3140403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702BA21-63F0-4A93-B779-644D40807D73}" type="datetime1">
              <a:rPr kumimoji="1" lang="ja-JP" altLang="en-US" smtClean="0"/>
              <a:t>2024/11/21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98489D35-93A8-4D55-8FEE-51362AC493C0}" type="slidenum">
              <a:rPr kumimoji="1" lang="ja-JP" altLang="en-US" smtClean="0"/>
              <a:t>‹#›</a:t>
            </a:fld>
            <a:endParaRPr kumimoji="1" lang="ja-JP" altLang="en-US" dirty="0"/>
          </a:p>
        </p:txBody>
      </p:sp>
    </p:spTree>
    <p:extLst>
      <p:ext uri="{BB962C8B-B14F-4D97-AF65-F5344CB8AC3E}">
        <p14:creationId xmlns:p14="http://schemas.microsoft.com/office/powerpoint/2010/main" val="169113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0CA5C1-2F43-4F7B-9038-3F4EE002FAA2}" type="datetime1">
              <a:rPr kumimoji="1" lang="ja-JP" altLang="en-US" smtClean="0"/>
              <a:t>2024/11/21</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489D35-93A8-4D55-8FEE-51362AC493C0}" type="slidenum">
              <a:rPr kumimoji="1" lang="ja-JP" altLang="en-US" smtClean="0"/>
              <a:t>‹#›</a:t>
            </a:fld>
            <a:endParaRPr kumimoji="1" lang="ja-JP" altLang="en-US" dirty="0"/>
          </a:p>
        </p:txBody>
      </p:sp>
    </p:spTree>
    <p:extLst>
      <p:ext uri="{BB962C8B-B14F-4D97-AF65-F5344CB8AC3E}">
        <p14:creationId xmlns:p14="http://schemas.microsoft.com/office/powerpoint/2010/main" val="13837062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0.emf"/></Relationships>
</file>

<file path=ppt/slides/_rels/slide21.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4.emf"/><Relationship Id="rId2" Type="http://schemas.openxmlformats.org/officeDocument/2006/relationships/image" Target="../media/image43.emf"/><Relationship Id="rId1" Type="http://schemas.openxmlformats.org/officeDocument/2006/relationships/slideLayout" Target="../slideLayouts/slideLayout2.xml"/><Relationship Id="rId4" Type="http://schemas.openxmlformats.org/officeDocument/2006/relationships/image" Target="../media/image45.emf"/></Relationships>
</file>

<file path=ppt/slides/_rels/slide23.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1.emf"/><Relationship Id="rId2" Type="http://schemas.openxmlformats.org/officeDocument/2006/relationships/image" Target="../media/image50.emf"/><Relationship Id="rId1" Type="http://schemas.openxmlformats.org/officeDocument/2006/relationships/slideLayout" Target="../slideLayouts/slideLayout2.xml"/><Relationship Id="rId4" Type="http://schemas.openxmlformats.org/officeDocument/2006/relationships/image" Target="../media/image52.emf"/></Relationships>
</file>

<file path=ppt/slides/_rels/slide28.xml.rels><?xml version="1.0" encoding="UTF-8" standalone="yes"?>
<Relationships xmlns="http://schemas.openxmlformats.org/package/2006/relationships"><Relationship Id="rId3" Type="http://schemas.openxmlformats.org/officeDocument/2006/relationships/image" Target="../media/image51.emf"/><Relationship Id="rId2" Type="http://schemas.openxmlformats.org/officeDocument/2006/relationships/image" Target="../media/image53.emf"/><Relationship Id="rId1" Type="http://schemas.openxmlformats.org/officeDocument/2006/relationships/slideLayout" Target="../slideLayouts/slideLayout2.xml"/><Relationship Id="rId4" Type="http://schemas.openxmlformats.org/officeDocument/2006/relationships/image" Target="../media/image52.emf"/></Relationships>
</file>

<file path=ppt/slides/_rels/slide29.xml.rels><?xml version="1.0" encoding="UTF-8" standalone="yes"?>
<Relationships xmlns="http://schemas.openxmlformats.org/package/2006/relationships"><Relationship Id="rId3" Type="http://schemas.openxmlformats.org/officeDocument/2006/relationships/image" Target="../media/image55.emf"/><Relationship Id="rId2" Type="http://schemas.openxmlformats.org/officeDocument/2006/relationships/image" Target="../media/image54.emf"/><Relationship Id="rId1" Type="http://schemas.openxmlformats.org/officeDocument/2006/relationships/slideLayout" Target="../slideLayouts/slideLayout2.xml"/><Relationship Id="rId4" Type="http://schemas.openxmlformats.org/officeDocument/2006/relationships/image" Target="../media/image56.emf"/></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8.emf"/><Relationship Id="rId2" Type="http://schemas.openxmlformats.org/officeDocument/2006/relationships/image" Target="../media/image57.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0.emf"/><Relationship Id="rId2" Type="http://schemas.openxmlformats.org/officeDocument/2006/relationships/image" Target="../media/image59.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62.emf"/><Relationship Id="rId2" Type="http://schemas.openxmlformats.org/officeDocument/2006/relationships/image" Target="../media/image61.emf"/><Relationship Id="rId1" Type="http://schemas.openxmlformats.org/officeDocument/2006/relationships/slideLayout" Target="../slideLayouts/slideLayout2.xml"/><Relationship Id="rId4" Type="http://schemas.openxmlformats.org/officeDocument/2006/relationships/image" Target="../media/image63.emf"/></Relationships>
</file>

<file path=ppt/slides/_rels/slide33.xml.rels><?xml version="1.0" encoding="UTF-8" standalone="yes"?>
<Relationships xmlns="http://schemas.openxmlformats.org/package/2006/relationships"><Relationship Id="rId3" Type="http://schemas.openxmlformats.org/officeDocument/2006/relationships/image" Target="../media/image62.emf"/><Relationship Id="rId2" Type="http://schemas.openxmlformats.org/officeDocument/2006/relationships/image" Target="../media/image64.emf"/><Relationship Id="rId1" Type="http://schemas.openxmlformats.org/officeDocument/2006/relationships/slideLayout" Target="../slideLayouts/slideLayout2.xml"/><Relationship Id="rId4" Type="http://schemas.openxmlformats.org/officeDocument/2006/relationships/image" Target="../media/image63.emf"/></Relationships>
</file>

<file path=ppt/slides/_rels/slide34.xml.rels><?xml version="1.0" encoding="UTF-8" standalone="yes"?>
<Relationships xmlns="http://schemas.openxmlformats.org/package/2006/relationships"><Relationship Id="rId2" Type="http://schemas.openxmlformats.org/officeDocument/2006/relationships/image" Target="../media/image65.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6.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7.emf"/><Relationship Id="rId2" Type="http://schemas.openxmlformats.org/officeDocument/2006/relationships/image" Target="../media/image62.emf"/><Relationship Id="rId1" Type="http://schemas.openxmlformats.org/officeDocument/2006/relationships/slideLayout" Target="../slideLayouts/slideLayout2.xml"/><Relationship Id="rId4" Type="http://schemas.openxmlformats.org/officeDocument/2006/relationships/image" Target="../media/image68.emf"/></Relationships>
</file>

<file path=ppt/slides/_rels/slide37.xml.rels><?xml version="1.0" encoding="UTF-8" standalone="yes"?>
<Relationships xmlns="http://schemas.openxmlformats.org/package/2006/relationships"><Relationship Id="rId3" Type="http://schemas.openxmlformats.org/officeDocument/2006/relationships/image" Target="../media/image70.emf"/><Relationship Id="rId2" Type="http://schemas.openxmlformats.org/officeDocument/2006/relationships/image" Target="../media/image69.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7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73.emf"/><Relationship Id="rId2" Type="http://schemas.openxmlformats.org/officeDocument/2006/relationships/image" Target="../media/image7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74.e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7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 Id="rId6" Type="http://schemas.openxmlformats.org/officeDocument/2006/relationships/image" Target="../media/image12.emf"/><Relationship Id="rId5" Type="http://schemas.openxmlformats.org/officeDocument/2006/relationships/image" Target="../media/image11.emf"/><Relationship Id="rId4" Type="http://schemas.openxmlformats.org/officeDocument/2006/relationships/image" Target="../media/image10.emf"/></Relationships>
</file>

<file path=ppt/slides/_rels/slide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 Id="rId4" Type="http://schemas.openxmlformats.org/officeDocument/2006/relationships/image" Target="../media/image15.emf"/></Relationships>
</file>

<file path=ppt/slides/_rels/slide9.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 Id="rId5" Type="http://schemas.openxmlformats.org/officeDocument/2006/relationships/image" Target="../media/image15.emf"/><Relationship Id="rId4" Type="http://schemas.openxmlformats.org/officeDocument/2006/relationships/image" Target="../media/image18.emf"/></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11000">
              <a:srgbClr val="0070C0">
                <a:alpha val="80000"/>
              </a:srgb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 name="タイトル 3"/>
          <p:cNvSpPr>
            <a:spLocks noGrp="1"/>
          </p:cNvSpPr>
          <p:nvPr>
            <p:ph type="title"/>
          </p:nvPr>
        </p:nvSpPr>
        <p:spPr>
          <a:xfrm>
            <a:off x="770126" y="2924162"/>
            <a:ext cx="8365748" cy="1054560"/>
          </a:xfrm>
          <a:noFill/>
        </p:spPr>
        <p:txBody>
          <a:bodyPr>
            <a:normAutofit fontScale="90000"/>
          </a:bodyPr>
          <a:lstStyle/>
          <a:p>
            <a:pPr algn="ctr"/>
            <a:r>
              <a:rPr lang="ja-JP" altLang="en-US" sz="3182" b="1" dirty="0">
                <a:solidFill>
                  <a:schemeClr val="bg1"/>
                </a:solidFill>
              </a:rPr>
              <a:t>令和６年度</a:t>
            </a:r>
            <a:br>
              <a:rPr lang="en-US" altLang="ja-JP" sz="3182" b="1" dirty="0">
                <a:solidFill>
                  <a:schemeClr val="bg1"/>
                </a:solidFill>
              </a:rPr>
            </a:br>
            <a:r>
              <a:rPr lang="ja-JP" altLang="en-US" sz="3182" b="1" dirty="0">
                <a:solidFill>
                  <a:schemeClr val="bg1"/>
                </a:solidFill>
              </a:rPr>
              <a:t>男女共同参画社会にかかる府民意識調査　概要</a:t>
            </a:r>
          </a:p>
        </p:txBody>
      </p:sp>
      <p:sp>
        <p:nvSpPr>
          <p:cNvPr id="5" name="コンテンツ プレースホルダー 4"/>
          <p:cNvSpPr>
            <a:spLocks noGrp="1"/>
          </p:cNvSpPr>
          <p:nvPr>
            <p:ph idx="1"/>
          </p:nvPr>
        </p:nvSpPr>
        <p:spPr>
          <a:xfrm>
            <a:off x="770126" y="5109207"/>
            <a:ext cx="8365748" cy="505952"/>
          </a:xfrm>
        </p:spPr>
        <p:txBody>
          <a:bodyPr/>
          <a:lstStyle/>
          <a:p>
            <a:pPr marL="0" indent="0" algn="ctr">
              <a:buNone/>
            </a:pPr>
            <a:r>
              <a:rPr kumimoji="1" lang="ja-JP" altLang="en-US" b="1" dirty="0"/>
              <a:t>令和６年</a:t>
            </a:r>
            <a:r>
              <a:rPr lang="ja-JP" altLang="en-US" b="1" dirty="0"/>
              <a:t>１１</a:t>
            </a:r>
            <a:r>
              <a:rPr kumimoji="1" lang="ja-JP" altLang="en-US" b="1" dirty="0"/>
              <a:t>月</a:t>
            </a:r>
          </a:p>
        </p:txBody>
      </p:sp>
      <p:sp>
        <p:nvSpPr>
          <p:cNvPr id="2" name="テキスト ボックス 1"/>
          <p:cNvSpPr txBox="1"/>
          <p:nvPr/>
        </p:nvSpPr>
        <p:spPr>
          <a:xfrm>
            <a:off x="8036418" y="553792"/>
            <a:ext cx="1339402"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sz="2400" dirty="0"/>
              <a:t>資料１</a:t>
            </a:r>
          </a:p>
        </p:txBody>
      </p:sp>
    </p:spTree>
    <p:extLst>
      <p:ext uri="{BB962C8B-B14F-4D97-AF65-F5344CB8AC3E}">
        <p14:creationId xmlns:p14="http://schemas.microsoft.com/office/powerpoint/2010/main" val="4007482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７－１　仕事に要する時間（平日と休日の比較）</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10</a:t>
            </a:fld>
            <a:endParaRPr kumimoji="1" lang="ja-JP" altLang="en-US" dirty="0"/>
          </a:p>
        </p:txBody>
      </p:sp>
      <p:sp>
        <p:nvSpPr>
          <p:cNvPr id="8" name="テキスト ボックス 7"/>
          <p:cNvSpPr txBox="1"/>
          <p:nvPr/>
        </p:nvSpPr>
        <p:spPr>
          <a:xfrm>
            <a:off x="638069" y="815356"/>
            <a:ext cx="8551410" cy="1015663"/>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500" dirty="0"/>
              <a:t>　平日に仕事に要する時間について、８時間以上である女性は</a:t>
            </a:r>
            <a:r>
              <a:rPr lang="en-US" altLang="ja-JP" sz="1500" dirty="0"/>
              <a:t>31.3%</a:t>
            </a:r>
            <a:r>
              <a:rPr lang="ja-JP" altLang="en-US" sz="1500" dirty="0"/>
              <a:t>、男性で</a:t>
            </a:r>
            <a:r>
              <a:rPr lang="en-US" altLang="ja-JP" sz="1500" dirty="0"/>
              <a:t>52.1%</a:t>
            </a:r>
            <a:r>
              <a:rPr lang="ja-JP" altLang="en-US" sz="1500" dirty="0"/>
              <a:t>となっている。</a:t>
            </a:r>
          </a:p>
          <a:p>
            <a:r>
              <a:rPr lang="ja-JP" altLang="en-US" sz="1500" dirty="0"/>
              <a:t>　一方、休日について、男女で大きな差があるのは「４時間未満」の約８ポイントであった。「４時間～６時間未満」「６時間～８時間未満」については約２ポイント差で女性が多くなっているが、その他項目についてはいずれも男女間の差は２ポイント以内となった。</a:t>
            </a:r>
          </a:p>
        </p:txBody>
      </p:sp>
      <p:sp>
        <p:nvSpPr>
          <p:cNvPr id="7" name="テキスト ボックス 6"/>
          <p:cNvSpPr txBox="1"/>
          <p:nvPr/>
        </p:nvSpPr>
        <p:spPr>
          <a:xfrm>
            <a:off x="252719" y="1997320"/>
            <a:ext cx="3442981" cy="369332"/>
          </a:xfrm>
          <a:prstGeom prst="rect">
            <a:avLst/>
          </a:prstGeom>
          <a:noFill/>
        </p:spPr>
        <p:txBody>
          <a:bodyPr wrap="square" rtlCol="0">
            <a:spAutoFit/>
          </a:bodyPr>
          <a:lstStyle/>
          <a:p>
            <a:r>
              <a:rPr kumimoji="1" lang="en-US" altLang="ja-JP" dirty="0"/>
              <a:t>【</a:t>
            </a:r>
            <a:r>
              <a:rPr kumimoji="1" lang="ja-JP" altLang="en-US" dirty="0"/>
              <a:t>仕事に要する時間（平日）</a:t>
            </a:r>
            <a:r>
              <a:rPr kumimoji="1" lang="en-US" altLang="ja-JP" dirty="0"/>
              <a:t>】</a:t>
            </a:r>
            <a:endParaRPr kumimoji="1" lang="ja-JP" altLang="en-US" dirty="0"/>
          </a:p>
        </p:txBody>
      </p:sp>
      <p:sp>
        <p:nvSpPr>
          <p:cNvPr id="11" name="テキスト ボックス 10"/>
          <p:cNvSpPr txBox="1"/>
          <p:nvPr/>
        </p:nvSpPr>
        <p:spPr>
          <a:xfrm>
            <a:off x="4775347" y="1997320"/>
            <a:ext cx="3442981" cy="369332"/>
          </a:xfrm>
          <a:prstGeom prst="rect">
            <a:avLst/>
          </a:prstGeom>
          <a:noFill/>
        </p:spPr>
        <p:txBody>
          <a:bodyPr wrap="square" rtlCol="0">
            <a:spAutoFit/>
          </a:bodyPr>
          <a:lstStyle/>
          <a:p>
            <a:r>
              <a:rPr kumimoji="1" lang="en-US" altLang="ja-JP" dirty="0"/>
              <a:t>【</a:t>
            </a:r>
            <a:r>
              <a:rPr kumimoji="1" lang="ja-JP" altLang="en-US" dirty="0"/>
              <a:t>仕事に要する時間（休日）</a:t>
            </a:r>
            <a:r>
              <a:rPr kumimoji="1" lang="en-US" altLang="ja-JP" dirty="0"/>
              <a:t>】</a:t>
            </a:r>
            <a:endParaRPr kumimoji="1" lang="ja-JP" altLang="en-US" dirty="0"/>
          </a:p>
        </p:txBody>
      </p:sp>
      <p:pic>
        <p:nvPicPr>
          <p:cNvPr id="5" name="図 4">
            <a:extLst>
              <a:ext uri="{FF2B5EF4-FFF2-40B4-BE49-F238E27FC236}">
                <a16:creationId xmlns:a16="http://schemas.microsoft.com/office/drawing/2014/main" id="{1BBE2B81-BBEE-4434-AFBE-42D595DEF309}"/>
              </a:ext>
            </a:extLst>
          </p:cNvPr>
          <p:cNvPicPr>
            <a:picLocks noChangeAspect="1"/>
          </p:cNvPicPr>
          <p:nvPr/>
        </p:nvPicPr>
        <p:blipFill>
          <a:blip r:embed="rId2"/>
          <a:stretch>
            <a:fillRect/>
          </a:stretch>
        </p:blipFill>
        <p:spPr>
          <a:xfrm>
            <a:off x="542705" y="2461379"/>
            <a:ext cx="4371069" cy="4025975"/>
          </a:xfrm>
          <a:prstGeom prst="rect">
            <a:avLst/>
          </a:prstGeom>
        </p:spPr>
      </p:pic>
      <p:pic>
        <p:nvPicPr>
          <p:cNvPr id="6" name="図 5">
            <a:extLst>
              <a:ext uri="{FF2B5EF4-FFF2-40B4-BE49-F238E27FC236}">
                <a16:creationId xmlns:a16="http://schemas.microsoft.com/office/drawing/2014/main" id="{74AD32E5-960E-46AC-9393-E60497CC1D91}"/>
              </a:ext>
            </a:extLst>
          </p:cNvPr>
          <p:cNvPicPr>
            <a:picLocks noChangeAspect="1"/>
          </p:cNvPicPr>
          <p:nvPr/>
        </p:nvPicPr>
        <p:blipFill>
          <a:blip r:embed="rId3"/>
          <a:stretch>
            <a:fillRect/>
          </a:stretch>
        </p:blipFill>
        <p:spPr>
          <a:xfrm>
            <a:off x="5102147" y="2451446"/>
            <a:ext cx="4316990" cy="4084481"/>
          </a:xfrm>
          <a:prstGeom prst="rect">
            <a:avLst/>
          </a:prstGeom>
        </p:spPr>
      </p:pic>
      <p:sp>
        <p:nvSpPr>
          <p:cNvPr id="13" name="正方形/長方形 12">
            <a:extLst>
              <a:ext uri="{FF2B5EF4-FFF2-40B4-BE49-F238E27FC236}">
                <a16:creationId xmlns:a16="http://schemas.microsoft.com/office/drawing/2014/main" id="{6F77F855-B8C8-43EE-BD7D-78AAD6FF89D4}"/>
              </a:ext>
            </a:extLst>
          </p:cNvPr>
          <p:cNvSpPr/>
          <p:nvPr/>
        </p:nvSpPr>
        <p:spPr>
          <a:xfrm>
            <a:off x="542705" y="4472940"/>
            <a:ext cx="4232642" cy="140716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58034DB9-E8B8-4749-A3D4-61C8A8A77987}"/>
              </a:ext>
            </a:extLst>
          </p:cNvPr>
          <p:cNvSpPr/>
          <p:nvPr/>
        </p:nvSpPr>
        <p:spPr>
          <a:xfrm>
            <a:off x="5015387" y="3114392"/>
            <a:ext cx="4082635" cy="46700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33176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７－２　家事に要する時間（平日と休日の比較）</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11</a:t>
            </a:fld>
            <a:endParaRPr kumimoji="1" lang="ja-JP" altLang="en-US" dirty="0"/>
          </a:p>
        </p:txBody>
      </p:sp>
      <p:sp>
        <p:nvSpPr>
          <p:cNvPr id="8" name="テキスト ボックス 7"/>
          <p:cNvSpPr txBox="1"/>
          <p:nvPr/>
        </p:nvSpPr>
        <p:spPr>
          <a:xfrm>
            <a:off x="609600" y="831023"/>
            <a:ext cx="8592034" cy="784830"/>
          </a:xfrm>
          <a:prstGeom prst="rect">
            <a:avLst/>
          </a:prstGeom>
          <a:solidFill>
            <a:schemeClr val="accent1">
              <a:lumMod val="20000"/>
              <a:lumOff val="80000"/>
            </a:schemeClr>
          </a:solidFill>
          <a:ln>
            <a:solidFill>
              <a:schemeClr val="tx1"/>
            </a:solidFill>
          </a:ln>
        </p:spPr>
        <p:txBody>
          <a:bodyPr wrap="square" rtlCol="0">
            <a:spAutoFit/>
          </a:bodyPr>
          <a:lstStyle/>
          <a:p>
            <a:pPr lvl="0"/>
            <a:r>
              <a:rPr lang="ja-JP" altLang="en-US" sz="1500" dirty="0">
                <a:solidFill>
                  <a:prstClr val="black"/>
                </a:solidFill>
              </a:rPr>
              <a:t>　</a:t>
            </a:r>
            <a:r>
              <a:rPr lang="ja-JP" altLang="en-US" sz="1500" dirty="0"/>
              <a:t>男性が家事に要する時間は平日「なし」「ほとんどない」が</a:t>
            </a:r>
            <a:r>
              <a:rPr lang="en-US" altLang="ja-JP" sz="1500" dirty="0"/>
              <a:t>24.2%</a:t>
            </a:r>
            <a:r>
              <a:rPr lang="ja-JP" altLang="en-US" sz="1500" dirty="0"/>
              <a:t>であり、女性と比較して割合が高くなっている。また、女性は「</a:t>
            </a:r>
            <a:r>
              <a:rPr lang="en-US" altLang="ja-JP" sz="1500" dirty="0"/>
              <a:t>2</a:t>
            </a:r>
            <a:r>
              <a:rPr lang="ja-JP" altLang="en-US" sz="1500" dirty="0"/>
              <a:t>時間から</a:t>
            </a:r>
            <a:r>
              <a:rPr lang="en-US" altLang="ja-JP" sz="1500" dirty="0"/>
              <a:t>3</a:t>
            </a:r>
            <a:r>
              <a:rPr lang="ja-JP" altLang="en-US" sz="1500" dirty="0"/>
              <a:t>時間未満」との回答が平日、休日ともに最も高く、平日で</a:t>
            </a:r>
            <a:r>
              <a:rPr lang="en-US" altLang="ja-JP" sz="1500" dirty="0"/>
              <a:t>23.8%</a:t>
            </a:r>
            <a:r>
              <a:rPr lang="ja-JP" altLang="en-US" sz="1500" dirty="0"/>
              <a:t>、休日で</a:t>
            </a:r>
            <a:r>
              <a:rPr lang="en-US" altLang="ja-JP" sz="1500" dirty="0"/>
              <a:t>21.7%</a:t>
            </a:r>
            <a:r>
              <a:rPr lang="ja-JP" altLang="en-US" sz="1500" dirty="0"/>
              <a:t>であった。</a:t>
            </a:r>
            <a:endParaRPr lang="en-US" altLang="ja-JP" sz="1500" dirty="0"/>
          </a:p>
        </p:txBody>
      </p:sp>
      <p:sp>
        <p:nvSpPr>
          <p:cNvPr id="7" name="テキスト ボックス 6"/>
          <p:cNvSpPr txBox="1"/>
          <p:nvPr/>
        </p:nvSpPr>
        <p:spPr>
          <a:xfrm>
            <a:off x="251957" y="1814268"/>
            <a:ext cx="3442981" cy="369332"/>
          </a:xfrm>
          <a:prstGeom prst="rect">
            <a:avLst/>
          </a:prstGeom>
          <a:noFill/>
        </p:spPr>
        <p:txBody>
          <a:bodyPr wrap="square" rtlCol="0">
            <a:spAutoFit/>
          </a:bodyPr>
          <a:lstStyle/>
          <a:p>
            <a:r>
              <a:rPr kumimoji="1" lang="en-US" altLang="ja-JP" dirty="0"/>
              <a:t>【</a:t>
            </a:r>
            <a:r>
              <a:rPr kumimoji="1" lang="ja-JP" altLang="en-US" dirty="0"/>
              <a:t>家事に要する時間（平日）</a:t>
            </a:r>
            <a:r>
              <a:rPr kumimoji="1" lang="en-US" altLang="ja-JP" dirty="0"/>
              <a:t>】</a:t>
            </a:r>
            <a:endParaRPr kumimoji="1" lang="ja-JP" altLang="en-US" dirty="0"/>
          </a:p>
        </p:txBody>
      </p:sp>
      <p:sp>
        <p:nvSpPr>
          <p:cNvPr id="11" name="テキスト ボックス 10"/>
          <p:cNvSpPr txBox="1"/>
          <p:nvPr/>
        </p:nvSpPr>
        <p:spPr>
          <a:xfrm>
            <a:off x="4805827" y="1814268"/>
            <a:ext cx="3442981" cy="369332"/>
          </a:xfrm>
          <a:prstGeom prst="rect">
            <a:avLst/>
          </a:prstGeom>
          <a:noFill/>
        </p:spPr>
        <p:txBody>
          <a:bodyPr wrap="square" rtlCol="0">
            <a:spAutoFit/>
          </a:bodyPr>
          <a:lstStyle/>
          <a:p>
            <a:r>
              <a:rPr kumimoji="1" lang="en-US" altLang="ja-JP" dirty="0"/>
              <a:t>【</a:t>
            </a:r>
            <a:r>
              <a:rPr kumimoji="1" lang="ja-JP" altLang="en-US" dirty="0"/>
              <a:t>家事に要する時間（休日）</a:t>
            </a:r>
            <a:r>
              <a:rPr kumimoji="1" lang="en-US" altLang="ja-JP" dirty="0"/>
              <a:t>】</a:t>
            </a:r>
            <a:endParaRPr kumimoji="1" lang="ja-JP" altLang="en-US" dirty="0"/>
          </a:p>
        </p:txBody>
      </p:sp>
      <p:pic>
        <p:nvPicPr>
          <p:cNvPr id="6" name="図 5">
            <a:extLst>
              <a:ext uri="{FF2B5EF4-FFF2-40B4-BE49-F238E27FC236}">
                <a16:creationId xmlns:a16="http://schemas.microsoft.com/office/drawing/2014/main" id="{2CE76C11-FA20-4898-95E0-67506F95C598}"/>
              </a:ext>
            </a:extLst>
          </p:cNvPr>
          <p:cNvPicPr>
            <a:picLocks noChangeAspect="1"/>
          </p:cNvPicPr>
          <p:nvPr/>
        </p:nvPicPr>
        <p:blipFill>
          <a:blip r:embed="rId2"/>
          <a:stretch>
            <a:fillRect/>
          </a:stretch>
        </p:blipFill>
        <p:spPr>
          <a:xfrm>
            <a:off x="716286" y="2263022"/>
            <a:ext cx="4021227" cy="4345306"/>
          </a:xfrm>
          <a:prstGeom prst="rect">
            <a:avLst/>
          </a:prstGeom>
        </p:spPr>
      </p:pic>
      <p:pic>
        <p:nvPicPr>
          <p:cNvPr id="10" name="図 9">
            <a:extLst>
              <a:ext uri="{FF2B5EF4-FFF2-40B4-BE49-F238E27FC236}">
                <a16:creationId xmlns:a16="http://schemas.microsoft.com/office/drawing/2014/main" id="{18BFBB9A-AE9F-4E01-A4FE-68F89654A251}"/>
              </a:ext>
            </a:extLst>
          </p:cNvPr>
          <p:cNvPicPr>
            <a:picLocks noChangeAspect="1"/>
          </p:cNvPicPr>
          <p:nvPr/>
        </p:nvPicPr>
        <p:blipFill>
          <a:blip r:embed="rId3"/>
          <a:stretch>
            <a:fillRect/>
          </a:stretch>
        </p:blipFill>
        <p:spPr>
          <a:xfrm>
            <a:off x="5072742" y="2184755"/>
            <a:ext cx="4158809" cy="4493977"/>
          </a:xfrm>
          <a:prstGeom prst="rect">
            <a:avLst/>
          </a:prstGeom>
        </p:spPr>
      </p:pic>
      <p:sp>
        <p:nvSpPr>
          <p:cNvPr id="14" name="正方形/長方形 13">
            <a:extLst>
              <a:ext uri="{FF2B5EF4-FFF2-40B4-BE49-F238E27FC236}">
                <a16:creationId xmlns:a16="http://schemas.microsoft.com/office/drawing/2014/main" id="{0DB2A543-C4A0-4296-B1CF-61FEAD865A8D}"/>
              </a:ext>
            </a:extLst>
          </p:cNvPr>
          <p:cNvSpPr/>
          <p:nvPr/>
        </p:nvSpPr>
        <p:spPr>
          <a:xfrm>
            <a:off x="609600" y="2461260"/>
            <a:ext cx="3977640" cy="76199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93B6D356-AB83-450F-A508-7DA57A143539}"/>
              </a:ext>
            </a:extLst>
          </p:cNvPr>
          <p:cNvSpPr/>
          <p:nvPr/>
        </p:nvSpPr>
        <p:spPr>
          <a:xfrm>
            <a:off x="3627120" y="4523183"/>
            <a:ext cx="388620" cy="21645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AC5DFE98-8B79-47C8-A569-3EDD286E2905}"/>
              </a:ext>
            </a:extLst>
          </p:cNvPr>
          <p:cNvSpPr/>
          <p:nvPr/>
        </p:nvSpPr>
        <p:spPr>
          <a:xfrm>
            <a:off x="8385260" y="4536365"/>
            <a:ext cx="388620" cy="21645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2003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７－２－１　家事に要する時間（平日、共働き状況別）</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12</a:t>
            </a:fld>
            <a:endParaRPr kumimoji="1" lang="ja-JP" altLang="en-US" dirty="0"/>
          </a:p>
        </p:txBody>
      </p:sp>
      <p:sp>
        <p:nvSpPr>
          <p:cNvPr id="8" name="テキスト ボックス 7"/>
          <p:cNvSpPr txBox="1"/>
          <p:nvPr/>
        </p:nvSpPr>
        <p:spPr>
          <a:xfrm>
            <a:off x="818188" y="953396"/>
            <a:ext cx="8295320" cy="784830"/>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500" dirty="0">
                <a:solidFill>
                  <a:prstClr val="black"/>
                </a:solidFill>
              </a:rPr>
              <a:t>　平日の家事時間は、</a:t>
            </a:r>
            <a:r>
              <a:rPr lang="ja-JP" altLang="en-US" sz="1500" dirty="0"/>
              <a:t>共働き世帯の女性は「２時間～３時間未満」が</a:t>
            </a:r>
            <a:r>
              <a:rPr lang="en-US" altLang="ja-JP" sz="1500" dirty="0"/>
              <a:t>30.6%</a:t>
            </a:r>
            <a:r>
              <a:rPr lang="ja-JP" altLang="en-US" sz="1500" dirty="0"/>
              <a:t>、片働き世帯の女性では「２時間～３時間未満」と「５時間以上」がともに</a:t>
            </a:r>
            <a:r>
              <a:rPr lang="en-US" altLang="ja-JP" sz="1500" dirty="0"/>
              <a:t>22.6</a:t>
            </a:r>
            <a:r>
              <a:rPr lang="ja-JP" altLang="en-US" sz="1500" dirty="0"/>
              <a:t>％が最も高かった。 </a:t>
            </a:r>
            <a:endParaRPr lang="en-US" altLang="ja-JP" sz="1500" dirty="0"/>
          </a:p>
          <a:p>
            <a:r>
              <a:rPr lang="ja-JP" altLang="en-US" sz="1500" dirty="0"/>
              <a:t>　一方、男性では、共働き世帯、片働き世帯ともに「</a:t>
            </a:r>
            <a:r>
              <a:rPr lang="en-US" altLang="ja-JP" sz="1500" dirty="0"/>
              <a:t>30</a:t>
            </a:r>
            <a:r>
              <a:rPr lang="ja-JP" altLang="en-US" sz="1500" dirty="0"/>
              <a:t>分～１時間未満」が最も多かった。</a:t>
            </a:r>
            <a:endParaRPr lang="en-US" altLang="ja-JP" sz="1500" dirty="0"/>
          </a:p>
        </p:txBody>
      </p:sp>
      <p:sp>
        <p:nvSpPr>
          <p:cNvPr id="7" name="テキスト ボックス 6"/>
          <p:cNvSpPr txBox="1"/>
          <p:nvPr/>
        </p:nvSpPr>
        <p:spPr>
          <a:xfrm>
            <a:off x="209534" y="1932632"/>
            <a:ext cx="4367409" cy="369332"/>
          </a:xfrm>
          <a:prstGeom prst="rect">
            <a:avLst/>
          </a:prstGeom>
          <a:noFill/>
        </p:spPr>
        <p:txBody>
          <a:bodyPr wrap="square" rtlCol="0">
            <a:spAutoFit/>
          </a:bodyPr>
          <a:lstStyle/>
          <a:p>
            <a:r>
              <a:rPr kumimoji="1" lang="en-US" altLang="ja-JP" dirty="0"/>
              <a:t>【</a:t>
            </a:r>
            <a:r>
              <a:rPr kumimoji="1" lang="ja-JP" altLang="en-US" dirty="0"/>
              <a:t>家事に要する時間（平日・共働き）</a:t>
            </a:r>
            <a:r>
              <a:rPr kumimoji="1" lang="en-US" altLang="ja-JP" dirty="0"/>
              <a:t>】</a:t>
            </a:r>
            <a:endParaRPr kumimoji="1" lang="ja-JP" altLang="en-US" dirty="0"/>
          </a:p>
        </p:txBody>
      </p:sp>
      <p:sp>
        <p:nvSpPr>
          <p:cNvPr id="11" name="テキスト ボックス 10"/>
          <p:cNvSpPr txBox="1"/>
          <p:nvPr/>
        </p:nvSpPr>
        <p:spPr>
          <a:xfrm>
            <a:off x="4775347" y="1931516"/>
            <a:ext cx="4426287" cy="369332"/>
          </a:xfrm>
          <a:prstGeom prst="rect">
            <a:avLst/>
          </a:prstGeom>
          <a:noFill/>
        </p:spPr>
        <p:txBody>
          <a:bodyPr wrap="square" rtlCol="0">
            <a:spAutoFit/>
          </a:bodyPr>
          <a:lstStyle/>
          <a:p>
            <a:r>
              <a:rPr kumimoji="1" lang="en-US" altLang="ja-JP" dirty="0"/>
              <a:t>【</a:t>
            </a:r>
            <a:r>
              <a:rPr kumimoji="1" lang="ja-JP" altLang="en-US" dirty="0"/>
              <a:t>家事に要する時間（平日・片働き）</a:t>
            </a:r>
            <a:r>
              <a:rPr kumimoji="1" lang="en-US" altLang="ja-JP" dirty="0"/>
              <a:t>】</a:t>
            </a:r>
            <a:endParaRPr kumimoji="1" lang="ja-JP" altLang="en-US" dirty="0"/>
          </a:p>
        </p:txBody>
      </p:sp>
      <p:pic>
        <p:nvPicPr>
          <p:cNvPr id="5" name="図 4">
            <a:extLst>
              <a:ext uri="{FF2B5EF4-FFF2-40B4-BE49-F238E27FC236}">
                <a16:creationId xmlns:a16="http://schemas.microsoft.com/office/drawing/2014/main" id="{B5CD80FE-0597-4D0D-8E1D-97016F4CD710}"/>
              </a:ext>
            </a:extLst>
          </p:cNvPr>
          <p:cNvPicPr>
            <a:picLocks noChangeAspect="1"/>
          </p:cNvPicPr>
          <p:nvPr/>
        </p:nvPicPr>
        <p:blipFill>
          <a:blip r:embed="rId2"/>
          <a:stretch>
            <a:fillRect/>
          </a:stretch>
        </p:blipFill>
        <p:spPr>
          <a:xfrm>
            <a:off x="5078109" y="2300848"/>
            <a:ext cx="3919849" cy="4235758"/>
          </a:xfrm>
          <a:prstGeom prst="rect">
            <a:avLst/>
          </a:prstGeom>
        </p:spPr>
      </p:pic>
      <p:pic>
        <p:nvPicPr>
          <p:cNvPr id="6" name="図 5">
            <a:extLst>
              <a:ext uri="{FF2B5EF4-FFF2-40B4-BE49-F238E27FC236}">
                <a16:creationId xmlns:a16="http://schemas.microsoft.com/office/drawing/2014/main" id="{E7D8D6C9-9131-4540-90FD-CBFA362F082D}"/>
              </a:ext>
            </a:extLst>
          </p:cNvPr>
          <p:cNvPicPr>
            <a:picLocks noChangeAspect="1"/>
          </p:cNvPicPr>
          <p:nvPr/>
        </p:nvPicPr>
        <p:blipFill>
          <a:blip r:embed="rId3"/>
          <a:stretch>
            <a:fillRect/>
          </a:stretch>
        </p:blipFill>
        <p:spPr>
          <a:xfrm>
            <a:off x="756296" y="2300848"/>
            <a:ext cx="3919849" cy="4235758"/>
          </a:xfrm>
          <a:prstGeom prst="rect">
            <a:avLst/>
          </a:prstGeom>
        </p:spPr>
      </p:pic>
      <p:sp>
        <p:nvSpPr>
          <p:cNvPr id="14" name="正方形/長方形 13">
            <a:extLst>
              <a:ext uri="{FF2B5EF4-FFF2-40B4-BE49-F238E27FC236}">
                <a16:creationId xmlns:a16="http://schemas.microsoft.com/office/drawing/2014/main" id="{BB53A7C3-4BEE-444C-9E22-BC129F366504}"/>
              </a:ext>
            </a:extLst>
          </p:cNvPr>
          <p:cNvSpPr/>
          <p:nvPr/>
        </p:nvSpPr>
        <p:spPr>
          <a:xfrm>
            <a:off x="3712742" y="3814941"/>
            <a:ext cx="478258" cy="23127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D44BBABD-6CC5-4E13-8F03-641FD02F06C0}"/>
              </a:ext>
            </a:extLst>
          </p:cNvPr>
          <p:cNvSpPr/>
          <p:nvPr/>
        </p:nvSpPr>
        <p:spPr>
          <a:xfrm>
            <a:off x="8050543" y="3853963"/>
            <a:ext cx="478258" cy="23127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F65D7D2F-20BE-4648-8802-EAD08764904B}"/>
              </a:ext>
            </a:extLst>
          </p:cNvPr>
          <p:cNvSpPr/>
          <p:nvPr/>
        </p:nvSpPr>
        <p:spPr>
          <a:xfrm>
            <a:off x="3874783" y="4493202"/>
            <a:ext cx="478258" cy="23127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4ADCCAF0-FC3F-488F-B8DD-98380862C6F2}"/>
              </a:ext>
            </a:extLst>
          </p:cNvPr>
          <p:cNvSpPr/>
          <p:nvPr/>
        </p:nvSpPr>
        <p:spPr>
          <a:xfrm>
            <a:off x="7722883" y="5673325"/>
            <a:ext cx="478258" cy="23127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DE03D3B3-3F1D-48DB-9F6B-CEB9253865CD}"/>
              </a:ext>
            </a:extLst>
          </p:cNvPr>
          <p:cNvSpPr/>
          <p:nvPr/>
        </p:nvSpPr>
        <p:spPr>
          <a:xfrm>
            <a:off x="7722883" y="4493201"/>
            <a:ext cx="478258" cy="23127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658763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７－２－２　家事に要する時間（休日、共働き状況別）</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13</a:t>
            </a:fld>
            <a:endParaRPr kumimoji="1" lang="ja-JP" altLang="en-US" dirty="0"/>
          </a:p>
        </p:txBody>
      </p:sp>
      <p:sp>
        <p:nvSpPr>
          <p:cNvPr id="8" name="テキスト ボックス 7"/>
          <p:cNvSpPr txBox="1"/>
          <p:nvPr/>
        </p:nvSpPr>
        <p:spPr>
          <a:xfrm>
            <a:off x="818187" y="793462"/>
            <a:ext cx="8295320" cy="1015663"/>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500" dirty="0">
                <a:solidFill>
                  <a:prstClr val="black"/>
                </a:solidFill>
              </a:rPr>
              <a:t>　</a:t>
            </a:r>
            <a:r>
              <a:rPr lang="ja-JP" altLang="en-US" sz="1500" dirty="0"/>
              <a:t>休日の家事時間は、共働き世帯の女性は「３時間～４時間未満」が</a:t>
            </a:r>
            <a:r>
              <a:rPr lang="en-US" altLang="ja-JP" sz="1500" dirty="0"/>
              <a:t>23.5%</a:t>
            </a:r>
            <a:r>
              <a:rPr lang="ja-JP" altLang="en-US" sz="1500" dirty="0"/>
              <a:t>、片働き世帯の女性では「２時間～３時間未満」が</a:t>
            </a:r>
            <a:r>
              <a:rPr lang="en-US" altLang="ja-JP" sz="1500" dirty="0"/>
              <a:t>23.7%</a:t>
            </a:r>
            <a:r>
              <a:rPr lang="ja-JP" altLang="en-US" sz="1500" dirty="0"/>
              <a:t>と最も高かった。</a:t>
            </a:r>
            <a:endParaRPr lang="en-US" altLang="ja-JP" sz="1500" dirty="0"/>
          </a:p>
          <a:p>
            <a:r>
              <a:rPr lang="ja-JP" altLang="en-US" sz="1500" dirty="0"/>
              <a:t>　一方、男性は、共働き世帯では「１時間～２時間未満」が</a:t>
            </a:r>
            <a:r>
              <a:rPr lang="en-US" altLang="ja-JP" sz="1500" dirty="0"/>
              <a:t>29.1%</a:t>
            </a:r>
            <a:r>
              <a:rPr lang="ja-JP" altLang="en-US" sz="1500" dirty="0"/>
              <a:t>、片働き世帯では「</a:t>
            </a:r>
            <a:r>
              <a:rPr lang="en-US" altLang="ja-JP" sz="1500" dirty="0"/>
              <a:t>30</a:t>
            </a:r>
            <a:r>
              <a:rPr lang="ja-JP" altLang="en-US" sz="1500" dirty="0"/>
              <a:t>分～１時間未満」が</a:t>
            </a:r>
            <a:r>
              <a:rPr lang="en-US" altLang="ja-JP" sz="1500" dirty="0"/>
              <a:t>27.5%</a:t>
            </a:r>
            <a:r>
              <a:rPr lang="ja-JP" altLang="en-US" sz="1500" dirty="0"/>
              <a:t>と高くなっている。</a:t>
            </a:r>
            <a:endParaRPr lang="en-US" altLang="ja-JP" sz="1500" dirty="0"/>
          </a:p>
        </p:txBody>
      </p:sp>
      <p:sp>
        <p:nvSpPr>
          <p:cNvPr id="7" name="テキスト ボックス 6"/>
          <p:cNvSpPr txBox="1"/>
          <p:nvPr/>
        </p:nvSpPr>
        <p:spPr>
          <a:xfrm>
            <a:off x="209534" y="1932632"/>
            <a:ext cx="4367409" cy="369332"/>
          </a:xfrm>
          <a:prstGeom prst="rect">
            <a:avLst/>
          </a:prstGeom>
          <a:noFill/>
        </p:spPr>
        <p:txBody>
          <a:bodyPr wrap="square" rtlCol="0">
            <a:spAutoFit/>
          </a:bodyPr>
          <a:lstStyle/>
          <a:p>
            <a:r>
              <a:rPr kumimoji="1" lang="en-US" altLang="ja-JP" dirty="0"/>
              <a:t>【</a:t>
            </a:r>
            <a:r>
              <a:rPr kumimoji="1" lang="ja-JP" altLang="en-US" dirty="0"/>
              <a:t>家事に要する時間（休日・共働き）</a:t>
            </a:r>
            <a:r>
              <a:rPr kumimoji="1" lang="en-US" altLang="ja-JP" dirty="0"/>
              <a:t>】</a:t>
            </a:r>
            <a:endParaRPr kumimoji="1" lang="ja-JP" altLang="en-US" dirty="0"/>
          </a:p>
        </p:txBody>
      </p:sp>
      <p:sp>
        <p:nvSpPr>
          <p:cNvPr id="11" name="テキスト ボックス 10"/>
          <p:cNvSpPr txBox="1"/>
          <p:nvPr/>
        </p:nvSpPr>
        <p:spPr>
          <a:xfrm>
            <a:off x="4775347" y="1931516"/>
            <a:ext cx="4426287" cy="369332"/>
          </a:xfrm>
          <a:prstGeom prst="rect">
            <a:avLst/>
          </a:prstGeom>
          <a:noFill/>
        </p:spPr>
        <p:txBody>
          <a:bodyPr wrap="square" rtlCol="0">
            <a:spAutoFit/>
          </a:bodyPr>
          <a:lstStyle/>
          <a:p>
            <a:r>
              <a:rPr kumimoji="1" lang="en-US" altLang="ja-JP" dirty="0"/>
              <a:t>【</a:t>
            </a:r>
            <a:r>
              <a:rPr kumimoji="1" lang="ja-JP" altLang="en-US" dirty="0"/>
              <a:t>家事に要する時間（休日・片働き）</a:t>
            </a:r>
            <a:r>
              <a:rPr kumimoji="1" lang="en-US" altLang="ja-JP" dirty="0"/>
              <a:t>】</a:t>
            </a:r>
            <a:endParaRPr kumimoji="1" lang="ja-JP" altLang="en-US" dirty="0"/>
          </a:p>
        </p:txBody>
      </p:sp>
      <p:pic>
        <p:nvPicPr>
          <p:cNvPr id="5" name="図 4">
            <a:extLst>
              <a:ext uri="{FF2B5EF4-FFF2-40B4-BE49-F238E27FC236}">
                <a16:creationId xmlns:a16="http://schemas.microsoft.com/office/drawing/2014/main" id="{F9C73F22-14FE-4929-A36D-7CBA7EC3A935}"/>
              </a:ext>
            </a:extLst>
          </p:cNvPr>
          <p:cNvPicPr>
            <a:picLocks noChangeAspect="1"/>
          </p:cNvPicPr>
          <p:nvPr/>
        </p:nvPicPr>
        <p:blipFill>
          <a:blip r:embed="rId2"/>
          <a:stretch>
            <a:fillRect/>
          </a:stretch>
        </p:blipFill>
        <p:spPr>
          <a:xfrm>
            <a:off x="818187" y="2260043"/>
            <a:ext cx="4122562" cy="4454807"/>
          </a:xfrm>
          <a:prstGeom prst="rect">
            <a:avLst/>
          </a:prstGeom>
        </p:spPr>
      </p:pic>
      <p:pic>
        <p:nvPicPr>
          <p:cNvPr id="10" name="図 9">
            <a:extLst>
              <a:ext uri="{FF2B5EF4-FFF2-40B4-BE49-F238E27FC236}">
                <a16:creationId xmlns:a16="http://schemas.microsoft.com/office/drawing/2014/main" id="{41F04A2A-B6C8-4BAD-9B77-9CD818147253}"/>
              </a:ext>
            </a:extLst>
          </p:cNvPr>
          <p:cNvPicPr>
            <a:picLocks noChangeAspect="1"/>
          </p:cNvPicPr>
          <p:nvPr/>
        </p:nvPicPr>
        <p:blipFill>
          <a:blip r:embed="rId3"/>
          <a:stretch>
            <a:fillRect/>
          </a:stretch>
        </p:blipFill>
        <p:spPr>
          <a:xfrm>
            <a:off x="5210324" y="2198848"/>
            <a:ext cx="4122561" cy="4454807"/>
          </a:xfrm>
          <a:prstGeom prst="rect">
            <a:avLst/>
          </a:prstGeom>
        </p:spPr>
      </p:pic>
      <p:sp>
        <p:nvSpPr>
          <p:cNvPr id="15" name="正方形/長方形 14">
            <a:extLst>
              <a:ext uri="{FF2B5EF4-FFF2-40B4-BE49-F238E27FC236}">
                <a16:creationId xmlns:a16="http://schemas.microsoft.com/office/drawing/2014/main" id="{9BFB5C8A-B72E-46B1-9D88-44BC6ECA2F6C}"/>
              </a:ext>
            </a:extLst>
          </p:cNvPr>
          <p:cNvSpPr/>
          <p:nvPr/>
        </p:nvSpPr>
        <p:spPr>
          <a:xfrm>
            <a:off x="4098685" y="4256167"/>
            <a:ext cx="478258" cy="23127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74B458BC-28D2-4B55-A261-4D81216EBB80}"/>
              </a:ext>
            </a:extLst>
          </p:cNvPr>
          <p:cNvSpPr/>
          <p:nvPr/>
        </p:nvSpPr>
        <p:spPr>
          <a:xfrm>
            <a:off x="3768485" y="4938364"/>
            <a:ext cx="478258" cy="23127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9A1E443B-0B08-49DA-B7E3-FCB38C9BB6DB}"/>
              </a:ext>
            </a:extLst>
          </p:cNvPr>
          <p:cNvSpPr/>
          <p:nvPr/>
        </p:nvSpPr>
        <p:spPr>
          <a:xfrm>
            <a:off x="8348952" y="3795081"/>
            <a:ext cx="478258" cy="23127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43B0361C-ED65-44EB-99E4-535A4DABFB42}"/>
              </a:ext>
            </a:extLst>
          </p:cNvPr>
          <p:cNvSpPr/>
          <p:nvPr/>
        </p:nvSpPr>
        <p:spPr>
          <a:xfrm>
            <a:off x="8109823" y="4521089"/>
            <a:ext cx="478258" cy="23127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10981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７－３　育児に要する時間（平日と休日の比較）</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14</a:t>
            </a:fld>
            <a:endParaRPr kumimoji="1" lang="ja-JP" altLang="en-US" dirty="0"/>
          </a:p>
        </p:txBody>
      </p:sp>
      <p:sp>
        <p:nvSpPr>
          <p:cNvPr id="8" name="テキスト ボックス 7"/>
          <p:cNvSpPr txBox="1"/>
          <p:nvPr/>
        </p:nvSpPr>
        <p:spPr>
          <a:xfrm>
            <a:off x="737897" y="800100"/>
            <a:ext cx="8430206" cy="1015663"/>
          </a:xfrm>
          <a:prstGeom prst="rect">
            <a:avLst/>
          </a:prstGeom>
          <a:solidFill>
            <a:schemeClr val="accent1">
              <a:lumMod val="20000"/>
              <a:lumOff val="80000"/>
            </a:schemeClr>
          </a:solidFill>
          <a:ln>
            <a:solidFill>
              <a:schemeClr val="tx1"/>
            </a:solidFill>
          </a:ln>
        </p:spPr>
        <p:txBody>
          <a:bodyPr wrap="square" rtlCol="0">
            <a:spAutoFit/>
          </a:bodyPr>
          <a:lstStyle/>
          <a:p>
            <a:pPr lvl="0"/>
            <a:r>
              <a:rPr lang="ja-JP" altLang="en-US" sz="1500" dirty="0">
                <a:solidFill>
                  <a:prstClr val="black"/>
                </a:solidFill>
              </a:rPr>
              <a:t>　平日に育児に要する時間について、２時間以上である女性は</a:t>
            </a:r>
            <a:r>
              <a:rPr lang="en-US" altLang="ja-JP" sz="1500" dirty="0">
                <a:solidFill>
                  <a:prstClr val="black"/>
                </a:solidFill>
              </a:rPr>
              <a:t>16.3%</a:t>
            </a:r>
            <a:r>
              <a:rPr lang="ja-JP" altLang="en-US" sz="1500" dirty="0">
                <a:solidFill>
                  <a:prstClr val="black"/>
                </a:solidFill>
              </a:rPr>
              <a:t>である一方、男性は</a:t>
            </a:r>
            <a:r>
              <a:rPr lang="en-US" altLang="ja-JP" sz="1500" dirty="0">
                <a:solidFill>
                  <a:prstClr val="black"/>
                </a:solidFill>
              </a:rPr>
              <a:t>4.2%</a:t>
            </a:r>
            <a:r>
              <a:rPr lang="ja-JP" altLang="en-US" sz="1500" dirty="0">
                <a:solidFill>
                  <a:prstClr val="black"/>
                </a:solidFill>
              </a:rPr>
              <a:t>と低い。</a:t>
            </a:r>
            <a:endParaRPr lang="en-US" altLang="ja-JP" sz="1500" dirty="0">
              <a:solidFill>
                <a:prstClr val="black"/>
              </a:solidFill>
            </a:endParaRPr>
          </a:p>
          <a:p>
            <a:pPr lvl="0"/>
            <a:r>
              <a:rPr lang="ja-JP" altLang="en-US" sz="1500" dirty="0">
                <a:solidFill>
                  <a:prstClr val="black"/>
                </a:solidFill>
              </a:rPr>
              <a:t>　また、休日においては、</a:t>
            </a:r>
            <a:r>
              <a:rPr lang="en-US" altLang="ja-JP" sz="1500" dirty="0">
                <a:solidFill>
                  <a:prstClr val="black"/>
                </a:solidFill>
              </a:rPr>
              <a:t>2</a:t>
            </a:r>
            <a:r>
              <a:rPr lang="ja-JP" altLang="en-US" sz="1500" dirty="0">
                <a:solidFill>
                  <a:prstClr val="black"/>
                </a:solidFill>
              </a:rPr>
              <a:t>時間以上である女性は</a:t>
            </a:r>
            <a:r>
              <a:rPr lang="en-US" altLang="ja-JP" sz="1500" dirty="0">
                <a:solidFill>
                  <a:prstClr val="black"/>
                </a:solidFill>
              </a:rPr>
              <a:t>18.2%</a:t>
            </a:r>
            <a:r>
              <a:rPr lang="ja-JP" altLang="en-US" sz="1500" dirty="0">
                <a:solidFill>
                  <a:prstClr val="black"/>
                </a:solidFill>
              </a:rPr>
              <a:t>、男性は</a:t>
            </a:r>
            <a:r>
              <a:rPr lang="en-US" altLang="ja-JP" sz="1500" dirty="0">
                <a:solidFill>
                  <a:prstClr val="black"/>
                </a:solidFill>
              </a:rPr>
              <a:t>12.4%</a:t>
            </a:r>
            <a:r>
              <a:rPr lang="ja-JP" altLang="en-US" sz="1500" dirty="0">
                <a:solidFill>
                  <a:prstClr val="black"/>
                </a:solidFill>
              </a:rPr>
              <a:t>と、男女間におけるポイント差は平日に比べると小さくなっている。</a:t>
            </a:r>
          </a:p>
        </p:txBody>
      </p:sp>
      <p:sp>
        <p:nvSpPr>
          <p:cNvPr id="7" name="テキスト ボックス 6"/>
          <p:cNvSpPr txBox="1"/>
          <p:nvPr/>
        </p:nvSpPr>
        <p:spPr>
          <a:xfrm>
            <a:off x="252719" y="1885078"/>
            <a:ext cx="3442981" cy="369332"/>
          </a:xfrm>
          <a:prstGeom prst="rect">
            <a:avLst/>
          </a:prstGeom>
          <a:noFill/>
        </p:spPr>
        <p:txBody>
          <a:bodyPr wrap="square" rtlCol="0">
            <a:spAutoFit/>
          </a:bodyPr>
          <a:lstStyle/>
          <a:p>
            <a:r>
              <a:rPr kumimoji="1" lang="en-US" altLang="ja-JP" dirty="0"/>
              <a:t>【</a:t>
            </a:r>
            <a:r>
              <a:rPr kumimoji="1" lang="ja-JP" altLang="en-US" dirty="0"/>
              <a:t>育児に要する時間（平日）</a:t>
            </a:r>
            <a:r>
              <a:rPr kumimoji="1" lang="en-US" altLang="ja-JP" dirty="0"/>
              <a:t>】</a:t>
            </a:r>
            <a:endParaRPr kumimoji="1" lang="ja-JP" altLang="en-US" dirty="0"/>
          </a:p>
        </p:txBody>
      </p:sp>
      <p:sp>
        <p:nvSpPr>
          <p:cNvPr id="11" name="テキスト ボックス 10"/>
          <p:cNvSpPr txBox="1"/>
          <p:nvPr/>
        </p:nvSpPr>
        <p:spPr>
          <a:xfrm>
            <a:off x="4775347" y="1885078"/>
            <a:ext cx="3442981" cy="369332"/>
          </a:xfrm>
          <a:prstGeom prst="rect">
            <a:avLst/>
          </a:prstGeom>
          <a:noFill/>
        </p:spPr>
        <p:txBody>
          <a:bodyPr wrap="square" rtlCol="0">
            <a:spAutoFit/>
          </a:bodyPr>
          <a:lstStyle/>
          <a:p>
            <a:r>
              <a:rPr kumimoji="1" lang="en-US" altLang="ja-JP" dirty="0"/>
              <a:t>【</a:t>
            </a:r>
            <a:r>
              <a:rPr kumimoji="1" lang="ja-JP" altLang="en-US" dirty="0"/>
              <a:t>育児に要する時間（休日）</a:t>
            </a:r>
            <a:r>
              <a:rPr kumimoji="1" lang="en-US" altLang="ja-JP" dirty="0"/>
              <a:t>】</a:t>
            </a:r>
            <a:endParaRPr kumimoji="1" lang="ja-JP" altLang="en-US" dirty="0"/>
          </a:p>
        </p:txBody>
      </p:sp>
      <p:pic>
        <p:nvPicPr>
          <p:cNvPr id="5" name="図 4">
            <a:extLst>
              <a:ext uri="{FF2B5EF4-FFF2-40B4-BE49-F238E27FC236}">
                <a16:creationId xmlns:a16="http://schemas.microsoft.com/office/drawing/2014/main" id="{BB69F70F-01C5-4245-9141-8DBDEAC8ABEA}"/>
              </a:ext>
            </a:extLst>
          </p:cNvPr>
          <p:cNvPicPr>
            <a:picLocks noChangeAspect="1"/>
          </p:cNvPicPr>
          <p:nvPr/>
        </p:nvPicPr>
        <p:blipFill>
          <a:blip r:embed="rId2"/>
          <a:stretch>
            <a:fillRect/>
          </a:stretch>
        </p:blipFill>
        <p:spPr>
          <a:xfrm>
            <a:off x="618376" y="2169796"/>
            <a:ext cx="4156971" cy="4491990"/>
          </a:xfrm>
          <a:prstGeom prst="rect">
            <a:avLst/>
          </a:prstGeom>
        </p:spPr>
      </p:pic>
      <p:pic>
        <p:nvPicPr>
          <p:cNvPr id="6" name="図 5">
            <a:extLst>
              <a:ext uri="{FF2B5EF4-FFF2-40B4-BE49-F238E27FC236}">
                <a16:creationId xmlns:a16="http://schemas.microsoft.com/office/drawing/2014/main" id="{9576F6EB-B30B-4CEB-B0CD-892D71441FC7}"/>
              </a:ext>
            </a:extLst>
          </p:cNvPr>
          <p:cNvPicPr>
            <a:picLocks noChangeAspect="1"/>
          </p:cNvPicPr>
          <p:nvPr/>
        </p:nvPicPr>
        <p:blipFill>
          <a:blip r:embed="rId3"/>
          <a:stretch>
            <a:fillRect/>
          </a:stretch>
        </p:blipFill>
        <p:spPr>
          <a:xfrm>
            <a:off x="5023980" y="2177927"/>
            <a:ext cx="4156971" cy="4491990"/>
          </a:xfrm>
          <a:prstGeom prst="rect">
            <a:avLst/>
          </a:prstGeom>
        </p:spPr>
      </p:pic>
      <p:sp>
        <p:nvSpPr>
          <p:cNvPr id="13" name="正方形/長方形 12">
            <a:extLst>
              <a:ext uri="{FF2B5EF4-FFF2-40B4-BE49-F238E27FC236}">
                <a16:creationId xmlns:a16="http://schemas.microsoft.com/office/drawing/2014/main" id="{7E4E7C2B-5AE8-49C3-9136-AC7A8C8B6467}"/>
              </a:ext>
            </a:extLst>
          </p:cNvPr>
          <p:cNvSpPr/>
          <p:nvPr/>
        </p:nvSpPr>
        <p:spPr>
          <a:xfrm>
            <a:off x="575754" y="4419601"/>
            <a:ext cx="2136622" cy="16383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EBDF0D19-41CF-4EC6-8EDF-3632E6A7ABB6}"/>
              </a:ext>
            </a:extLst>
          </p:cNvPr>
          <p:cNvSpPr/>
          <p:nvPr/>
        </p:nvSpPr>
        <p:spPr>
          <a:xfrm>
            <a:off x="4988358" y="4419601"/>
            <a:ext cx="2303981" cy="163829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21688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７－３－１　育児に要する時間（平日、共働き状況別）</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15</a:t>
            </a:fld>
            <a:endParaRPr kumimoji="1" lang="ja-JP" altLang="en-US" dirty="0"/>
          </a:p>
        </p:txBody>
      </p:sp>
      <p:sp>
        <p:nvSpPr>
          <p:cNvPr id="8" name="テキスト ボックス 7"/>
          <p:cNvSpPr txBox="1"/>
          <p:nvPr/>
        </p:nvSpPr>
        <p:spPr>
          <a:xfrm>
            <a:off x="818187" y="766910"/>
            <a:ext cx="8295320" cy="1015663"/>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500" dirty="0">
                <a:solidFill>
                  <a:prstClr val="black"/>
                </a:solidFill>
              </a:rPr>
              <a:t>　</a:t>
            </a:r>
            <a:r>
              <a:rPr lang="ja-JP" altLang="en-US" sz="1500" dirty="0"/>
              <a:t> 「なし」と回答した人を除くと、女性の平日の育児時間は、共働き世帯、片働き世帯ともに「５時間以上」が最も高く、共働き世帯では</a:t>
            </a:r>
            <a:r>
              <a:rPr lang="en-US" altLang="ja-JP" sz="1500" dirty="0"/>
              <a:t>13.7%</a:t>
            </a:r>
            <a:r>
              <a:rPr lang="ja-JP" altLang="en-US" sz="1500" dirty="0"/>
              <a:t>、片働き世帯では</a:t>
            </a:r>
            <a:r>
              <a:rPr lang="en-US" altLang="ja-JP" sz="1500" dirty="0"/>
              <a:t>20.4%</a:t>
            </a:r>
            <a:r>
              <a:rPr lang="ja-JP" altLang="en-US" sz="1500" dirty="0"/>
              <a:t>であった。</a:t>
            </a:r>
            <a:endParaRPr lang="en-US" altLang="ja-JP" sz="1500" dirty="0"/>
          </a:p>
          <a:p>
            <a:r>
              <a:rPr lang="ja-JP" altLang="en-US" sz="1500" dirty="0"/>
              <a:t>　　男性の平日の育児時間は、共働き世帯は「ほとんどない」が</a:t>
            </a:r>
            <a:r>
              <a:rPr lang="en-US" altLang="ja-JP" sz="1500" dirty="0"/>
              <a:t>13.5%</a:t>
            </a:r>
            <a:r>
              <a:rPr lang="ja-JP" altLang="en-US" sz="1500" dirty="0"/>
              <a:t>、片働き世帯においては「</a:t>
            </a:r>
            <a:r>
              <a:rPr lang="en-US" altLang="ja-JP" sz="1500" dirty="0"/>
              <a:t>30</a:t>
            </a:r>
            <a:r>
              <a:rPr lang="ja-JP" altLang="en-US" sz="1500" dirty="0"/>
              <a:t>分～１時間未満」と「１時間～２時間未満」がともに</a:t>
            </a:r>
            <a:r>
              <a:rPr lang="en-US" altLang="ja-JP" sz="1500" dirty="0"/>
              <a:t>7.7</a:t>
            </a:r>
            <a:r>
              <a:rPr lang="ja-JP" altLang="en-US" sz="1500" dirty="0"/>
              <a:t>％と、最も高くなっている。</a:t>
            </a:r>
            <a:endParaRPr lang="en-US" altLang="ja-JP" sz="1500" dirty="0"/>
          </a:p>
        </p:txBody>
      </p:sp>
      <p:sp>
        <p:nvSpPr>
          <p:cNvPr id="7" name="テキスト ボックス 6"/>
          <p:cNvSpPr txBox="1"/>
          <p:nvPr/>
        </p:nvSpPr>
        <p:spPr>
          <a:xfrm>
            <a:off x="209534" y="1932632"/>
            <a:ext cx="4367409" cy="369332"/>
          </a:xfrm>
          <a:prstGeom prst="rect">
            <a:avLst/>
          </a:prstGeom>
          <a:noFill/>
        </p:spPr>
        <p:txBody>
          <a:bodyPr wrap="square" rtlCol="0">
            <a:spAutoFit/>
          </a:bodyPr>
          <a:lstStyle/>
          <a:p>
            <a:r>
              <a:rPr kumimoji="1" lang="en-US" altLang="ja-JP" dirty="0"/>
              <a:t>【</a:t>
            </a:r>
            <a:r>
              <a:rPr kumimoji="1" lang="ja-JP" altLang="en-US" dirty="0"/>
              <a:t>育児に要する時間（平日・共働き）</a:t>
            </a:r>
            <a:r>
              <a:rPr kumimoji="1" lang="en-US" altLang="ja-JP" dirty="0"/>
              <a:t>】</a:t>
            </a:r>
            <a:endParaRPr kumimoji="1" lang="ja-JP" altLang="en-US" dirty="0"/>
          </a:p>
        </p:txBody>
      </p:sp>
      <p:sp>
        <p:nvSpPr>
          <p:cNvPr id="11" name="テキスト ボックス 10"/>
          <p:cNvSpPr txBox="1"/>
          <p:nvPr/>
        </p:nvSpPr>
        <p:spPr>
          <a:xfrm>
            <a:off x="4775347" y="1931516"/>
            <a:ext cx="4426287" cy="369332"/>
          </a:xfrm>
          <a:prstGeom prst="rect">
            <a:avLst/>
          </a:prstGeom>
          <a:noFill/>
        </p:spPr>
        <p:txBody>
          <a:bodyPr wrap="square" rtlCol="0">
            <a:spAutoFit/>
          </a:bodyPr>
          <a:lstStyle/>
          <a:p>
            <a:r>
              <a:rPr kumimoji="1" lang="en-US" altLang="ja-JP" dirty="0"/>
              <a:t>【</a:t>
            </a:r>
            <a:r>
              <a:rPr kumimoji="1" lang="ja-JP" altLang="en-US" dirty="0"/>
              <a:t>育児に要する時間（平日・片働き）</a:t>
            </a:r>
            <a:r>
              <a:rPr kumimoji="1" lang="en-US" altLang="ja-JP" dirty="0"/>
              <a:t>】</a:t>
            </a:r>
            <a:endParaRPr kumimoji="1" lang="ja-JP" altLang="en-US" dirty="0"/>
          </a:p>
        </p:txBody>
      </p:sp>
      <p:pic>
        <p:nvPicPr>
          <p:cNvPr id="5" name="図 4">
            <a:extLst>
              <a:ext uri="{FF2B5EF4-FFF2-40B4-BE49-F238E27FC236}">
                <a16:creationId xmlns:a16="http://schemas.microsoft.com/office/drawing/2014/main" id="{0E07CB65-B7BC-413E-92D7-A469CC6A9059}"/>
              </a:ext>
            </a:extLst>
          </p:cNvPr>
          <p:cNvPicPr>
            <a:picLocks noChangeAspect="1"/>
          </p:cNvPicPr>
          <p:nvPr/>
        </p:nvPicPr>
        <p:blipFill>
          <a:blip r:embed="rId2"/>
          <a:stretch>
            <a:fillRect/>
          </a:stretch>
        </p:blipFill>
        <p:spPr>
          <a:xfrm>
            <a:off x="652705" y="2264509"/>
            <a:ext cx="4050243" cy="4376661"/>
          </a:xfrm>
          <a:prstGeom prst="rect">
            <a:avLst/>
          </a:prstGeom>
        </p:spPr>
      </p:pic>
      <p:pic>
        <p:nvPicPr>
          <p:cNvPr id="6" name="図 5">
            <a:extLst>
              <a:ext uri="{FF2B5EF4-FFF2-40B4-BE49-F238E27FC236}">
                <a16:creationId xmlns:a16="http://schemas.microsoft.com/office/drawing/2014/main" id="{1B285612-E34A-4BEE-A00A-CD97D1384454}"/>
              </a:ext>
            </a:extLst>
          </p:cNvPr>
          <p:cNvPicPr>
            <a:picLocks noChangeAspect="1"/>
          </p:cNvPicPr>
          <p:nvPr/>
        </p:nvPicPr>
        <p:blipFill>
          <a:blip r:embed="rId3"/>
          <a:stretch>
            <a:fillRect/>
          </a:stretch>
        </p:blipFill>
        <p:spPr>
          <a:xfrm>
            <a:off x="5170205" y="2245940"/>
            <a:ext cx="4052740" cy="4379359"/>
          </a:xfrm>
          <a:prstGeom prst="rect">
            <a:avLst/>
          </a:prstGeom>
        </p:spPr>
      </p:pic>
      <p:sp>
        <p:nvSpPr>
          <p:cNvPr id="13" name="正方形/長方形 12">
            <a:extLst>
              <a:ext uri="{FF2B5EF4-FFF2-40B4-BE49-F238E27FC236}">
                <a16:creationId xmlns:a16="http://schemas.microsoft.com/office/drawing/2014/main" id="{25E0CCF4-9629-4370-9AA1-E2E02AEEF06A}"/>
              </a:ext>
            </a:extLst>
          </p:cNvPr>
          <p:cNvSpPr/>
          <p:nvPr/>
        </p:nvSpPr>
        <p:spPr>
          <a:xfrm>
            <a:off x="2537171" y="5752343"/>
            <a:ext cx="443095" cy="14892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B1F4597E-CCF3-4192-9E04-DA12280C8AF4}"/>
              </a:ext>
            </a:extLst>
          </p:cNvPr>
          <p:cNvSpPr/>
          <p:nvPr/>
        </p:nvSpPr>
        <p:spPr>
          <a:xfrm>
            <a:off x="2537171" y="3082420"/>
            <a:ext cx="443095" cy="14892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6A8E58EF-3264-4A38-959C-AD0067D55618}"/>
              </a:ext>
            </a:extLst>
          </p:cNvPr>
          <p:cNvSpPr/>
          <p:nvPr/>
        </p:nvSpPr>
        <p:spPr>
          <a:xfrm>
            <a:off x="7216069" y="5760809"/>
            <a:ext cx="443095" cy="14892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DC1B23A9-AB79-4220-89F1-106666437DFD}"/>
              </a:ext>
            </a:extLst>
          </p:cNvPr>
          <p:cNvSpPr/>
          <p:nvPr/>
        </p:nvSpPr>
        <p:spPr>
          <a:xfrm>
            <a:off x="6855171" y="4253867"/>
            <a:ext cx="443095" cy="14892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56BD45CC-9C57-4718-BE67-CAC8DADB4B07}"/>
              </a:ext>
            </a:extLst>
          </p:cNvPr>
          <p:cNvSpPr/>
          <p:nvPr/>
        </p:nvSpPr>
        <p:spPr>
          <a:xfrm>
            <a:off x="6855171" y="3858806"/>
            <a:ext cx="443095" cy="14892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0745886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７－３－２　育児に要する時間（休日、共働き状況別）</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16</a:t>
            </a:fld>
            <a:endParaRPr kumimoji="1" lang="ja-JP" altLang="en-US" dirty="0"/>
          </a:p>
        </p:txBody>
      </p:sp>
      <p:sp>
        <p:nvSpPr>
          <p:cNvPr id="8" name="テキスト ボックス 7"/>
          <p:cNvSpPr txBox="1"/>
          <p:nvPr/>
        </p:nvSpPr>
        <p:spPr>
          <a:xfrm>
            <a:off x="818187" y="792407"/>
            <a:ext cx="8295320" cy="1015663"/>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500" dirty="0">
                <a:solidFill>
                  <a:prstClr val="black"/>
                </a:solidFill>
              </a:rPr>
              <a:t>　</a:t>
            </a:r>
            <a:r>
              <a:rPr lang="ja-JP" altLang="en-US" sz="1500" dirty="0"/>
              <a:t>「なし」と回答した人を除くと、共働き世帯における休日の育児時間は、女性、男性ともに「５時間以上」が最も高く、女性で</a:t>
            </a:r>
            <a:r>
              <a:rPr lang="en-US" altLang="ja-JP" sz="1500" dirty="0"/>
              <a:t>23.0%</a:t>
            </a:r>
            <a:r>
              <a:rPr lang="ja-JP" altLang="en-US" sz="1500" dirty="0"/>
              <a:t>、男性で</a:t>
            </a:r>
            <a:r>
              <a:rPr lang="en-US" altLang="ja-JP" sz="1500" dirty="0"/>
              <a:t>14.2%</a:t>
            </a:r>
            <a:r>
              <a:rPr lang="ja-JP" altLang="en-US" sz="1500" dirty="0"/>
              <a:t>であった。</a:t>
            </a:r>
            <a:endParaRPr lang="en-US" altLang="ja-JP" sz="1500" dirty="0"/>
          </a:p>
          <a:p>
            <a:r>
              <a:rPr lang="ja-JP" altLang="en-US" sz="1500" dirty="0"/>
              <a:t>　一方、片働き世帯でみると、休日における女性の育児時間は</a:t>
            </a:r>
            <a:r>
              <a:rPr lang="en-US" altLang="ja-JP" sz="1500" dirty="0"/>
              <a:t>22.6%</a:t>
            </a:r>
            <a:r>
              <a:rPr lang="ja-JP" altLang="en-US" sz="1500" dirty="0"/>
              <a:t>の「５時間以上」が最も高いものの、男性では「ほとんどない」と「１時間～２時間未満」が</a:t>
            </a:r>
            <a:r>
              <a:rPr lang="en-US" altLang="ja-JP" sz="1500" dirty="0"/>
              <a:t>5.5%</a:t>
            </a:r>
            <a:r>
              <a:rPr lang="ja-JP" altLang="en-US" sz="1500" dirty="0"/>
              <a:t>となっている。</a:t>
            </a:r>
          </a:p>
        </p:txBody>
      </p:sp>
      <p:cxnSp>
        <p:nvCxnSpPr>
          <p:cNvPr id="12" name="直線コネクタ 11"/>
          <p:cNvCxnSpPr/>
          <p:nvPr/>
        </p:nvCxnSpPr>
        <p:spPr>
          <a:xfrm>
            <a:off x="4965847" y="1870320"/>
            <a:ext cx="4611517"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209534" y="1932632"/>
            <a:ext cx="4367409" cy="369332"/>
          </a:xfrm>
          <a:prstGeom prst="rect">
            <a:avLst/>
          </a:prstGeom>
          <a:noFill/>
        </p:spPr>
        <p:txBody>
          <a:bodyPr wrap="square" rtlCol="0">
            <a:spAutoFit/>
          </a:bodyPr>
          <a:lstStyle/>
          <a:p>
            <a:r>
              <a:rPr kumimoji="1" lang="en-US" altLang="ja-JP" dirty="0"/>
              <a:t>【</a:t>
            </a:r>
            <a:r>
              <a:rPr kumimoji="1" lang="ja-JP" altLang="en-US" dirty="0"/>
              <a:t>育児に要する時間（休日・共働き）</a:t>
            </a:r>
            <a:r>
              <a:rPr kumimoji="1" lang="en-US" altLang="ja-JP" dirty="0"/>
              <a:t>】</a:t>
            </a:r>
            <a:endParaRPr kumimoji="1" lang="ja-JP" altLang="en-US" dirty="0"/>
          </a:p>
        </p:txBody>
      </p:sp>
      <p:sp>
        <p:nvSpPr>
          <p:cNvPr id="11" name="テキスト ボックス 10"/>
          <p:cNvSpPr txBox="1"/>
          <p:nvPr/>
        </p:nvSpPr>
        <p:spPr>
          <a:xfrm>
            <a:off x="4775347" y="1931516"/>
            <a:ext cx="4426287" cy="369332"/>
          </a:xfrm>
          <a:prstGeom prst="rect">
            <a:avLst/>
          </a:prstGeom>
          <a:noFill/>
        </p:spPr>
        <p:txBody>
          <a:bodyPr wrap="square" rtlCol="0">
            <a:spAutoFit/>
          </a:bodyPr>
          <a:lstStyle/>
          <a:p>
            <a:r>
              <a:rPr kumimoji="1" lang="en-US" altLang="ja-JP" dirty="0"/>
              <a:t>【</a:t>
            </a:r>
            <a:r>
              <a:rPr kumimoji="1" lang="ja-JP" altLang="en-US" dirty="0"/>
              <a:t>育児に要する時間（休日・片働き）</a:t>
            </a:r>
            <a:r>
              <a:rPr kumimoji="1" lang="en-US" altLang="ja-JP" dirty="0"/>
              <a:t>】</a:t>
            </a:r>
            <a:endParaRPr kumimoji="1" lang="ja-JP" altLang="en-US" dirty="0"/>
          </a:p>
        </p:txBody>
      </p:sp>
      <p:pic>
        <p:nvPicPr>
          <p:cNvPr id="5" name="図 4">
            <a:extLst>
              <a:ext uri="{FF2B5EF4-FFF2-40B4-BE49-F238E27FC236}">
                <a16:creationId xmlns:a16="http://schemas.microsoft.com/office/drawing/2014/main" id="{B8F8B80D-628D-46BB-AB53-2FB072BD6E2D}"/>
              </a:ext>
            </a:extLst>
          </p:cNvPr>
          <p:cNvPicPr>
            <a:picLocks noChangeAspect="1"/>
          </p:cNvPicPr>
          <p:nvPr/>
        </p:nvPicPr>
        <p:blipFill>
          <a:blip r:embed="rId2"/>
          <a:stretch>
            <a:fillRect/>
          </a:stretch>
        </p:blipFill>
        <p:spPr>
          <a:xfrm>
            <a:off x="5180971" y="2300848"/>
            <a:ext cx="4041974" cy="4367725"/>
          </a:xfrm>
          <a:prstGeom prst="rect">
            <a:avLst/>
          </a:prstGeom>
        </p:spPr>
      </p:pic>
      <p:pic>
        <p:nvPicPr>
          <p:cNvPr id="6" name="図 5">
            <a:extLst>
              <a:ext uri="{FF2B5EF4-FFF2-40B4-BE49-F238E27FC236}">
                <a16:creationId xmlns:a16="http://schemas.microsoft.com/office/drawing/2014/main" id="{0E3E0B97-C0D3-4075-9980-218D015700DD}"/>
              </a:ext>
            </a:extLst>
          </p:cNvPr>
          <p:cNvPicPr>
            <a:picLocks noChangeAspect="1"/>
          </p:cNvPicPr>
          <p:nvPr/>
        </p:nvPicPr>
        <p:blipFill>
          <a:blip r:embed="rId3"/>
          <a:stretch>
            <a:fillRect/>
          </a:stretch>
        </p:blipFill>
        <p:spPr>
          <a:xfrm>
            <a:off x="826328" y="2277913"/>
            <a:ext cx="4041974" cy="4367725"/>
          </a:xfrm>
          <a:prstGeom prst="rect">
            <a:avLst/>
          </a:prstGeom>
        </p:spPr>
      </p:pic>
      <p:sp>
        <p:nvSpPr>
          <p:cNvPr id="14" name="正方形/長方形 13">
            <a:extLst>
              <a:ext uri="{FF2B5EF4-FFF2-40B4-BE49-F238E27FC236}">
                <a16:creationId xmlns:a16="http://schemas.microsoft.com/office/drawing/2014/main" id="{9E5B70EE-2B31-4DA2-AA60-5662E605EA69}"/>
              </a:ext>
            </a:extLst>
          </p:cNvPr>
          <p:cNvSpPr/>
          <p:nvPr/>
        </p:nvSpPr>
        <p:spPr>
          <a:xfrm>
            <a:off x="783707" y="5698067"/>
            <a:ext cx="2645294" cy="3675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63441BA6-24F7-4436-A748-B015E6DC2EC8}"/>
              </a:ext>
            </a:extLst>
          </p:cNvPr>
          <p:cNvSpPr/>
          <p:nvPr/>
        </p:nvSpPr>
        <p:spPr>
          <a:xfrm>
            <a:off x="5117038" y="5747736"/>
            <a:ext cx="2513976" cy="37239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6D0C0840-18F9-4E1F-A245-F40A74F0F1A1}"/>
              </a:ext>
            </a:extLst>
          </p:cNvPr>
          <p:cNvSpPr/>
          <p:nvPr/>
        </p:nvSpPr>
        <p:spPr>
          <a:xfrm>
            <a:off x="6850374" y="4344568"/>
            <a:ext cx="276229" cy="14578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6CDB2CBC-F586-462C-B619-01C14D980D94}"/>
              </a:ext>
            </a:extLst>
          </p:cNvPr>
          <p:cNvSpPr/>
          <p:nvPr/>
        </p:nvSpPr>
        <p:spPr>
          <a:xfrm>
            <a:off x="6850375" y="3130566"/>
            <a:ext cx="276229" cy="18916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82515BF8-085C-4825-8C34-D58C33BFA8C1}"/>
              </a:ext>
            </a:extLst>
          </p:cNvPr>
          <p:cNvSpPr/>
          <p:nvPr/>
        </p:nvSpPr>
        <p:spPr>
          <a:xfrm>
            <a:off x="6689056" y="3385205"/>
            <a:ext cx="345911" cy="1296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latin typeface="BIZ UDゴシック" panose="020B0400000000000000" pitchFamily="49" charset="-128"/>
                <a:ea typeface="BIZ UDゴシック" panose="020B0400000000000000" pitchFamily="49" charset="-128"/>
              </a:rPr>
              <a:t>1.1</a:t>
            </a:r>
            <a:endParaRPr kumimoji="1" lang="ja-JP" altLang="en-US" sz="800" dirty="0">
              <a:latin typeface="BIZ UDゴシック" panose="020B0400000000000000" pitchFamily="49" charset="-128"/>
              <a:ea typeface="BIZ UDゴシック" panose="020B0400000000000000" pitchFamily="49" charset="-128"/>
            </a:endParaRPr>
          </a:p>
        </p:txBody>
      </p:sp>
      <p:sp>
        <p:nvSpPr>
          <p:cNvPr id="19" name="正方形/長方形 18">
            <a:extLst>
              <a:ext uri="{FF2B5EF4-FFF2-40B4-BE49-F238E27FC236}">
                <a16:creationId xmlns:a16="http://schemas.microsoft.com/office/drawing/2014/main" id="{2DBF975F-3B20-4517-963F-68B2EF3ECCC9}"/>
              </a:ext>
            </a:extLst>
          </p:cNvPr>
          <p:cNvSpPr/>
          <p:nvPr/>
        </p:nvSpPr>
        <p:spPr>
          <a:xfrm>
            <a:off x="6815532" y="2975618"/>
            <a:ext cx="345911" cy="1296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latin typeface="BIZ UDゴシック" panose="020B0400000000000000" pitchFamily="49" charset="-128"/>
                <a:ea typeface="BIZ UDゴシック" panose="020B0400000000000000" pitchFamily="49" charset="-128"/>
              </a:rPr>
              <a:t>3.2</a:t>
            </a:r>
            <a:endParaRPr kumimoji="1" lang="ja-JP" altLang="en-US" sz="800" dirty="0">
              <a:latin typeface="BIZ UDゴシック" panose="020B0400000000000000" pitchFamily="49" charset="-128"/>
              <a:ea typeface="BIZ UDゴシック" panose="020B0400000000000000" pitchFamily="49" charset="-128"/>
            </a:endParaRPr>
          </a:p>
        </p:txBody>
      </p:sp>
      <p:sp>
        <p:nvSpPr>
          <p:cNvPr id="20" name="正方形/長方形 19">
            <a:extLst>
              <a:ext uri="{FF2B5EF4-FFF2-40B4-BE49-F238E27FC236}">
                <a16:creationId xmlns:a16="http://schemas.microsoft.com/office/drawing/2014/main" id="{2AAA584B-03E2-4429-B874-F0D031248323}"/>
              </a:ext>
            </a:extLst>
          </p:cNvPr>
          <p:cNvSpPr/>
          <p:nvPr/>
        </p:nvSpPr>
        <p:spPr>
          <a:xfrm>
            <a:off x="6710572" y="3785997"/>
            <a:ext cx="345911" cy="1296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latin typeface="BIZ UDゴシック" panose="020B0400000000000000" pitchFamily="49" charset="-128"/>
                <a:ea typeface="BIZ UDゴシック" panose="020B0400000000000000" pitchFamily="49" charset="-128"/>
              </a:rPr>
              <a:t>1.1</a:t>
            </a:r>
            <a:endParaRPr kumimoji="1" lang="ja-JP" altLang="en-US" sz="800" dirty="0">
              <a:latin typeface="BIZ UDゴシック" panose="020B0400000000000000" pitchFamily="49" charset="-128"/>
              <a:ea typeface="BIZ UDゴシック" panose="020B0400000000000000" pitchFamily="49" charset="-128"/>
            </a:endParaRPr>
          </a:p>
        </p:txBody>
      </p:sp>
      <p:sp>
        <p:nvSpPr>
          <p:cNvPr id="21" name="正方形/長方形 20">
            <a:extLst>
              <a:ext uri="{FF2B5EF4-FFF2-40B4-BE49-F238E27FC236}">
                <a16:creationId xmlns:a16="http://schemas.microsoft.com/office/drawing/2014/main" id="{183AAB2D-68D2-4748-80AB-4738E65973F5}"/>
              </a:ext>
            </a:extLst>
          </p:cNvPr>
          <p:cNvSpPr/>
          <p:nvPr/>
        </p:nvSpPr>
        <p:spPr>
          <a:xfrm>
            <a:off x="6780692" y="4189620"/>
            <a:ext cx="345911" cy="1296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latin typeface="BIZ UDゴシック" panose="020B0400000000000000" pitchFamily="49" charset="-128"/>
                <a:ea typeface="BIZ UDゴシック" panose="020B0400000000000000" pitchFamily="49" charset="-128"/>
              </a:rPr>
              <a:t>2.2</a:t>
            </a:r>
            <a:endParaRPr kumimoji="1" lang="ja-JP" altLang="en-US" sz="800"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5219449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７－３ー３　育児に要する時間　</a:t>
            </a:r>
            <a:r>
              <a:rPr lang="en-US" altLang="ja-JP" sz="2177" b="1" dirty="0">
                <a:solidFill>
                  <a:schemeClr val="bg1"/>
                </a:solidFill>
              </a:rPr>
              <a:t>※</a:t>
            </a:r>
            <a:r>
              <a:rPr lang="ja-JP" altLang="en-US" sz="2177" b="1" dirty="0">
                <a:solidFill>
                  <a:schemeClr val="bg1"/>
                </a:solidFill>
              </a:rPr>
              <a:t>末子年齢が「６歳未満」の回答者</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17</a:t>
            </a:fld>
            <a:endParaRPr kumimoji="1" lang="ja-JP" altLang="en-US" dirty="0"/>
          </a:p>
        </p:txBody>
      </p:sp>
      <p:sp>
        <p:nvSpPr>
          <p:cNvPr id="8" name="テキスト ボックス 7"/>
          <p:cNvSpPr txBox="1"/>
          <p:nvPr/>
        </p:nvSpPr>
        <p:spPr>
          <a:xfrm>
            <a:off x="838580" y="902235"/>
            <a:ext cx="8402786" cy="1015663"/>
          </a:xfrm>
          <a:prstGeom prst="rect">
            <a:avLst/>
          </a:prstGeom>
          <a:solidFill>
            <a:schemeClr val="accent1">
              <a:lumMod val="20000"/>
              <a:lumOff val="80000"/>
            </a:schemeClr>
          </a:solidFill>
          <a:ln>
            <a:solidFill>
              <a:schemeClr val="tx1"/>
            </a:solidFill>
          </a:ln>
        </p:spPr>
        <p:txBody>
          <a:bodyPr wrap="square" rtlCol="0">
            <a:spAutoFit/>
          </a:bodyPr>
          <a:lstStyle/>
          <a:p>
            <a:pPr lvl="0"/>
            <a:r>
              <a:rPr lang="ja-JP" altLang="en-US" sz="1500" dirty="0">
                <a:solidFill>
                  <a:prstClr val="black"/>
                </a:solidFill>
              </a:rPr>
              <a:t>　育児に要する時間について、女性は平日、休日ともに「５時間以上」が最も高く、平日で</a:t>
            </a:r>
            <a:r>
              <a:rPr lang="en-US" altLang="ja-JP" sz="1500" dirty="0">
                <a:solidFill>
                  <a:prstClr val="black"/>
                </a:solidFill>
              </a:rPr>
              <a:t>60.0%</a:t>
            </a:r>
            <a:r>
              <a:rPr lang="ja-JP" altLang="en-US" sz="1500" dirty="0">
                <a:solidFill>
                  <a:prstClr val="black"/>
                </a:solidFill>
              </a:rPr>
              <a:t>、休日で</a:t>
            </a:r>
            <a:r>
              <a:rPr lang="en-US" altLang="ja-JP" sz="1500" dirty="0">
                <a:solidFill>
                  <a:prstClr val="black"/>
                </a:solidFill>
              </a:rPr>
              <a:t>88.9%</a:t>
            </a:r>
            <a:r>
              <a:rPr lang="ja-JP" altLang="en-US" sz="1500" dirty="0">
                <a:solidFill>
                  <a:prstClr val="black"/>
                </a:solidFill>
              </a:rPr>
              <a:t>となっている。</a:t>
            </a:r>
            <a:endParaRPr lang="en-US" altLang="ja-JP" sz="1500" dirty="0">
              <a:solidFill>
                <a:prstClr val="black"/>
              </a:solidFill>
            </a:endParaRPr>
          </a:p>
          <a:p>
            <a:pPr lvl="0"/>
            <a:r>
              <a:rPr lang="ja-JP" altLang="en-US" sz="1500" dirty="0">
                <a:solidFill>
                  <a:prstClr val="black"/>
                </a:solidFill>
              </a:rPr>
              <a:t>　一方、男性では、平日は最も割合が高いのが「１時間～２時間未満」の</a:t>
            </a:r>
            <a:r>
              <a:rPr lang="en-US" altLang="ja-JP" sz="1500" dirty="0">
                <a:solidFill>
                  <a:prstClr val="black"/>
                </a:solidFill>
              </a:rPr>
              <a:t>22.2%</a:t>
            </a:r>
            <a:r>
              <a:rPr lang="ja-JP" altLang="en-US" sz="1500" dirty="0">
                <a:solidFill>
                  <a:prstClr val="black"/>
                </a:solidFill>
              </a:rPr>
              <a:t>であり、休日は、男女間でのポイント差はあるものの、「５時間以上」の</a:t>
            </a:r>
            <a:r>
              <a:rPr lang="en-US" altLang="ja-JP" sz="1500" dirty="0">
                <a:solidFill>
                  <a:prstClr val="black"/>
                </a:solidFill>
              </a:rPr>
              <a:t>40%</a:t>
            </a:r>
            <a:r>
              <a:rPr lang="ja-JP" altLang="en-US" sz="1500" dirty="0">
                <a:solidFill>
                  <a:prstClr val="black"/>
                </a:solidFill>
              </a:rPr>
              <a:t>が最も多くなっている。</a:t>
            </a:r>
            <a:endParaRPr lang="ja-JP" altLang="en-US" sz="1500" dirty="0"/>
          </a:p>
        </p:txBody>
      </p:sp>
      <p:sp>
        <p:nvSpPr>
          <p:cNvPr id="7" name="テキスト ボックス 6"/>
          <p:cNvSpPr txBox="1"/>
          <p:nvPr/>
        </p:nvSpPr>
        <p:spPr>
          <a:xfrm>
            <a:off x="252719" y="1997320"/>
            <a:ext cx="3442981" cy="369332"/>
          </a:xfrm>
          <a:prstGeom prst="rect">
            <a:avLst/>
          </a:prstGeom>
          <a:noFill/>
        </p:spPr>
        <p:txBody>
          <a:bodyPr wrap="square" rtlCol="0">
            <a:spAutoFit/>
          </a:bodyPr>
          <a:lstStyle/>
          <a:p>
            <a:r>
              <a:rPr kumimoji="1" lang="en-US" altLang="ja-JP" dirty="0"/>
              <a:t>【</a:t>
            </a:r>
            <a:r>
              <a:rPr kumimoji="1" lang="ja-JP" altLang="en-US" dirty="0"/>
              <a:t>育児に要する時間（平日）</a:t>
            </a:r>
            <a:r>
              <a:rPr kumimoji="1" lang="en-US" altLang="ja-JP" dirty="0"/>
              <a:t>】</a:t>
            </a:r>
            <a:endParaRPr kumimoji="1" lang="ja-JP" altLang="en-US" dirty="0"/>
          </a:p>
        </p:txBody>
      </p:sp>
      <p:sp>
        <p:nvSpPr>
          <p:cNvPr id="11" name="テキスト ボックス 10"/>
          <p:cNvSpPr txBox="1"/>
          <p:nvPr/>
        </p:nvSpPr>
        <p:spPr>
          <a:xfrm>
            <a:off x="4775347" y="1997320"/>
            <a:ext cx="3442981" cy="369332"/>
          </a:xfrm>
          <a:prstGeom prst="rect">
            <a:avLst/>
          </a:prstGeom>
          <a:noFill/>
        </p:spPr>
        <p:txBody>
          <a:bodyPr wrap="square" rtlCol="0">
            <a:spAutoFit/>
          </a:bodyPr>
          <a:lstStyle/>
          <a:p>
            <a:r>
              <a:rPr kumimoji="1" lang="en-US" altLang="ja-JP" dirty="0"/>
              <a:t>【</a:t>
            </a:r>
            <a:r>
              <a:rPr kumimoji="1" lang="ja-JP" altLang="en-US" dirty="0"/>
              <a:t>育児に要する時間（休日）</a:t>
            </a:r>
            <a:r>
              <a:rPr kumimoji="1" lang="en-US" altLang="ja-JP" dirty="0"/>
              <a:t>】</a:t>
            </a:r>
            <a:endParaRPr kumimoji="1" lang="ja-JP" altLang="en-US" dirty="0"/>
          </a:p>
        </p:txBody>
      </p:sp>
      <p:pic>
        <p:nvPicPr>
          <p:cNvPr id="5" name="図 4">
            <a:extLst>
              <a:ext uri="{FF2B5EF4-FFF2-40B4-BE49-F238E27FC236}">
                <a16:creationId xmlns:a16="http://schemas.microsoft.com/office/drawing/2014/main" id="{EA039489-1536-49FD-AB98-71E84B78A017}"/>
              </a:ext>
            </a:extLst>
          </p:cNvPr>
          <p:cNvPicPr>
            <a:picLocks noChangeAspect="1"/>
          </p:cNvPicPr>
          <p:nvPr/>
        </p:nvPicPr>
        <p:blipFill>
          <a:blip r:embed="rId2"/>
          <a:stretch>
            <a:fillRect/>
          </a:stretch>
        </p:blipFill>
        <p:spPr>
          <a:xfrm>
            <a:off x="745330" y="2366650"/>
            <a:ext cx="3990479" cy="4312081"/>
          </a:xfrm>
          <a:prstGeom prst="rect">
            <a:avLst/>
          </a:prstGeom>
        </p:spPr>
      </p:pic>
      <p:pic>
        <p:nvPicPr>
          <p:cNvPr id="6" name="図 5">
            <a:extLst>
              <a:ext uri="{FF2B5EF4-FFF2-40B4-BE49-F238E27FC236}">
                <a16:creationId xmlns:a16="http://schemas.microsoft.com/office/drawing/2014/main" id="{8A433A1D-4A71-4CA9-82C8-C12DFB257389}"/>
              </a:ext>
            </a:extLst>
          </p:cNvPr>
          <p:cNvPicPr>
            <a:picLocks noChangeAspect="1"/>
          </p:cNvPicPr>
          <p:nvPr/>
        </p:nvPicPr>
        <p:blipFill>
          <a:blip r:embed="rId3"/>
          <a:stretch>
            <a:fillRect/>
          </a:stretch>
        </p:blipFill>
        <p:spPr>
          <a:xfrm>
            <a:off x="5116069" y="2314653"/>
            <a:ext cx="4038600" cy="4364079"/>
          </a:xfrm>
          <a:prstGeom prst="rect">
            <a:avLst/>
          </a:prstGeom>
        </p:spPr>
      </p:pic>
      <p:sp>
        <p:nvSpPr>
          <p:cNvPr id="14" name="正方形/長方形 13">
            <a:extLst>
              <a:ext uri="{FF2B5EF4-FFF2-40B4-BE49-F238E27FC236}">
                <a16:creationId xmlns:a16="http://schemas.microsoft.com/office/drawing/2014/main" id="{A5491BEE-1401-4015-973B-D6565E2C128E}"/>
              </a:ext>
            </a:extLst>
          </p:cNvPr>
          <p:cNvSpPr/>
          <p:nvPr/>
        </p:nvSpPr>
        <p:spPr>
          <a:xfrm>
            <a:off x="3933307" y="5772002"/>
            <a:ext cx="410093" cy="18376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正方形/長方形 14">
            <a:extLst>
              <a:ext uri="{FF2B5EF4-FFF2-40B4-BE49-F238E27FC236}">
                <a16:creationId xmlns:a16="http://schemas.microsoft.com/office/drawing/2014/main" id="{95460B6B-063C-4142-B82E-1C5FBB12820E}"/>
              </a:ext>
            </a:extLst>
          </p:cNvPr>
          <p:cNvSpPr/>
          <p:nvPr/>
        </p:nvSpPr>
        <p:spPr>
          <a:xfrm>
            <a:off x="8657707" y="5784167"/>
            <a:ext cx="410093" cy="18376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B54050F1-7FAE-4DBA-B667-C9D0B22A3F36}"/>
              </a:ext>
            </a:extLst>
          </p:cNvPr>
          <p:cNvSpPr/>
          <p:nvPr/>
        </p:nvSpPr>
        <p:spPr>
          <a:xfrm>
            <a:off x="7502547" y="5952598"/>
            <a:ext cx="410093" cy="18376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93EF85D0-AEB8-4E18-A885-89E1D631D58E}"/>
              </a:ext>
            </a:extLst>
          </p:cNvPr>
          <p:cNvSpPr/>
          <p:nvPr/>
        </p:nvSpPr>
        <p:spPr>
          <a:xfrm>
            <a:off x="2849033" y="4338927"/>
            <a:ext cx="410093" cy="18376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2413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７－３ー４　育児に要する時間　</a:t>
            </a:r>
            <a:r>
              <a:rPr lang="en-US" altLang="ja-JP" sz="2177" b="1" dirty="0">
                <a:solidFill>
                  <a:schemeClr val="bg1"/>
                </a:solidFill>
              </a:rPr>
              <a:t>※</a:t>
            </a:r>
            <a:r>
              <a:rPr lang="ja-JP" altLang="en-US" sz="2177" b="1" dirty="0">
                <a:solidFill>
                  <a:schemeClr val="bg1"/>
                </a:solidFill>
              </a:rPr>
              <a:t>末子年齢が「小学生」以下の回答者</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solidFill>
                <a:schemeClr val="bg1"/>
              </a:solidFill>
            </a:endParaRPr>
          </a:p>
          <a:p>
            <a:pPr marL="0" indent="0">
              <a:buNone/>
            </a:pPr>
            <a:endParaRPr lang="ja-JP" altLang="en-US" dirty="0">
              <a:solidFill>
                <a:schemeClr val="bg1"/>
              </a:solidFill>
            </a:endParaRPr>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18</a:t>
            </a:fld>
            <a:endParaRPr kumimoji="1" lang="ja-JP" altLang="en-US" dirty="0"/>
          </a:p>
        </p:txBody>
      </p:sp>
      <p:sp>
        <p:nvSpPr>
          <p:cNvPr id="8" name="テキスト ボックス 7"/>
          <p:cNvSpPr txBox="1"/>
          <p:nvPr/>
        </p:nvSpPr>
        <p:spPr>
          <a:xfrm>
            <a:off x="831192" y="830195"/>
            <a:ext cx="8402786" cy="1015663"/>
          </a:xfrm>
          <a:prstGeom prst="rect">
            <a:avLst/>
          </a:prstGeom>
          <a:solidFill>
            <a:schemeClr val="accent1">
              <a:lumMod val="20000"/>
              <a:lumOff val="80000"/>
            </a:schemeClr>
          </a:solidFill>
          <a:ln>
            <a:solidFill>
              <a:schemeClr val="tx1"/>
            </a:solidFill>
          </a:ln>
        </p:spPr>
        <p:txBody>
          <a:bodyPr wrap="square" rtlCol="0">
            <a:spAutoFit/>
          </a:bodyPr>
          <a:lstStyle/>
          <a:p>
            <a:pPr lvl="0"/>
            <a:r>
              <a:rPr lang="ja-JP" altLang="en-US" sz="1500" dirty="0"/>
              <a:t>　育児に要する時間について、末子年齢が「小学生以下」の場合も、女性は平日、休日ともに「５時間以上」が最も高く、平日で</a:t>
            </a:r>
            <a:r>
              <a:rPr lang="en-US" altLang="ja-JP" sz="1500" dirty="0"/>
              <a:t>44.8%</a:t>
            </a:r>
            <a:r>
              <a:rPr lang="ja-JP" altLang="en-US" sz="1500" dirty="0"/>
              <a:t>、休日で</a:t>
            </a:r>
            <a:r>
              <a:rPr lang="en-US" altLang="ja-JP" sz="1500" dirty="0"/>
              <a:t>66.7%</a:t>
            </a:r>
            <a:r>
              <a:rPr lang="ja-JP" altLang="en-US" sz="1500" dirty="0"/>
              <a:t>となっている。</a:t>
            </a:r>
          </a:p>
          <a:p>
            <a:pPr lvl="0"/>
            <a:r>
              <a:rPr lang="ja-JP" altLang="en-US" sz="1500" dirty="0">
                <a:solidFill>
                  <a:prstClr val="black"/>
                </a:solidFill>
              </a:rPr>
              <a:t>　一方、男性では、平日は最も割合が高いのが「１時間～２時間未満」の</a:t>
            </a:r>
            <a:r>
              <a:rPr lang="en-US" altLang="ja-JP" sz="1500" dirty="0">
                <a:solidFill>
                  <a:prstClr val="black"/>
                </a:solidFill>
              </a:rPr>
              <a:t>26.9%</a:t>
            </a:r>
            <a:r>
              <a:rPr lang="ja-JP" altLang="en-US" sz="1500" dirty="0">
                <a:solidFill>
                  <a:prstClr val="black"/>
                </a:solidFill>
              </a:rPr>
              <a:t>となっており、休日は「５時間以上」の</a:t>
            </a:r>
            <a:r>
              <a:rPr lang="en-US" altLang="ja-JP" sz="1500" dirty="0">
                <a:solidFill>
                  <a:prstClr val="black"/>
                </a:solidFill>
              </a:rPr>
              <a:t>29.9%</a:t>
            </a:r>
            <a:r>
              <a:rPr lang="ja-JP" altLang="en-US" sz="1500" dirty="0">
                <a:solidFill>
                  <a:prstClr val="black"/>
                </a:solidFill>
              </a:rPr>
              <a:t>が最も多くなっている。</a:t>
            </a:r>
            <a:endParaRPr lang="ja-JP" altLang="en-US" sz="1500" dirty="0"/>
          </a:p>
        </p:txBody>
      </p:sp>
      <p:sp>
        <p:nvSpPr>
          <p:cNvPr id="7" name="テキスト ボックス 6"/>
          <p:cNvSpPr txBox="1"/>
          <p:nvPr/>
        </p:nvSpPr>
        <p:spPr>
          <a:xfrm>
            <a:off x="252719" y="1997320"/>
            <a:ext cx="3442981" cy="369332"/>
          </a:xfrm>
          <a:prstGeom prst="rect">
            <a:avLst/>
          </a:prstGeom>
          <a:noFill/>
        </p:spPr>
        <p:txBody>
          <a:bodyPr wrap="square" rtlCol="0">
            <a:spAutoFit/>
          </a:bodyPr>
          <a:lstStyle/>
          <a:p>
            <a:r>
              <a:rPr kumimoji="1" lang="en-US" altLang="ja-JP" dirty="0"/>
              <a:t>【</a:t>
            </a:r>
            <a:r>
              <a:rPr kumimoji="1" lang="ja-JP" altLang="en-US" dirty="0"/>
              <a:t>育児に要する時間（平日）</a:t>
            </a:r>
            <a:r>
              <a:rPr kumimoji="1" lang="en-US" altLang="ja-JP" dirty="0"/>
              <a:t>】</a:t>
            </a:r>
            <a:endParaRPr kumimoji="1" lang="ja-JP" altLang="en-US" dirty="0"/>
          </a:p>
        </p:txBody>
      </p:sp>
      <p:sp>
        <p:nvSpPr>
          <p:cNvPr id="11" name="テキスト ボックス 10"/>
          <p:cNvSpPr txBox="1"/>
          <p:nvPr/>
        </p:nvSpPr>
        <p:spPr>
          <a:xfrm>
            <a:off x="4775347" y="1997320"/>
            <a:ext cx="3442981" cy="369332"/>
          </a:xfrm>
          <a:prstGeom prst="rect">
            <a:avLst/>
          </a:prstGeom>
          <a:noFill/>
        </p:spPr>
        <p:txBody>
          <a:bodyPr wrap="square" rtlCol="0">
            <a:spAutoFit/>
          </a:bodyPr>
          <a:lstStyle/>
          <a:p>
            <a:r>
              <a:rPr kumimoji="1" lang="en-US" altLang="ja-JP" dirty="0"/>
              <a:t>【</a:t>
            </a:r>
            <a:r>
              <a:rPr kumimoji="1" lang="ja-JP" altLang="en-US" dirty="0"/>
              <a:t>育児に要する時間（休日）</a:t>
            </a:r>
            <a:r>
              <a:rPr kumimoji="1" lang="en-US" altLang="ja-JP" dirty="0"/>
              <a:t>】</a:t>
            </a:r>
            <a:endParaRPr kumimoji="1" lang="ja-JP" altLang="en-US" dirty="0"/>
          </a:p>
        </p:txBody>
      </p:sp>
      <p:pic>
        <p:nvPicPr>
          <p:cNvPr id="5" name="図 4">
            <a:extLst>
              <a:ext uri="{FF2B5EF4-FFF2-40B4-BE49-F238E27FC236}">
                <a16:creationId xmlns:a16="http://schemas.microsoft.com/office/drawing/2014/main" id="{800599DF-6B6A-4B4C-95A0-A411690E58BA}"/>
              </a:ext>
            </a:extLst>
          </p:cNvPr>
          <p:cNvPicPr>
            <a:picLocks noChangeAspect="1"/>
          </p:cNvPicPr>
          <p:nvPr/>
        </p:nvPicPr>
        <p:blipFill>
          <a:blip r:embed="rId2"/>
          <a:stretch>
            <a:fillRect/>
          </a:stretch>
        </p:blipFill>
        <p:spPr>
          <a:xfrm>
            <a:off x="945303" y="2347277"/>
            <a:ext cx="3968327" cy="4288143"/>
          </a:xfrm>
          <a:prstGeom prst="rect">
            <a:avLst/>
          </a:prstGeom>
        </p:spPr>
      </p:pic>
      <p:pic>
        <p:nvPicPr>
          <p:cNvPr id="6" name="図 5">
            <a:extLst>
              <a:ext uri="{FF2B5EF4-FFF2-40B4-BE49-F238E27FC236}">
                <a16:creationId xmlns:a16="http://schemas.microsoft.com/office/drawing/2014/main" id="{1F606982-F728-44E1-AE04-D985221CEDCB}"/>
              </a:ext>
            </a:extLst>
          </p:cNvPr>
          <p:cNvPicPr>
            <a:picLocks noChangeAspect="1"/>
          </p:cNvPicPr>
          <p:nvPr/>
        </p:nvPicPr>
        <p:blipFill>
          <a:blip r:embed="rId3"/>
          <a:stretch>
            <a:fillRect/>
          </a:stretch>
        </p:blipFill>
        <p:spPr>
          <a:xfrm>
            <a:off x="5283581" y="2366652"/>
            <a:ext cx="3950397" cy="4268768"/>
          </a:xfrm>
          <a:prstGeom prst="rect">
            <a:avLst/>
          </a:prstGeom>
        </p:spPr>
      </p:pic>
      <p:sp>
        <p:nvSpPr>
          <p:cNvPr id="14" name="正方形/長方形 13">
            <a:extLst>
              <a:ext uri="{FF2B5EF4-FFF2-40B4-BE49-F238E27FC236}">
                <a16:creationId xmlns:a16="http://schemas.microsoft.com/office/drawing/2014/main" id="{356923E4-DB9F-4CE3-9340-86EE547D87B9}"/>
              </a:ext>
            </a:extLst>
          </p:cNvPr>
          <p:cNvSpPr/>
          <p:nvPr/>
        </p:nvSpPr>
        <p:spPr>
          <a:xfrm>
            <a:off x="3695700" y="5755531"/>
            <a:ext cx="410093" cy="18376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AF346ED8-3FDA-4D68-8654-19A983CCD3B4}"/>
              </a:ext>
            </a:extLst>
          </p:cNvPr>
          <p:cNvSpPr/>
          <p:nvPr/>
        </p:nvSpPr>
        <p:spPr>
          <a:xfrm>
            <a:off x="8323754" y="5764325"/>
            <a:ext cx="410093" cy="18376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BAF2B56C-2B9F-4FF7-B108-9E47AD24DB08}"/>
              </a:ext>
            </a:extLst>
          </p:cNvPr>
          <p:cNvSpPr/>
          <p:nvPr/>
        </p:nvSpPr>
        <p:spPr>
          <a:xfrm>
            <a:off x="3153833" y="4307585"/>
            <a:ext cx="410093" cy="18376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877969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８　介護に要する時間</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19</a:t>
            </a:fld>
            <a:endParaRPr kumimoji="1" lang="ja-JP" altLang="en-US" dirty="0"/>
          </a:p>
        </p:txBody>
      </p:sp>
      <p:sp>
        <p:nvSpPr>
          <p:cNvPr id="8" name="テキスト ボックス 7"/>
          <p:cNvSpPr txBox="1"/>
          <p:nvPr/>
        </p:nvSpPr>
        <p:spPr>
          <a:xfrm>
            <a:off x="871161" y="960294"/>
            <a:ext cx="8295320" cy="553998"/>
          </a:xfrm>
          <a:prstGeom prst="rect">
            <a:avLst/>
          </a:prstGeom>
          <a:solidFill>
            <a:schemeClr val="accent1">
              <a:lumMod val="20000"/>
              <a:lumOff val="80000"/>
            </a:schemeClr>
          </a:solidFill>
          <a:ln>
            <a:solidFill>
              <a:schemeClr val="tx1"/>
            </a:solidFill>
          </a:ln>
        </p:spPr>
        <p:txBody>
          <a:bodyPr wrap="square" rtlCol="0" anchor="ctr">
            <a:spAutoFit/>
          </a:bodyPr>
          <a:lstStyle/>
          <a:p>
            <a:pPr lvl="0"/>
            <a:r>
              <a:rPr lang="ja-JP" altLang="en-US" sz="1500" dirty="0"/>
              <a:t>　介護に要する時間については、平日、休日のいずれも、男女ともに「なし」を選択した割合が８割近くなっている。他の項目についても、男女間で大きな差はみられなかった。</a:t>
            </a:r>
          </a:p>
        </p:txBody>
      </p:sp>
      <p:sp>
        <p:nvSpPr>
          <p:cNvPr id="7" name="テキスト ボックス 6"/>
          <p:cNvSpPr txBox="1"/>
          <p:nvPr/>
        </p:nvSpPr>
        <p:spPr>
          <a:xfrm>
            <a:off x="311710" y="1792975"/>
            <a:ext cx="3442981" cy="369332"/>
          </a:xfrm>
          <a:prstGeom prst="rect">
            <a:avLst/>
          </a:prstGeom>
          <a:noFill/>
        </p:spPr>
        <p:txBody>
          <a:bodyPr wrap="square" rtlCol="0">
            <a:spAutoFit/>
          </a:bodyPr>
          <a:lstStyle/>
          <a:p>
            <a:r>
              <a:rPr kumimoji="1" lang="en-US" altLang="ja-JP" dirty="0"/>
              <a:t>【</a:t>
            </a:r>
            <a:r>
              <a:rPr kumimoji="1" lang="ja-JP" altLang="en-US" dirty="0"/>
              <a:t>介護に要する時間（平日）</a:t>
            </a:r>
            <a:r>
              <a:rPr kumimoji="1" lang="en-US" altLang="ja-JP" dirty="0"/>
              <a:t>】</a:t>
            </a:r>
            <a:endParaRPr kumimoji="1" lang="ja-JP" altLang="en-US" dirty="0"/>
          </a:p>
        </p:txBody>
      </p:sp>
      <p:sp>
        <p:nvSpPr>
          <p:cNvPr id="11" name="テキスト ボックス 10"/>
          <p:cNvSpPr txBox="1"/>
          <p:nvPr/>
        </p:nvSpPr>
        <p:spPr>
          <a:xfrm>
            <a:off x="4834338" y="1792975"/>
            <a:ext cx="3442981" cy="369332"/>
          </a:xfrm>
          <a:prstGeom prst="rect">
            <a:avLst/>
          </a:prstGeom>
          <a:noFill/>
        </p:spPr>
        <p:txBody>
          <a:bodyPr wrap="square" rtlCol="0">
            <a:spAutoFit/>
          </a:bodyPr>
          <a:lstStyle/>
          <a:p>
            <a:r>
              <a:rPr kumimoji="1" lang="en-US" altLang="ja-JP" dirty="0"/>
              <a:t>【</a:t>
            </a:r>
            <a:r>
              <a:rPr kumimoji="1" lang="ja-JP" altLang="en-US" dirty="0"/>
              <a:t>介護に要する時間（休日）</a:t>
            </a:r>
            <a:r>
              <a:rPr kumimoji="1" lang="en-US" altLang="ja-JP" dirty="0"/>
              <a:t>】</a:t>
            </a:r>
            <a:endParaRPr kumimoji="1" lang="ja-JP" altLang="en-US" dirty="0"/>
          </a:p>
        </p:txBody>
      </p:sp>
      <p:pic>
        <p:nvPicPr>
          <p:cNvPr id="6" name="図 5">
            <a:extLst>
              <a:ext uri="{FF2B5EF4-FFF2-40B4-BE49-F238E27FC236}">
                <a16:creationId xmlns:a16="http://schemas.microsoft.com/office/drawing/2014/main" id="{5DD6159B-3C99-48D4-AEE8-8BADD038A690}"/>
              </a:ext>
            </a:extLst>
          </p:cNvPr>
          <p:cNvPicPr>
            <a:picLocks noChangeAspect="1"/>
          </p:cNvPicPr>
          <p:nvPr/>
        </p:nvPicPr>
        <p:blipFill>
          <a:blip r:embed="rId2"/>
          <a:stretch>
            <a:fillRect/>
          </a:stretch>
        </p:blipFill>
        <p:spPr>
          <a:xfrm>
            <a:off x="635339" y="2162307"/>
            <a:ext cx="4156377" cy="4491348"/>
          </a:xfrm>
          <a:prstGeom prst="rect">
            <a:avLst/>
          </a:prstGeom>
        </p:spPr>
      </p:pic>
      <p:pic>
        <p:nvPicPr>
          <p:cNvPr id="13" name="図 12">
            <a:extLst>
              <a:ext uri="{FF2B5EF4-FFF2-40B4-BE49-F238E27FC236}">
                <a16:creationId xmlns:a16="http://schemas.microsoft.com/office/drawing/2014/main" id="{0F7FB229-5A20-4E2C-B892-D5D4DCC23D22}"/>
              </a:ext>
            </a:extLst>
          </p:cNvPr>
          <p:cNvPicPr>
            <a:picLocks noChangeAspect="1"/>
          </p:cNvPicPr>
          <p:nvPr/>
        </p:nvPicPr>
        <p:blipFill>
          <a:blip r:embed="rId3"/>
          <a:stretch>
            <a:fillRect/>
          </a:stretch>
        </p:blipFill>
        <p:spPr>
          <a:xfrm>
            <a:off x="4965848" y="2162306"/>
            <a:ext cx="4156378" cy="4491349"/>
          </a:xfrm>
          <a:prstGeom prst="rect">
            <a:avLst/>
          </a:prstGeom>
        </p:spPr>
      </p:pic>
      <p:sp>
        <p:nvSpPr>
          <p:cNvPr id="15" name="正方形/長方形 14">
            <a:extLst>
              <a:ext uri="{FF2B5EF4-FFF2-40B4-BE49-F238E27FC236}">
                <a16:creationId xmlns:a16="http://schemas.microsoft.com/office/drawing/2014/main" id="{84266FCF-3C2C-4BC6-AAC9-F3C98999D142}"/>
              </a:ext>
            </a:extLst>
          </p:cNvPr>
          <p:cNvSpPr/>
          <p:nvPr/>
        </p:nvSpPr>
        <p:spPr>
          <a:xfrm>
            <a:off x="592717" y="2346973"/>
            <a:ext cx="4156971" cy="3693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0E253C51-2BEC-46EF-928A-6E9FE6D7590F}"/>
              </a:ext>
            </a:extLst>
          </p:cNvPr>
          <p:cNvSpPr/>
          <p:nvPr/>
        </p:nvSpPr>
        <p:spPr>
          <a:xfrm>
            <a:off x="4953000" y="2346973"/>
            <a:ext cx="4156971" cy="3693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86384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目次</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2</a:t>
            </a:fld>
            <a:endParaRPr kumimoji="1" lang="ja-JP" altLang="en-US" dirty="0"/>
          </a:p>
        </p:txBody>
      </p:sp>
      <p:sp>
        <p:nvSpPr>
          <p:cNvPr id="11" name="テキスト ボックス 10"/>
          <p:cNvSpPr txBox="1"/>
          <p:nvPr/>
        </p:nvSpPr>
        <p:spPr>
          <a:xfrm>
            <a:off x="367180" y="1011035"/>
            <a:ext cx="4598668" cy="5293757"/>
          </a:xfrm>
          <a:prstGeom prst="rect">
            <a:avLst/>
          </a:prstGeom>
          <a:noFill/>
        </p:spPr>
        <p:txBody>
          <a:bodyPr wrap="square" rtlCol="0">
            <a:spAutoFit/>
          </a:bodyPr>
          <a:lstStyle/>
          <a:p>
            <a:r>
              <a:rPr kumimoji="1" lang="ja-JP" altLang="en-US" sz="1300" dirty="0"/>
              <a:t>１</a:t>
            </a:r>
            <a:r>
              <a:rPr kumimoji="1" lang="en-US" altLang="ja-JP" sz="1300" dirty="0"/>
              <a:t>-</a:t>
            </a:r>
            <a:r>
              <a:rPr kumimoji="1" lang="ja-JP" altLang="en-US" sz="1300" dirty="0"/>
              <a:t>１　　 回答者の属性（性別・年齢）</a:t>
            </a:r>
            <a:endParaRPr kumimoji="1" lang="en-US" altLang="ja-JP" sz="1300" dirty="0"/>
          </a:p>
          <a:p>
            <a:r>
              <a:rPr kumimoji="1" lang="ja-JP" altLang="en-US" sz="1300" dirty="0"/>
              <a:t>１</a:t>
            </a:r>
            <a:r>
              <a:rPr kumimoji="1" lang="en-US" altLang="ja-JP" sz="1300" dirty="0"/>
              <a:t>-</a:t>
            </a:r>
            <a:r>
              <a:rPr kumimoji="1" lang="ja-JP" altLang="en-US" sz="1300" dirty="0"/>
              <a:t>２　　 回答者の属性（回答方法）</a:t>
            </a:r>
            <a:endParaRPr kumimoji="1" lang="en-US" altLang="ja-JP" sz="1300" dirty="0"/>
          </a:p>
          <a:p>
            <a:pPr marL="342900" indent="-342900">
              <a:buAutoNum type="arabicDbPlain" startAt="2"/>
            </a:pPr>
            <a:r>
              <a:rPr kumimoji="1" lang="ja-JP" altLang="en-US" sz="1300" dirty="0"/>
              <a:t>　　  男女平等の現状認識</a:t>
            </a:r>
            <a:endParaRPr kumimoji="1" lang="en-US" altLang="ja-JP" sz="1300" dirty="0"/>
          </a:p>
          <a:p>
            <a:pPr marL="342900" indent="-342900">
              <a:buAutoNum type="arabicDbPlain" startAt="2"/>
            </a:pPr>
            <a:r>
              <a:rPr kumimoji="1" lang="ja-JP" altLang="en-US" sz="1300" dirty="0"/>
              <a:t>           女性の増加が望まれる職業・役職</a:t>
            </a:r>
            <a:endParaRPr kumimoji="1" lang="en-US" altLang="ja-JP" sz="1300" dirty="0"/>
          </a:p>
          <a:p>
            <a:pPr marL="342900" indent="-342900">
              <a:buAutoNum type="arabicDbPlain" startAt="2"/>
            </a:pPr>
            <a:r>
              <a:rPr kumimoji="1" lang="ja-JP" altLang="en-US" sz="1300" dirty="0"/>
              <a:t>           性別役割分担意識</a:t>
            </a:r>
            <a:endParaRPr kumimoji="1" lang="en-US" altLang="ja-JP" sz="1300" dirty="0"/>
          </a:p>
          <a:p>
            <a:pPr marL="342900" indent="-342900">
              <a:buAutoNum type="arabicDbPlain" startAt="2"/>
            </a:pPr>
            <a:r>
              <a:rPr kumimoji="1" lang="ja-JP" altLang="en-US" sz="1300" dirty="0"/>
              <a:t>           結婚に関する考え方</a:t>
            </a:r>
            <a:endParaRPr kumimoji="1" lang="en-US" altLang="ja-JP" sz="1300" dirty="0"/>
          </a:p>
          <a:p>
            <a:pPr marL="342900" indent="-342900">
              <a:buAutoNum type="arabicDbPlain" startAt="2"/>
            </a:pPr>
            <a:r>
              <a:rPr kumimoji="1" lang="ja-JP" altLang="en-US" sz="1300" dirty="0"/>
              <a:t>           家庭の仕事の役割分担</a:t>
            </a:r>
            <a:endParaRPr kumimoji="1" lang="en-US" altLang="ja-JP" sz="1300" dirty="0"/>
          </a:p>
          <a:p>
            <a:r>
              <a:rPr kumimoji="1" lang="ja-JP" altLang="en-US" sz="1300" dirty="0"/>
              <a:t>７</a:t>
            </a:r>
            <a:r>
              <a:rPr kumimoji="1" lang="en-US" altLang="ja-JP" sz="1300" dirty="0"/>
              <a:t>-</a:t>
            </a:r>
            <a:r>
              <a:rPr kumimoji="1" lang="ja-JP" altLang="en-US" sz="1300" dirty="0"/>
              <a:t>１    　 仕事に要する時間（平日と休日の比較）</a:t>
            </a:r>
            <a:endParaRPr kumimoji="1" lang="en-US" altLang="ja-JP" sz="1300" dirty="0"/>
          </a:p>
          <a:p>
            <a:r>
              <a:rPr kumimoji="1" lang="ja-JP" altLang="en-US" sz="1300" dirty="0"/>
              <a:t>７</a:t>
            </a:r>
            <a:r>
              <a:rPr kumimoji="1" lang="en-US" altLang="ja-JP" sz="1300" dirty="0"/>
              <a:t>-</a:t>
            </a:r>
            <a:r>
              <a:rPr kumimoji="1" lang="ja-JP" altLang="en-US" sz="1300" dirty="0"/>
              <a:t>２　　 家事に要する時間（平日と休日の比較）</a:t>
            </a:r>
            <a:endParaRPr kumimoji="1" lang="en-US" altLang="ja-JP" sz="1300" dirty="0"/>
          </a:p>
          <a:p>
            <a:r>
              <a:rPr kumimoji="1" lang="ja-JP" altLang="en-US" sz="1300" dirty="0"/>
              <a:t>７</a:t>
            </a:r>
            <a:r>
              <a:rPr kumimoji="1" lang="en-US" altLang="ja-JP" sz="1300" dirty="0"/>
              <a:t>-</a:t>
            </a:r>
            <a:r>
              <a:rPr kumimoji="1" lang="ja-JP" altLang="en-US" sz="1300" dirty="0"/>
              <a:t>２</a:t>
            </a:r>
            <a:r>
              <a:rPr kumimoji="1" lang="en-US" altLang="ja-JP" sz="1300" dirty="0"/>
              <a:t>-</a:t>
            </a:r>
            <a:r>
              <a:rPr kumimoji="1" lang="ja-JP" altLang="en-US" sz="1300" dirty="0"/>
              <a:t>１　家事に要する時間（平日、共働き状況別）</a:t>
            </a:r>
            <a:endParaRPr kumimoji="1" lang="en-US" altLang="ja-JP" sz="1300" dirty="0"/>
          </a:p>
          <a:p>
            <a:r>
              <a:rPr kumimoji="1" lang="ja-JP" altLang="en-US" sz="1300" dirty="0"/>
              <a:t>７</a:t>
            </a:r>
            <a:r>
              <a:rPr kumimoji="1" lang="en-US" altLang="ja-JP" sz="1300" dirty="0"/>
              <a:t>-</a:t>
            </a:r>
            <a:r>
              <a:rPr kumimoji="1" lang="ja-JP" altLang="en-US" sz="1300" dirty="0"/>
              <a:t>２</a:t>
            </a:r>
            <a:r>
              <a:rPr kumimoji="1" lang="en-US" altLang="ja-JP" sz="1300" dirty="0"/>
              <a:t>-</a:t>
            </a:r>
            <a:r>
              <a:rPr kumimoji="1" lang="ja-JP" altLang="en-US" sz="1300" dirty="0"/>
              <a:t>２　家事に要する時間（休日、共働き状況別）</a:t>
            </a:r>
            <a:endParaRPr kumimoji="1" lang="en-US" altLang="ja-JP" sz="1300" dirty="0"/>
          </a:p>
          <a:p>
            <a:r>
              <a:rPr kumimoji="1" lang="ja-JP" altLang="en-US" sz="1300" dirty="0"/>
              <a:t>７</a:t>
            </a:r>
            <a:r>
              <a:rPr kumimoji="1" lang="en-US" altLang="ja-JP" sz="1300" dirty="0"/>
              <a:t>-</a:t>
            </a:r>
            <a:r>
              <a:rPr kumimoji="1" lang="ja-JP" altLang="en-US" sz="1300" dirty="0"/>
              <a:t>３　　 育児に要する時間（平日と休日の比較）</a:t>
            </a:r>
            <a:endParaRPr kumimoji="1" lang="en-US" altLang="ja-JP" sz="1300" dirty="0"/>
          </a:p>
          <a:p>
            <a:r>
              <a:rPr kumimoji="1" lang="ja-JP" altLang="en-US" sz="1300" dirty="0"/>
              <a:t>７</a:t>
            </a:r>
            <a:r>
              <a:rPr kumimoji="1" lang="en-US" altLang="ja-JP" sz="1300" dirty="0"/>
              <a:t>-</a:t>
            </a:r>
            <a:r>
              <a:rPr kumimoji="1" lang="ja-JP" altLang="en-US" sz="1300" dirty="0"/>
              <a:t>３</a:t>
            </a:r>
            <a:r>
              <a:rPr kumimoji="1" lang="en-US" altLang="ja-JP" sz="1300" dirty="0"/>
              <a:t>-</a:t>
            </a:r>
            <a:r>
              <a:rPr kumimoji="1" lang="ja-JP" altLang="en-US" sz="1300" dirty="0"/>
              <a:t>１　育児に要する時間（平日、共働き状況別）</a:t>
            </a:r>
            <a:endParaRPr kumimoji="1" lang="en-US" altLang="ja-JP" sz="1300" dirty="0"/>
          </a:p>
          <a:p>
            <a:r>
              <a:rPr kumimoji="1" lang="ja-JP" altLang="en-US" sz="1300" dirty="0"/>
              <a:t>７</a:t>
            </a:r>
            <a:r>
              <a:rPr kumimoji="1" lang="en-US" altLang="ja-JP" sz="1300" dirty="0"/>
              <a:t>-</a:t>
            </a:r>
            <a:r>
              <a:rPr kumimoji="1" lang="ja-JP" altLang="en-US" sz="1300" dirty="0"/>
              <a:t>３</a:t>
            </a:r>
            <a:r>
              <a:rPr kumimoji="1" lang="en-US" altLang="ja-JP" sz="1300" dirty="0"/>
              <a:t>-</a:t>
            </a:r>
            <a:r>
              <a:rPr kumimoji="1" lang="ja-JP" altLang="en-US" sz="1300" dirty="0"/>
              <a:t>２　育児に要する時間（休日、共働き状況別）</a:t>
            </a:r>
            <a:endParaRPr kumimoji="1" lang="en-US" altLang="ja-JP" sz="1300" dirty="0"/>
          </a:p>
          <a:p>
            <a:r>
              <a:rPr kumimoji="1" lang="ja-JP" altLang="en-US" sz="1300" dirty="0"/>
              <a:t>７</a:t>
            </a:r>
            <a:r>
              <a:rPr kumimoji="1" lang="en-US" altLang="ja-JP" sz="1300" dirty="0"/>
              <a:t>-</a:t>
            </a:r>
            <a:r>
              <a:rPr kumimoji="1" lang="ja-JP" altLang="en-US" sz="1300" dirty="0"/>
              <a:t>３</a:t>
            </a:r>
            <a:r>
              <a:rPr kumimoji="1" lang="en-US" altLang="ja-JP" sz="1300" dirty="0"/>
              <a:t>-</a:t>
            </a:r>
            <a:r>
              <a:rPr kumimoji="1" lang="ja-JP" altLang="en-US" sz="1300" dirty="0"/>
              <a:t>３　育児に要する時間　</a:t>
            </a:r>
            <a:r>
              <a:rPr kumimoji="1" lang="en-US" altLang="ja-JP" sz="1300" dirty="0"/>
              <a:t>※</a:t>
            </a:r>
            <a:r>
              <a:rPr kumimoji="1" lang="ja-JP" altLang="en-US" sz="1300" dirty="0"/>
              <a:t>末子年齢が「６歳未満」</a:t>
            </a:r>
            <a:endParaRPr kumimoji="1" lang="en-US" altLang="ja-JP" sz="1300" dirty="0"/>
          </a:p>
          <a:p>
            <a:r>
              <a:rPr kumimoji="1" lang="ja-JP" altLang="en-US" sz="1300" dirty="0"/>
              <a:t>７</a:t>
            </a:r>
            <a:r>
              <a:rPr kumimoji="1" lang="en-US" altLang="ja-JP" sz="1300" dirty="0"/>
              <a:t>-</a:t>
            </a:r>
            <a:r>
              <a:rPr kumimoji="1" lang="ja-JP" altLang="en-US" sz="1300" dirty="0"/>
              <a:t>３</a:t>
            </a:r>
            <a:r>
              <a:rPr kumimoji="1" lang="en-US" altLang="ja-JP" sz="1300" dirty="0"/>
              <a:t>-</a:t>
            </a:r>
            <a:r>
              <a:rPr kumimoji="1" lang="ja-JP" altLang="en-US" sz="1300" dirty="0"/>
              <a:t>４　育児に要する時間　</a:t>
            </a:r>
            <a:r>
              <a:rPr kumimoji="1" lang="en-US" altLang="ja-JP" sz="1300" dirty="0"/>
              <a:t>※</a:t>
            </a:r>
            <a:r>
              <a:rPr kumimoji="1" lang="ja-JP" altLang="en-US" sz="1300" dirty="0"/>
              <a:t>末子年齢が「小学生以下」</a:t>
            </a:r>
            <a:endParaRPr kumimoji="1" lang="en-US" altLang="ja-JP" sz="1300" dirty="0"/>
          </a:p>
          <a:p>
            <a:r>
              <a:rPr kumimoji="1" lang="ja-JP" altLang="en-US" sz="1300" dirty="0"/>
              <a:t>８                介護に要する時間</a:t>
            </a:r>
            <a:endParaRPr kumimoji="1" lang="en-US" altLang="ja-JP" sz="1300" dirty="0"/>
          </a:p>
          <a:p>
            <a:r>
              <a:rPr kumimoji="1" lang="ja-JP" altLang="en-US" sz="1300" dirty="0"/>
              <a:t>８</a:t>
            </a:r>
            <a:r>
              <a:rPr kumimoji="1" lang="en-US" altLang="ja-JP" sz="1300" dirty="0"/>
              <a:t>-</a:t>
            </a:r>
            <a:r>
              <a:rPr kumimoji="1" lang="ja-JP" altLang="en-US" sz="1300" dirty="0"/>
              <a:t>１　　 介護される場合の希望</a:t>
            </a:r>
            <a:endParaRPr kumimoji="1" lang="en-US" altLang="ja-JP" sz="1300" dirty="0"/>
          </a:p>
          <a:p>
            <a:pPr marL="342900" indent="-342900">
              <a:buAutoNum type="arabicDbPlain" startAt="9"/>
            </a:pPr>
            <a:r>
              <a:rPr kumimoji="1" lang="ja-JP" altLang="en-US" sz="1300" dirty="0"/>
              <a:t>　　   女性の働き方（「考え方」と「実際」）</a:t>
            </a:r>
            <a:endParaRPr kumimoji="1" lang="en-US" altLang="ja-JP" sz="1300" dirty="0"/>
          </a:p>
          <a:p>
            <a:pPr marL="342900" indent="-342900">
              <a:buAutoNum type="arabicDbPlain" startAt="9"/>
            </a:pPr>
            <a:r>
              <a:rPr kumimoji="1" lang="ja-JP" altLang="en-US" sz="1300" dirty="0"/>
              <a:t>            職場において男女格差を感じること</a:t>
            </a:r>
            <a:endParaRPr kumimoji="1" lang="en-US" altLang="ja-JP" sz="1300" dirty="0"/>
          </a:p>
          <a:p>
            <a:pPr marL="342900" indent="-342900">
              <a:buAutoNum type="arabicDbPlain" startAt="9"/>
            </a:pPr>
            <a:r>
              <a:rPr kumimoji="1" lang="ja-JP" altLang="en-US" sz="1300" dirty="0"/>
              <a:t>　　   女性が働き続けるために必要なこと</a:t>
            </a:r>
            <a:endParaRPr kumimoji="1" lang="en-US" altLang="ja-JP" sz="1300" dirty="0"/>
          </a:p>
          <a:p>
            <a:pPr marL="342900" indent="-342900">
              <a:buAutoNum type="arabicDbPlain" startAt="9"/>
            </a:pPr>
            <a:r>
              <a:rPr kumimoji="1" lang="ja-JP" altLang="en-US" sz="1300" dirty="0"/>
              <a:t>　　   女性が再就職しやすくなるために必要なこと</a:t>
            </a:r>
            <a:endParaRPr kumimoji="1" lang="en-US" altLang="ja-JP" sz="1300" dirty="0"/>
          </a:p>
          <a:p>
            <a:pPr marL="342900" indent="-342900">
              <a:buAutoNum type="arabicDbPlain" startAt="9"/>
            </a:pPr>
            <a:r>
              <a:rPr kumimoji="1" lang="ja-JP" altLang="en-US" sz="1300" dirty="0"/>
              <a:t>　　   男性が家事等をすることを難しくしている理由</a:t>
            </a:r>
            <a:endParaRPr kumimoji="1" lang="en-US" altLang="ja-JP" sz="1300" dirty="0"/>
          </a:p>
          <a:p>
            <a:pPr marL="342900" indent="-342900">
              <a:buAutoNum type="arabicDbPlain" startAt="9"/>
            </a:pPr>
            <a:r>
              <a:rPr kumimoji="1" lang="ja-JP" altLang="en-US" sz="1300" dirty="0"/>
              <a:t>　　   男性が家事、育児等に参加する為に必要なこと</a:t>
            </a:r>
            <a:endParaRPr kumimoji="1" lang="en-US" altLang="ja-JP" sz="1300" dirty="0"/>
          </a:p>
          <a:p>
            <a:pPr marL="342900" indent="-342900">
              <a:buAutoNum type="arabicDbPlain" startAt="9"/>
            </a:pPr>
            <a:r>
              <a:rPr kumimoji="1" lang="ja-JP" altLang="en-US" sz="1300" dirty="0"/>
              <a:t>　　   社会・職場における男女共同参画の進展</a:t>
            </a:r>
            <a:endParaRPr kumimoji="1" lang="en-US" altLang="ja-JP" sz="1300" dirty="0"/>
          </a:p>
          <a:p>
            <a:pPr marL="342900" indent="-342900">
              <a:buAutoNum type="arabicDbPlain" startAt="9"/>
            </a:pPr>
            <a:r>
              <a:rPr kumimoji="1" lang="ja-JP" altLang="en-US" sz="1300" dirty="0"/>
              <a:t>　　   地域・家庭における男女共同参画の進展</a:t>
            </a:r>
            <a:endParaRPr kumimoji="1" lang="en-US" altLang="ja-JP" sz="1300" dirty="0"/>
          </a:p>
        </p:txBody>
      </p:sp>
      <p:sp>
        <p:nvSpPr>
          <p:cNvPr id="10" name="テキスト ボックス 9">
            <a:extLst>
              <a:ext uri="{FF2B5EF4-FFF2-40B4-BE49-F238E27FC236}">
                <a16:creationId xmlns:a16="http://schemas.microsoft.com/office/drawing/2014/main" id="{9F26EE1C-4C35-47F7-B31C-8F238F2E718F}"/>
              </a:ext>
            </a:extLst>
          </p:cNvPr>
          <p:cNvSpPr txBox="1"/>
          <p:nvPr/>
        </p:nvSpPr>
        <p:spPr>
          <a:xfrm>
            <a:off x="4953000" y="1075277"/>
            <a:ext cx="5109208" cy="2908489"/>
          </a:xfrm>
          <a:prstGeom prst="rect">
            <a:avLst/>
          </a:prstGeom>
          <a:noFill/>
        </p:spPr>
        <p:txBody>
          <a:bodyPr wrap="square" rtlCol="0">
            <a:spAutoFit/>
          </a:bodyPr>
          <a:lstStyle/>
          <a:p>
            <a:pPr marL="342900" indent="-342900">
              <a:buAutoNum type="arabicDbPlain" startAt="17"/>
            </a:pPr>
            <a:r>
              <a:rPr kumimoji="1" lang="ja-JP" altLang="en-US" sz="1300" dirty="0"/>
              <a:t>　　コロナ禍前後の生活の変化</a:t>
            </a:r>
            <a:endParaRPr kumimoji="1" lang="en-US" altLang="ja-JP" sz="1300" dirty="0"/>
          </a:p>
          <a:p>
            <a:pPr marL="342900" indent="-342900">
              <a:buAutoNum type="arabicDbPlain" startAt="17"/>
            </a:pPr>
            <a:r>
              <a:rPr kumimoji="1" lang="ja-JP" altLang="en-US" sz="1300" dirty="0"/>
              <a:t>　　暴力だと思うこと</a:t>
            </a:r>
            <a:endParaRPr kumimoji="1" lang="en-US" altLang="ja-JP" sz="1300" dirty="0"/>
          </a:p>
          <a:p>
            <a:pPr marL="342900" indent="-342900">
              <a:buAutoNum type="arabicDbPlain" startAt="17"/>
            </a:pPr>
            <a:r>
              <a:rPr kumimoji="1" lang="ja-JP" altLang="en-US" sz="1300" dirty="0"/>
              <a:t>　　配偶者等からの暴力（</a:t>
            </a:r>
            <a:r>
              <a:rPr kumimoji="1" lang="en-US" altLang="ja-JP" sz="1300" dirty="0"/>
              <a:t>DV</a:t>
            </a:r>
            <a:r>
              <a:rPr kumimoji="1" lang="ja-JP" altLang="en-US" sz="1300" dirty="0"/>
              <a:t>）の相談窓口の認知度</a:t>
            </a:r>
            <a:endParaRPr kumimoji="1" lang="en-US" altLang="ja-JP" sz="1300" dirty="0"/>
          </a:p>
          <a:p>
            <a:pPr marL="342900" indent="-342900">
              <a:buAutoNum type="arabicDbPlain" startAt="17"/>
            </a:pPr>
            <a:r>
              <a:rPr kumimoji="1" lang="en-US" altLang="ja-JP" sz="1300" dirty="0"/>
              <a:t>-</a:t>
            </a:r>
            <a:r>
              <a:rPr kumimoji="1" lang="ja-JP" altLang="en-US" sz="1300" dirty="0"/>
              <a:t>１   配偶者等からの暴力（</a:t>
            </a:r>
            <a:r>
              <a:rPr kumimoji="1" lang="en-US" altLang="ja-JP" sz="1300" dirty="0"/>
              <a:t>DV</a:t>
            </a:r>
            <a:r>
              <a:rPr kumimoji="1" lang="ja-JP" altLang="en-US" sz="1300" dirty="0"/>
              <a:t>）を受けた経験</a:t>
            </a:r>
            <a:endParaRPr kumimoji="1" lang="en-US" altLang="ja-JP" sz="1300" dirty="0"/>
          </a:p>
          <a:p>
            <a:r>
              <a:rPr kumimoji="1" lang="ja-JP" altLang="en-US" sz="1300" dirty="0"/>
              <a:t>２０</a:t>
            </a:r>
            <a:r>
              <a:rPr kumimoji="1" lang="en-US" altLang="ja-JP" sz="1300" dirty="0"/>
              <a:t>-</a:t>
            </a:r>
            <a:r>
              <a:rPr kumimoji="1" lang="ja-JP" altLang="en-US" sz="1300" dirty="0"/>
              <a:t>２　交際相手からの暴力（デート</a:t>
            </a:r>
            <a:r>
              <a:rPr kumimoji="1" lang="en-US" altLang="ja-JP" sz="1300" dirty="0"/>
              <a:t>DV</a:t>
            </a:r>
            <a:r>
              <a:rPr kumimoji="1" lang="ja-JP" altLang="en-US" sz="1300" dirty="0"/>
              <a:t>）を受けた経験</a:t>
            </a:r>
            <a:endParaRPr kumimoji="1" lang="en-US" altLang="ja-JP" sz="1300" dirty="0"/>
          </a:p>
          <a:p>
            <a:r>
              <a:rPr kumimoji="1" lang="ja-JP" altLang="en-US" sz="1300" dirty="0"/>
              <a:t>２０</a:t>
            </a:r>
            <a:r>
              <a:rPr kumimoji="1" lang="en-US" altLang="ja-JP" sz="1300" dirty="0"/>
              <a:t>-</a:t>
            </a:r>
            <a:r>
              <a:rPr kumimoji="1" lang="ja-JP" altLang="en-US" sz="1300" dirty="0"/>
              <a:t>３　</a:t>
            </a:r>
            <a:r>
              <a:rPr kumimoji="1" lang="en-US" altLang="ja-JP" sz="1300" dirty="0"/>
              <a:t>DV</a:t>
            </a:r>
            <a:r>
              <a:rPr kumimoji="1" lang="ja-JP" altLang="en-US" sz="1300" dirty="0"/>
              <a:t>の相談先</a:t>
            </a:r>
            <a:endParaRPr kumimoji="1" lang="en-US" altLang="ja-JP" sz="1300" dirty="0"/>
          </a:p>
          <a:p>
            <a:r>
              <a:rPr kumimoji="1" lang="ja-JP" altLang="en-US" sz="1300" dirty="0"/>
              <a:t>２０</a:t>
            </a:r>
            <a:r>
              <a:rPr kumimoji="1" lang="en-US" altLang="ja-JP" sz="1300" dirty="0"/>
              <a:t>-</a:t>
            </a:r>
            <a:r>
              <a:rPr kumimoji="1" lang="ja-JP" altLang="en-US" sz="1300" dirty="0"/>
              <a:t>４　</a:t>
            </a:r>
            <a:r>
              <a:rPr kumimoji="1" lang="en-US" altLang="ja-JP" sz="1300" dirty="0"/>
              <a:t>DV</a:t>
            </a:r>
            <a:r>
              <a:rPr kumimoji="1" lang="ja-JP" altLang="en-US" sz="1300" dirty="0"/>
              <a:t>を相談しなかった理由</a:t>
            </a:r>
            <a:endParaRPr kumimoji="1" lang="en-US" altLang="ja-JP" sz="1300" dirty="0"/>
          </a:p>
          <a:p>
            <a:r>
              <a:rPr kumimoji="1" lang="ja-JP" altLang="en-US" sz="1300" dirty="0"/>
              <a:t>２１</a:t>
            </a:r>
            <a:r>
              <a:rPr kumimoji="1" lang="en-US" altLang="ja-JP" sz="1300" dirty="0"/>
              <a:t>-</a:t>
            </a:r>
            <a:r>
              <a:rPr kumimoji="1" lang="ja-JP" altLang="en-US" sz="1300" dirty="0"/>
              <a:t>１　性暴力・性被害を受けた経験</a:t>
            </a:r>
            <a:endParaRPr kumimoji="1" lang="en-US" altLang="ja-JP" sz="1300" dirty="0"/>
          </a:p>
          <a:p>
            <a:r>
              <a:rPr kumimoji="1" lang="ja-JP" altLang="en-US" sz="1300" dirty="0"/>
              <a:t>２１</a:t>
            </a:r>
            <a:r>
              <a:rPr kumimoji="1" lang="en-US" altLang="ja-JP" sz="1300" dirty="0"/>
              <a:t>-</a:t>
            </a:r>
            <a:r>
              <a:rPr kumimoji="1" lang="ja-JP" altLang="en-US" sz="1300" dirty="0"/>
              <a:t>２　性暴力被害を相談しなかった理由</a:t>
            </a:r>
            <a:endParaRPr kumimoji="1" lang="en-US" altLang="ja-JP" sz="1300" dirty="0"/>
          </a:p>
          <a:p>
            <a:pPr marL="228600" indent="-228600">
              <a:buAutoNum type="arabicDbPlain" startAt="22"/>
            </a:pPr>
            <a:r>
              <a:rPr kumimoji="1" lang="ja-JP" altLang="en-US" sz="1300" dirty="0"/>
              <a:t>　　  </a:t>
            </a:r>
            <a:r>
              <a:rPr kumimoji="1" lang="en-US" altLang="ja-JP" sz="1300" dirty="0"/>
              <a:t>DV</a:t>
            </a:r>
            <a:r>
              <a:rPr kumimoji="1" lang="ja-JP" altLang="en-US" sz="1300" dirty="0"/>
              <a:t>や性暴力・性犯罪等をなくすために必要な取組</a:t>
            </a:r>
            <a:endParaRPr kumimoji="1" lang="en-US" altLang="ja-JP" sz="1300" dirty="0"/>
          </a:p>
          <a:p>
            <a:pPr marL="228600" indent="-228600">
              <a:buAutoNum type="arabicDbPlain" startAt="22"/>
            </a:pPr>
            <a:r>
              <a:rPr kumimoji="1" lang="ja-JP" altLang="en-US" sz="1300" dirty="0"/>
              <a:t>          男女共同参画社会に関する用語の認知度</a:t>
            </a:r>
            <a:endParaRPr kumimoji="1" lang="en-US" altLang="ja-JP" sz="1300" dirty="0"/>
          </a:p>
          <a:p>
            <a:pPr marL="228600" indent="-228600">
              <a:buAutoNum type="arabicDbPlain" startAt="22"/>
            </a:pPr>
            <a:r>
              <a:rPr kumimoji="1" lang="ja-JP" altLang="en-US" sz="1300" dirty="0"/>
              <a:t>          男女平等の実現にとって最も重要なこと</a:t>
            </a:r>
            <a:endParaRPr kumimoji="1" lang="en-US" altLang="ja-JP" sz="1300" dirty="0"/>
          </a:p>
          <a:p>
            <a:pPr marL="228600" indent="-228600">
              <a:buAutoNum type="arabicDbPlain" startAt="22"/>
            </a:pPr>
            <a:r>
              <a:rPr kumimoji="1" lang="ja-JP" altLang="en-US" sz="1300" dirty="0"/>
              <a:t>　　 男女共同参画推進に向けて府や市町村がすべき取組</a:t>
            </a:r>
            <a:endParaRPr kumimoji="1" lang="en-US" altLang="ja-JP" sz="1300" dirty="0"/>
          </a:p>
          <a:p>
            <a:endParaRPr kumimoji="1" lang="en-US" altLang="ja-JP" sz="1400" dirty="0"/>
          </a:p>
        </p:txBody>
      </p:sp>
      <p:cxnSp>
        <p:nvCxnSpPr>
          <p:cNvPr id="6" name="直線コネクタ 5">
            <a:extLst>
              <a:ext uri="{FF2B5EF4-FFF2-40B4-BE49-F238E27FC236}">
                <a16:creationId xmlns:a16="http://schemas.microsoft.com/office/drawing/2014/main" id="{6EFD2193-FB36-48AE-981E-9A81634E2875}"/>
              </a:ext>
            </a:extLst>
          </p:cNvPr>
          <p:cNvCxnSpPr>
            <a:cxnSpLocks/>
          </p:cNvCxnSpPr>
          <p:nvPr/>
        </p:nvCxnSpPr>
        <p:spPr>
          <a:xfrm>
            <a:off x="4910378" y="921393"/>
            <a:ext cx="42622" cy="5565961"/>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47121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８－１　介護される場合の希望</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20</a:t>
            </a:fld>
            <a:endParaRPr kumimoji="1" lang="ja-JP" altLang="en-US" dirty="0"/>
          </a:p>
        </p:txBody>
      </p:sp>
      <p:sp>
        <p:nvSpPr>
          <p:cNvPr id="8" name="テキスト ボックス 7"/>
          <p:cNvSpPr txBox="1"/>
          <p:nvPr/>
        </p:nvSpPr>
        <p:spPr>
          <a:xfrm>
            <a:off x="508659" y="838790"/>
            <a:ext cx="4794862" cy="2862322"/>
          </a:xfrm>
          <a:prstGeom prst="rect">
            <a:avLst/>
          </a:prstGeom>
          <a:solidFill>
            <a:schemeClr val="accent1">
              <a:lumMod val="20000"/>
              <a:lumOff val="80000"/>
            </a:schemeClr>
          </a:solidFill>
          <a:ln>
            <a:solidFill>
              <a:schemeClr val="tx1"/>
            </a:solidFill>
          </a:ln>
        </p:spPr>
        <p:txBody>
          <a:bodyPr wrap="square" rtlCol="0" anchor="ctr">
            <a:spAutoFit/>
          </a:bodyPr>
          <a:lstStyle/>
          <a:p>
            <a:pPr lvl="0"/>
            <a:endParaRPr lang="en-US" altLang="ja-JP" sz="1500" dirty="0"/>
          </a:p>
          <a:p>
            <a:pPr lvl="0"/>
            <a:r>
              <a:rPr lang="ja-JP" altLang="en-US" sz="1500" dirty="0"/>
              <a:t>　介護される場合の希望は、女性は「特別養護老人ホーム等の施設に入所したい」が</a:t>
            </a:r>
            <a:r>
              <a:rPr lang="en-US" altLang="ja-JP" sz="1500" dirty="0"/>
              <a:t>53.8</a:t>
            </a:r>
            <a:r>
              <a:rPr lang="ja-JP" altLang="en-US" sz="1500" dirty="0"/>
              <a:t>％、男性は「ヘルパーやサービスを利用しながら主に自宅で介護してもらいたい」 が</a:t>
            </a:r>
            <a:r>
              <a:rPr lang="en-US" altLang="ja-JP" sz="1500" dirty="0"/>
              <a:t>44.6%</a:t>
            </a:r>
            <a:r>
              <a:rPr lang="ja-JP" altLang="en-US" sz="1500" dirty="0"/>
              <a:t>で最も高かった。</a:t>
            </a:r>
            <a:endParaRPr lang="en-US" altLang="ja-JP" sz="1500" dirty="0"/>
          </a:p>
          <a:p>
            <a:pPr lvl="0"/>
            <a:endParaRPr lang="en-US" altLang="ja-JP" sz="1500" dirty="0"/>
          </a:p>
          <a:p>
            <a:pPr lvl="0"/>
            <a:r>
              <a:rPr lang="ja-JP" altLang="en-US" sz="1500" dirty="0"/>
              <a:t>　在宅で介護される場合、介護してもらいたい主な相手として、「配偶者」が男女ともに最も高く、次いで「家族・親族等以外の人」となっている。また、「息子」との回答は全体で</a:t>
            </a:r>
            <a:r>
              <a:rPr lang="en-US" altLang="ja-JP" sz="1500" dirty="0"/>
              <a:t>2.7%</a:t>
            </a:r>
            <a:r>
              <a:rPr lang="ja-JP" altLang="en-US" sz="1500" dirty="0"/>
              <a:t>であったのに対し、「娘」は</a:t>
            </a:r>
            <a:r>
              <a:rPr lang="en-US" altLang="ja-JP" sz="1500" dirty="0"/>
              <a:t>13.7%</a:t>
            </a:r>
            <a:r>
              <a:rPr lang="ja-JP" altLang="en-US" sz="1500" dirty="0"/>
              <a:t>であった。</a:t>
            </a:r>
            <a:endParaRPr lang="en-US" altLang="ja-JP" sz="1500" dirty="0"/>
          </a:p>
          <a:p>
            <a:pPr lvl="0"/>
            <a:endParaRPr lang="ja-JP" altLang="en-US" sz="1500" dirty="0">
              <a:solidFill>
                <a:srgbClr val="FF0000"/>
              </a:solidFill>
            </a:endParaRPr>
          </a:p>
        </p:txBody>
      </p:sp>
      <p:sp>
        <p:nvSpPr>
          <p:cNvPr id="9" name="テキスト ボックス 8"/>
          <p:cNvSpPr txBox="1"/>
          <p:nvPr/>
        </p:nvSpPr>
        <p:spPr>
          <a:xfrm>
            <a:off x="5457848" y="1156241"/>
            <a:ext cx="4162138" cy="307777"/>
          </a:xfrm>
          <a:prstGeom prst="rect">
            <a:avLst/>
          </a:prstGeom>
          <a:noFill/>
        </p:spPr>
        <p:txBody>
          <a:bodyPr wrap="square" rtlCol="0">
            <a:spAutoFit/>
          </a:bodyPr>
          <a:lstStyle/>
          <a:p>
            <a:r>
              <a:rPr kumimoji="1" lang="en-US" altLang="ja-JP" sz="1400" dirty="0"/>
              <a:t>【</a:t>
            </a:r>
            <a:r>
              <a:rPr kumimoji="1" lang="ja-JP" altLang="en-US" sz="1400" dirty="0"/>
              <a:t>在宅介護の場合、介護してもらいたい相手</a:t>
            </a:r>
            <a:r>
              <a:rPr kumimoji="1" lang="en-US" altLang="ja-JP" sz="1400" dirty="0"/>
              <a:t>】</a:t>
            </a:r>
            <a:endParaRPr kumimoji="1" lang="ja-JP" altLang="en-US" sz="1400" dirty="0"/>
          </a:p>
        </p:txBody>
      </p:sp>
      <p:pic>
        <p:nvPicPr>
          <p:cNvPr id="5" name="図 4">
            <a:extLst>
              <a:ext uri="{FF2B5EF4-FFF2-40B4-BE49-F238E27FC236}">
                <a16:creationId xmlns:a16="http://schemas.microsoft.com/office/drawing/2014/main" id="{EA54AC7B-3200-4273-8FE1-B9E4CB527A01}"/>
              </a:ext>
            </a:extLst>
          </p:cNvPr>
          <p:cNvPicPr>
            <a:picLocks noChangeAspect="1"/>
          </p:cNvPicPr>
          <p:nvPr/>
        </p:nvPicPr>
        <p:blipFill>
          <a:blip r:embed="rId3"/>
          <a:stretch>
            <a:fillRect/>
          </a:stretch>
        </p:blipFill>
        <p:spPr>
          <a:xfrm>
            <a:off x="477469" y="4279140"/>
            <a:ext cx="4972872" cy="2173658"/>
          </a:xfrm>
          <a:prstGeom prst="rect">
            <a:avLst/>
          </a:prstGeom>
        </p:spPr>
      </p:pic>
      <p:pic>
        <p:nvPicPr>
          <p:cNvPr id="6" name="図 5">
            <a:extLst>
              <a:ext uri="{FF2B5EF4-FFF2-40B4-BE49-F238E27FC236}">
                <a16:creationId xmlns:a16="http://schemas.microsoft.com/office/drawing/2014/main" id="{EC36F4B9-09D1-4B69-B926-42A67A66C494}"/>
              </a:ext>
            </a:extLst>
          </p:cNvPr>
          <p:cNvPicPr>
            <a:picLocks noChangeAspect="1"/>
          </p:cNvPicPr>
          <p:nvPr/>
        </p:nvPicPr>
        <p:blipFill>
          <a:blip r:embed="rId4"/>
          <a:stretch>
            <a:fillRect/>
          </a:stretch>
        </p:blipFill>
        <p:spPr>
          <a:xfrm>
            <a:off x="5638800" y="1547106"/>
            <a:ext cx="3912868" cy="4598687"/>
          </a:xfrm>
          <a:prstGeom prst="rect">
            <a:avLst/>
          </a:prstGeom>
        </p:spPr>
      </p:pic>
      <p:sp>
        <p:nvSpPr>
          <p:cNvPr id="13" name="テキスト ボックス 12">
            <a:extLst>
              <a:ext uri="{FF2B5EF4-FFF2-40B4-BE49-F238E27FC236}">
                <a16:creationId xmlns:a16="http://schemas.microsoft.com/office/drawing/2014/main" id="{B87E0FFC-F85D-4988-A741-1CEC3423BCED}"/>
              </a:ext>
            </a:extLst>
          </p:cNvPr>
          <p:cNvSpPr txBox="1"/>
          <p:nvPr/>
        </p:nvSpPr>
        <p:spPr>
          <a:xfrm>
            <a:off x="412147" y="3861163"/>
            <a:ext cx="3318973" cy="338554"/>
          </a:xfrm>
          <a:prstGeom prst="rect">
            <a:avLst/>
          </a:prstGeom>
          <a:noFill/>
        </p:spPr>
        <p:txBody>
          <a:bodyPr wrap="square" rtlCol="0">
            <a:spAutoFit/>
          </a:bodyPr>
          <a:lstStyle/>
          <a:p>
            <a:r>
              <a:rPr kumimoji="1" lang="en-US" altLang="ja-JP" sz="1600" dirty="0"/>
              <a:t>【</a:t>
            </a:r>
            <a:r>
              <a:rPr kumimoji="1" lang="ja-JP" altLang="en-US" sz="1600" dirty="0"/>
              <a:t>介護される場合の希望</a:t>
            </a:r>
            <a:r>
              <a:rPr kumimoji="1" lang="en-US" altLang="ja-JP" sz="1600" dirty="0"/>
              <a:t>】</a:t>
            </a:r>
            <a:endParaRPr kumimoji="1" lang="ja-JP" altLang="en-US" sz="1600" dirty="0"/>
          </a:p>
        </p:txBody>
      </p:sp>
      <p:sp>
        <p:nvSpPr>
          <p:cNvPr id="14" name="正方形/長方形 13">
            <a:extLst>
              <a:ext uri="{FF2B5EF4-FFF2-40B4-BE49-F238E27FC236}">
                <a16:creationId xmlns:a16="http://schemas.microsoft.com/office/drawing/2014/main" id="{ECE04CCF-5337-4763-AFCB-78721A57D0FA}"/>
              </a:ext>
            </a:extLst>
          </p:cNvPr>
          <p:cNvSpPr/>
          <p:nvPr/>
        </p:nvSpPr>
        <p:spPr>
          <a:xfrm>
            <a:off x="3560315" y="4777745"/>
            <a:ext cx="783086" cy="25320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E25BB573-B905-470B-9C0A-BE95EC6B6909}"/>
              </a:ext>
            </a:extLst>
          </p:cNvPr>
          <p:cNvSpPr/>
          <p:nvPr/>
        </p:nvSpPr>
        <p:spPr>
          <a:xfrm>
            <a:off x="2213480" y="5173480"/>
            <a:ext cx="783086" cy="25320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4D37DD57-AD82-4086-8C25-109E63B684CC}"/>
              </a:ext>
            </a:extLst>
          </p:cNvPr>
          <p:cNvSpPr/>
          <p:nvPr/>
        </p:nvSpPr>
        <p:spPr>
          <a:xfrm>
            <a:off x="5596178" y="1777109"/>
            <a:ext cx="3401356" cy="3717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C5A6F9BA-0ADC-4CDC-8170-858606AEC327}"/>
              </a:ext>
            </a:extLst>
          </p:cNvPr>
          <p:cNvSpPr/>
          <p:nvPr/>
        </p:nvSpPr>
        <p:spPr>
          <a:xfrm>
            <a:off x="5638800" y="4709160"/>
            <a:ext cx="3401356" cy="3717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961173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９　女性の働き方（「考え方」と「実際」）</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21</a:t>
            </a:fld>
            <a:endParaRPr kumimoji="1" lang="ja-JP" altLang="en-US" dirty="0"/>
          </a:p>
        </p:txBody>
      </p:sp>
      <p:sp>
        <p:nvSpPr>
          <p:cNvPr id="8" name="テキスト ボックス 7"/>
          <p:cNvSpPr txBox="1"/>
          <p:nvPr/>
        </p:nvSpPr>
        <p:spPr>
          <a:xfrm>
            <a:off x="525554" y="876927"/>
            <a:ext cx="8933021" cy="1246495"/>
          </a:xfrm>
          <a:prstGeom prst="rect">
            <a:avLst/>
          </a:prstGeom>
          <a:solidFill>
            <a:schemeClr val="accent1">
              <a:lumMod val="20000"/>
              <a:lumOff val="80000"/>
            </a:schemeClr>
          </a:solidFill>
          <a:ln>
            <a:solidFill>
              <a:schemeClr val="tx1"/>
            </a:solidFill>
          </a:ln>
        </p:spPr>
        <p:txBody>
          <a:bodyPr wrap="square" rtlCol="0">
            <a:spAutoFit/>
          </a:bodyPr>
          <a:lstStyle/>
          <a:p>
            <a:pPr lvl="0"/>
            <a:r>
              <a:rPr lang="ja-JP" altLang="en-US" sz="1500" dirty="0">
                <a:solidFill>
                  <a:prstClr val="black"/>
                </a:solidFill>
              </a:rPr>
              <a:t>　</a:t>
            </a:r>
            <a:r>
              <a:rPr lang="ja-JP" altLang="en-US" sz="1500" dirty="0"/>
              <a:t>女性の働き方「考え方」については「結婚や出産にかかわらず、仕事を続ける方がよい」が</a:t>
            </a:r>
            <a:r>
              <a:rPr lang="en-US" altLang="ja-JP" sz="1500" dirty="0"/>
              <a:t>38.1%</a:t>
            </a:r>
            <a:r>
              <a:rPr lang="ja-JP" altLang="en-US" sz="1500" dirty="0"/>
              <a:t>と最も高く、男女ともに高い数値であった。次いで「育児の時期だけ一時やめ、その後パートタイムで仕事を続ける方がよい」が</a:t>
            </a:r>
            <a:r>
              <a:rPr lang="en-US" altLang="ja-JP" sz="1500" dirty="0"/>
              <a:t>20.9%</a:t>
            </a:r>
            <a:r>
              <a:rPr lang="ja-JP" altLang="en-US" sz="1500" dirty="0"/>
              <a:t>となっている。</a:t>
            </a:r>
          </a:p>
          <a:p>
            <a:pPr lvl="0"/>
            <a:r>
              <a:rPr lang="ja-JP" altLang="en-US" sz="1500" dirty="0"/>
              <a:t>　一方、「考え方」と「実際」とを比較すると、「結婚するまで仕事を持ち、結婚後は家事に専念している」との回答が増加している。</a:t>
            </a:r>
          </a:p>
        </p:txBody>
      </p:sp>
      <p:sp>
        <p:nvSpPr>
          <p:cNvPr id="7" name="テキスト ボックス 6"/>
          <p:cNvSpPr txBox="1"/>
          <p:nvPr/>
        </p:nvSpPr>
        <p:spPr>
          <a:xfrm>
            <a:off x="307799" y="2288142"/>
            <a:ext cx="3442981" cy="369332"/>
          </a:xfrm>
          <a:prstGeom prst="rect">
            <a:avLst/>
          </a:prstGeom>
          <a:noFill/>
        </p:spPr>
        <p:txBody>
          <a:bodyPr wrap="square" rtlCol="0">
            <a:spAutoFit/>
          </a:bodyPr>
          <a:lstStyle/>
          <a:p>
            <a:r>
              <a:rPr kumimoji="1" lang="en-US" altLang="ja-JP" dirty="0"/>
              <a:t>【</a:t>
            </a:r>
            <a:r>
              <a:rPr kumimoji="1" lang="ja-JP" altLang="en-US" dirty="0"/>
              <a:t>女性の働き方（考え方）</a:t>
            </a:r>
            <a:r>
              <a:rPr kumimoji="1" lang="en-US" altLang="ja-JP" dirty="0"/>
              <a:t>】</a:t>
            </a:r>
            <a:endParaRPr kumimoji="1" lang="ja-JP" altLang="en-US" dirty="0"/>
          </a:p>
        </p:txBody>
      </p:sp>
      <p:sp>
        <p:nvSpPr>
          <p:cNvPr id="11" name="テキスト ボックス 10"/>
          <p:cNvSpPr txBox="1"/>
          <p:nvPr/>
        </p:nvSpPr>
        <p:spPr>
          <a:xfrm>
            <a:off x="4734403" y="2298501"/>
            <a:ext cx="3442981" cy="369332"/>
          </a:xfrm>
          <a:prstGeom prst="rect">
            <a:avLst/>
          </a:prstGeom>
          <a:noFill/>
        </p:spPr>
        <p:txBody>
          <a:bodyPr wrap="square" rtlCol="0">
            <a:spAutoFit/>
          </a:bodyPr>
          <a:lstStyle/>
          <a:p>
            <a:r>
              <a:rPr kumimoji="1" lang="en-US" altLang="ja-JP" dirty="0"/>
              <a:t>【</a:t>
            </a:r>
            <a:r>
              <a:rPr kumimoji="1" lang="ja-JP" altLang="en-US" dirty="0"/>
              <a:t>女性の働き方（実際）</a:t>
            </a:r>
            <a:r>
              <a:rPr kumimoji="1" lang="en-US" altLang="ja-JP" dirty="0"/>
              <a:t>】</a:t>
            </a:r>
            <a:endParaRPr kumimoji="1" lang="ja-JP" altLang="en-US" dirty="0"/>
          </a:p>
        </p:txBody>
      </p:sp>
      <p:pic>
        <p:nvPicPr>
          <p:cNvPr id="5" name="図 4">
            <a:extLst>
              <a:ext uri="{FF2B5EF4-FFF2-40B4-BE49-F238E27FC236}">
                <a16:creationId xmlns:a16="http://schemas.microsoft.com/office/drawing/2014/main" id="{F8E8A504-FC26-4770-A1FB-B66552B1A07F}"/>
              </a:ext>
            </a:extLst>
          </p:cNvPr>
          <p:cNvPicPr>
            <a:picLocks noChangeAspect="1"/>
          </p:cNvPicPr>
          <p:nvPr/>
        </p:nvPicPr>
        <p:blipFill>
          <a:blip r:embed="rId2"/>
          <a:stretch>
            <a:fillRect/>
          </a:stretch>
        </p:blipFill>
        <p:spPr>
          <a:xfrm>
            <a:off x="635695" y="2588652"/>
            <a:ext cx="3989409" cy="4100955"/>
          </a:xfrm>
          <a:prstGeom prst="rect">
            <a:avLst/>
          </a:prstGeom>
        </p:spPr>
      </p:pic>
      <p:pic>
        <p:nvPicPr>
          <p:cNvPr id="6" name="図 5">
            <a:extLst>
              <a:ext uri="{FF2B5EF4-FFF2-40B4-BE49-F238E27FC236}">
                <a16:creationId xmlns:a16="http://schemas.microsoft.com/office/drawing/2014/main" id="{A0B68792-584D-407F-AA50-0512EC93C3B9}"/>
              </a:ext>
            </a:extLst>
          </p:cNvPr>
          <p:cNvPicPr>
            <a:picLocks noChangeAspect="1"/>
          </p:cNvPicPr>
          <p:nvPr/>
        </p:nvPicPr>
        <p:blipFill>
          <a:blip r:embed="rId3"/>
          <a:stretch>
            <a:fillRect/>
          </a:stretch>
        </p:blipFill>
        <p:spPr>
          <a:xfrm>
            <a:off x="4953000" y="2595444"/>
            <a:ext cx="4505575" cy="3928109"/>
          </a:xfrm>
          <a:prstGeom prst="rect">
            <a:avLst/>
          </a:prstGeom>
        </p:spPr>
      </p:pic>
      <p:sp>
        <p:nvSpPr>
          <p:cNvPr id="13" name="正方形/長方形 12">
            <a:extLst>
              <a:ext uri="{FF2B5EF4-FFF2-40B4-BE49-F238E27FC236}">
                <a16:creationId xmlns:a16="http://schemas.microsoft.com/office/drawing/2014/main" id="{A3B2FD62-79E9-4D3D-987A-75E3B1FEF01B}"/>
              </a:ext>
            </a:extLst>
          </p:cNvPr>
          <p:cNvSpPr/>
          <p:nvPr/>
        </p:nvSpPr>
        <p:spPr>
          <a:xfrm>
            <a:off x="516905" y="2805356"/>
            <a:ext cx="4217497" cy="43314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B98B6F2F-1E58-408A-B10A-F8A95D4F20EC}"/>
              </a:ext>
            </a:extLst>
          </p:cNvPr>
          <p:cNvSpPr/>
          <p:nvPr/>
        </p:nvSpPr>
        <p:spPr>
          <a:xfrm>
            <a:off x="516904" y="3266402"/>
            <a:ext cx="8494656" cy="41302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864998B6-24C3-4828-BE11-AD3D39523591}"/>
              </a:ext>
            </a:extLst>
          </p:cNvPr>
          <p:cNvSpPr/>
          <p:nvPr/>
        </p:nvSpPr>
        <p:spPr>
          <a:xfrm>
            <a:off x="516904" y="4639129"/>
            <a:ext cx="4217497" cy="43314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498692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１０　職場において男女格差を感じること</a:t>
            </a:r>
          </a:p>
        </p:txBody>
      </p:sp>
      <p:sp>
        <p:nvSpPr>
          <p:cNvPr id="3" name="コンテンツ プレースホルダー 2"/>
          <p:cNvSpPr>
            <a:spLocks noGrp="1"/>
          </p:cNvSpPr>
          <p:nvPr>
            <p:ph idx="1"/>
          </p:nvPr>
        </p:nvSpPr>
        <p:spPr>
          <a:xfrm>
            <a:off x="341484" y="728468"/>
            <a:ext cx="9223032" cy="5964751"/>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22</a:t>
            </a:fld>
            <a:endParaRPr kumimoji="1" lang="ja-JP" altLang="en-US" dirty="0"/>
          </a:p>
        </p:txBody>
      </p:sp>
      <p:sp>
        <p:nvSpPr>
          <p:cNvPr id="8" name="テキスト ボックス 7"/>
          <p:cNvSpPr txBox="1"/>
          <p:nvPr/>
        </p:nvSpPr>
        <p:spPr>
          <a:xfrm>
            <a:off x="611325" y="914400"/>
            <a:ext cx="3507558" cy="5401479"/>
          </a:xfrm>
          <a:prstGeom prst="rect">
            <a:avLst/>
          </a:prstGeom>
          <a:solidFill>
            <a:schemeClr val="accent1">
              <a:lumMod val="20000"/>
              <a:lumOff val="80000"/>
            </a:schemeClr>
          </a:solidFill>
          <a:ln>
            <a:solidFill>
              <a:schemeClr val="tx1"/>
            </a:solidFill>
          </a:ln>
        </p:spPr>
        <p:txBody>
          <a:bodyPr wrap="square" rtlCol="0">
            <a:spAutoFit/>
          </a:bodyPr>
          <a:lstStyle/>
          <a:p>
            <a:pPr lvl="0"/>
            <a:endParaRPr lang="en-US" altLang="ja-JP" sz="1500" dirty="0">
              <a:solidFill>
                <a:prstClr val="black"/>
              </a:solidFill>
            </a:endParaRPr>
          </a:p>
          <a:p>
            <a:pPr lvl="0"/>
            <a:r>
              <a:rPr lang="ja-JP" altLang="en-US" sz="1500" dirty="0"/>
              <a:t>　職場において、「男性の方が優遇されている」と感じている割合については、「管理職への登用」（女性</a:t>
            </a:r>
            <a:r>
              <a:rPr lang="en-US" altLang="ja-JP" sz="1500" dirty="0"/>
              <a:t>36.3%</a:t>
            </a:r>
            <a:r>
              <a:rPr lang="ja-JP" altLang="en-US" sz="1500" dirty="0"/>
              <a:t>、男性</a:t>
            </a:r>
            <a:r>
              <a:rPr lang="en-US" altLang="ja-JP" sz="1500" dirty="0"/>
              <a:t>34.2%</a:t>
            </a:r>
            <a:r>
              <a:rPr lang="ja-JP" altLang="en-US" sz="1500" dirty="0"/>
              <a:t>）が最も高くなっており、次いで「昇進・昇格」（女性</a:t>
            </a:r>
            <a:r>
              <a:rPr lang="en-US" altLang="ja-JP" sz="1500" dirty="0"/>
              <a:t>33.7%</a:t>
            </a:r>
            <a:r>
              <a:rPr lang="ja-JP" altLang="en-US" sz="1500" dirty="0"/>
              <a:t>、男性</a:t>
            </a:r>
            <a:r>
              <a:rPr lang="en-US" altLang="ja-JP" sz="1500" dirty="0"/>
              <a:t>27.0%</a:t>
            </a:r>
            <a:r>
              <a:rPr lang="ja-JP" altLang="en-US" sz="1500" dirty="0"/>
              <a:t>）となっている。</a:t>
            </a:r>
          </a:p>
          <a:p>
            <a:pPr lvl="0"/>
            <a:r>
              <a:rPr lang="ja-JP" altLang="en-US" sz="1500" dirty="0"/>
              <a:t>　</a:t>
            </a:r>
          </a:p>
          <a:p>
            <a:pPr lvl="0"/>
            <a:r>
              <a:rPr lang="ja-JP" altLang="en-US" sz="1500" dirty="0"/>
              <a:t>　「女性の方が優遇されている」と感じている割合については、「育児・介護休暇など休暇の取得のしやすさ」（女性</a:t>
            </a:r>
            <a:r>
              <a:rPr lang="en-US" altLang="ja-JP" sz="1500" dirty="0"/>
              <a:t>24.1%</a:t>
            </a:r>
            <a:r>
              <a:rPr lang="ja-JP" altLang="en-US" sz="1500" dirty="0"/>
              <a:t>、男性</a:t>
            </a:r>
            <a:r>
              <a:rPr lang="en-US" altLang="ja-JP" sz="1500" dirty="0"/>
              <a:t>23.7%</a:t>
            </a:r>
            <a:r>
              <a:rPr lang="ja-JP" altLang="en-US" sz="1500" dirty="0"/>
              <a:t>）が最も高くなっており、次いで「家庭と仕事の両立支援制度など、働き続けるための職場環境整備」（女性</a:t>
            </a:r>
            <a:r>
              <a:rPr lang="en-US" altLang="ja-JP" sz="1500" dirty="0"/>
              <a:t>13.4%</a:t>
            </a:r>
            <a:r>
              <a:rPr lang="ja-JP" altLang="en-US" sz="1500" dirty="0"/>
              <a:t>、男性</a:t>
            </a:r>
            <a:r>
              <a:rPr lang="en-US" altLang="ja-JP" sz="1500" dirty="0"/>
              <a:t>15.8</a:t>
            </a:r>
            <a:r>
              <a:rPr lang="ja-JP" altLang="en-US" sz="1500" dirty="0"/>
              <a:t>％）となっている。</a:t>
            </a:r>
          </a:p>
          <a:p>
            <a:r>
              <a:rPr lang="ja-JP" altLang="en-US" sz="1500" dirty="0"/>
              <a:t>　</a:t>
            </a:r>
            <a:endParaRPr lang="en-US" altLang="ja-JP" sz="1500" dirty="0"/>
          </a:p>
          <a:p>
            <a:r>
              <a:rPr lang="ja-JP" altLang="en-US" sz="1500" dirty="0"/>
              <a:t>　男女間のポイント差が最も大きかったのは「仕事の内容」であり、「女性が優遇されている」との回答が、女性</a:t>
            </a:r>
            <a:r>
              <a:rPr lang="en-US" altLang="ja-JP" sz="1500" dirty="0"/>
              <a:t>4.9%</a:t>
            </a:r>
            <a:r>
              <a:rPr lang="ja-JP" altLang="en-US" sz="1500" dirty="0"/>
              <a:t>は、男性</a:t>
            </a:r>
            <a:r>
              <a:rPr lang="en-US" altLang="ja-JP" sz="1500" dirty="0"/>
              <a:t>15.1%</a:t>
            </a:r>
            <a:r>
              <a:rPr lang="ja-JP" altLang="en-US" sz="1500" dirty="0"/>
              <a:t>と、約</a:t>
            </a:r>
            <a:r>
              <a:rPr lang="en-US" altLang="ja-JP" sz="1500" dirty="0"/>
              <a:t>10</a:t>
            </a:r>
            <a:r>
              <a:rPr lang="ja-JP" altLang="en-US" sz="1500" dirty="0"/>
              <a:t>ポイント差であった。</a:t>
            </a:r>
            <a:endParaRPr lang="en-US" altLang="ja-JP" sz="1500" dirty="0"/>
          </a:p>
          <a:p>
            <a:endParaRPr lang="ja-JP" altLang="en-US" sz="1500" dirty="0">
              <a:solidFill>
                <a:srgbClr val="FF0000"/>
              </a:solidFill>
            </a:endParaRPr>
          </a:p>
        </p:txBody>
      </p:sp>
      <p:pic>
        <p:nvPicPr>
          <p:cNvPr id="4" name="図 3">
            <a:extLst>
              <a:ext uri="{FF2B5EF4-FFF2-40B4-BE49-F238E27FC236}">
                <a16:creationId xmlns:a16="http://schemas.microsoft.com/office/drawing/2014/main" id="{89CA909E-6CFA-42A2-8C29-F3B1D8C002F5}"/>
              </a:ext>
            </a:extLst>
          </p:cNvPr>
          <p:cNvPicPr>
            <a:picLocks noChangeAspect="1"/>
          </p:cNvPicPr>
          <p:nvPr/>
        </p:nvPicPr>
        <p:blipFill>
          <a:blip r:embed="rId2"/>
          <a:stretch>
            <a:fillRect/>
          </a:stretch>
        </p:blipFill>
        <p:spPr>
          <a:xfrm>
            <a:off x="4508682" y="767743"/>
            <a:ext cx="4958894" cy="5393290"/>
          </a:xfrm>
          <a:prstGeom prst="rect">
            <a:avLst/>
          </a:prstGeom>
        </p:spPr>
      </p:pic>
      <p:pic>
        <p:nvPicPr>
          <p:cNvPr id="5" name="図 4">
            <a:extLst>
              <a:ext uri="{FF2B5EF4-FFF2-40B4-BE49-F238E27FC236}">
                <a16:creationId xmlns:a16="http://schemas.microsoft.com/office/drawing/2014/main" id="{F600C67C-688B-496B-A1EF-9335447A2A38}"/>
              </a:ext>
            </a:extLst>
          </p:cNvPr>
          <p:cNvPicPr>
            <a:picLocks noChangeAspect="1"/>
          </p:cNvPicPr>
          <p:nvPr/>
        </p:nvPicPr>
        <p:blipFill>
          <a:blip r:embed="rId3"/>
          <a:stretch>
            <a:fillRect/>
          </a:stretch>
        </p:blipFill>
        <p:spPr>
          <a:xfrm>
            <a:off x="5071047" y="6215218"/>
            <a:ext cx="3457754" cy="478002"/>
          </a:xfrm>
          <a:prstGeom prst="rect">
            <a:avLst/>
          </a:prstGeom>
        </p:spPr>
      </p:pic>
      <p:pic>
        <p:nvPicPr>
          <p:cNvPr id="9" name="図 8">
            <a:extLst>
              <a:ext uri="{FF2B5EF4-FFF2-40B4-BE49-F238E27FC236}">
                <a16:creationId xmlns:a16="http://schemas.microsoft.com/office/drawing/2014/main" id="{3162B2F7-F5DF-4034-8AA3-1D4643E82FBC}"/>
              </a:ext>
            </a:extLst>
          </p:cNvPr>
          <p:cNvPicPr>
            <a:picLocks noChangeAspect="1"/>
          </p:cNvPicPr>
          <p:nvPr/>
        </p:nvPicPr>
        <p:blipFill>
          <a:blip r:embed="rId4"/>
          <a:stretch>
            <a:fillRect/>
          </a:stretch>
        </p:blipFill>
        <p:spPr>
          <a:xfrm>
            <a:off x="8787354" y="6164596"/>
            <a:ext cx="1043940" cy="205740"/>
          </a:xfrm>
          <a:prstGeom prst="rect">
            <a:avLst/>
          </a:prstGeom>
        </p:spPr>
      </p:pic>
      <p:sp>
        <p:nvSpPr>
          <p:cNvPr id="11" name="正方形/長方形 10">
            <a:extLst>
              <a:ext uri="{FF2B5EF4-FFF2-40B4-BE49-F238E27FC236}">
                <a16:creationId xmlns:a16="http://schemas.microsoft.com/office/drawing/2014/main" id="{14F7DBF9-5D1F-4BCB-9056-093BB76BB877}"/>
              </a:ext>
            </a:extLst>
          </p:cNvPr>
          <p:cNvSpPr/>
          <p:nvPr/>
        </p:nvSpPr>
        <p:spPr>
          <a:xfrm>
            <a:off x="6537959" y="3212428"/>
            <a:ext cx="510541" cy="52137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8EAC44FF-2318-4250-9F46-62228D87AFA1}"/>
              </a:ext>
            </a:extLst>
          </p:cNvPr>
          <p:cNvSpPr/>
          <p:nvPr/>
        </p:nvSpPr>
        <p:spPr>
          <a:xfrm>
            <a:off x="6447108" y="5589708"/>
            <a:ext cx="510541" cy="52137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C5D1E746-C89A-49E9-82CB-658FAD28D5ED}"/>
              </a:ext>
            </a:extLst>
          </p:cNvPr>
          <p:cNvSpPr/>
          <p:nvPr/>
        </p:nvSpPr>
        <p:spPr>
          <a:xfrm>
            <a:off x="6409008" y="2616632"/>
            <a:ext cx="510541" cy="52137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正方形/長方形 13">
            <a:extLst>
              <a:ext uri="{FF2B5EF4-FFF2-40B4-BE49-F238E27FC236}">
                <a16:creationId xmlns:a16="http://schemas.microsoft.com/office/drawing/2014/main" id="{105A0BA3-1E21-4140-8601-58D61692C904}"/>
              </a:ext>
            </a:extLst>
          </p:cNvPr>
          <p:cNvSpPr/>
          <p:nvPr/>
        </p:nvSpPr>
        <p:spPr>
          <a:xfrm>
            <a:off x="6793229" y="2020836"/>
            <a:ext cx="510541" cy="52137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532292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１１　女性が働き続けるために必要なこと</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23</a:t>
            </a:fld>
            <a:endParaRPr kumimoji="1" lang="ja-JP" altLang="en-US" dirty="0"/>
          </a:p>
        </p:txBody>
      </p:sp>
      <p:sp>
        <p:nvSpPr>
          <p:cNvPr id="8" name="テキスト ボックス 7"/>
          <p:cNvSpPr txBox="1"/>
          <p:nvPr/>
        </p:nvSpPr>
        <p:spPr>
          <a:xfrm>
            <a:off x="906314" y="907943"/>
            <a:ext cx="8295320" cy="1246495"/>
          </a:xfrm>
          <a:prstGeom prst="rect">
            <a:avLst/>
          </a:prstGeom>
          <a:solidFill>
            <a:schemeClr val="accent1">
              <a:lumMod val="20000"/>
              <a:lumOff val="80000"/>
            </a:schemeClr>
          </a:solidFill>
          <a:ln>
            <a:solidFill>
              <a:schemeClr val="tx1"/>
            </a:solidFill>
          </a:ln>
        </p:spPr>
        <p:txBody>
          <a:bodyPr wrap="square" rtlCol="0">
            <a:spAutoFit/>
          </a:bodyPr>
          <a:lstStyle/>
          <a:p>
            <a:pPr lvl="0"/>
            <a:r>
              <a:rPr lang="ja-JP" altLang="en-US" sz="1500" dirty="0">
                <a:solidFill>
                  <a:prstClr val="black"/>
                </a:solidFill>
              </a:rPr>
              <a:t>　</a:t>
            </a:r>
            <a:r>
              <a:rPr lang="ja-JP" altLang="en-US" sz="1500" dirty="0"/>
              <a:t>女性が働き続けるために必要なことは、「育児、介護・看護休暇制度の充実」が</a:t>
            </a:r>
            <a:r>
              <a:rPr lang="en-US" altLang="ja-JP" sz="1500" dirty="0"/>
              <a:t>53.2</a:t>
            </a:r>
            <a:r>
              <a:rPr lang="ja-JP" altLang="en-US" sz="1500" dirty="0"/>
              <a:t>％と最も高く、次いで「企業経営者や職場の理解」が</a:t>
            </a:r>
            <a:r>
              <a:rPr lang="en-US" altLang="ja-JP" sz="1500" dirty="0"/>
              <a:t>52.0%</a:t>
            </a:r>
            <a:r>
              <a:rPr lang="ja-JP" altLang="en-US" sz="1500" dirty="0"/>
              <a:t>、「夫、パートナーなど家族の理解や家事、育児、看護などへの参加」が</a:t>
            </a:r>
            <a:r>
              <a:rPr lang="en-US" altLang="ja-JP" sz="1500" dirty="0"/>
              <a:t>50.6%</a:t>
            </a:r>
            <a:r>
              <a:rPr lang="ja-JP" altLang="en-US" sz="1500" dirty="0"/>
              <a:t>となっている。</a:t>
            </a:r>
          </a:p>
          <a:p>
            <a:pPr lvl="0"/>
            <a:r>
              <a:rPr lang="ja-JP" altLang="en-US" sz="1500" dirty="0"/>
              <a:t>　男女別でみた場合、「夫、パートナーなど家族の理解や家事、育児、看護などへの参加」でポイント差が最大となっており、女性</a:t>
            </a:r>
            <a:r>
              <a:rPr lang="en-US" altLang="ja-JP" sz="1500" dirty="0"/>
              <a:t>58.0%</a:t>
            </a:r>
            <a:r>
              <a:rPr lang="ja-JP" altLang="en-US" sz="1500" dirty="0"/>
              <a:t>、男性</a:t>
            </a:r>
            <a:r>
              <a:rPr lang="en-US" altLang="ja-JP" sz="1500" dirty="0"/>
              <a:t>41.3%</a:t>
            </a:r>
            <a:r>
              <a:rPr lang="ja-JP" altLang="en-US" sz="1500" dirty="0"/>
              <a:t>となっている。</a:t>
            </a:r>
          </a:p>
        </p:txBody>
      </p:sp>
      <p:pic>
        <p:nvPicPr>
          <p:cNvPr id="4" name="図 3">
            <a:extLst>
              <a:ext uri="{FF2B5EF4-FFF2-40B4-BE49-F238E27FC236}">
                <a16:creationId xmlns:a16="http://schemas.microsoft.com/office/drawing/2014/main" id="{FBD24512-8F85-4C30-AA2F-7A9AB938CDFB}"/>
              </a:ext>
            </a:extLst>
          </p:cNvPr>
          <p:cNvPicPr>
            <a:picLocks noChangeAspect="1"/>
          </p:cNvPicPr>
          <p:nvPr/>
        </p:nvPicPr>
        <p:blipFill>
          <a:blip r:embed="rId2"/>
          <a:stretch>
            <a:fillRect/>
          </a:stretch>
        </p:blipFill>
        <p:spPr>
          <a:xfrm>
            <a:off x="2454137" y="2325398"/>
            <a:ext cx="5394960" cy="4232559"/>
          </a:xfrm>
          <a:prstGeom prst="rect">
            <a:avLst/>
          </a:prstGeom>
        </p:spPr>
      </p:pic>
      <p:sp>
        <p:nvSpPr>
          <p:cNvPr id="9" name="正方形/長方形 8">
            <a:extLst>
              <a:ext uri="{FF2B5EF4-FFF2-40B4-BE49-F238E27FC236}">
                <a16:creationId xmlns:a16="http://schemas.microsoft.com/office/drawing/2014/main" id="{BA47CAFA-0E38-4466-BE5A-491AF80BD087}"/>
              </a:ext>
            </a:extLst>
          </p:cNvPr>
          <p:cNvSpPr/>
          <p:nvPr/>
        </p:nvSpPr>
        <p:spPr>
          <a:xfrm>
            <a:off x="2213395" y="4703563"/>
            <a:ext cx="5224222" cy="55626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48726AA4-79BE-48BA-8CDE-9A7DB49FC0DB}"/>
              </a:ext>
            </a:extLst>
          </p:cNvPr>
          <p:cNvSpPr/>
          <p:nvPr/>
        </p:nvSpPr>
        <p:spPr>
          <a:xfrm>
            <a:off x="2206272" y="2600443"/>
            <a:ext cx="5224221" cy="48110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2C16B661-A8D6-4B70-91C7-B8C27B0ED853}"/>
              </a:ext>
            </a:extLst>
          </p:cNvPr>
          <p:cNvSpPr/>
          <p:nvPr/>
        </p:nvSpPr>
        <p:spPr>
          <a:xfrm>
            <a:off x="2213395" y="3154403"/>
            <a:ext cx="5217099" cy="48110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755539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１２　女性が再就職しやすくなるために必要なこと</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24</a:t>
            </a:fld>
            <a:endParaRPr kumimoji="1" lang="ja-JP" altLang="en-US" dirty="0"/>
          </a:p>
        </p:txBody>
      </p:sp>
      <p:sp>
        <p:nvSpPr>
          <p:cNvPr id="8" name="テキスト ボックス 7"/>
          <p:cNvSpPr txBox="1"/>
          <p:nvPr/>
        </p:nvSpPr>
        <p:spPr>
          <a:xfrm>
            <a:off x="795328" y="752869"/>
            <a:ext cx="8546792" cy="1246495"/>
          </a:xfrm>
          <a:prstGeom prst="rect">
            <a:avLst/>
          </a:prstGeom>
          <a:solidFill>
            <a:schemeClr val="accent1">
              <a:lumMod val="20000"/>
              <a:lumOff val="80000"/>
            </a:schemeClr>
          </a:solidFill>
          <a:ln>
            <a:solidFill>
              <a:schemeClr val="tx1"/>
            </a:solidFill>
          </a:ln>
        </p:spPr>
        <p:txBody>
          <a:bodyPr wrap="square" rtlCol="0">
            <a:spAutoFit/>
          </a:bodyPr>
          <a:lstStyle/>
          <a:p>
            <a:pPr lvl="0"/>
            <a:r>
              <a:rPr lang="ja-JP" altLang="en-US" sz="1500" dirty="0">
                <a:solidFill>
                  <a:prstClr val="black"/>
                </a:solidFill>
              </a:rPr>
              <a:t>　</a:t>
            </a:r>
            <a:r>
              <a:rPr lang="ja-JP" altLang="en-US" sz="1500" dirty="0"/>
              <a:t>女性が再就職しやすくなるために必要なことは、「育児や介護・看護などによる退職者を同一企業で再雇用する制度の普及」（</a:t>
            </a:r>
            <a:r>
              <a:rPr lang="en-US" altLang="ja-JP" sz="1500" dirty="0"/>
              <a:t>43.7</a:t>
            </a:r>
            <a:r>
              <a:rPr lang="ja-JP" altLang="en-US" sz="1500" dirty="0"/>
              <a:t>％）、「企業経営者や職場の理解」（</a:t>
            </a:r>
            <a:r>
              <a:rPr lang="en-US" altLang="ja-JP" sz="1500" dirty="0"/>
              <a:t>41.9%</a:t>
            </a:r>
            <a:r>
              <a:rPr lang="ja-JP" altLang="en-US" sz="1500" dirty="0"/>
              <a:t>）、「労働時間の短縮やフレックスタイム制などの柔軟な勤務制度の導入」（</a:t>
            </a:r>
            <a:r>
              <a:rPr lang="en-US" altLang="ja-JP" sz="1500" dirty="0"/>
              <a:t>40.7%</a:t>
            </a:r>
            <a:r>
              <a:rPr lang="ja-JP" altLang="en-US" sz="1500" dirty="0"/>
              <a:t>）が高くなっている。</a:t>
            </a:r>
            <a:endParaRPr lang="en-US" altLang="ja-JP" sz="1500" dirty="0"/>
          </a:p>
          <a:p>
            <a:pPr lvl="0"/>
            <a:r>
              <a:rPr lang="en-US" altLang="ja-JP" sz="1500" dirty="0"/>
              <a:t> </a:t>
            </a:r>
            <a:r>
              <a:rPr lang="ja-JP" altLang="en-US" sz="1500" dirty="0"/>
              <a:t>　「夫、パートナーなど家族の理解や家事、育児、介護・介護などへの参加」は女性が</a:t>
            </a:r>
            <a:r>
              <a:rPr lang="en-US" altLang="ja-JP" sz="1500" dirty="0"/>
              <a:t>47.7%</a:t>
            </a:r>
            <a:r>
              <a:rPr lang="ja-JP" altLang="en-US" sz="1500" dirty="0"/>
              <a:t>と高く、男女間で大きなポイント差があった。</a:t>
            </a:r>
          </a:p>
        </p:txBody>
      </p:sp>
      <p:pic>
        <p:nvPicPr>
          <p:cNvPr id="4" name="図 3">
            <a:extLst>
              <a:ext uri="{FF2B5EF4-FFF2-40B4-BE49-F238E27FC236}">
                <a16:creationId xmlns:a16="http://schemas.microsoft.com/office/drawing/2014/main" id="{5DB312A1-E89B-48E4-A968-65FC016EC03E}"/>
              </a:ext>
            </a:extLst>
          </p:cNvPr>
          <p:cNvPicPr>
            <a:picLocks noChangeAspect="1"/>
          </p:cNvPicPr>
          <p:nvPr/>
        </p:nvPicPr>
        <p:blipFill>
          <a:blip r:embed="rId2"/>
          <a:stretch>
            <a:fillRect/>
          </a:stretch>
        </p:blipFill>
        <p:spPr>
          <a:xfrm>
            <a:off x="2677994" y="2015626"/>
            <a:ext cx="4781460" cy="4694953"/>
          </a:xfrm>
          <a:prstGeom prst="rect">
            <a:avLst/>
          </a:prstGeom>
        </p:spPr>
      </p:pic>
      <p:sp>
        <p:nvSpPr>
          <p:cNvPr id="9" name="正方形/長方形 8">
            <a:extLst>
              <a:ext uri="{FF2B5EF4-FFF2-40B4-BE49-F238E27FC236}">
                <a16:creationId xmlns:a16="http://schemas.microsoft.com/office/drawing/2014/main" id="{CAFAC8F1-81B9-43DF-8B0C-4EB9AA7F5DE4}"/>
              </a:ext>
            </a:extLst>
          </p:cNvPr>
          <p:cNvSpPr/>
          <p:nvPr/>
        </p:nvSpPr>
        <p:spPr>
          <a:xfrm>
            <a:off x="2446545" y="3185160"/>
            <a:ext cx="5012909" cy="144018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7475BA94-B62C-49C5-B4BD-C7DFEACEDBDA}"/>
              </a:ext>
            </a:extLst>
          </p:cNvPr>
          <p:cNvSpPr/>
          <p:nvPr/>
        </p:nvSpPr>
        <p:spPr>
          <a:xfrm>
            <a:off x="2459393" y="5047174"/>
            <a:ext cx="5012909" cy="52304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871429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１３　男性が家事等をすることを難しくしている理由</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25</a:t>
            </a:fld>
            <a:endParaRPr kumimoji="1" lang="ja-JP" altLang="en-US" dirty="0"/>
          </a:p>
        </p:txBody>
      </p:sp>
      <p:sp>
        <p:nvSpPr>
          <p:cNvPr id="8" name="テキスト ボックス 7"/>
          <p:cNvSpPr txBox="1"/>
          <p:nvPr/>
        </p:nvSpPr>
        <p:spPr>
          <a:xfrm>
            <a:off x="582566" y="880670"/>
            <a:ext cx="3372214" cy="2862322"/>
          </a:xfrm>
          <a:prstGeom prst="rect">
            <a:avLst/>
          </a:prstGeom>
          <a:solidFill>
            <a:schemeClr val="accent1">
              <a:lumMod val="20000"/>
              <a:lumOff val="80000"/>
            </a:schemeClr>
          </a:solidFill>
          <a:ln>
            <a:solidFill>
              <a:schemeClr val="tx1"/>
            </a:solidFill>
          </a:ln>
        </p:spPr>
        <p:txBody>
          <a:bodyPr wrap="square" rtlCol="0">
            <a:spAutoFit/>
          </a:bodyPr>
          <a:lstStyle/>
          <a:p>
            <a:pPr lvl="0"/>
            <a:endParaRPr lang="en-US" altLang="ja-JP" sz="1500" dirty="0"/>
          </a:p>
          <a:p>
            <a:pPr lvl="0"/>
            <a:r>
              <a:rPr lang="ja-JP" altLang="en-US" sz="1500" dirty="0"/>
              <a:t>　男性が今以上に家事等をすることを難しくしている理由について男性に聞いたところ、「職場の人員配置に余裕がないこと」が</a:t>
            </a:r>
            <a:r>
              <a:rPr lang="en-US" altLang="ja-JP" sz="1500" dirty="0"/>
              <a:t>28.6%</a:t>
            </a:r>
            <a:r>
              <a:rPr lang="ja-JP" altLang="en-US" sz="1500" dirty="0"/>
              <a:t>と最も高く、令和元年度調査からも割合が増加している。</a:t>
            </a:r>
            <a:endParaRPr lang="en-US" altLang="ja-JP" sz="1500" dirty="0"/>
          </a:p>
          <a:p>
            <a:pPr lvl="0"/>
            <a:endParaRPr lang="en-US" altLang="ja-JP" sz="1500" dirty="0"/>
          </a:p>
          <a:p>
            <a:pPr lvl="0"/>
            <a:r>
              <a:rPr lang="ja-JP" altLang="en-US" sz="1500" dirty="0"/>
              <a:t>　また、「休暇が取りにくいこと」が</a:t>
            </a:r>
            <a:r>
              <a:rPr lang="en-US" altLang="ja-JP" sz="1500" dirty="0"/>
              <a:t>26.6%</a:t>
            </a:r>
            <a:r>
              <a:rPr lang="ja-JP" altLang="en-US" sz="1500" dirty="0"/>
              <a:t>、「超過勤務が多いこと」が</a:t>
            </a:r>
            <a:r>
              <a:rPr lang="en-US" altLang="ja-JP" sz="1500" dirty="0"/>
              <a:t>20.6%</a:t>
            </a:r>
            <a:r>
              <a:rPr lang="ja-JP" altLang="en-US" sz="1500" dirty="0"/>
              <a:t>と、</a:t>
            </a:r>
            <a:r>
              <a:rPr lang="en-US" altLang="ja-JP" sz="1500" dirty="0"/>
              <a:t>20</a:t>
            </a:r>
            <a:r>
              <a:rPr lang="ja-JP" altLang="en-US" sz="1500" dirty="0"/>
              <a:t>％と超えている。</a:t>
            </a:r>
            <a:endParaRPr lang="en-US" altLang="ja-JP" sz="1500" dirty="0"/>
          </a:p>
          <a:p>
            <a:pPr lvl="0"/>
            <a:endParaRPr lang="ja-JP" altLang="en-US" sz="1500" dirty="0">
              <a:solidFill>
                <a:srgbClr val="FF0000"/>
              </a:solidFill>
            </a:endParaRPr>
          </a:p>
        </p:txBody>
      </p:sp>
      <p:pic>
        <p:nvPicPr>
          <p:cNvPr id="5" name="図 4">
            <a:extLst>
              <a:ext uri="{FF2B5EF4-FFF2-40B4-BE49-F238E27FC236}">
                <a16:creationId xmlns:a16="http://schemas.microsoft.com/office/drawing/2014/main" id="{29AB2EBA-CFD4-4D93-8DB9-3E65B255C5AE}"/>
              </a:ext>
            </a:extLst>
          </p:cNvPr>
          <p:cNvPicPr>
            <a:picLocks noChangeAspect="1"/>
          </p:cNvPicPr>
          <p:nvPr/>
        </p:nvPicPr>
        <p:blipFill>
          <a:blip r:embed="rId2"/>
          <a:stretch>
            <a:fillRect/>
          </a:stretch>
        </p:blipFill>
        <p:spPr>
          <a:xfrm>
            <a:off x="4339566" y="767093"/>
            <a:ext cx="5128020" cy="5611932"/>
          </a:xfrm>
          <a:prstGeom prst="rect">
            <a:avLst/>
          </a:prstGeom>
        </p:spPr>
      </p:pic>
      <p:sp>
        <p:nvSpPr>
          <p:cNvPr id="9" name="正方形/長方形 8">
            <a:extLst>
              <a:ext uri="{FF2B5EF4-FFF2-40B4-BE49-F238E27FC236}">
                <a16:creationId xmlns:a16="http://schemas.microsoft.com/office/drawing/2014/main" id="{6211E3BA-4EB0-4626-8E2A-8367C4CA652D}"/>
              </a:ext>
            </a:extLst>
          </p:cNvPr>
          <p:cNvSpPr/>
          <p:nvPr/>
        </p:nvSpPr>
        <p:spPr>
          <a:xfrm>
            <a:off x="4209786" y="2308860"/>
            <a:ext cx="4789435" cy="3651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C1543454-39DD-41D9-AEE8-52DE989B7745}"/>
              </a:ext>
            </a:extLst>
          </p:cNvPr>
          <p:cNvSpPr/>
          <p:nvPr/>
        </p:nvSpPr>
        <p:spPr>
          <a:xfrm>
            <a:off x="4209786" y="1028700"/>
            <a:ext cx="4789434" cy="3651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0B188EE5-CDB0-4EC8-89C8-56F871866450}"/>
              </a:ext>
            </a:extLst>
          </p:cNvPr>
          <p:cNvSpPr/>
          <p:nvPr/>
        </p:nvSpPr>
        <p:spPr>
          <a:xfrm>
            <a:off x="4209787" y="1449671"/>
            <a:ext cx="4789434" cy="3651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729357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１４　男性が家事、育児等に参加する為に必要なこと</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26</a:t>
            </a:fld>
            <a:endParaRPr kumimoji="1" lang="ja-JP" altLang="en-US" dirty="0"/>
          </a:p>
        </p:txBody>
      </p:sp>
      <p:sp>
        <p:nvSpPr>
          <p:cNvPr id="8" name="テキスト ボックス 7"/>
          <p:cNvSpPr txBox="1"/>
          <p:nvPr/>
        </p:nvSpPr>
        <p:spPr>
          <a:xfrm>
            <a:off x="495300" y="773990"/>
            <a:ext cx="8966200" cy="1477328"/>
          </a:xfrm>
          <a:prstGeom prst="rect">
            <a:avLst/>
          </a:prstGeom>
          <a:solidFill>
            <a:schemeClr val="accent1">
              <a:lumMod val="20000"/>
              <a:lumOff val="80000"/>
            </a:schemeClr>
          </a:solidFill>
          <a:ln>
            <a:solidFill>
              <a:schemeClr val="tx1"/>
            </a:solidFill>
          </a:ln>
        </p:spPr>
        <p:txBody>
          <a:bodyPr wrap="square" rtlCol="0">
            <a:spAutoFit/>
          </a:bodyPr>
          <a:lstStyle/>
          <a:p>
            <a:pPr lvl="0"/>
            <a:r>
              <a:rPr lang="ja-JP" altLang="en-US" sz="1500" dirty="0"/>
              <a:t>　男性が家事、育児、介護、地域活動などに参加する為に必要だと思うことは、「男女の役割分担についての社会通念、慣習、しきたりを改めること」が</a:t>
            </a:r>
            <a:r>
              <a:rPr lang="en-US" altLang="ja-JP" sz="1500" dirty="0"/>
              <a:t>47.0%</a:t>
            </a:r>
            <a:r>
              <a:rPr lang="ja-JP" altLang="en-US" sz="1500" dirty="0"/>
              <a:t>で最も高くなっている。次いで「夫婦、パートナーの間で家事などの分担をするように十分話し合うこと」が</a:t>
            </a:r>
            <a:r>
              <a:rPr lang="en-US" altLang="ja-JP" sz="1500" dirty="0"/>
              <a:t>46.1%</a:t>
            </a:r>
            <a:r>
              <a:rPr lang="ja-JP" altLang="en-US" sz="1500" dirty="0"/>
              <a:t>、「小さいときから男性に家事や育児に関する教育をすること」が</a:t>
            </a:r>
            <a:r>
              <a:rPr lang="en-US" altLang="ja-JP" sz="1500" dirty="0"/>
              <a:t>40.8%</a:t>
            </a:r>
            <a:r>
              <a:rPr lang="ja-JP" altLang="en-US" sz="1500" dirty="0"/>
              <a:t>となっている。</a:t>
            </a:r>
          </a:p>
          <a:p>
            <a:pPr lvl="0"/>
            <a:r>
              <a:rPr lang="ja-JP" altLang="en-US" sz="1500" dirty="0"/>
              <a:t>　男女別でみると、「小さいときから男性に家事や育児に関する教育をすること」で最もポイント差が大きく、女性で</a:t>
            </a:r>
            <a:r>
              <a:rPr lang="en-US" altLang="ja-JP" sz="1500" dirty="0"/>
              <a:t>49.5%</a:t>
            </a:r>
            <a:r>
              <a:rPr lang="ja-JP" altLang="en-US" sz="1500" dirty="0"/>
              <a:t>、男性で</a:t>
            </a:r>
            <a:r>
              <a:rPr lang="en-US" altLang="ja-JP" sz="1500" dirty="0"/>
              <a:t>28.9%</a:t>
            </a:r>
            <a:r>
              <a:rPr lang="ja-JP" altLang="en-US" sz="1500" dirty="0"/>
              <a:t>となっている。</a:t>
            </a:r>
          </a:p>
        </p:txBody>
      </p:sp>
      <p:pic>
        <p:nvPicPr>
          <p:cNvPr id="4" name="図 3">
            <a:extLst>
              <a:ext uri="{FF2B5EF4-FFF2-40B4-BE49-F238E27FC236}">
                <a16:creationId xmlns:a16="http://schemas.microsoft.com/office/drawing/2014/main" id="{9886C2E8-9B87-4A30-B1B1-B32E53CA0EEC}"/>
              </a:ext>
            </a:extLst>
          </p:cNvPr>
          <p:cNvPicPr>
            <a:picLocks noChangeAspect="1"/>
          </p:cNvPicPr>
          <p:nvPr/>
        </p:nvPicPr>
        <p:blipFill>
          <a:blip r:embed="rId2"/>
          <a:stretch>
            <a:fillRect/>
          </a:stretch>
        </p:blipFill>
        <p:spPr>
          <a:xfrm>
            <a:off x="2382667" y="2251318"/>
            <a:ext cx="5166360" cy="4549140"/>
          </a:xfrm>
          <a:prstGeom prst="rect">
            <a:avLst/>
          </a:prstGeom>
        </p:spPr>
      </p:pic>
      <p:sp>
        <p:nvSpPr>
          <p:cNvPr id="9" name="正方形/長方形 8">
            <a:extLst>
              <a:ext uri="{FF2B5EF4-FFF2-40B4-BE49-F238E27FC236}">
                <a16:creationId xmlns:a16="http://schemas.microsoft.com/office/drawing/2014/main" id="{DFDA1561-022F-4E8F-AC04-DC816BA59546}"/>
              </a:ext>
            </a:extLst>
          </p:cNvPr>
          <p:cNvSpPr/>
          <p:nvPr/>
        </p:nvSpPr>
        <p:spPr>
          <a:xfrm>
            <a:off x="2271257" y="2497804"/>
            <a:ext cx="5166360" cy="41302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5D09835D-424B-4C59-86AB-FCCADECB95AB}"/>
              </a:ext>
            </a:extLst>
          </p:cNvPr>
          <p:cNvSpPr/>
          <p:nvPr/>
        </p:nvSpPr>
        <p:spPr>
          <a:xfrm>
            <a:off x="2271257" y="3399975"/>
            <a:ext cx="5166360" cy="41302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C3E83FC5-0130-4E76-B51C-356D09CA6AE9}"/>
              </a:ext>
            </a:extLst>
          </p:cNvPr>
          <p:cNvSpPr/>
          <p:nvPr/>
        </p:nvSpPr>
        <p:spPr>
          <a:xfrm>
            <a:off x="2271257" y="4302146"/>
            <a:ext cx="5166360" cy="41302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239683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１５　社会・職場における男女共同参画の進展</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27</a:t>
            </a:fld>
            <a:endParaRPr kumimoji="1" lang="ja-JP" altLang="en-US" dirty="0"/>
          </a:p>
        </p:txBody>
      </p:sp>
      <p:sp>
        <p:nvSpPr>
          <p:cNvPr id="8" name="テキスト ボックス 7"/>
          <p:cNvSpPr txBox="1"/>
          <p:nvPr/>
        </p:nvSpPr>
        <p:spPr>
          <a:xfrm>
            <a:off x="805340" y="1109914"/>
            <a:ext cx="8295320" cy="1431161"/>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500" dirty="0"/>
              <a:t>　「以前に比べて、社会で女性が活躍しやすくなっている」と感じている割合（</a:t>
            </a:r>
            <a:r>
              <a:rPr lang="en-US" altLang="ja-JP" sz="1500" dirty="0"/>
              <a:t>※</a:t>
            </a:r>
            <a:r>
              <a:rPr lang="ja-JP" altLang="en-US" sz="1500" dirty="0"/>
              <a:t>）は</a:t>
            </a:r>
            <a:r>
              <a:rPr lang="en-US" altLang="ja-JP" sz="1500" dirty="0"/>
              <a:t>79.5%</a:t>
            </a:r>
            <a:r>
              <a:rPr lang="ja-JP" altLang="en-US" sz="1500" dirty="0"/>
              <a:t>であった。</a:t>
            </a:r>
            <a:endParaRPr lang="en-US" altLang="ja-JP" sz="1500" dirty="0"/>
          </a:p>
          <a:p>
            <a:r>
              <a:rPr lang="ja-JP" altLang="en-US" sz="1500" dirty="0"/>
              <a:t>　また、「以前に比べて、男女とも働き続けやすい社会になっている」についても、そう思うと感じている人の割合（</a:t>
            </a:r>
            <a:r>
              <a:rPr lang="en-US" altLang="ja-JP" sz="1500" dirty="0"/>
              <a:t>※</a:t>
            </a:r>
            <a:r>
              <a:rPr lang="ja-JP" altLang="en-US" sz="1500" dirty="0"/>
              <a:t>）は</a:t>
            </a:r>
            <a:r>
              <a:rPr lang="en-US" altLang="ja-JP" sz="1500" dirty="0"/>
              <a:t>68.0%</a:t>
            </a:r>
            <a:r>
              <a:rPr lang="ja-JP" altLang="en-US" sz="1500" dirty="0"/>
              <a:t>となっている。</a:t>
            </a:r>
          </a:p>
          <a:p>
            <a:endParaRPr lang="ja-JP" altLang="en-US" sz="1500" dirty="0"/>
          </a:p>
          <a:p>
            <a:r>
              <a:rPr lang="en-US" altLang="ja-JP" sz="1200" dirty="0"/>
              <a:t>※</a:t>
            </a:r>
            <a:r>
              <a:rPr lang="ja-JP" altLang="en-US" sz="1200" dirty="0"/>
              <a:t>「そう思う」「どちらかといえばそう思う」の合計</a:t>
            </a:r>
          </a:p>
        </p:txBody>
      </p:sp>
      <p:pic>
        <p:nvPicPr>
          <p:cNvPr id="4" name="図 3">
            <a:extLst>
              <a:ext uri="{FF2B5EF4-FFF2-40B4-BE49-F238E27FC236}">
                <a16:creationId xmlns:a16="http://schemas.microsoft.com/office/drawing/2014/main" id="{0E993C01-771B-4FA6-9BDD-F7258975AB1A}"/>
              </a:ext>
            </a:extLst>
          </p:cNvPr>
          <p:cNvPicPr>
            <a:picLocks noChangeAspect="1"/>
          </p:cNvPicPr>
          <p:nvPr/>
        </p:nvPicPr>
        <p:blipFill>
          <a:blip r:embed="rId2"/>
          <a:stretch>
            <a:fillRect/>
          </a:stretch>
        </p:blipFill>
        <p:spPr>
          <a:xfrm>
            <a:off x="1313963" y="2904332"/>
            <a:ext cx="7303770" cy="2743200"/>
          </a:xfrm>
          <a:prstGeom prst="rect">
            <a:avLst/>
          </a:prstGeom>
        </p:spPr>
      </p:pic>
      <p:pic>
        <p:nvPicPr>
          <p:cNvPr id="7" name="図 6">
            <a:extLst>
              <a:ext uri="{FF2B5EF4-FFF2-40B4-BE49-F238E27FC236}">
                <a16:creationId xmlns:a16="http://schemas.microsoft.com/office/drawing/2014/main" id="{27C9CDA0-7962-4DCC-9CED-97B21C34C8DA}"/>
              </a:ext>
            </a:extLst>
          </p:cNvPr>
          <p:cNvPicPr>
            <a:picLocks noChangeAspect="1"/>
          </p:cNvPicPr>
          <p:nvPr/>
        </p:nvPicPr>
        <p:blipFill>
          <a:blip r:embed="rId3"/>
          <a:stretch>
            <a:fillRect/>
          </a:stretch>
        </p:blipFill>
        <p:spPr>
          <a:xfrm>
            <a:off x="2903220" y="5819409"/>
            <a:ext cx="4244340" cy="586740"/>
          </a:xfrm>
          <a:prstGeom prst="rect">
            <a:avLst/>
          </a:prstGeom>
        </p:spPr>
      </p:pic>
      <p:pic>
        <p:nvPicPr>
          <p:cNvPr id="10" name="図 9">
            <a:extLst>
              <a:ext uri="{FF2B5EF4-FFF2-40B4-BE49-F238E27FC236}">
                <a16:creationId xmlns:a16="http://schemas.microsoft.com/office/drawing/2014/main" id="{B55994DF-0538-4BCD-B069-C321D9560836}"/>
              </a:ext>
            </a:extLst>
          </p:cNvPr>
          <p:cNvPicPr>
            <a:picLocks noChangeAspect="1"/>
          </p:cNvPicPr>
          <p:nvPr/>
        </p:nvPicPr>
        <p:blipFill>
          <a:blip r:embed="rId4"/>
          <a:stretch>
            <a:fillRect/>
          </a:stretch>
        </p:blipFill>
        <p:spPr>
          <a:xfrm>
            <a:off x="7690601" y="2654515"/>
            <a:ext cx="838200" cy="205740"/>
          </a:xfrm>
          <a:prstGeom prst="rect">
            <a:avLst/>
          </a:prstGeom>
        </p:spPr>
      </p:pic>
      <p:sp>
        <p:nvSpPr>
          <p:cNvPr id="13" name="正方形/長方形 12">
            <a:extLst>
              <a:ext uri="{FF2B5EF4-FFF2-40B4-BE49-F238E27FC236}">
                <a16:creationId xmlns:a16="http://schemas.microsoft.com/office/drawing/2014/main" id="{0A630E46-2B2E-4885-917A-BB6E62519339}"/>
              </a:ext>
            </a:extLst>
          </p:cNvPr>
          <p:cNvSpPr/>
          <p:nvPr/>
        </p:nvSpPr>
        <p:spPr>
          <a:xfrm>
            <a:off x="3694229" y="2987040"/>
            <a:ext cx="3659071" cy="30953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33B5B9CA-5ECD-4FD0-950D-5DDAAE4F7484}"/>
              </a:ext>
            </a:extLst>
          </p:cNvPr>
          <p:cNvSpPr/>
          <p:nvPr/>
        </p:nvSpPr>
        <p:spPr>
          <a:xfrm>
            <a:off x="3678989" y="4317286"/>
            <a:ext cx="3217111" cy="30953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762748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１６　地域・家庭における男女共同参画の進展</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28</a:t>
            </a:fld>
            <a:endParaRPr kumimoji="1" lang="ja-JP" altLang="en-US" dirty="0"/>
          </a:p>
        </p:txBody>
      </p:sp>
      <p:sp>
        <p:nvSpPr>
          <p:cNvPr id="8" name="テキスト ボックス 7"/>
          <p:cNvSpPr txBox="1"/>
          <p:nvPr/>
        </p:nvSpPr>
        <p:spPr>
          <a:xfrm>
            <a:off x="750123" y="810917"/>
            <a:ext cx="8210148" cy="1200329"/>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500" dirty="0"/>
              <a:t>　地域・家庭における男女共同参画の進展について、「男性の育児への参画が以前より進んでいる」と回答した割合（</a:t>
            </a:r>
            <a:r>
              <a:rPr lang="en-US" altLang="ja-JP" sz="1500" dirty="0"/>
              <a:t>※</a:t>
            </a:r>
            <a:r>
              <a:rPr lang="ja-JP" altLang="en-US" sz="1500" dirty="0"/>
              <a:t>）は</a:t>
            </a:r>
            <a:r>
              <a:rPr lang="en-US" altLang="ja-JP" sz="1500" dirty="0"/>
              <a:t>66.7%</a:t>
            </a:r>
            <a:r>
              <a:rPr lang="ja-JP" altLang="en-US" sz="1500" dirty="0"/>
              <a:t>であった。一方で、「男性の介護・看護への参画が以前より進んでいる」との回答は</a:t>
            </a:r>
            <a:r>
              <a:rPr lang="en-US" altLang="ja-JP" sz="1500" dirty="0"/>
              <a:t>35.1%</a:t>
            </a:r>
            <a:r>
              <a:rPr lang="ja-JP" altLang="en-US" sz="1500" dirty="0"/>
              <a:t>にとどまっており、「地域活動が以前より活性化している」についても</a:t>
            </a:r>
            <a:r>
              <a:rPr lang="en-US" altLang="ja-JP" sz="1500" dirty="0"/>
              <a:t>18.5%</a:t>
            </a:r>
            <a:r>
              <a:rPr lang="ja-JP" altLang="en-US" sz="1500" dirty="0"/>
              <a:t>であった。</a:t>
            </a:r>
            <a:endParaRPr lang="en-US" altLang="ja-JP" sz="1500" dirty="0"/>
          </a:p>
          <a:p>
            <a:r>
              <a:rPr lang="en-US" altLang="ja-JP" sz="1200" dirty="0"/>
              <a:t>※</a:t>
            </a:r>
            <a:r>
              <a:rPr lang="ja-JP" altLang="en-US" sz="1200" dirty="0"/>
              <a:t>「そう思う」「どちらかといえばそう思う」の合計</a:t>
            </a:r>
          </a:p>
        </p:txBody>
      </p:sp>
      <p:pic>
        <p:nvPicPr>
          <p:cNvPr id="4" name="図 3">
            <a:extLst>
              <a:ext uri="{FF2B5EF4-FFF2-40B4-BE49-F238E27FC236}">
                <a16:creationId xmlns:a16="http://schemas.microsoft.com/office/drawing/2014/main" id="{A1E0F7EA-DBA6-41E9-8D0A-E023F3755545}"/>
              </a:ext>
            </a:extLst>
          </p:cNvPr>
          <p:cNvPicPr>
            <a:picLocks noChangeAspect="1"/>
          </p:cNvPicPr>
          <p:nvPr/>
        </p:nvPicPr>
        <p:blipFill>
          <a:blip r:embed="rId2"/>
          <a:stretch>
            <a:fillRect/>
          </a:stretch>
        </p:blipFill>
        <p:spPr>
          <a:xfrm>
            <a:off x="1677106" y="2256688"/>
            <a:ext cx="6492240" cy="3817620"/>
          </a:xfrm>
          <a:prstGeom prst="rect">
            <a:avLst/>
          </a:prstGeom>
        </p:spPr>
      </p:pic>
      <p:pic>
        <p:nvPicPr>
          <p:cNvPr id="10" name="図 9">
            <a:extLst>
              <a:ext uri="{FF2B5EF4-FFF2-40B4-BE49-F238E27FC236}">
                <a16:creationId xmlns:a16="http://schemas.microsoft.com/office/drawing/2014/main" id="{15B929C3-6E33-4F6B-BFC7-BC20C6F50576}"/>
              </a:ext>
            </a:extLst>
          </p:cNvPr>
          <p:cNvPicPr>
            <a:picLocks noChangeAspect="1"/>
          </p:cNvPicPr>
          <p:nvPr/>
        </p:nvPicPr>
        <p:blipFill>
          <a:blip r:embed="rId3"/>
          <a:stretch>
            <a:fillRect/>
          </a:stretch>
        </p:blipFill>
        <p:spPr>
          <a:xfrm>
            <a:off x="4953000" y="5955439"/>
            <a:ext cx="4244340" cy="586740"/>
          </a:xfrm>
          <a:prstGeom prst="rect">
            <a:avLst/>
          </a:prstGeom>
        </p:spPr>
      </p:pic>
      <p:pic>
        <p:nvPicPr>
          <p:cNvPr id="11" name="図 10">
            <a:extLst>
              <a:ext uri="{FF2B5EF4-FFF2-40B4-BE49-F238E27FC236}">
                <a16:creationId xmlns:a16="http://schemas.microsoft.com/office/drawing/2014/main" id="{549B4644-D41B-4B1A-BCB3-A3928FEBE6CB}"/>
              </a:ext>
            </a:extLst>
          </p:cNvPr>
          <p:cNvPicPr>
            <a:picLocks noChangeAspect="1"/>
          </p:cNvPicPr>
          <p:nvPr/>
        </p:nvPicPr>
        <p:blipFill>
          <a:blip r:embed="rId4"/>
          <a:stretch>
            <a:fillRect/>
          </a:stretch>
        </p:blipFill>
        <p:spPr>
          <a:xfrm>
            <a:off x="7771557" y="2082438"/>
            <a:ext cx="838200" cy="205740"/>
          </a:xfrm>
          <a:prstGeom prst="rect">
            <a:avLst/>
          </a:prstGeom>
        </p:spPr>
      </p:pic>
      <p:sp>
        <p:nvSpPr>
          <p:cNvPr id="13" name="正方形/長方形 12">
            <a:extLst>
              <a:ext uri="{FF2B5EF4-FFF2-40B4-BE49-F238E27FC236}">
                <a16:creationId xmlns:a16="http://schemas.microsoft.com/office/drawing/2014/main" id="{9C72B31D-EBCF-489F-BCF8-FDED00D76A0F}"/>
              </a:ext>
            </a:extLst>
          </p:cNvPr>
          <p:cNvSpPr/>
          <p:nvPr/>
        </p:nvSpPr>
        <p:spPr>
          <a:xfrm>
            <a:off x="3778547" y="2282120"/>
            <a:ext cx="2789894" cy="30953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CF9B1F82-00FF-4E3A-9EBA-9CFFDCEC7B41}"/>
              </a:ext>
            </a:extLst>
          </p:cNvPr>
          <p:cNvSpPr/>
          <p:nvPr/>
        </p:nvSpPr>
        <p:spPr>
          <a:xfrm>
            <a:off x="3778547" y="3462693"/>
            <a:ext cx="1479253" cy="30953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5A724C01-BBCD-4B94-9CA9-72FD0F800832}"/>
              </a:ext>
            </a:extLst>
          </p:cNvPr>
          <p:cNvSpPr/>
          <p:nvPr/>
        </p:nvSpPr>
        <p:spPr>
          <a:xfrm>
            <a:off x="3694241" y="4674819"/>
            <a:ext cx="915859" cy="41534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9CBB1D79-5533-4C79-8F1F-3DAA31DA4F30}"/>
              </a:ext>
            </a:extLst>
          </p:cNvPr>
          <p:cNvSpPr txBox="1"/>
          <p:nvPr/>
        </p:nvSpPr>
        <p:spPr>
          <a:xfrm>
            <a:off x="1715702" y="6054744"/>
            <a:ext cx="3139495" cy="430887"/>
          </a:xfrm>
          <a:prstGeom prst="rect">
            <a:avLst/>
          </a:prstGeom>
          <a:noFill/>
          <a:ln>
            <a:solidFill>
              <a:schemeClr val="tx1"/>
            </a:solidFill>
            <a:prstDash val="dashDot"/>
          </a:ln>
        </p:spPr>
        <p:txBody>
          <a:bodyPr wrap="square" rtlCol="0">
            <a:spAutoFit/>
          </a:bodyPr>
          <a:lstStyle/>
          <a:p>
            <a:r>
              <a:rPr kumimoji="1" lang="ja-JP" altLang="en-US" sz="1100" dirty="0"/>
              <a:t>「地域活動」とは、自治会、</a:t>
            </a:r>
            <a:r>
              <a:rPr kumimoji="1" lang="en-US" altLang="ja-JP" sz="1100" dirty="0"/>
              <a:t>PTA</a:t>
            </a:r>
            <a:r>
              <a:rPr kumimoji="1" lang="ja-JP" altLang="en-US" sz="1100" dirty="0"/>
              <a:t>、民生委員、</a:t>
            </a:r>
            <a:r>
              <a:rPr kumimoji="1" lang="en-US" altLang="ja-JP" sz="1100" dirty="0"/>
              <a:t>NPO</a:t>
            </a:r>
            <a:r>
              <a:rPr kumimoji="1" lang="ja-JP" altLang="en-US" sz="1100" dirty="0"/>
              <a:t>やボランティアでの活動などを指します。</a:t>
            </a:r>
          </a:p>
        </p:txBody>
      </p:sp>
    </p:spTree>
    <p:extLst>
      <p:ext uri="{BB962C8B-B14F-4D97-AF65-F5344CB8AC3E}">
        <p14:creationId xmlns:p14="http://schemas.microsoft.com/office/powerpoint/2010/main" val="528484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１７　コロナ禍前後の生活の変化</a:t>
            </a:r>
          </a:p>
        </p:txBody>
      </p:sp>
      <p:sp>
        <p:nvSpPr>
          <p:cNvPr id="3" name="コンテンツ プレースホルダー 2"/>
          <p:cNvSpPr>
            <a:spLocks noGrp="1"/>
          </p:cNvSpPr>
          <p:nvPr>
            <p:ph idx="1"/>
          </p:nvPr>
        </p:nvSpPr>
        <p:spPr>
          <a:xfrm>
            <a:off x="354332" y="712206"/>
            <a:ext cx="9223032" cy="6061973"/>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29</a:t>
            </a:fld>
            <a:endParaRPr kumimoji="1" lang="ja-JP" altLang="en-US" dirty="0"/>
          </a:p>
        </p:txBody>
      </p:sp>
      <p:sp>
        <p:nvSpPr>
          <p:cNvPr id="8" name="テキスト ボックス 7"/>
          <p:cNvSpPr txBox="1"/>
          <p:nvPr/>
        </p:nvSpPr>
        <p:spPr>
          <a:xfrm>
            <a:off x="662940" y="896779"/>
            <a:ext cx="8764948" cy="784830"/>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500" dirty="0"/>
              <a:t>　コロナ禍前後で「こころや身体に関する健康への不安感」が増えたと回答した割合が女性で</a:t>
            </a:r>
            <a:r>
              <a:rPr lang="en-US" altLang="ja-JP" sz="1500" dirty="0"/>
              <a:t>44.0%</a:t>
            </a:r>
            <a:r>
              <a:rPr lang="ja-JP" altLang="en-US" sz="1500" dirty="0"/>
              <a:t>、男性で</a:t>
            </a:r>
            <a:r>
              <a:rPr lang="en-US" altLang="ja-JP" sz="1500" dirty="0"/>
              <a:t>29.5%</a:t>
            </a:r>
            <a:r>
              <a:rPr lang="ja-JP" altLang="en-US" sz="1500" dirty="0"/>
              <a:t>と男女ともに最も高かった。また、「仕事（雇用・自営業の経営など）への不安感」が増えたと感じている人の割合も比較的高い。</a:t>
            </a:r>
            <a:endParaRPr lang="ja-JP" altLang="en-US" sz="1200" dirty="0">
              <a:solidFill>
                <a:srgbClr val="FF0000"/>
              </a:solidFill>
            </a:endParaRPr>
          </a:p>
        </p:txBody>
      </p:sp>
      <p:pic>
        <p:nvPicPr>
          <p:cNvPr id="9" name="図 8">
            <a:extLst>
              <a:ext uri="{FF2B5EF4-FFF2-40B4-BE49-F238E27FC236}">
                <a16:creationId xmlns:a16="http://schemas.microsoft.com/office/drawing/2014/main" id="{7A4ECFA0-B8D3-4493-A5DC-A7AA82DD6EE3}"/>
              </a:ext>
            </a:extLst>
          </p:cNvPr>
          <p:cNvPicPr>
            <a:picLocks noChangeAspect="1"/>
          </p:cNvPicPr>
          <p:nvPr/>
        </p:nvPicPr>
        <p:blipFill>
          <a:blip r:embed="rId2"/>
          <a:stretch>
            <a:fillRect/>
          </a:stretch>
        </p:blipFill>
        <p:spPr>
          <a:xfrm>
            <a:off x="7726535" y="4114799"/>
            <a:ext cx="1477494" cy="779337"/>
          </a:xfrm>
          <a:prstGeom prst="rect">
            <a:avLst/>
          </a:prstGeom>
        </p:spPr>
      </p:pic>
      <p:pic>
        <p:nvPicPr>
          <p:cNvPr id="10" name="図 9">
            <a:extLst>
              <a:ext uri="{FF2B5EF4-FFF2-40B4-BE49-F238E27FC236}">
                <a16:creationId xmlns:a16="http://schemas.microsoft.com/office/drawing/2014/main" id="{879510A9-8275-4CAF-8B40-0507899F61D9}"/>
              </a:ext>
            </a:extLst>
          </p:cNvPr>
          <p:cNvPicPr>
            <a:picLocks noChangeAspect="1"/>
          </p:cNvPicPr>
          <p:nvPr/>
        </p:nvPicPr>
        <p:blipFill>
          <a:blip r:embed="rId3"/>
          <a:stretch>
            <a:fillRect/>
          </a:stretch>
        </p:blipFill>
        <p:spPr>
          <a:xfrm>
            <a:off x="896166" y="1866182"/>
            <a:ext cx="6383120" cy="4803735"/>
          </a:xfrm>
          <a:prstGeom prst="rect">
            <a:avLst/>
          </a:prstGeom>
        </p:spPr>
      </p:pic>
      <p:pic>
        <p:nvPicPr>
          <p:cNvPr id="14" name="図 13">
            <a:extLst>
              <a:ext uri="{FF2B5EF4-FFF2-40B4-BE49-F238E27FC236}">
                <a16:creationId xmlns:a16="http://schemas.microsoft.com/office/drawing/2014/main" id="{4EDE72E4-8875-4FFC-8067-2E1C64CD7244}"/>
              </a:ext>
            </a:extLst>
          </p:cNvPr>
          <p:cNvPicPr>
            <a:picLocks noChangeAspect="1"/>
          </p:cNvPicPr>
          <p:nvPr/>
        </p:nvPicPr>
        <p:blipFill>
          <a:blip r:embed="rId4"/>
          <a:stretch>
            <a:fillRect/>
          </a:stretch>
        </p:blipFill>
        <p:spPr>
          <a:xfrm>
            <a:off x="6179820" y="6614244"/>
            <a:ext cx="3555875" cy="181491"/>
          </a:xfrm>
          <a:prstGeom prst="rect">
            <a:avLst/>
          </a:prstGeom>
        </p:spPr>
      </p:pic>
      <p:sp>
        <p:nvSpPr>
          <p:cNvPr id="16" name="正方形/長方形 15">
            <a:extLst>
              <a:ext uri="{FF2B5EF4-FFF2-40B4-BE49-F238E27FC236}">
                <a16:creationId xmlns:a16="http://schemas.microsoft.com/office/drawing/2014/main" id="{FBE029E8-D324-4F20-91A3-386BF6A6DF18}"/>
              </a:ext>
            </a:extLst>
          </p:cNvPr>
          <p:cNvSpPr/>
          <p:nvPr/>
        </p:nvSpPr>
        <p:spPr>
          <a:xfrm>
            <a:off x="853541" y="5389064"/>
            <a:ext cx="6584073" cy="3651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D4D6AE6E-7DD7-48A1-BCB7-B11EAE143441}"/>
              </a:ext>
            </a:extLst>
          </p:cNvPr>
          <p:cNvSpPr/>
          <p:nvPr/>
        </p:nvSpPr>
        <p:spPr>
          <a:xfrm>
            <a:off x="853542" y="4431731"/>
            <a:ext cx="6584073" cy="46240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65260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１－１　回答者の属性（性別・年齢）</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3</a:t>
            </a:fld>
            <a:endParaRPr kumimoji="1" lang="ja-JP" altLang="en-US" dirty="0"/>
          </a:p>
        </p:txBody>
      </p:sp>
      <p:sp>
        <p:nvSpPr>
          <p:cNvPr id="8" name="テキスト ボックス 7"/>
          <p:cNvSpPr txBox="1"/>
          <p:nvPr/>
        </p:nvSpPr>
        <p:spPr>
          <a:xfrm>
            <a:off x="818188" y="924883"/>
            <a:ext cx="8295320" cy="830997"/>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600" dirty="0"/>
              <a:t>調査時期：令和６年８月７日（水曜日）～８月３０日（金曜日）</a:t>
            </a:r>
          </a:p>
          <a:p>
            <a:r>
              <a:rPr lang="ja-JP" altLang="en-US" sz="1600" dirty="0"/>
              <a:t>調査地域：大阪府内全域</a:t>
            </a:r>
          </a:p>
          <a:p>
            <a:r>
              <a:rPr lang="ja-JP" altLang="en-US" sz="1600" dirty="0"/>
              <a:t>標本数　：３</a:t>
            </a:r>
            <a:r>
              <a:rPr lang="en-US" altLang="ja-JP" sz="1600" dirty="0"/>
              <a:t>,</a:t>
            </a:r>
            <a:r>
              <a:rPr lang="ja-JP" altLang="en-US" sz="1600" dirty="0"/>
              <a:t>０００（有効回収数 </a:t>
            </a:r>
            <a:r>
              <a:rPr lang="en-US" altLang="ja-JP" sz="1600" dirty="0"/>
              <a:t>986</a:t>
            </a:r>
            <a:r>
              <a:rPr lang="ja-JP" altLang="en-US" sz="1600" dirty="0"/>
              <a:t>　回答率</a:t>
            </a:r>
            <a:r>
              <a:rPr lang="en-US" altLang="ja-JP" sz="1600" dirty="0"/>
              <a:t>32.9%</a:t>
            </a:r>
            <a:r>
              <a:rPr lang="ja-JP" altLang="en-US" sz="1600" dirty="0"/>
              <a:t>）</a:t>
            </a:r>
            <a:endParaRPr lang="en-US" altLang="ja-JP" sz="1600" dirty="0"/>
          </a:p>
        </p:txBody>
      </p:sp>
      <p:sp>
        <p:nvSpPr>
          <p:cNvPr id="5" name="テキスト ボックス 4"/>
          <p:cNvSpPr txBox="1"/>
          <p:nvPr/>
        </p:nvSpPr>
        <p:spPr>
          <a:xfrm>
            <a:off x="668740" y="1935733"/>
            <a:ext cx="1160060" cy="369332"/>
          </a:xfrm>
          <a:prstGeom prst="rect">
            <a:avLst/>
          </a:prstGeom>
          <a:noFill/>
        </p:spPr>
        <p:txBody>
          <a:bodyPr wrap="square" rtlCol="0">
            <a:spAutoFit/>
          </a:bodyPr>
          <a:lstStyle/>
          <a:p>
            <a:r>
              <a:rPr kumimoji="1" lang="en-US" altLang="ja-JP" dirty="0"/>
              <a:t>【</a:t>
            </a:r>
            <a:r>
              <a:rPr kumimoji="1" lang="ja-JP" altLang="en-US" dirty="0"/>
              <a:t>性別</a:t>
            </a:r>
            <a:r>
              <a:rPr kumimoji="1" lang="en-US" altLang="ja-JP" dirty="0"/>
              <a:t>】</a:t>
            </a:r>
            <a:endParaRPr kumimoji="1" lang="ja-JP" altLang="en-US" dirty="0"/>
          </a:p>
        </p:txBody>
      </p:sp>
      <p:sp>
        <p:nvSpPr>
          <p:cNvPr id="11" name="テキスト ボックス 10"/>
          <p:cNvSpPr txBox="1"/>
          <p:nvPr/>
        </p:nvSpPr>
        <p:spPr>
          <a:xfrm>
            <a:off x="668740" y="3710103"/>
            <a:ext cx="1160060" cy="369332"/>
          </a:xfrm>
          <a:prstGeom prst="rect">
            <a:avLst/>
          </a:prstGeom>
          <a:noFill/>
        </p:spPr>
        <p:txBody>
          <a:bodyPr wrap="square" rtlCol="0">
            <a:spAutoFit/>
          </a:bodyPr>
          <a:lstStyle/>
          <a:p>
            <a:r>
              <a:rPr kumimoji="1" lang="en-US" altLang="ja-JP" dirty="0"/>
              <a:t>【</a:t>
            </a:r>
            <a:r>
              <a:rPr kumimoji="1" lang="ja-JP" altLang="en-US" dirty="0"/>
              <a:t>年齢</a:t>
            </a:r>
            <a:r>
              <a:rPr kumimoji="1" lang="en-US" altLang="ja-JP" dirty="0"/>
              <a:t>】</a:t>
            </a:r>
            <a:endParaRPr kumimoji="1" lang="ja-JP" altLang="en-US" dirty="0"/>
          </a:p>
        </p:txBody>
      </p:sp>
      <p:pic>
        <p:nvPicPr>
          <p:cNvPr id="13" name="図 12">
            <a:extLst>
              <a:ext uri="{FF2B5EF4-FFF2-40B4-BE49-F238E27FC236}">
                <a16:creationId xmlns:a16="http://schemas.microsoft.com/office/drawing/2014/main" id="{213EA509-C86F-442D-9D2D-86BE29188BC6}"/>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8747" y="2268260"/>
            <a:ext cx="6358869" cy="1365053"/>
          </a:xfrm>
          <a:prstGeom prst="rect">
            <a:avLst/>
          </a:prstGeom>
          <a:noFill/>
          <a:extLst>
            <a:ext uri="{909E8E84-426E-40DD-AFC4-6F175D3DCCD1}">
              <a14:hiddenFill xmlns:a14="http://schemas.microsoft.com/office/drawing/2010/main">
                <a:solidFill>
                  <a:srgbClr val="FFFFFF"/>
                </a:solidFill>
              </a14:hiddenFill>
            </a:ext>
          </a:extLst>
        </p:spPr>
      </p:pic>
      <p:pic>
        <p:nvPicPr>
          <p:cNvPr id="14" name="図 13">
            <a:extLst>
              <a:ext uri="{FF2B5EF4-FFF2-40B4-BE49-F238E27FC236}">
                <a16:creationId xmlns:a16="http://schemas.microsoft.com/office/drawing/2014/main" id="{7C1CAF9C-E181-4197-BC55-4706554B6C2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8748" y="3993019"/>
            <a:ext cx="6755067" cy="2503311"/>
          </a:xfrm>
          <a:prstGeom prst="rect">
            <a:avLst/>
          </a:prstGeom>
          <a:noFill/>
          <a:ln>
            <a:noFill/>
          </a:ln>
        </p:spPr>
      </p:pic>
    </p:spTree>
    <p:extLst>
      <p:ext uri="{BB962C8B-B14F-4D97-AF65-F5344CB8AC3E}">
        <p14:creationId xmlns:p14="http://schemas.microsoft.com/office/powerpoint/2010/main" val="35503776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１８　暴力だと思うこと</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77526" y="6367952"/>
            <a:ext cx="2182369" cy="365125"/>
          </a:xfrm>
        </p:spPr>
        <p:txBody>
          <a:bodyPr/>
          <a:lstStyle/>
          <a:p>
            <a:fld id="{98489D35-93A8-4D55-8FEE-51362AC493C0}" type="slidenum">
              <a:rPr kumimoji="1" lang="ja-JP" altLang="en-US" smtClean="0"/>
              <a:t>30</a:t>
            </a:fld>
            <a:endParaRPr kumimoji="1" lang="ja-JP" altLang="en-US" dirty="0"/>
          </a:p>
        </p:txBody>
      </p:sp>
      <p:sp>
        <p:nvSpPr>
          <p:cNvPr id="8" name="テキスト ボックス 7"/>
          <p:cNvSpPr txBox="1"/>
          <p:nvPr/>
        </p:nvSpPr>
        <p:spPr>
          <a:xfrm>
            <a:off x="540967" y="1117678"/>
            <a:ext cx="3352800" cy="4293483"/>
          </a:xfrm>
          <a:prstGeom prst="rect">
            <a:avLst/>
          </a:prstGeom>
          <a:solidFill>
            <a:schemeClr val="accent1">
              <a:lumMod val="20000"/>
              <a:lumOff val="80000"/>
            </a:schemeClr>
          </a:solidFill>
          <a:ln>
            <a:solidFill>
              <a:schemeClr val="tx1"/>
            </a:solidFill>
          </a:ln>
        </p:spPr>
        <p:txBody>
          <a:bodyPr wrap="square" rtlCol="0">
            <a:spAutoFit/>
          </a:bodyPr>
          <a:lstStyle/>
          <a:p>
            <a:endParaRPr lang="en-US" altLang="ja-JP" sz="1500" dirty="0"/>
          </a:p>
          <a:p>
            <a:r>
              <a:rPr lang="ja-JP" altLang="en-US" sz="1500" dirty="0"/>
              <a:t>　暴力だと思うことについて、「</a:t>
            </a:r>
            <a:r>
              <a:rPr lang="ja-JP" altLang="en-US" sz="1600" dirty="0"/>
              <a:t>どんな場合でも暴力にあたると思う</a:t>
            </a:r>
            <a:r>
              <a:rPr lang="ja-JP" altLang="en-US" sz="1500" dirty="0"/>
              <a:t>」をみると、「なぐる、ける」は男女ともに９割を超えている。また、「本人の許可なく性的な写真や動画などを一般に公開する」、「子どもに危害を加える、子どもを取り上げようとする、子どもの前で暴力をふるう」も９割近くなっている。</a:t>
            </a:r>
            <a:endParaRPr lang="en-US" altLang="ja-JP" sz="1500" dirty="0"/>
          </a:p>
          <a:p>
            <a:endParaRPr lang="en-US" altLang="ja-JP" sz="1500" dirty="0"/>
          </a:p>
          <a:p>
            <a:r>
              <a:rPr lang="ja-JP" altLang="en-US" sz="1500" dirty="0"/>
              <a:t>　「友達や身内とのメールや電話をチェックしたり、つきあいを制限したりする」ことが暴力にあたると思う割合は、女性で</a:t>
            </a:r>
            <a:r>
              <a:rPr lang="en-US" altLang="ja-JP" sz="1500" dirty="0"/>
              <a:t>72.6%</a:t>
            </a:r>
            <a:r>
              <a:rPr lang="ja-JP" altLang="en-US" sz="1500" dirty="0"/>
              <a:t>、男性で</a:t>
            </a:r>
            <a:r>
              <a:rPr lang="en-US" altLang="ja-JP" sz="1500" dirty="0"/>
              <a:t>58.7%</a:t>
            </a:r>
            <a:r>
              <a:rPr lang="ja-JP" altLang="en-US" sz="1500" dirty="0"/>
              <a:t>と、男女間でポイント差が大きかった。</a:t>
            </a:r>
            <a:endParaRPr lang="en-US" altLang="ja-JP" sz="1500" dirty="0"/>
          </a:p>
          <a:p>
            <a:endParaRPr lang="en-US" altLang="ja-JP" sz="1500" dirty="0">
              <a:solidFill>
                <a:srgbClr val="FF0000"/>
              </a:solidFill>
            </a:endParaRPr>
          </a:p>
        </p:txBody>
      </p:sp>
      <p:pic>
        <p:nvPicPr>
          <p:cNvPr id="7" name="図 6">
            <a:extLst>
              <a:ext uri="{FF2B5EF4-FFF2-40B4-BE49-F238E27FC236}">
                <a16:creationId xmlns:a16="http://schemas.microsoft.com/office/drawing/2014/main" id="{7AFCD669-06D0-407A-AA12-8D9518362AA6}"/>
              </a:ext>
            </a:extLst>
          </p:cNvPr>
          <p:cNvPicPr>
            <a:picLocks noChangeAspect="1"/>
          </p:cNvPicPr>
          <p:nvPr/>
        </p:nvPicPr>
        <p:blipFill>
          <a:blip r:embed="rId2"/>
          <a:stretch>
            <a:fillRect/>
          </a:stretch>
        </p:blipFill>
        <p:spPr>
          <a:xfrm>
            <a:off x="4121386" y="785059"/>
            <a:ext cx="5243647" cy="5948018"/>
          </a:xfrm>
          <a:prstGeom prst="rect">
            <a:avLst/>
          </a:prstGeom>
        </p:spPr>
      </p:pic>
      <p:pic>
        <p:nvPicPr>
          <p:cNvPr id="10" name="図 9">
            <a:extLst>
              <a:ext uri="{FF2B5EF4-FFF2-40B4-BE49-F238E27FC236}">
                <a16:creationId xmlns:a16="http://schemas.microsoft.com/office/drawing/2014/main" id="{C883CA19-EA04-45A3-B091-4C0E6BA2C109}"/>
              </a:ext>
            </a:extLst>
          </p:cNvPr>
          <p:cNvPicPr>
            <a:picLocks noChangeAspect="1"/>
          </p:cNvPicPr>
          <p:nvPr/>
        </p:nvPicPr>
        <p:blipFill>
          <a:blip r:embed="rId3"/>
          <a:stretch>
            <a:fillRect/>
          </a:stretch>
        </p:blipFill>
        <p:spPr>
          <a:xfrm>
            <a:off x="1032104" y="5740322"/>
            <a:ext cx="2971281" cy="739197"/>
          </a:xfrm>
          <a:prstGeom prst="rect">
            <a:avLst/>
          </a:prstGeom>
        </p:spPr>
      </p:pic>
      <p:sp>
        <p:nvSpPr>
          <p:cNvPr id="14" name="正方形/長方形 13">
            <a:extLst>
              <a:ext uri="{FF2B5EF4-FFF2-40B4-BE49-F238E27FC236}">
                <a16:creationId xmlns:a16="http://schemas.microsoft.com/office/drawing/2014/main" id="{E8DE29FA-9454-4CDB-89F1-8EAC6CDE4397}"/>
              </a:ext>
            </a:extLst>
          </p:cNvPr>
          <p:cNvSpPr/>
          <p:nvPr/>
        </p:nvSpPr>
        <p:spPr>
          <a:xfrm>
            <a:off x="4080402" y="1570354"/>
            <a:ext cx="5402632" cy="41846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BCC66C2E-F589-4665-A2B9-A8834FAE1EFB}"/>
              </a:ext>
            </a:extLst>
          </p:cNvPr>
          <p:cNvSpPr/>
          <p:nvPr/>
        </p:nvSpPr>
        <p:spPr>
          <a:xfrm>
            <a:off x="4080402" y="5201928"/>
            <a:ext cx="5402632" cy="41846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AF54546A-A860-4509-A7FA-C5F39D5C0A20}"/>
              </a:ext>
            </a:extLst>
          </p:cNvPr>
          <p:cNvSpPr/>
          <p:nvPr/>
        </p:nvSpPr>
        <p:spPr>
          <a:xfrm>
            <a:off x="4080402" y="5740322"/>
            <a:ext cx="5402632" cy="91333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568781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１９　配偶者等からの暴力（ＤＶ）の相談窓口の認知度</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31</a:t>
            </a:fld>
            <a:endParaRPr kumimoji="1" lang="ja-JP" altLang="en-US" dirty="0"/>
          </a:p>
        </p:txBody>
      </p:sp>
      <p:sp>
        <p:nvSpPr>
          <p:cNvPr id="8" name="テキスト ボックス 7"/>
          <p:cNvSpPr txBox="1"/>
          <p:nvPr/>
        </p:nvSpPr>
        <p:spPr>
          <a:xfrm>
            <a:off x="590353" y="1171009"/>
            <a:ext cx="3870508" cy="3093154"/>
          </a:xfrm>
          <a:prstGeom prst="rect">
            <a:avLst/>
          </a:prstGeom>
          <a:solidFill>
            <a:schemeClr val="accent1">
              <a:lumMod val="20000"/>
              <a:lumOff val="80000"/>
            </a:schemeClr>
          </a:solidFill>
          <a:ln>
            <a:solidFill>
              <a:schemeClr val="tx1"/>
            </a:solidFill>
          </a:ln>
        </p:spPr>
        <p:txBody>
          <a:bodyPr wrap="square" rtlCol="0">
            <a:spAutoFit/>
          </a:bodyPr>
          <a:lstStyle/>
          <a:p>
            <a:pPr lvl="0"/>
            <a:endParaRPr lang="en-US" altLang="ja-JP" sz="1500" dirty="0">
              <a:solidFill>
                <a:prstClr val="black"/>
              </a:solidFill>
            </a:endParaRPr>
          </a:p>
          <a:p>
            <a:pPr lvl="0"/>
            <a:r>
              <a:rPr lang="ja-JP" altLang="en-US" sz="1500" dirty="0"/>
              <a:t>　配偶者等からの暴力（ＤＶ）について、相談窓口が存在する事を知っている割合は</a:t>
            </a:r>
            <a:r>
              <a:rPr lang="en-US" altLang="ja-JP" sz="1500" dirty="0"/>
              <a:t>51.8%</a:t>
            </a:r>
            <a:r>
              <a:rPr lang="ja-JP" altLang="en-US" sz="1500" dirty="0"/>
              <a:t>となった。</a:t>
            </a:r>
          </a:p>
          <a:p>
            <a:pPr lvl="0"/>
            <a:endParaRPr lang="ja-JP" altLang="en-US" sz="1500" dirty="0"/>
          </a:p>
          <a:p>
            <a:pPr lvl="0"/>
            <a:r>
              <a:rPr lang="ja-JP" altLang="en-US" sz="1500" dirty="0"/>
              <a:t>　うち、相談窓口別の認知割合としては、「警察」が</a:t>
            </a:r>
            <a:r>
              <a:rPr lang="en-US" altLang="ja-JP" sz="1500" dirty="0"/>
              <a:t>80.2%</a:t>
            </a:r>
            <a:r>
              <a:rPr lang="ja-JP" altLang="en-US" sz="1500" dirty="0"/>
              <a:t>で最もよく認知されており、次いで「市町村など役所の相談窓口」が</a:t>
            </a:r>
            <a:r>
              <a:rPr lang="en-US" altLang="ja-JP" sz="1500" dirty="0"/>
              <a:t>79.5%</a:t>
            </a:r>
            <a:r>
              <a:rPr lang="ja-JP" altLang="en-US" sz="1500" dirty="0"/>
              <a:t>となっている。</a:t>
            </a:r>
            <a:endParaRPr lang="en-US" altLang="ja-JP" sz="1500" dirty="0"/>
          </a:p>
          <a:p>
            <a:pPr lvl="0"/>
            <a:r>
              <a:rPr lang="ja-JP" altLang="en-US" sz="1500" dirty="0"/>
              <a:t>　また、３番目に多い「配偶者暴力相談支援センター</a:t>
            </a:r>
            <a:r>
              <a:rPr lang="en-US" altLang="ja-JP" sz="1500" dirty="0"/>
              <a:t>(</a:t>
            </a:r>
            <a:r>
              <a:rPr lang="ja-JP" altLang="en-US" sz="1500" dirty="0"/>
              <a:t>大阪府女性相談センターなど</a:t>
            </a:r>
            <a:r>
              <a:rPr lang="en-US" altLang="ja-JP" sz="1500" dirty="0"/>
              <a:t>)</a:t>
            </a:r>
            <a:r>
              <a:rPr lang="ja-JP" altLang="en-US" sz="1500" dirty="0"/>
              <a:t>」は</a:t>
            </a:r>
            <a:r>
              <a:rPr lang="en-US" altLang="ja-JP" sz="1500" dirty="0"/>
              <a:t>39.1%</a:t>
            </a:r>
            <a:r>
              <a:rPr lang="ja-JP" altLang="en-US" sz="1500" dirty="0"/>
              <a:t>であった。</a:t>
            </a:r>
            <a:endParaRPr lang="en-US" altLang="ja-JP" sz="1500" dirty="0"/>
          </a:p>
          <a:p>
            <a:pPr lvl="0"/>
            <a:endParaRPr lang="ja-JP" altLang="en-US" sz="1500" dirty="0">
              <a:solidFill>
                <a:srgbClr val="FF0000"/>
              </a:solidFill>
            </a:endParaRPr>
          </a:p>
        </p:txBody>
      </p:sp>
      <p:sp>
        <p:nvSpPr>
          <p:cNvPr id="7" name="テキスト ボックス 6"/>
          <p:cNvSpPr txBox="1"/>
          <p:nvPr/>
        </p:nvSpPr>
        <p:spPr>
          <a:xfrm>
            <a:off x="4634118" y="894010"/>
            <a:ext cx="4917550" cy="276999"/>
          </a:xfrm>
          <a:prstGeom prst="rect">
            <a:avLst/>
          </a:prstGeom>
          <a:noFill/>
        </p:spPr>
        <p:txBody>
          <a:bodyPr wrap="square" rtlCol="0">
            <a:spAutoFit/>
          </a:bodyPr>
          <a:lstStyle/>
          <a:p>
            <a:r>
              <a:rPr kumimoji="1" lang="en-US" altLang="ja-JP" sz="1200" dirty="0"/>
              <a:t>【</a:t>
            </a:r>
            <a:r>
              <a:rPr kumimoji="1" lang="ja-JP" altLang="en-US" sz="1200" dirty="0"/>
              <a:t>知っている相談窓口</a:t>
            </a:r>
            <a:r>
              <a:rPr kumimoji="1" lang="en-US" altLang="ja-JP" sz="1100" dirty="0"/>
              <a:t>】</a:t>
            </a:r>
            <a:r>
              <a:rPr kumimoji="1" lang="en-US" altLang="ja-JP" sz="1000" dirty="0"/>
              <a:t>※</a:t>
            </a:r>
            <a:r>
              <a:rPr kumimoji="1" lang="ja-JP" altLang="en-US" sz="1000" dirty="0"/>
              <a:t>「知っている」と回答した人に質問（複数回答可）</a:t>
            </a:r>
            <a:endParaRPr kumimoji="1" lang="ja-JP" altLang="en-US" sz="1200" dirty="0"/>
          </a:p>
        </p:txBody>
      </p:sp>
      <p:pic>
        <p:nvPicPr>
          <p:cNvPr id="5" name="図 4">
            <a:extLst>
              <a:ext uri="{FF2B5EF4-FFF2-40B4-BE49-F238E27FC236}">
                <a16:creationId xmlns:a16="http://schemas.microsoft.com/office/drawing/2014/main" id="{A07A36F0-5E14-4757-B993-CA136FBCBF23}"/>
              </a:ext>
            </a:extLst>
          </p:cNvPr>
          <p:cNvPicPr>
            <a:picLocks noChangeAspect="1"/>
          </p:cNvPicPr>
          <p:nvPr/>
        </p:nvPicPr>
        <p:blipFill>
          <a:blip r:embed="rId2"/>
          <a:stretch>
            <a:fillRect/>
          </a:stretch>
        </p:blipFill>
        <p:spPr>
          <a:xfrm>
            <a:off x="466726" y="4630632"/>
            <a:ext cx="4327022" cy="1667355"/>
          </a:xfrm>
          <a:prstGeom prst="rect">
            <a:avLst/>
          </a:prstGeom>
        </p:spPr>
      </p:pic>
      <p:pic>
        <p:nvPicPr>
          <p:cNvPr id="9" name="図 8">
            <a:extLst>
              <a:ext uri="{FF2B5EF4-FFF2-40B4-BE49-F238E27FC236}">
                <a16:creationId xmlns:a16="http://schemas.microsoft.com/office/drawing/2014/main" id="{A5CB0CF8-5AC4-4510-BC98-C589955E127B}"/>
              </a:ext>
            </a:extLst>
          </p:cNvPr>
          <p:cNvPicPr>
            <a:picLocks noChangeAspect="1"/>
          </p:cNvPicPr>
          <p:nvPr/>
        </p:nvPicPr>
        <p:blipFill>
          <a:blip r:embed="rId3"/>
          <a:stretch>
            <a:fillRect/>
          </a:stretch>
        </p:blipFill>
        <p:spPr>
          <a:xfrm>
            <a:off x="5015792" y="1287779"/>
            <a:ext cx="4423482" cy="5091177"/>
          </a:xfrm>
          <a:prstGeom prst="rect">
            <a:avLst/>
          </a:prstGeom>
        </p:spPr>
      </p:pic>
      <p:sp>
        <p:nvSpPr>
          <p:cNvPr id="13" name="正方形/長方形 12">
            <a:extLst>
              <a:ext uri="{FF2B5EF4-FFF2-40B4-BE49-F238E27FC236}">
                <a16:creationId xmlns:a16="http://schemas.microsoft.com/office/drawing/2014/main" id="{91474B2A-87D7-42C1-B17E-C7B0378B7E28}"/>
              </a:ext>
            </a:extLst>
          </p:cNvPr>
          <p:cNvSpPr/>
          <p:nvPr/>
        </p:nvSpPr>
        <p:spPr>
          <a:xfrm>
            <a:off x="1824901" y="4670969"/>
            <a:ext cx="560159" cy="34299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5C5C06AE-9801-4D54-8986-066F302F7060}"/>
              </a:ext>
            </a:extLst>
          </p:cNvPr>
          <p:cNvSpPr/>
          <p:nvPr/>
        </p:nvSpPr>
        <p:spPr>
          <a:xfrm>
            <a:off x="4973170" y="1502225"/>
            <a:ext cx="4231790" cy="101237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DFE66849-5459-435C-8539-1B74DDBE7373}"/>
              </a:ext>
            </a:extLst>
          </p:cNvPr>
          <p:cNvSpPr/>
          <p:nvPr/>
        </p:nvSpPr>
        <p:spPr>
          <a:xfrm>
            <a:off x="4973170" y="3035085"/>
            <a:ext cx="4189168" cy="53107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2654655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２０－１　配偶者等からの暴力（ＤＶ）を受けた経験</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32</a:t>
            </a:fld>
            <a:endParaRPr kumimoji="1" lang="ja-JP" altLang="en-US" dirty="0"/>
          </a:p>
        </p:txBody>
      </p:sp>
      <p:sp>
        <p:nvSpPr>
          <p:cNvPr id="8" name="テキスト ボックス 7"/>
          <p:cNvSpPr txBox="1"/>
          <p:nvPr/>
        </p:nvSpPr>
        <p:spPr>
          <a:xfrm>
            <a:off x="507662" y="995599"/>
            <a:ext cx="2851387" cy="4616648"/>
          </a:xfrm>
          <a:prstGeom prst="rect">
            <a:avLst/>
          </a:prstGeom>
          <a:solidFill>
            <a:schemeClr val="accent1">
              <a:lumMod val="20000"/>
              <a:lumOff val="80000"/>
            </a:schemeClr>
          </a:solidFill>
          <a:ln>
            <a:solidFill>
              <a:schemeClr val="tx1"/>
            </a:solidFill>
          </a:ln>
        </p:spPr>
        <p:txBody>
          <a:bodyPr wrap="square" rtlCol="0">
            <a:spAutoFit/>
          </a:bodyPr>
          <a:lstStyle/>
          <a:p>
            <a:endParaRPr lang="en-US" altLang="ja-JP" sz="1500" dirty="0"/>
          </a:p>
          <a:p>
            <a:r>
              <a:rPr lang="ja-JP" altLang="en-US" sz="1500" dirty="0"/>
              <a:t>　</a:t>
            </a:r>
            <a:r>
              <a:rPr lang="ja-JP" altLang="en-US" sz="1400" dirty="0"/>
              <a:t>配偶者等からの暴力（</a:t>
            </a:r>
            <a:r>
              <a:rPr lang="en-US" altLang="ja-JP" sz="1400" dirty="0"/>
              <a:t>DV</a:t>
            </a:r>
            <a:r>
              <a:rPr lang="ja-JP" altLang="en-US" sz="1400" dirty="0"/>
              <a:t>）を受けた経験について「何度もあった」でみると、「無視する、なぐるふりなどでおどす、暴言をはくなど」が</a:t>
            </a:r>
            <a:r>
              <a:rPr lang="en-US" altLang="ja-JP" sz="1400" dirty="0"/>
              <a:t>5.7%</a:t>
            </a:r>
            <a:r>
              <a:rPr lang="ja-JP" altLang="en-US" sz="1400" dirty="0"/>
              <a:t>で最も高く、次いで「なぐる、ける、物を投げつける、突き飛ばすなど」が</a:t>
            </a:r>
            <a:r>
              <a:rPr lang="en-US" altLang="ja-JP" sz="1400" dirty="0"/>
              <a:t>4.2%</a:t>
            </a:r>
            <a:r>
              <a:rPr lang="ja-JP" altLang="en-US" sz="1400" dirty="0"/>
              <a:t>となった。</a:t>
            </a:r>
          </a:p>
          <a:p>
            <a:r>
              <a:rPr lang="ja-JP" altLang="en-US" sz="1400" dirty="0"/>
              <a:t>　</a:t>
            </a:r>
            <a:endParaRPr lang="en-US" altLang="ja-JP" sz="1400" dirty="0"/>
          </a:p>
          <a:p>
            <a:r>
              <a:rPr lang="ja-JP" altLang="en-US" sz="1400" dirty="0"/>
              <a:t>　「何度もあった」「１・２度あった」の合計でみると、「無視する、なぐるふりなどでおどす、暴言をはくなど」が</a:t>
            </a:r>
            <a:r>
              <a:rPr lang="en-US" altLang="ja-JP" sz="1400" dirty="0"/>
              <a:t>15.4%</a:t>
            </a:r>
            <a:r>
              <a:rPr lang="ja-JP" altLang="en-US" sz="1400" dirty="0"/>
              <a:t>で最も高くなった。</a:t>
            </a:r>
            <a:endParaRPr lang="en-US" altLang="ja-JP" sz="1400" dirty="0"/>
          </a:p>
          <a:p>
            <a:endParaRPr lang="en-US" altLang="ja-JP" sz="1400" dirty="0"/>
          </a:p>
          <a:p>
            <a:r>
              <a:rPr lang="ja-JP" altLang="en-US" sz="1400" dirty="0"/>
              <a:t>　男女間で比較すると、「無視する、なぐるふりなどでおどす、暴言をはくなど」で男女のポイント差が最大であり、女性</a:t>
            </a:r>
            <a:r>
              <a:rPr lang="en-US" altLang="ja-JP" sz="1400" dirty="0"/>
              <a:t>20.0%</a:t>
            </a:r>
            <a:r>
              <a:rPr lang="ja-JP" altLang="en-US" sz="1400" dirty="0"/>
              <a:t>、男性</a:t>
            </a:r>
            <a:r>
              <a:rPr lang="en-US" altLang="ja-JP" sz="1400" dirty="0"/>
              <a:t>9.7%</a:t>
            </a:r>
            <a:r>
              <a:rPr lang="ja-JP" altLang="en-US" sz="1400" dirty="0"/>
              <a:t>となっている。</a:t>
            </a:r>
            <a:endParaRPr lang="en-US" altLang="ja-JP" sz="1400" dirty="0"/>
          </a:p>
          <a:p>
            <a:endParaRPr lang="ja-JP" altLang="en-US" sz="1200" dirty="0">
              <a:solidFill>
                <a:srgbClr val="FF0000"/>
              </a:solidFill>
            </a:endParaRPr>
          </a:p>
        </p:txBody>
      </p:sp>
      <p:pic>
        <p:nvPicPr>
          <p:cNvPr id="4" name="図 3">
            <a:extLst>
              <a:ext uri="{FF2B5EF4-FFF2-40B4-BE49-F238E27FC236}">
                <a16:creationId xmlns:a16="http://schemas.microsoft.com/office/drawing/2014/main" id="{4AC4FA01-9E1B-4CF9-80C0-85A41B426038}"/>
              </a:ext>
            </a:extLst>
          </p:cNvPr>
          <p:cNvPicPr>
            <a:picLocks noChangeAspect="1"/>
          </p:cNvPicPr>
          <p:nvPr/>
        </p:nvPicPr>
        <p:blipFill>
          <a:blip r:embed="rId2"/>
          <a:stretch>
            <a:fillRect/>
          </a:stretch>
        </p:blipFill>
        <p:spPr>
          <a:xfrm>
            <a:off x="3565034" y="969192"/>
            <a:ext cx="5806345" cy="5581452"/>
          </a:xfrm>
          <a:prstGeom prst="rect">
            <a:avLst/>
          </a:prstGeom>
        </p:spPr>
      </p:pic>
      <p:pic>
        <p:nvPicPr>
          <p:cNvPr id="9" name="図 8">
            <a:extLst>
              <a:ext uri="{FF2B5EF4-FFF2-40B4-BE49-F238E27FC236}">
                <a16:creationId xmlns:a16="http://schemas.microsoft.com/office/drawing/2014/main" id="{D943CFB1-DC7B-4093-85F8-69943996A609}"/>
              </a:ext>
            </a:extLst>
          </p:cNvPr>
          <p:cNvPicPr>
            <a:picLocks noChangeAspect="1"/>
          </p:cNvPicPr>
          <p:nvPr/>
        </p:nvPicPr>
        <p:blipFill>
          <a:blip r:embed="rId3"/>
          <a:stretch>
            <a:fillRect/>
          </a:stretch>
        </p:blipFill>
        <p:spPr>
          <a:xfrm>
            <a:off x="8781786" y="723610"/>
            <a:ext cx="838200" cy="205740"/>
          </a:xfrm>
          <a:prstGeom prst="rect">
            <a:avLst/>
          </a:prstGeom>
        </p:spPr>
      </p:pic>
      <p:pic>
        <p:nvPicPr>
          <p:cNvPr id="13" name="図 12">
            <a:extLst>
              <a:ext uri="{FF2B5EF4-FFF2-40B4-BE49-F238E27FC236}">
                <a16:creationId xmlns:a16="http://schemas.microsoft.com/office/drawing/2014/main" id="{53FFA7BF-6924-46D8-B48F-AE82AB3F1509}"/>
              </a:ext>
            </a:extLst>
          </p:cNvPr>
          <p:cNvPicPr>
            <a:picLocks noChangeAspect="1"/>
          </p:cNvPicPr>
          <p:nvPr/>
        </p:nvPicPr>
        <p:blipFill>
          <a:blip r:embed="rId4"/>
          <a:stretch>
            <a:fillRect/>
          </a:stretch>
        </p:blipFill>
        <p:spPr>
          <a:xfrm>
            <a:off x="1040499" y="5947673"/>
            <a:ext cx="2415540" cy="396240"/>
          </a:xfrm>
          <a:prstGeom prst="rect">
            <a:avLst/>
          </a:prstGeom>
        </p:spPr>
      </p:pic>
      <p:sp>
        <p:nvSpPr>
          <p:cNvPr id="15" name="正方形/長方形 14">
            <a:extLst>
              <a:ext uri="{FF2B5EF4-FFF2-40B4-BE49-F238E27FC236}">
                <a16:creationId xmlns:a16="http://schemas.microsoft.com/office/drawing/2014/main" id="{D2A6DF59-6EE0-43C0-B82D-A5A854788075}"/>
              </a:ext>
            </a:extLst>
          </p:cNvPr>
          <p:cNvSpPr/>
          <p:nvPr/>
        </p:nvSpPr>
        <p:spPr>
          <a:xfrm>
            <a:off x="3634740" y="2118361"/>
            <a:ext cx="5916927" cy="105155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D2EEFBB5-A8C8-4C5B-BA74-6812F79AEA31}"/>
              </a:ext>
            </a:extLst>
          </p:cNvPr>
          <p:cNvSpPr/>
          <p:nvPr/>
        </p:nvSpPr>
        <p:spPr>
          <a:xfrm>
            <a:off x="5433061" y="1234441"/>
            <a:ext cx="266699" cy="16764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812F522D-8651-4062-A036-A75071D4E97F}"/>
              </a:ext>
            </a:extLst>
          </p:cNvPr>
          <p:cNvSpPr/>
          <p:nvPr/>
        </p:nvSpPr>
        <p:spPr>
          <a:xfrm>
            <a:off x="5433060" y="2155507"/>
            <a:ext cx="266699" cy="16764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580964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２０－２　交際相手からの暴力（デートＤＶ）を受けた経験</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33</a:t>
            </a:fld>
            <a:endParaRPr kumimoji="1" lang="ja-JP" altLang="en-US" dirty="0"/>
          </a:p>
        </p:txBody>
      </p:sp>
      <p:sp>
        <p:nvSpPr>
          <p:cNvPr id="8" name="テキスト ボックス 7"/>
          <p:cNvSpPr txBox="1"/>
          <p:nvPr/>
        </p:nvSpPr>
        <p:spPr>
          <a:xfrm>
            <a:off x="493793" y="1040696"/>
            <a:ext cx="3133327" cy="4431983"/>
          </a:xfrm>
          <a:prstGeom prst="rect">
            <a:avLst/>
          </a:prstGeom>
          <a:solidFill>
            <a:schemeClr val="accent1">
              <a:lumMod val="20000"/>
              <a:lumOff val="80000"/>
            </a:schemeClr>
          </a:solidFill>
          <a:ln>
            <a:solidFill>
              <a:schemeClr val="tx1"/>
            </a:solidFill>
          </a:ln>
        </p:spPr>
        <p:txBody>
          <a:bodyPr wrap="square" rtlCol="0">
            <a:spAutoFit/>
          </a:bodyPr>
          <a:lstStyle/>
          <a:p>
            <a:endParaRPr lang="en-US" altLang="ja-JP" sz="1500" dirty="0"/>
          </a:p>
          <a:p>
            <a:r>
              <a:rPr lang="ja-JP" altLang="en-US" sz="1500" dirty="0"/>
              <a:t>　</a:t>
            </a:r>
            <a:r>
              <a:rPr lang="ja-JP" altLang="en-US" sz="1400" dirty="0"/>
              <a:t>交際相手からからの暴力（デート</a:t>
            </a:r>
            <a:r>
              <a:rPr lang="en-US" altLang="ja-JP" sz="1400" dirty="0"/>
              <a:t>DV</a:t>
            </a:r>
            <a:r>
              <a:rPr lang="ja-JP" altLang="en-US" sz="1400" dirty="0"/>
              <a:t>）を受けた経験について「何度もあった」でみると、「無視する、なぐるふりなどでおどす、暴言をはくなど」が</a:t>
            </a:r>
            <a:r>
              <a:rPr lang="en-US" altLang="ja-JP" sz="1400" dirty="0"/>
              <a:t>5.6%</a:t>
            </a:r>
            <a:r>
              <a:rPr lang="ja-JP" altLang="en-US" sz="1400" dirty="0"/>
              <a:t>で最も高く、次いで「なぐる、ける、物を投げつける、突き飛ばすなど」が</a:t>
            </a:r>
            <a:r>
              <a:rPr lang="en-US" altLang="ja-JP" sz="1400" dirty="0"/>
              <a:t>3.5%</a:t>
            </a:r>
            <a:r>
              <a:rPr lang="ja-JP" altLang="en-US" sz="1400" dirty="0"/>
              <a:t>となった。</a:t>
            </a:r>
            <a:endParaRPr lang="en-US" altLang="ja-JP" sz="1400" dirty="0"/>
          </a:p>
          <a:p>
            <a:endParaRPr lang="ja-JP" altLang="en-US" sz="1400" dirty="0"/>
          </a:p>
          <a:p>
            <a:r>
              <a:rPr lang="ja-JP" altLang="en-US" sz="1400" dirty="0"/>
              <a:t>　「何度もあった」「１・２度あった」の合計でみると、「無視する、なぐるふりなどでおどす、暴言をはくなど」が</a:t>
            </a:r>
            <a:r>
              <a:rPr lang="en-US" altLang="ja-JP" sz="1400" dirty="0"/>
              <a:t>14.9%</a:t>
            </a:r>
            <a:r>
              <a:rPr lang="ja-JP" altLang="en-US" sz="1400" dirty="0"/>
              <a:t>で最も高くなった。</a:t>
            </a:r>
            <a:endParaRPr lang="en-US" altLang="ja-JP" sz="1400" dirty="0"/>
          </a:p>
          <a:p>
            <a:endParaRPr lang="en-US" altLang="ja-JP" sz="1400" dirty="0"/>
          </a:p>
          <a:p>
            <a:r>
              <a:rPr lang="ja-JP" altLang="en-US" sz="1400" dirty="0"/>
              <a:t>　男女間で比較すると、「なぐる、ける、物を投げつける、突き飛ばすなど」で男女のポイント差が最大であり、女性</a:t>
            </a:r>
            <a:r>
              <a:rPr lang="en-US" altLang="ja-JP" sz="1400" dirty="0"/>
              <a:t>14.0%</a:t>
            </a:r>
            <a:r>
              <a:rPr lang="ja-JP" altLang="en-US" sz="1400" dirty="0"/>
              <a:t>、男性</a:t>
            </a:r>
            <a:r>
              <a:rPr lang="en-US" altLang="ja-JP" sz="1400" dirty="0"/>
              <a:t>9.9%</a:t>
            </a:r>
            <a:r>
              <a:rPr lang="ja-JP" altLang="en-US" sz="1400" dirty="0"/>
              <a:t>となっている。</a:t>
            </a:r>
          </a:p>
          <a:p>
            <a:endParaRPr lang="en-US" altLang="ja-JP" sz="1400" dirty="0">
              <a:solidFill>
                <a:srgbClr val="FF0000"/>
              </a:solidFill>
            </a:endParaRPr>
          </a:p>
        </p:txBody>
      </p:sp>
      <p:pic>
        <p:nvPicPr>
          <p:cNvPr id="4" name="図 3">
            <a:extLst>
              <a:ext uri="{FF2B5EF4-FFF2-40B4-BE49-F238E27FC236}">
                <a16:creationId xmlns:a16="http://schemas.microsoft.com/office/drawing/2014/main" id="{7E363C59-537B-4AA5-8781-52A78979D4C5}"/>
              </a:ext>
            </a:extLst>
          </p:cNvPr>
          <p:cNvPicPr>
            <a:picLocks noChangeAspect="1"/>
          </p:cNvPicPr>
          <p:nvPr/>
        </p:nvPicPr>
        <p:blipFill>
          <a:blip r:embed="rId2"/>
          <a:stretch>
            <a:fillRect/>
          </a:stretch>
        </p:blipFill>
        <p:spPr>
          <a:xfrm>
            <a:off x="3902523" y="1040696"/>
            <a:ext cx="5649145" cy="5284470"/>
          </a:xfrm>
          <a:prstGeom prst="rect">
            <a:avLst/>
          </a:prstGeom>
        </p:spPr>
      </p:pic>
      <p:pic>
        <p:nvPicPr>
          <p:cNvPr id="9" name="図 8">
            <a:extLst>
              <a:ext uri="{FF2B5EF4-FFF2-40B4-BE49-F238E27FC236}">
                <a16:creationId xmlns:a16="http://schemas.microsoft.com/office/drawing/2014/main" id="{C9AE5316-44D4-430B-8B93-57FBF4B69450}"/>
              </a:ext>
            </a:extLst>
          </p:cNvPr>
          <p:cNvPicPr>
            <a:picLocks noChangeAspect="1"/>
          </p:cNvPicPr>
          <p:nvPr/>
        </p:nvPicPr>
        <p:blipFill>
          <a:blip r:embed="rId3"/>
          <a:stretch>
            <a:fillRect/>
          </a:stretch>
        </p:blipFill>
        <p:spPr>
          <a:xfrm>
            <a:off x="8739164" y="795245"/>
            <a:ext cx="838200" cy="205740"/>
          </a:xfrm>
          <a:prstGeom prst="rect">
            <a:avLst/>
          </a:prstGeom>
        </p:spPr>
      </p:pic>
      <p:pic>
        <p:nvPicPr>
          <p:cNvPr id="10" name="図 9">
            <a:extLst>
              <a:ext uri="{FF2B5EF4-FFF2-40B4-BE49-F238E27FC236}">
                <a16:creationId xmlns:a16="http://schemas.microsoft.com/office/drawing/2014/main" id="{3AC58249-8380-4F36-85DA-68C350CCE058}"/>
              </a:ext>
            </a:extLst>
          </p:cNvPr>
          <p:cNvPicPr>
            <a:picLocks noChangeAspect="1"/>
          </p:cNvPicPr>
          <p:nvPr/>
        </p:nvPicPr>
        <p:blipFill>
          <a:blip r:embed="rId4"/>
          <a:stretch>
            <a:fillRect/>
          </a:stretch>
        </p:blipFill>
        <p:spPr>
          <a:xfrm>
            <a:off x="1291959" y="5908552"/>
            <a:ext cx="2415540" cy="396240"/>
          </a:xfrm>
          <a:prstGeom prst="rect">
            <a:avLst/>
          </a:prstGeom>
        </p:spPr>
      </p:pic>
      <p:sp>
        <p:nvSpPr>
          <p:cNvPr id="11" name="正方形/長方形 10">
            <a:extLst>
              <a:ext uri="{FF2B5EF4-FFF2-40B4-BE49-F238E27FC236}">
                <a16:creationId xmlns:a16="http://schemas.microsoft.com/office/drawing/2014/main" id="{B1BB2F96-6E96-4725-8DF0-09D1C6923E5E}"/>
              </a:ext>
            </a:extLst>
          </p:cNvPr>
          <p:cNvSpPr/>
          <p:nvPr/>
        </p:nvSpPr>
        <p:spPr>
          <a:xfrm>
            <a:off x="5692141" y="2148840"/>
            <a:ext cx="251460" cy="2667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66CD4C3C-0B68-4224-80F6-A2B6F1F95F7E}"/>
              </a:ext>
            </a:extLst>
          </p:cNvPr>
          <p:cNvSpPr/>
          <p:nvPr/>
        </p:nvSpPr>
        <p:spPr>
          <a:xfrm>
            <a:off x="5692141" y="1272540"/>
            <a:ext cx="190499" cy="2667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C38FFA0A-8A12-4DC8-8232-FD24239750F5}"/>
              </a:ext>
            </a:extLst>
          </p:cNvPr>
          <p:cNvSpPr/>
          <p:nvPr/>
        </p:nvSpPr>
        <p:spPr>
          <a:xfrm flipV="1">
            <a:off x="3822145" y="1000984"/>
            <a:ext cx="5721904" cy="104087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C1C3601D-0F2F-47A3-997A-A448B1C38451}"/>
              </a:ext>
            </a:extLst>
          </p:cNvPr>
          <p:cNvSpPr/>
          <p:nvPr/>
        </p:nvSpPr>
        <p:spPr>
          <a:xfrm flipV="1">
            <a:off x="3822144" y="2041863"/>
            <a:ext cx="5721904" cy="104087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632409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２０－３　ドメスティック・バイオレンス（ＤＶ）の相談先</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34</a:t>
            </a:fld>
            <a:endParaRPr kumimoji="1" lang="ja-JP" altLang="en-US" dirty="0"/>
          </a:p>
        </p:txBody>
      </p:sp>
      <p:sp>
        <p:nvSpPr>
          <p:cNvPr id="8" name="テキスト ボックス 7"/>
          <p:cNvSpPr txBox="1"/>
          <p:nvPr/>
        </p:nvSpPr>
        <p:spPr>
          <a:xfrm>
            <a:off x="647215" y="1167880"/>
            <a:ext cx="3482825" cy="3093154"/>
          </a:xfrm>
          <a:prstGeom prst="rect">
            <a:avLst/>
          </a:prstGeom>
          <a:solidFill>
            <a:schemeClr val="accent1">
              <a:lumMod val="20000"/>
              <a:lumOff val="80000"/>
            </a:schemeClr>
          </a:solidFill>
          <a:ln>
            <a:solidFill>
              <a:schemeClr val="tx1"/>
            </a:solidFill>
          </a:ln>
        </p:spPr>
        <p:txBody>
          <a:bodyPr wrap="square" rtlCol="0">
            <a:spAutoFit/>
          </a:bodyPr>
          <a:lstStyle/>
          <a:p>
            <a:pPr lvl="0"/>
            <a:endParaRPr lang="en-US" altLang="ja-JP" sz="1500" dirty="0">
              <a:solidFill>
                <a:srgbClr val="FF0000"/>
              </a:solidFill>
            </a:endParaRPr>
          </a:p>
          <a:p>
            <a:pPr lvl="0"/>
            <a:r>
              <a:rPr lang="ja-JP" altLang="en-US" sz="1500" dirty="0"/>
              <a:t>　ドメスティック・バイオレンス（ＤＶ）を受けた経験があると回答した人の相談先等を見ると、「どこ（だれ）にも相談しなかった」が最も高く、</a:t>
            </a:r>
            <a:r>
              <a:rPr lang="en-US" altLang="ja-JP" sz="1500" dirty="0"/>
              <a:t>51.3%</a:t>
            </a:r>
            <a:r>
              <a:rPr lang="ja-JP" altLang="en-US" sz="1500" dirty="0"/>
              <a:t>となっている。また、男性では</a:t>
            </a:r>
            <a:r>
              <a:rPr lang="en-US" altLang="ja-JP" sz="1500" dirty="0"/>
              <a:t>67.0%</a:t>
            </a:r>
            <a:r>
              <a:rPr lang="ja-JP" altLang="en-US" sz="1500" dirty="0"/>
              <a:t>が「相談しなかった」と回答している。</a:t>
            </a:r>
            <a:endParaRPr lang="en-US" altLang="ja-JP" sz="1500" dirty="0"/>
          </a:p>
          <a:p>
            <a:pPr lvl="0"/>
            <a:endParaRPr lang="en-US" altLang="ja-JP" sz="1500" dirty="0"/>
          </a:p>
          <a:p>
            <a:pPr lvl="0"/>
            <a:r>
              <a:rPr lang="ja-JP" altLang="en-US" sz="1500" dirty="0"/>
              <a:t>　相談している場合は、「友人・知人」が</a:t>
            </a:r>
            <a:r>
              <a:rPr lang="en-US" altLang="ja-JP" sz="1500" dirty="0"/>
              <a:t>23.7%</a:t>
            </a:r>
            <a:r>
              <a:rPr lang="ja-JP" altLang="en-US" sz="1500" dirty="0"/>
              <a:t>、「家族や親戚に相談した」が</a:t>
            </a:r>
            <a:r>
              <a:rPr lang="en-US" altLang="ja-JP" sz="1500" dirty="0"/>
              <a:t>18.9%</a:t>
            </a:r>
            <a:r>
              <a:rPr lang="ja-JP" altLang="en-US" sz="1500" dirty="0"/>
              <a:t>となっている。</a:t>
            </a:r>
            <a:endParaRPr lang="en-US" altLang="ja-JP" sz="1500" dirty="0"/>
          </a:p>
          <a:p>
            <a:pPr lvl="0"/>
            <a:endParaRPr lang="en-US" altLang="ja-JP" sz="1500" dirty="0">
              <a:solidFill>
                <a:srgbClr val="FF0000"/>
              </a:solidFill>
            </a:endParaRPr>
          </a:p>
        </p:txBody>
      </p:sp>
      <p:pic>
        <p:nvPicPr>
          <p:cNvPr id="5" name="図 4">
            <a:extLst>
              <a:ext uri="{FF2B5EF4-FFF2-40B4-BE49-F238E27FC236}">
                <a16:creationId xmlns:a16="http://schemas.microsoft.com/office/drawing/2014/main" id="{3FE3F6CD-5E48-4809-BDFB-3C398F1321EB}"/>
              </a:ext>
            </a:extLst>
          </p:cNvPr>
          <p:cNvPicPr>
            <a:picLocks noChangeAspect="1"/>
          </p:cNvPicPr>
          <p:nvPr/>
        </p:nvPicPr>
        <p:blipFill>
          <a:blip r:embed="rId2"/>
          <a:stretch>
            <a:fillRect/>
          </a:stretch>
        </p:blipFill>
        <p:spPr>
          <a:xfrm>
            <a:off x="4717306" y="726233"/>
            <a:ext cx="4431867" cy="5913396"/>
          </a:xfrm>
          <a:prstGeom prst="rect">
            <a:avLst/>
          </a:prstGeom>
        </p:spPr>
      </p:pic>
      <p:sp>
        <p:nvSpPr>
          <p:cNvPr id="13" name="正方形/長方形 12">
            <a:extLst>
              <a:ext uri="{FF2B5EF4-FFF2-40B4-BE49-F238E27FC236}">
                <a16:creationId xmlns:a16="http://schemas.microsoft.com/office/drawing/2014/main" id="{BAA4EED5-9AC3-41C7-BA5C-F9671511D20F}"/>
              </a:ext>
            </a:extLst>
          </p:cNvPr>
          <p:cNvSpPr/>
          <p:nvPr/>
        </p:nvSpPr>
        <p:spPr>
          <a:xfrm flipV="1">
            <a:off x="4583431" y="5750088"/>
            <a:ext cx="4857749" cy="36512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756E2055-1432-46B9-AD2B-79167845750F}"/>
              </a:ext>
            </a:extLst>
          </p:cNvPr>
          <p:cNvSpPr/>
          <p:nvPr/>
        </p:nvSpPr>
        <p:spPr>
          <a:xfrm>
            <a:off x="4568507" y="4579621"/>
            <a:ext cx="3501073" cy="8001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320284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２０－４　ＤＶを相談しなかった理由</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35</a:t>
            </a:fld>
            <a:endParaRPr kumimoji="1" lang="ja-JP" altLang="en-US" dirty="0"/>
          </a:p>
        </p:txBody>
      </p:sp>
      <p:sp>
        <p:nvSpPr>
          <p:cNvPr id="8" name="テキスト ボックス 7"/>
          <p:cNvSpPr txBox="1"/>
          <p:nvPr/>
        </p:nvSpPr>
        <p:spPr>
          <a:xfrm>
            <a:off x="679543" y="1038340"/>
            <a:ext cx="3930557" cy="3554819"/>
          </a:xfrm>
          <a:prstGeom prst="rect">
            <a:avLst/>
          </a:prstGeom>
          <a:solidFill>
            <a:schemeClr val="accent1">
              <a:lumMod val="20000"/>
              <a:lumOff val="80000"/>
            </a:schemeClr>
          </a:solidFill>
          <a:ln>
            <a:solidFill>
              <a:schemeClr val="tx1"/>
            </a:solidFill>
          </a:ln>
        </p:spPr>
        <p:txBody>
          <a:bodyPr wrap="square" rtlCol="0">
            <a:spAutoFit/>
          </a:bodyPr>
          <a:lstStyle/>
          <a:p>
            <a:pPr lvl="0"/>
            <a:endParaRPr lang="en-US" altLang="ja-JP" sz="1500" dirty="0">
              <a:solidFill>
                <a:srgbClr val="FF0000"/>
              </a:solidFill>
            </a:endParaRPr>
          </a:p>
          <a:p>
            <a:pPr lvl="0"/>
            <a:r>
              <a:rPr lang="ja-JP" altLang="en-US" sz="1500" dirty="0">
                <a:solidFill>
                  <a:srgbClr val="FF0000"/>
                </a:solidFill>
              </a:rPr>
              <a:t>　</a:t>
            </a:r>
            <a:r>
              <a:rPr lang="ja-JP" altLang="en-US" sz="1500" dirty="0">
                <a:solidFill>
                  <a:prstClr val="black"/>
                </a:solidFill>
              </a:rPr>
              <a:t>ドメスティック・バイオレンス（ＤＶ）を</a:t>
            </a:r>
            <a:r>
              <a:rPr lang="ja-JP" altLang="en-US" sz="1500" dirty="0"/>
              <a:t> 「どこ（だれ）にも相談しなかった」理由をみると、「相談するほどのことではないと思ったから」が男女ともに最も割合が高い。</a:t>
            </a:r>
            <a:endParaRPr lang="en-US" altLang="ja-JP" sz="1500" dirty="0"/>
          </a:p>
          <a:p>
            <a:pPr lvl="0"/>
            <a:endParaRPr lang="en-US" altLang="ja-JP" sz="1500" dirty="0"/>
          </a:p>
          <a:p>
            <a:pPr lvl="0"/>
            <a:r>
              <a:rPr lang="ja-JP" altLang="en-US" sz="1500" dirty="0"/>
              <a:t>　次いで、女性では「相談してもむだだと思ったから」が</a:t>
            </a:r>
            <a:r>
              <a:rPr lang="en-US" altLang="ja-JP" sz="1500" dirty="0"/>
              <a:t>31.3%</a:t>
            </a:r>
            <a:r>
              <a:rPr lang="ja-JP" altLang="en-US" sz="1500" dirty="0"/>
              <a:t>、「自分にも悪いところがあると思ったから」が</a:t>
            </a:r>
            <a:r>
              <a:rPr lang="en-US" altLang="ja-JP" sz="1500" dirty="0"/>
              <a:t>26.3%</a:t>
            </a:r>
            <a:r>
              <a:rPr lang="ja-JP" altLang="en-US" sz="1500" dirty="0"/>
              <a:t>であった。</a:t>
            </a:r>
            <a:endParaRPr lang="en-US" altLang="ja-JP" sz="1500" dirty="0"/>
          </a:p>
          <a:p>
            <a:pPr lvl="0"/>
            <a:r>
              <a:rPr lang="ja-JP" altLang="en-US" sz="1500" dirty="0"/>
              <a:t>　一方、男性では「自分にも悪いところがあると思ったから」が</a:t>
            </a:r>
            <a:r>
              <a:rPr lang="en-US" altLang="ja-JP" sz="1500" dirty="0"/>
              <a:t>29.5%</a:t>
            </a:r>
            <a:r>
              <a:rPr lang="ja-JP" altLang="en-US" sz="1500" dirty="0"/>
              <a:t>と高く、「相談してもむだだと思ったから」が</a:t>
            </a:r>
            <a:r>
              <a:rPr lang="en-US" altLang="ja-JP" sz="1500" dirty="0"/>
              <a:t>23.0%</a:t>
            </a:r>
            <a:r>
              <a:rPr lang="ja-JP" altLang="en-US" sz="1500" dirty="0"/>
              <a:t>と続いている。</a:t>
            </a:r>
            <a:endParaRPr lang="en-US" altLang="ja-JP" sz="1500" dirty="0"/>
          </a:p>
          <a:p>
            <a:pPr lvl="0"/>
            <a:endParaRPr lang="en-US" altLang="ja-JP" sz="1500" dirty="0"/>
          </a:p>
        </p:txBody>
      </p:sp>
      <p:pic>
        <p:nvPicPr>
          <p:cNvPr id="6" name="図 5">
            <a:extLst>
              <a:ext uri="{FF2B5EF4-FFF2-40B4-BE49-F238E27FC236}">
                <a16:creationId xmlns:a16="http://schemas.microsoft.com/office/drawing/2014/main" id="{8F146526-6FB9-4F9F-A81D-A621D9C4B04B}"/>
              </a:ext>
            </a:extLst>
          </p:cNvPr>
          <p:cNvPicPr>
            <a:picLocks noChangeAspect="1"/>
          </p:cNvPicPr>
          <p:nvPr/>
        </p:nvPicPr>
        <p:blipFill>
          <a:blip r:embed="rId2"/>
          <a:stretch>
            <a:fillRect/>
          </a:stretch>
        </p:blipFill>
        <p:spPr>
          <a:xfrm>
            <a:off x="5060515" y="720337"/>
            <a:ext cx="3930557" cy="5941449"/>
          </a:xfrm>
          <a:prstGeom prst="rect">
            <a:avLst/>
          </a:prstGeom>
        </p:spPr>
      </p:pic>
      <p:sp>
        <p:nvSpPr>
          <p:cNvPr id="13" name="正方形/長方形 12">
            <a:extLst>
              <a:ext uri="{FF2B5EF4-FFF2-40B4-BE49-F238E27FC236}">
                <a16:creationId xmlns:a16="http://schemas.microsoft.com/office/drawing/2014/main" id="{EB9D1FE6-21DD-4426-8B71-2564F69DB7B7}"/>
              </a:ext>
            </a:extLst>
          </p:cNvPr>
          <p:cNvSpPr/>
          <p:nvPr/>
        </p:nvSpPr>
        <p:spPr>
          <a:xfrm>
            <a:off x="4965848" y="5435682"/>
            <a:ext cx="3751432" cy="3651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4C9C2D60-1533-48D6-B9E7-F99D73BCA57E}"/>
              </a:ext>
            </a:extLst>
          </p:cNvPr>
          <p:cNvSpPr/>
          <p:nvPr/>
        </p:nvSpPr>
        <p:spPr>
          <a:xfrm>
            <a:off x="4965848" y="4762500"/>
            <a:ext cx="3751432" cy="3429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677FB58C-E413-4879-A592-115AB20FFD9C}"/>
              </a:ext>
            </a:extLst>
          </p:cNvPr>
          <p:cNvSpPr/>
          <p:nvPr/>
        </p:nvSpPr>
        <p:spPr>
          <a:xfrm>
            <a:off x="4965848" y="1583597"/>
            <a:ext cx="3751432" cy="3429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967522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２１－１　性暴力・性被害を受けた経験</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36</a:t>
            </a:fld>
            <a:endParaRPr kumimoji="1" lang="ja-JP" altLang="en-US" dirty="0"/>
          </a:p>
        </p:txBody>
      </p:sp>
      <p:sp>
        <p:nvSpPr>
          <p:cNvPr id="8" name="テキスト ボックス 7"/>
          <p:cNvSpPr txBox="1"/>
          <p:nvPr/>
        </p:nvSpPr>
        <p:spPr>
          <a:xfrm>
            <a:off x="706110" y="1232152"/>
            <a:ext cx="4122420" cy="2585323"/>
          </a:xfrm>
          <a:prstGeom prst="rect">
            <a:avLst/>
          </a:prstGeom>
          <a:solidFill>
            <a:schemeClr val="accent1">
              <a:lumMod val="20000"/>
              <a:lumOff val="80000"/>
            </a:schemeClr>
          </a:solidFill>
          <a:ln>
            <a:solidFill>
              <a:schemeClr val="tx1"/>
            </a:solidFill>
          </a:ln>
        </p:spPr>
        <p:txBody>
          <a:bodyPr wrap="square" rtlCol="0">
            <a:spAutoFit/>
          </a:bodyPr>
          <a:lstStyle/>
          <a:p>
            <a:endParaRPr lang="en-US" altLang="ja-JP" sz="1500" dirty="0"/>
          </a:p>
          <a:p>
            <a:r>
              <a:rPr lang="ja-JP" altLang="en-US" sz="1500" dirty="0"/>
              <a:t>　性暴力・性被害を受けた経験があるとの回答は、女性で</a:t>
            </a:r>
            <a:r>
              <a:rPr lang="en-US" altLang="ja-JP" sz="1500" dirty="0"/>
              <a:t>10.9</a:t>
            </a:r>
            <a:r>
              <a:rPr lang="ja-JP" altLang="en-US" sz="1500" dirty="0"/>
              <a:t>％、男性で</a:t>
            </a:r>
            <a:r>
              <a:rPr lang="en-US" altLang="ja-JP" sz="1500" dirty="0"/>
              <a:t>3.2</a:t>
            </a:r>
            <a:r>
              <a:rPr lang="ja-JP" altLang="en-US" sz="1500" dirty="0"/>
              <a:t>％となっている。</a:t>
            </a:r>
            <a:endParaRPr lang="en-US" altLang="ja-JP" sz="1500" dirty="0"/>
          </a:p>
          <a:p>
            <a:endParaRPr lang="en-US" altLang="ja-JP" sz="1500" dirty="0"/>
          </a:p>
          <a:p>
            <a:r>
              <a:rPr lang="ja-JP" altLang="en-US" sz="1500" dirty="0"/>
              <a:t>　相談先についてみると、「どこ（だれ）にも相談しなかった」が、女性で</a:t>
            </a:r>
            <a:r>
              <a:rPr lang="en-US" altLang="ja-JP" sz="1500" dirty="0"/>
              <a:t>72.9</a:t>
            </a:r>
            <a:r>
              <a:rPr lang="ja-JP" altLang="en-US" sz="1500" dirty="0"/>
              <a:t>％、男性で</a:t>
            </a:r>
            <a:r>
              <a:rPr lang="en-US" altLang="ja-JP" sz="1500" dirty="0"/>
              <a:t>78.6</a:t>
            </a:r>
            <a:r>
              <a:rPr lang="ja-JP" altLang="en-US" sz="1500" dirty="0"/>
              <a:t>％と最も高かった。相談した場合には、「家族や親戚」「知人・友人」に相談している割合が高くなっている。</a:t>
            </a:r>
            <a:endParaRPr lang="en-US" altLang="ja-JP" sz="1500" dirty="0"/>
          </a:p>
          <a:p>
            <a:endParaRPr lang="ja-JP" altLang="en-US" sz="1200" dirty="0">
              <a:solidFill>
                <a:srgbClr val="FF0000"/>
              </a:solidFill>
            </a:endParaRPr>
          </a:p>
        </p:txBody>
      </p:sp>
      <p:pic>
        <p:nvPicPr>
          <p:cNvPr id="9" name="図 8">
            <a:extLst>
              <a:ext uri="{FF2B5EF4-FFF2-40B4-BE49-F238E27FC236}">
                <a16:creationId xmlns:a16="http://schemas.microsoft.com/office/drawing/2014/main" id="{D943CFB1-DC7B-4093-85F8-69943996A609}"/>
              </a:ext>
            </a:extLst>
          </p:cNvPr>
          <p:cNvPicPr>
            <a:picLocks noChangeAspect="1"/>
          </p:cNvPicPr>
          <p:nvPr/>
        </p:nvPicPr>
        <p:blipFill>
          <a:blip r:embed="rId2"/>
          <a:stretch>
            <a:fillRect/>
          </a:stretch>
        </p:blipFill>
        <p:spPr>
          <a:xfrm>
            <a:off x="8781786" y="723610"/>
            <a:ext cx="838200" cy="205740"/>
          </a:xfrm>
          <a:prstGeom prst="rect">
            <a:avLst/>
          </a:prstGeom>
        </p:spPr>
      </p:pic>
      <p:pic>
        <p:nvPicPr>
          <p:cNvPr id="7" name="図 6">
            <a:extLst>
              <a:ext uri="{FF2B5EF4-FFF2-40B4-BE49-F238E27FC236}">
                <a16:creationId xmlns:a16="http://schemas.microsoft.com/office/drawing/2014/main" id="{701F95B1-1E91-4138-8805-E2BB47092F49}"/>
              </a:ext>
            </a:extLst>
          </p:cNvPr>
          <p:cNvPicPr>
            <a:picLocks noChangeAspect="1"/>
          </p:cNvPicPr>
          <p:nvPr/>
        </p:nvPicPr>
        <p:blipFill>
          <a:blip r:embed="rId3"/>
          <a:stretch>
            <a:fillRect/>
          </a:stretch>
        </p:blipFill>
        <p:spPr>
          <a:xfrm>
            <a:off x="5375908" y="870676"/>
            <a:ext cx="3890012" cy="5686251"/>
          </a:xfrm>
          <a:prstGeom prst="rect">
            <a:avLst/>
          </a:prstGeom>
        </p:spPr>
      </p:pic>
      <p:sp>
        <p:nvSpPr>
          <p:cNvPr id="12" name="テキスト ボックス 11">
            <a:extLst>
              <a:ext uri="{FF2B5EF4-FFF2-40B4-BE49-F238E27FC236}">
                <a16:creationId xmlns:a16="http://schemas.microsoft.com/office/drawing/2014/main" id="{CBADD846-B592-48C6-B1BF-F07C6C0B6104}"/>
              </a:ext>
            </a:extLst>
          </p:cNvPr>
          <p:cNvSpPr txBox="1"/>
          <p:nvPr/>
        </p:nvSpPr>
        <p:spPr>
          <a:xfrm>
            <a:off x="5041772" y="790850"/>
            <a:ext cx="1027542" cy="276999"/>
          </a:xfrm>
          <a:prstGeom prst="rect">
            <a:avLst/>
          </a:prstGeom>
          <a:noFill/>
        </p:spPr>
        <p:txBody>
          <a:bodyPr wrap="square" rtlCol="0">
            <a:spAutoFit/>
          </a:bodyPr>
          <a:lstStyle/>
          <a:p>
            <a:r>
              <a:rPr kumimoji="1" lang="en-US" altLang="ja-JP" sz="1200" dirty="0"/>
              <a:t>【</a:t>
            </a:r>
            <a:r>
              <a:rPr kumimoji="1" lang="ja-JP" altLang="en-US" sz="1200" dirty="0"/>
              <a:t>相談先</a:t>
            </a:r>
            <a:r>
              <a:rPr kumimoji="1" lang="en-US" altLang="ja-JP" sz="1100" dirty="0"/>
              <a:t>】</a:t>
            </a:r>
            <a:endParaRPr kumimoji="1" lang="ja-JP" altLang="en-US" sz="1200" dirty="0"/>
          </a:p>
        </p:txBody>
      </p:sp>
      <p:sp>
        <p:nvSpPr>
          <p:cNvPr id="14" name="正方形/長方形 13">
            <a:extLst>
              <a:ext uri="{FF2B5EF4-FFF2-40B4-BE49-F238E27FC236}">
                <a16:creationId xmlns:a16="http://schemas.microsoft.com/office/drawing/2014/main" id="{847BE325-5631-4DDC-AD3B-62F36C597704}"/>
              </a:ext>
            </a:extLst>
          </p:cNvPr>
          <p:cNvSpPr/>
          <p:nvPr/>
        </p:nvSpPr>
        <p:spPr>
          <a:xfrm>
            <a:off x="5333286" y="5548722"/>
            <a:ext cx="3751432" cy="47743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 name="図 9">
            <a:extLst>
              <a:ext uri="{FF2B5EF4-FFF2-40B4-BE49-F238E27FC236}">
                <a16:creationId xmlns:a16="http://schemas.microsoft.com/office/drawing/2014/main" id="{BBD130B8-15BD-4E55-B18C-684185AC2AA0}"/>
              </a:ext>
            </a:extLst>
          </p:cNvPr>
          <p:cNvPicPr>
            <a:picLocks noChangeAspect="1"/>
          </p:cNvPicPr>
          <p:nvPr/>
        </p:nvPicPr>
        <p:blipFill>
          <a:blip r:embed="rId4"/>
          <a:stretch>
            <a:fillRect/>
          </a:stretch>
        </p:blipFill>
        <p:spPr>
          <a:xfrm>
            <a:off x="470177" y="4159492"/>
            <a:ext cx="4594287" cy="1892826"/>
          </a:xfrm>
          <a:prstGeom prst="rect">
            <a:avLst/>
          </a:prstGeom>
        </p:spPr>
      </p:pic>
      <p:sp>
        <p:nvSpPr>
          <p:cNvPr id="15" name="正方形/長方形 14">
            <a:extLst>
              <a:ext uri="{FF2B5EF4-FFF2-40B4-BE49-F238E27FC236}">
                <a16:creationId xmlns:a16="http://schemas.microsoft.com/office/drawing/2014/main" id="{FC0D6CEA-E2A8-46AA-A12F-B76E5C14721D}"/>
              </a:ext>
            </a:extLst>
          </p:cNvPr>
          <p:cNvSpPr/>
          <p:nvPr/>
        </p:nvSpPr>
        <p:spPr>
          <a:xfrm>
            <a:off x="5333286" y="4329522"/>
            <a:ext cx="2827734" cy="78413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BBAE131D-6AAD-4C72-8CBA-F4A327371A55}"/>
              </a:ext>
            </a:extLst>
          </p:cNvPr>
          <p:cNvSpPr/>
          <p:nvPr/>
        </p:nvSpPr>
        <p:spPr>
          <a:xfrm>
            <a:off x="1375313" y="4764586"/>
            <a:ext cx="369667" cy="34907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48DF4F39-9CC0-4483-AD38-1B29CA64F8D3}"/>
              </a:ext>
            </a:extLst>
          </p:cNvPr>
          <p:cNvSpPr/>
          <p:nvPr/>
        </p:nvSpPr>
        <p:spPr>
          <a:xfrm>
            <a:off x="1291493" y="5536841"/>
            <a:ext cx="369667" cy="25435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790242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２１－２　性暴力被害を相談しなかった理由</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37</a:t>
            </a:fld>
            <a:endParaRPr kumimoji="1" lang="ja-JP" altLang="en-US" dirty="0"/>
          </a:p>
        </p:txBody>
      </p:sp>
      <p:sp>
        <p:nvSpPr>
          <p:cNvPr id="8" name="テキスト ボックス 7"/>
          <p:cNvSpPr txBox="1"/>
          <p:nvPr/>
        </p:nvSpPr>
        <p:spPr>
          <a:xfrm>
            <a:off x="764545" y="1012551"/>
            <a:ext cx="3646507" cy="4247317"/>
          </a:xfrm>
          <a:prstGeom prst="rect">
            <a:avLst/>
          </a:prstGeom>
          <a:solidFill>
            <a:schemeClr val="accent1">
              <a:lumMod val="20000"/>
              <a:lumOff val="80000"/>
            </a:schemeClr>
          </a:solidFill>
          <a:ln>
            <a:solidFill>
              <a:schemeClr val="tx1"/>
            </a:solidFill>
          </a:ln>
        </p:spPr>
        <p:txBody>
          <a:bodyPr wrap="square" rtlCol="0">
            <a:spAutoFit/>
          </a:bodyPr>
          <a:lstStyle/>
          <a:p>
            <a:pPr lvl="0"/>
            <a:endParaRPr lang="en-US" altLang="ja-JP" sz="1500" dirty="0">
              <a:solidFill>
                <a:prstClr val="black"/>
              </a:solidFill>
            </a:endParaRPr>
          </a:p>
          <a:p>
            <a:pPr lvl="0"/>
            <a:r>
              <a:rPr lang="ja-JP" altLang="en-US" sz="1500" dirty="0">
                <a:solidFill>
                  <a:prstClr val="black"/>
                </a:solidFill>
              </a:rPr>
              <a:t>　性暴力・性被害を</a:t>
            </a:r>
            <a:r>
              <a:rPr lang="ja-JP" altLang="en-US" sz="1500" dirty="0"/>
              <a:t> 「どこ（だれ）にも相談しなかった」理由は、男女間で異なっている。</a:t>
            </a:r>
            <a:endParaRPr lang="en-US" altLang="ja-JP" sz="1500" dirty="0"/>
          </a:p>
          <a:p>
            <a:pPr lvl="0"/>
            <a:endParaRPr lang="en-US" altLang="ja-JP" sz="1500" dirty="0"/>
          </a:p>
          <a:p>
            <a:pPr lvl="0"/>
            <a:r>
              <a:rPr lang="ja-JP" altLang="en-US" sz="1500" dirty="0"/>
              <a:t>　女性では「（相談することなどが）恥ずかしくてだれにも言えなかったから」が</a:t>
            </a:r>
            <a:r>
              <a:rPr lang="en-US" altLang="ja-JP" sz="1500" dirty="0"/>
              <a:t>48.8</a:t>
            </a:r>
            <a:r>
              <a:rPr lang="ja-JP" altLang="en-US" sz="1500" dirty="0"/>
              <a:t>％と最も高く、次いで「そのことについて思い出したくなかったから」が</a:t>
            </a:r>
            <a:r>
              <a:rPr lang="en-US" altLang="ja-JP" sz="1500" dirty="0"/>
              <a:t>39.5</a:t>
            </a:r>
            <a:r>
              <a:rPr lang="ja-JP" altLang="en-US" sz="1500" dirty="0"/>
              <a:t>％となっている。</a:t>
            </a:r>
            <a:endParaRPr lang="en-US" altLang="ja-JP" sz="1500" dirty="0"/>
          </a:p>
          <a:p>
            <a:pPr lvl="0"/>
            <a:r>
              <a:rPr lang="ja-JP" altLang="en-US" sz="1500" dirty="0"/>
              <a:t>　一方、男性では「相談するほどのことではないと思ったから」が</a:t>
            </a:r>
            <a:r>
              <a:rPr lang="en-US" altLang="ja-JP" sz="1500" dirty="0"/>
              <a:t>36.4</a:t>
            </a:r>
            <a:r>
              <a:rPr lang="ja-JP" altLang="en-US" sz="1500" dirty="0"/>
              <a:t>％と最も高い。次いで、「どこ（だれ）に相談してよいのかわからなかった」、「（相談することが恥ずかしくてだれにも言えなかったから」「相談しても無駄だと思ったから」が</a:t>
            </a:r>
            <a:r>
              <a:rPr lang="en-US" altLang="ja-JP" sz="1500" dirty="0"/>
              <a:t>27.3</a:t>
            </a:r>
            <a:r>
              <a:rPr lang="ja-JP" altLang="en-US" sz="1500" dirty="0"/>
              <a:t>％と同率であった。</a:t>
            </a:r>
            <a:endParaRPr lang="en-US" altLang="ja-JP" sz="1500" dirty="0"/>
          </a:p>
          <a:p>
            <a:pPr lvl="0"/>
            <a:endParaRPr lang="en-US" altLang="ja-JP" sz="1500" dirty="0">
              <a:solidFill>
                <a:srgbClr val="FF0000"/>
              </a:solidFill>
            </a:endParaRPr>
          </a:p>
        </p:txBody>
      </p:sp>
      <p:pic>
        <p:nvPicPr>
          <p:cNvPr id="14" name="図 13">
            <a:extLst>
              <a:ext uri="{FF2B5EF4-FFF2-40B4-BE49-F238E27FC236}">
                <a16:creationId xmlns:a16="http://schemas.microsoft.com/office/drawing/2014/main" id="{1BC12F03-CB5C-4EA3-8938-6DD1B87FFE2C}"/>
              </a:ext>
            </a:extLst>
          </p:cNvPr>
          <p:cNvPicPr>
            <a:picLocks noChangeAspect="1"/>
          </p:cNvPicPr>
          <p:nvPr/>
        </p:nvPicPr>
        <p:blipFill>
          <a:blip r:embed="rId2"/>
          <a:stretch>
            <a:fillRect/>
          </a:stretch>
        </p:blipFill>
        <p:spPr>
          <a:xfrm>
            <a:off x="4965848" y="712207"/>
            <a:ext cx="4002892" cy="6007294"/>
          </a:xfrm>
          <a:prstGeom prst="rect">
            <a:avLst/>
          </a:prstGeom>
        </p:spPr>
      </p:pic>
      <p:pic>
        <p:nvPicPr>
          <p:cNvPr id="18" name="図 17">
            <a:extLst>
              <a:ext uri="{FF2B5EF4-FFF2-40B4-BE49-F238E27FC236}">
                <a16:creationId xmlns:a16="http://schemas.microsoft.com/office/drawing/2014/main" id="{597E3CE7-D8F7-4ACB-A104-B35CC22FC03D}"/>
              </a:ext>
            </a:extLst>
          </p:cNvPr>
          <p:cNvPicPr>
            <a:picLocks noChangeAspect="1"/>
          </p:cNvPicPr>
          <p:nvPr/>
        </p:nvPicPr>
        <p:blipFill>
          <a:blip r:embed="rId3"/>
          <a:stretch>
            <a:fillRect/>
          </a:stretch>
        </p:blipFill>
        <p:spPr>
          <a:xfrm>
            <a:off x="8807256" y="544830"/>
            <a:ext cx="716280" cy="530323"/>
          </a:xfrm>
          <a:prstGeom prst="rect">
            <a:avLst/>
          </a:prstGeom>
        </p:spPr>
      </p:pic>
      <p:sp>
        <p:nvSpPr>
          <p:cNvPr id="20" name="正方形/長方形 19">
            <a:extLst>
              <a:ext uri="{FF2B5EF4-FFF2-40B4-BE49-F238E27FC236}">
                <a16:creationId xmlns:a16="http://schemas.microsoft.com/office/drawing/2014/main" id="{819D0FCD-CD0D-4BBB-92AE-7367572763D1}"/>
              </a:ext>
            </a:extLst>
          </p:cNvPr>
          <p:cNvSpPr/>
          <p:nvPr/>
        </p:nvSpPr>
        <p:spPr>
          <a:xfrm>
            <a:off x="4923226" y="1212942"/>
            <a:ext cx="3816914" cy="3651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id="{A541F97C-D7BA-43E1-9A6C-FD16F3801DC2}"/>
              </a:ext>
            </a:extLst>
          </p:cNvPr>
          <p:cNvSpPr/>
          <p:nvPr/>
        </p:nvSpPr>
        <p:spPr>
          <a:xfrm>
            <a:off x="4923226" y="5558986"/>
            <a:ext cx="3816914" cy="3651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7DF51D2D-C302-44B9-B8B4-CB55D0D95970}"/>
              </a:ext>
            </a:extLst>
          </p:cNvPr>
          <p:cNvSpPr/>
          <p:nvPr/>
        </p:nvSpPr>
        <p:spPr>
          <a:xfrm>
            <a:off x="4923226" y="847817"/>
            <a:ext cx="3816914" cy="3651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777DA8FD-E439-4474-B6F9-51747445F8B7}"/>
              </a:ext>
            </a:extLst>
          </p:cNvPr>
          <p:cNvSpPr/>
          <p:nvPr/>
        </p:nvSpPr>
        <p:spPr>
          <a:xfrm>
            <a:off x="4920128" y="4464317"/>
            <a:ext cx="3816914" cy="3651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F8A68948-996D-4C3D-8CE2-958BEADFD7BF}"/>
              </a:ext>
            </a:extLst>
          </p:cNvPr>
          <p:cNvSpPr/>
          <p:nvPr/>
        </p:nvSpPr>
        <p:spPr>
          <a:xfrm>
            <a:off x="4920128" y="1585845"/>
            <a:ext cx="3816914" cy="3651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849628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２２　ＤＶや性暴力・性犯罪等をなくすために必要な取組</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38</a:t>
            </a:fld>
            <a:endParaRPr kumimoji="1" lang="ja-JP" altLang="en-US" dirty="0"/>
          </a:p>
        </p:txBody>
      </p:sp>
      <p:sp>
        <p:nvSpPr>
          <p:cNvPr id="8" name="テキスト ボックス 7"/>
          <p:cNvSpPr txBox="1"/>
          <p:nvPr/>
        </p:nvSpPr>
        <p:spPr>
          <a:xfrm>
            <a:off x="645664" y="1132887"/>
            <a:ext cx="3394486" cy="4478149"/>
          </a:xfrm>
          <a:prstGeom prst="rect">
            <a:avLst/>
          </a:prstGeom>
          <a:solidFill>
            <a:schemeClr val="accent1">
              <a:lumMod val="20000"/>
              <a:lumOff val="80000"/>
            </a:schemeClr>
          </a:solidFill>
          <a:ln>
            <a:solidFill>
              <a:schemeClr val="tx1"/>
            </a:solidFill>
          </a:ln>
        </p:spPr>
        <p:txBody>
          <a:bodyPr wrap="square" rtlCol="0">
            <a:spAutoFit/>
          </a:bodyPr>
          <a:lstStyle/>
          <a:p>
            <a:endParaRPr lang="en-US" altLang="ja-JP" sz="1500" dirty="0"/>
          </a:p>
          <a:p>
            <a:r>
              <a:rPr lang="ja-JP" altLang="en-US" sz="1500" dirty="0"/>
              <a:t>　</a:t>
            </a:r>
            <a:r>
              <a:rPr lang="en-US" altLang="ja-JP" sz="1500" dirty="0"/>
              <a:t>DV</a:t>
            </a:r>
            <a:r>
              <a:rPr lang="ja-JP" altLang="en-US" sz="1500" dirty="0"/>
              <a:t>やセクシュアル・ハラスメント、性暴力・性犯罪等をなくすために必要な取組は「法律・制度の制定や見直しを行う」が全体で</a:t>
            </a:r>
            <a:r>
              <a:rPr lang="en-US" altLang="ja-JP" sz="1500" dirty="0"/>
              <a:t>61.7%</a:t>
            </a:r>
            <a:r>
              <a:rPr lang="ja-JP" altLang="en-US" sz="1500" dirty="0"/>
              <a:t>と最も高く、次いで「被害者のための相談窓口や保護施設を充実させる」が</a:t>
            </a:r>
            <a:r>
              <a:rPr lang="en-US" altLang="ja-JP" sz="1500" dirty="0"/>
              <a:t>55.9%</a:t>
            </a:r>
            <a:r>
              <a:rPr lang="ja-JP" altLang="en-US" sz="1500" dirty="0"/>
              <a:t>、「犯罪の取り締まりを強化する」が</a:t>
            </a:r>
            <a:r>
              <a:rPr lang="en-US" altLang="ja-JP" sz="1500" dirty="0"/>
              <a:t>55.6</a:t>
            </a:r>
            <a:r>
              <a:rPr lang="ja-JP" altLang="en-US" sz="1500" dirty="0"/>
              <a:t>％となっている。</a:t>
            </a:r>
            <a:endParaRPr lang="en-US" altLang="ja-JP" sz="1500" dirty="0"/>
          </a:p>
          <a:p>
            <a:endParaRPr lang="ja-JP" altLang="en-US" sz="1500" dirty="0"/>
          </a:p>
          <a:p>
            <a:r>
              <a:rPr lang="ja-JP" altLang="en-US" sz="1500" dirty="0"/>
              <a:t>　性別で見た場合、女性では「被害者のための相談窓口や保護施設を充実させる」が</a:t>
            </a:r>
            <a:r>
              <a:rPr lang="en-US" altLang="ja-JP" sz="1500" dirty="0"/>
              <a:t>62.8</a:t>
            </a:r>
            <a:r>
              <a:rPr lang="ja-JP" altLang="en-US" sz="1500" dirty="0"/>
              <a:t>％と最も高い。</a:t>
            </a:r>
            <a:endParaRPr lang="en-US" altLang="ja-JP" sz="1500" dirty="0"/>
          </a:p>
          <a:p>
            <a:r>
              <a:rPr lang="ja-JP" altLang="en-US" sz="1500" dirty="0"/>
              <a:t>　男女間で最もポイント差があったのは「過激な内容のＤＶＤやゲームソフト等の販売や貸出を制限する」（女性</a:t>
            </a:r>
            <a:r>
              <a:rPr lang="en-US" altLang="ja-JP" sz="1500" dirty="0"/>
              <a:t>44.2%</a:t>
            </a:r>
            <a:r>
              <a:rPr lang="ja-JP" altLang="en-US" sz="1500" dirty="0"/>
              <a:t>、男性</a:t>
            </a:r>
            <a:r>
              <a:rPr lang="en-US" altLang="ja-JP" sz="1500" dirty="0"/>
              <a:t>26.8%</a:t>
            </a:r>
            <a:r>
              <a:rPr lang="ja-JP" altLang="en-US" sz="1500" dirty="0"/>
              <a:t>）であり、</a:t>
            </a:r>
            <a:r>
              <a:rPr lang="en-US" altLang="ja-JP" sz="1500" dirty="0"/>
              <a:t>17.4</a:t>
            </a:r>
            <a:r>
              <a:rPr lang="ja-JP" altLang="en-US" sz="1500" dirty="0"/>
              <a:t>であった。</a:t>
            </a:r>
            <a:endParaRPr lang="en-US" altLang="ja-JP" sz="1500" dirty="0"/>
          </a:p>
          <a:p>
            <a:endParaRPr lang="ja-JP" altLang="en-US" sz="1500" dirty="0">
              <a:solidFill>
                <a:srgbClr val="FF0000"/>
              </a:solidFill>
            </a:endParaRPr>
          </a:p>
        </p:txBody>
      </p:sp>
      <p:pic>
        <p:nvPicPr>
          <p:cNvPr id="4" name="図 3">
            <a:extLst>
              <a:ext uri="{FF2B5EF4-FFF2-40B4-BE49-F238E27FC236}">
                <a16:creationId xmlns:a16="http://schemas.microsoft.com/office/drawing/2014/main" id="{84FE2B0C-CF71-49F8-A0AB-600AC4A9C794}"/>
              </a:ext>
            </a:extLst>
          </p:cNvPr>
          <p:cNvPicPr>
            <a:picLocks noChangeAspect="1"/>
          </p:cNvPicPr>
          <p:nvPr/>
        </p:nvPicPr>
        <p:blipFill>
          <a:blip r:embed="rId2"/>
          <a:stretch>
            <a:fillRect/>
          </a:stretch>
        </p:blipFill>
        <p:spPr>
          <a:xfrm>
            <a:off x="4331482" y="998625"/>
            <a:ext cx="5059680" cy="5226745"/>
          </a:xfrm>
          <a:prstGeom prst="rect">
            <a:avLst/>
          </a:prstGeom>
        </p:spPr>
      </p:pic>
      <p:sp>
        <p:nvSpPr>
          <p:cNvPr id="9" name="正方形/長方形 8">
            <a:extLst>
              <a:ext uri="{FF2B5EF4-FFF2-40B4-BE49-F238E27FC236}">
                <a16:creationId xmlns:a16="http://schemas.microsoft.com/office/drawing/2014/main" id="{F0FC9FF8-7D63-491E-8DFB-D59FE3A2541E}"/>
              </a:ext>
            </a:extLst>
          </p:cNvPr>
          <p:cNvSpPr/>
          <p:nvPr/>
        </p:nvSpPr>
        <p:spPr>
          <a:xfrm>
            <a:off x="4331482" y="1252302"/>
            <a:ext cx="4721078" cy="40885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1A120F3D-1DB8-498F-885D-FE8212CE533B}"/>
              </a:ext>
            </a:extLst>
          </p:cNvPr>
          <p:cNvSpPr/>
          <p:nvPr/>
        </p:nvSpPr>
        <p:spPr>
          <a:xfrm>
            <a:off x="4331482" y="4551762"/>
            <a:ext cx="4721078" cy="47743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77D6D9A0-0EF8-4271-9156-361801A8A97F}"/>
              </a:ext>
            </a:extLst>
          </p:cNvPr>
          <p:cNvSpPr/>
          <p:nvPr/>
        </p:nvSpPr>
        <p:spPr>
          <a:xfrm>
            <a:off x="4331482" y="2636643"/>
            <a:ext cx="4721078" cy="47743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F3EE9B1F-1C37-4EA0-BC8F-8CC7EF27F82C}"/>
              </a:ext>
            </a:extLst>
          </p:cNvPr>
          <p:cNvSpPr/>
          <p:nvPr/>
        </p:nvSpPr>
        <p:spPr>
          <a:xfrm>
            <a:off x="4331482" y="1713374"/>
            <a:ext cx="4721078" cy="43552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344071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２３　男女共同参画社会に関する用語の認知度</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39</a:t>
            </a:fld>
            <a:endParaRPr kumimoji="1" lang="ja-JP" altLang="en-US" dirty="0"/>
          </a:p>
        </p:txBody>
      </p:sp>
      <p:sp>
        <p:nvSpPr>
          <p:cNvPr id="8" name="テキスト ボックス 7"/>
          <p:cNvSpPr txBox="1"/>
          <p:nvPr/>
        </p:nvSpPr>
        <p:spPr>
          <a:xfrm>
            <a:off x="485280" y="901180"/>
            <a:ext cx="3181492" cy="4270400"/>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500" dirty="0"/>
              <a:t> </a:t>
            </a:r>
            <a:endParaRPr lang="en-US" altLang="ja-JP" sz="1500" dirty="0"/>
          </a:p>
          <a:p>
            <a:r>
              <a:rPr lang="ja-JP" altLang="en-US" sz="1500" dirty="0"/>
              <a:t>　男女共同参画に関する言葉で見聞きしたことのあるものを</a:t>
            </a:r>
            <a:r>
              <a:rPr lang="en-US" altLang="ja-JP" sz="1500" dirty="0"/>
              <a:t>『</a:t>
            </a:r>
            <a:r>
              <a:rPr lang="ja-JP" altLang="en-US" sz="1500" dirty="0"/>
              <a:t>聞いたことがある</a:t>
            </a:r>
            <a:r>
              <a:rPr lang="en-US" altLang="ja-JP" sz="1500" dirty="0"/>
              <a:t>』※</a:t>
            </a:r>
            <a:r>
              <a:rPr lang="ja-JP" altLang="en-US" sz="1500" dirty="0"/>
              <a:t>でみると、次の２項目の割合が高かった。</a:t>
            </a:r>
            <a:endParaRPr lang="en-US" altLang="ja-JP" sz="1500" dirty="0"/>
          </a:p>
          <a:p>
            <a:r>
              <a:rPr lang="ja-JP" altLang="en-US" sz="1500" dirty="0"/>
              <a:t>①ジェンダー（社会的性別）平等</a:t>
            </a:r>
            <a:endParaRPr lang="en-US" altLang="ja-JP" sz="1500" dirty="0"/>
          </a:p>
          <a:p>
            <a:r>
              <a:rPr lang="ja-JP" altLang="en-US" sz="1500" dirty="0"/>
              <a:t>　（女性</a:t>
            </a:r>
            <a:r>
              <a:rPr lang="en-US" altLang="ja-JP" sz="1500" dirty="0"/>
              <a:t>88.4%</a:t>
            </a:r>
            <a:r>
              <a:rPr lang="ja-JP" altLang="en-US" sz="1500" dirty="0"/>
              <a:t>、男性</a:t>
            </a:r>
            <a:r>
              <a:rPr lang="en-US" altLang="ja-JP" sz="1500" dirty="0"/>
              <a:t>87.0%</a:t>
            </a:r>
            <a:r>
              <a:rPr lang="ja-JP" altLang="en-US" sz="1500" dirty="0"/>
              <a:t>）</a:t>
            </a:r>
            <a:endParaRPr lang="en-US" altLang="ja-JP" sz="1500" dirty="0"/>
          </a:p>
          <a:p>
            <a:r>
              <a:rPr lang="ja-JP" altLang="en-US" sz="1500" dirty="0"/>
              <a:t>②男女雇用機会均等法</a:t>
            </a:r>
            <a:endParaRPr lang="en-US" altLang="ja-JP" sz="1500" dirty="0"/>
          </a:p>
          <a:p>
            <a:r>
              <a:rPr lang="ja-JP" altLang="en-US" sz="1500" dirty="0"/>
              <a:t>　（女性</a:t>
            </a:r>
            <a:r>
              <a:rPr lang="en-US" altLang="ja-JP" sz="1500" dirty="0"/>
              <a:t>84.3%</a:t>
            </a:r>
            <a:r>
              <a:rPr lang="ja-JP" altLang="en-US" sz="1500" dirty="0"/>
              <a:t>、男性</a:t>
            </a:r>
            <a:r>
              <a:rPr lang="en-US" altLang="ja-JP" sz="1500" dirty="0"/>
              <a:t>87.1%</a:t>
            </a:r>
            <a:r>
              <a:rPr lang="ja-JP" altLang="en-US" sz="1500" dirty="0"/>
              <a:t>）</a:t>
            </a:r>
            <a:endParaRPr lang="en-US" altLang="ja-JP" sz="1500" dirty="0"/>
          </a:p>
          <a:p>
            <a:r>
              <a:rPr lang="ja-JP" altLang="en-US" sz="1500" dirty="0"/>
              <a:t>「内容を知っている」割合も５割を超えている。</a:t>
            </a:r>
            <a:endParaRPr lang="en-US" altLang="ja-JP" sz="1500" dirty="0"/>
          </a:p>
          <a:p>
            <a:endParaRPr lang="en-US" altLang="ja-JP" sz="1500" dirty="0"/>
          </a:p>
          <a:p>
            <a:r>
              <a:rPr lang="ja-JP" altLang="en-US" sz="1500" dirty="0"/>
              <a:t>　また、</a:t>
            </a:r>
            <a:r>
              <a:rPr lang="en-US" altLang="ja-JP" sz="1500" dirty="0"/>
              <a:t>LGBTQ</a:t>
            </a:r>
            <a:r>
              <a:rPr lang="ja-JP" altLang="en-US" sz="1500" dirty="0"/>
              <a:t>や</a:t>
            </a:r>
            <a:r>
              <a:rPr lang="en-US" altLang="ja-JP" sz="1500" dirty="0"/>
              <a:t>DV</a:t>
            </a:r>
            <a:r>
              <a:rPr lang="ja-JP" altLang="en-US" sz="1500" dirty="0"/>
              <a:t>防止法についても、用語の認知度は全体で８割近くなっている。</a:t>
            </a:r>
            <a:endParaRPr lang="en-US" altLang="ja-JP" sz="1500" dirty="0"/>
          </a:p>
          <a:p>
            <a:endParaRPr lang="en-US" altLang="ja-JP" sz="1100" dirty="0"/>
          </a:p>
          <a:p>
            <a:r>
              <a:rPr lang="en-US" altLang="ja-JP" sz="1100" dirty="0"/>
              <a:t>※</a:t>
            </a:r>
            <a:r>
              <a:rPr lang="ja-JP" altLang="en-US" sz="1100" dirty="0"/>
              <a:t>「</a:t>
            </a:r>
            <a:r>
              <a:rPr lang="ja-JP" altLang="en-US" sz="1050" dirty="0"/>
              <a:t>内容を知っている」「聞いたことはあるが内容は知らない」の合計</a:t>
            </a:r>
            <a:endParaRPr lang="en-US" altLang="ja-JP" sz="1050" dirty="0"/>
          </a:p>
          <a:p>
            <a:endParaRPr lang="ja-JP" altLang="en-US" sz="1400" dirty="0"/>
          </a:p>
        </p:txBody>
      </p:sp>
      <p:pic>
        <p:nvPicPr>
          <p:cNvPr id="7" name="図 6">
            <a:extLst>
              <a:ext uri="{FF2B5EF4-FFF2-40B4-BE49-F238E27FC236}">
                <a16:creationId xmlns:a16="http://schemas.microsoft.com/office/drawing/2014/main" id="{6400D026-4CEA-4F9B-8365-1EC44D9188DB}"/>
              </a:ext>
            </a:extLst>
          </p:cNvPr>
          <p:cNvPicPr>
            <a:picLocks noChangeAspect="1"/>
          </p:cNvPicPr>
          <p:nvPr/>
        </p:nvPicPr>
        <p:blipFill>
          <a:blip r:embed="rId2"/>
          <a:stretch>
            <a:fillRect/>
          </a:stretch>
        </p:blipFill>
        <p:spPr>
          <a:xfrm>
            <a:off x="3962609" y="755135"/>
            <a:ext cx="5318917" cy="5855591"/>
          </a:xfrm>
          <a:prstGeom prst="rect">
            <a:avLst/>
          </a:prstGeom>
        </p:spPr>
      </p:pic>
      <p:pic>
        <p:nvPicPr>
          <p:cNvPr id="11" name="図 10">
            <a:extLst>
              <a:ext uri="{FF2B5EF4-FFF2-40B4-BE49-F238E27FC236}">
                <a16:creationId xmlns:a16="http://schemas.microsoft.com/office/drawing/2014/main" id="{A6304959-FEA9-4259-93CC-497250D76EBC}"/>
              </a:ext>
            </a:extLst>
          </p:cNvPr>
          <p:cNvPicPr>
            <a:picLocks noChangeAspect="1"/>
          </p:cNvPicPr>
          <p:nvPr/>
        </p:nvPicPr>
        <p:blipFill>
          <a:blip r:embed="rId3"/>
          <a:stretch>
            <a:fillRect/>
          </a:stretch>
        </p:blipFill>
        <p:spPr>
          <a:xfrm>
            <a:off x="1516380" y="5842112"/>
            <a:ext cx="2327040" cy="819674"/>
          </a:xfrm>
          <a:prstGeom prst="rect">
            <a:avLst/>
          </a:prstGeom>
        </p:spPr>
      </p:pic>
      <p:sp>
        <p:nvSpPr>
          <p:cNvPr id="15" name="正方形/長方形 14">
            <a:extLst>
              <a:ext uri="{FF2B5EF4-FFF2-40B4-BE49-F238E27FC236}">
                <a16:creationId xmlns:a16="http://schemas.microsoft.com/office/drawing/2014/main" id="{D677A835-2FFA-4122-9350-F8A465F42811}"/>
              </a:ext>
            </a:extLst>
          </p:cNvPr>
          <p:cNvSpPr/>
          <p:nvPr/>
        </p:nvSpPr>
        <p:spPr>
          <a:xfrm>
            <a:off x="3919987" y="3840480"/>
            <a:ext cx="5500734" cy="30578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93F20328-42CE-4C8A-B531-8C1F7BCF3B6E}"/>
              </a:ext>
            </a:extLst>
          </p:cNvPr>
          <p:cNvSpPr/>
          <p:nvPr/>
        </p:nvSpPr>
        <p:spPr>
          <a:xfrm>
            <a:off x="3919987" y="1712124"/>
            <a:ext cx="5500734" cy="30578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1669D266-DC7B-4208-97AF-44A42C8DC75F}"/>
              </a:ext>
            </a:extLst>
          </p:cNvPr>
          <p:cNvSpPr/>
          <p:nvPr/>
        </p:nvSpPr>
        <p:spPr>
          <a:xfrm>
            <a:off x="3919987" y="2776302"/>
            <a:ext cx="5500734" cy="30578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6486F344-216D-4EC9-A904-174248DFBA33}"/>
              </a:ext>
            </a:extLst>
          </p:cNvPr>
          <p:cNvSpPr/>
          <p:nvPr/>
        </p:nvSpPr>
        <p:spPr>
          <a:xfrm>
            <a:off x="3919987" y="4904658"/>
            <a:ext cx="5500734" cy="30578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032928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１－２　回答者の属性（回答方法）</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4</a:t>
            </a:fld>
            <a:endParaRPr kumimoji="1" lang="ja-JP" altLang="en-US" dirty="0"/>
          </a:p>
        </p:txBody>
      </p:sp>
      <p:sp>
        <p:nvSpPr>
          <p:cNvPr id="8" name="テキスト ボックス 7"/>
          <p:cNvSpPr txBox="1"/>
          <p:nvPr/>
        </p:nvSpPr>
        <p:spPr>
          <a:xfrm>
            <a:off x="818187" y="932506"/>
            <a:ext cx="8295320" cy="1077218"/>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600" dirty="0"/>
              <a:t>　全体の回答者のうち、紙の調査票を通じて回答した割合が</a:t>
            </a:r>
            <a:r>
              <a:rPr lang="en-US" altLang="ja-JP" sz="1600" dirty="0"/>
              <a:t>72.9%</a:t>
            </a:r>
            <a:r>
              <a:rPr lang="ja-JP" altLang="en-US" sz="1600" dirty="0"/>
              <a:t>、回答用</a:t>
            </a:r>
            <a:r>
              <a:rPr lang="en-US" altLang="ja-JP" sz="1600" dirty="0"/>
              <a:t>WEB</a:t>
            </a:r>
            <a:r>
              <a:rPr lang="ja-JP" altLang="en-US" sz="1600" dirty="0"/>
              <a:t>サイトを通じて回答した割合が</a:t>
            </a:r>
            <a:r>
              <a:rPr lang="en-US" altLang="ja-JP" sz="1600" dirty="0"/>
              <a:t>27.1%</a:t>
            </a:r>
            <a:r>
              <a:rPr lang="ja-JP" altLang="en-US" sz="1600" dirty="0"/>
              <a:t>となった。</a:t>
            </a:r>
          </a:p>
          <a:p>
            <a:r>
              <a:rPr lang="ja-JP" altLang="en-US" sz="1600" dirty="0"/>
              <a:t>　若年層ほど</a:t>
            </a:r>
            <a:r>
              <a:rPr lang="en-US" altLang="ja-JP" sz="1600" dirty="0"/>
              <a:t>WEB</a:t>
            </a:r>
            <a:r>
              <a:rPr lang="ja-JP" altLang="en-US" sz="1600" dirty="0"/>
              <a:t>サイトを通じた回答割合が高く、</a:t>
            </a:r>
            <a:r>
              <a:rPr lang="en-US" altLang="ja-JP" sz="1600" dirty="0"/>
              <a:t>18</a:t>
            </a:r>
            <a:r>
              <a:rPr lang="ja-JP" altLang="en-US" sz="1600" dirty="0"/>
              <a:t>～</a:t>
            </a:r>
            <a:r>
              <a:rPr lang="en-US" altLang="ja-JP" sz="1600" dirty="0"/>
              <a:t>20</a:t>
            </a:r>
            <a:r>
              <a:rPr lang="ja-JP" altLang="en-US" sz="1600" dirty="0"/>
              <a:t>歳代では</a:t>
            </a:r>
            <a:r>
              <a:rPr lang="en-US" altLang="ja-JP" sz="1600" dirty="0"/>
              <a:t>59.8%</a:t>
            </a:r>
            <a:r>
              <a:rPr lang="ja-JP" altLang="en-US" sz="1600" dirty="0"/>
              <a:t>が</a:t>
            </a:r>
            <a:r>
              <a:rPr lang="en-US" altLang="ja-JP" sz="1600" dirty="0"/>
              <a:t>WEB</a:t>
            </a:r>
            <a:r>
              <a:rPr lang="ja-JP" altLang="en-US" sz="1600" dirty="0"/>
              <a:t>サイトを通じて回答した。</a:t>
            </a:r>
          </a:p>
        </p:txBody>
      </p:sp>
      <p:sp>
        <p:nvSpPr>
          <p:cNvPr id="5" name="テキスト ボックス 4"/>
          <p:cNvSpPr txBox="1"/>
          <p:nvPr/>
        </p:nvSpPr>
        <p:spPr>
          <a:xfrm>
            <a:off x="311710" y="2290574"/>
            <a:ext cx="2374711" cy="369332"/>
          </a:xfrm>
          <a:prstGeom prst="rect">
            <a:avLst/>
          </a:prstGeom>
          <a:noFill/>
        </p:spPr>
        <p:txBody>
          <a:bodyPr wrap="square" rtlCol="0">
            <a:spAutoFit/>
          </a:bodyPr>
          <a:lstStyle/>
          <a:p>
            <a:r>
              <a:rPr kumimoji="1" lang="en-US" altLang="ja-JP" dirty="0"/>
              <a:t>【</a:t>
            </a:r>
            <a:r>
              <a:rPr kumimoji="1" lang="ja-JP" altLang="en-US" dirty="0"/>
              <a:t>年代別回答方法</a:t>
            </a:r>
            <a:r>
              <a:rPr kumimoji="1" lang="en-US" altLang="ja-JP" dirty="0"/>
              <a:t>】</a:t>
            </a:r>
            <a:endParaRPr kumimoji="1" lang="ja-JP" altLang="en-US" dirty="0"/>
          </a:p>
        </p:txBody>
      </p:sp>
      <p:pic>
        <p:nvPicPr>
          <p:cNvPr id="10" name="図 9">
            <a:extLst>
              <a:ext uri="{FF2B5EF4-FFF2-40B4-BE49-F238E27FC236}">
                <a16:creationId xmlns:a16="http://schemas.microsoft.com/office/drawing/2014/main" id="{596258D2-B194-4FFF-B332-72CD14C0D1FC}"/>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45192" y="2644147"/>
            <a:ext cx="8062329" cy="3709839"/>
          </a:xfrm>
          <a:prstGeom prst="rect">
            <a:avLst/>
          </a:prstGeom>
          <a:noFill/>
          <a:ln>
            <a:noFill/>
          </a:ln>
        </p:spPr>
      </p:pic>
      <p:sp>
        <p:nvSpPr>
          <p:cNvPr id="4" name="正方形/長方形 3">
            <a:extLst>
              <a:ext uri="{FF2B5EF4-FFF2-40B4-BE49-F238E27FC236}">
                <a16:creationId xmlns:a16="http://schemas.microsoft.com/office/drawing/2014/main" id="{3F3C0817-8A1C-4F56-874E-E1646AF3F47E}"/>
              </a:ext>
            </a:extLst>
          </p:cNvPr>
          <p:cNvSpPr/>
          <p:nvPr/>
        </p:nvSpPr>
        <p:spPr>
          <a:xfrm>
            <a:off x="6477497" y="3225731"/>
            <a:ext cx="807223" cy="39376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892946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２４　男女平等の実現にとって最も重要なこと</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40</a:t>
            </a:fld>
            <a:endParaRPr kumimoji="1" lang="ja-JP" altLang="en-US" dirty="0"/>
          </a:p>
        </p:txBody>
      </p:sp>
      <p:sp>
        <p:nvSpPr>
          <p:cNvPr id="8" name="テキスト ボックス 7"/>
          <p:cNvSpPr txBox="1"/>
          <p:nvPr/>
        </p:nvSpPr>
        <p:spPr>
          <a:xfrm>
            <a:off x="594360" y="968940"/>
            <a:ext cx="2933700" cy="4016484"/>
          </a:xfrm>
          <a:prstGeom prst="rect">
            <a:avLst/>
          </a:prstGeom>
          <a:solidFill>
            <a:schemeClr val="accent1">
              <a:lumMod val="20000"/>
              <a:lumOff val="80000"/>
            </a:schemeClr>
          </a:solidFill>
          <a:ln>
            <a:solidFill>
              <a:schemeClr val="tx1"/>
            </a:solidFill>
          </a:ln>
        </p:spPr>
        <p:txBody>
          <a:bodyPr wrap="square" rtlCol="0">
            <a:spAutoFit/>
          </a:bodyPr>
          <a:lstStyle/>
          <a:p>
            <a:endParaRPr lang="en-US" altLang="ja-JP" sz="1500" dirty="0"/>
          </a:p>
          <a:p>
            <a:r>
              <a:rPr lang="ja-JP" altLang="en-US" sz="1500" dirty="0"/>
              <a:t>　男女平等の実現にとって最も重要なことは、「女性を取り巻く様々な偏見、固定的な社会通念、慣習・しきたりを改めること」が</a:t>
            </a:r>
            <a:r>
              <a:rPr lang="en-US" altLang="ja-JP" sz="1500" dirty="0"/>
              <a:t>31.8</a:t>
            </a:r>
            <a:r>
              <a:rPr lang="ja-JP" altLang="en-US" sz="1500" dirty="0"/>
              <a:t>％（女性</a:t>
            </a:r>
            <a:r>
              <a:rPr lang="en-US" altLang="ja-JP" sz="1500" dirty="0"/>
              <a:t>31.7</a:t>
            </a:r>
            <a:r>
              <a:rPr lang="ja-JP" altLang="en-US" sz="1500" dirty="0"/>
              <a:t>％、男性</a:t>
            </a:r>
            <a:r>
              <a:rPr lang="en-US" altLang="ja-JP" sz="1500" dirty="0"/>
              <a:t>32.1</a:t>
            </a:r>
            <a:r>
              <a:rPr lang="ja-JP" altLang="en-US" sz="1500" dirty="0"/>
              <a:t>％）で最も高くなっている。次いで、「男性の意識改革」が</a:t>
            </a:r>
            <a:r>
              <a:rPr lang="en-US" altLang="ja-JP" sz="1500" dirty="0"/>
              <a:t>29.4</a:t>
            </a:r>
            <a:r>
              <a:rPr lang="ja-JP" altLang="en-US" sz="1500" dirty="0"/>
              <a:t>％ （女性</a:t>
            </a:r>
            <a:r>
              <a:rPr lang="en-US" altLang="ja-JP" sz="1500" dirty="0"/>
              <a:t>28.5</a:t>
            </a:r>
            <a:r>
              <a:rPr lang="ja-JP" altLang="en-US" sz="1500" dirty="0"/>
              <a:t>％、男性</a:t>
            </a:r>
            <a:r>
              <a:rPr lang="en-US" altLang="ja-JP" sz="1500" dirty="0"/>
              <a:t>30.7</a:t>
            </a:r>
            <a:r>
              <a:rPr lang="ja-JP" altLang="en-US" sz="1500" dirty="0"/>
              <a:t>％）であった。</a:t>
            </a:r>
            <a:endParaRPr lang="en-US" altLang="ja-JP" sz="1500" dirty="0"/>
          </a:p>
          <a:p>
            <a:endParaRPr lang="en-US" altLang="ja-JP" sz="1500" dirty="0"/>
          </a:p>
          <a:p>
            <a:r>
              <a:rPr lang="ja-JP" altLang="en-US" sz="1500" dirty="0"/>
              <a:t>　また、性別でみると「法律や制度の見直しを行い、性差別につながるものを改めること」は、男女間のポイント差が</a:t>
            </a:r>
            <a:r>
              <a:rPr lang="en-US" altLang="ja-JP" sz="1500" dirty="0"/>
              <a:t>10.1</a:t>
            </a:r>
            <a:r>
              <a:rPr lang="ja-JP" altLang="en-US" sz="1500" dirty="0"/>
              <a:t>と最も大きい。</a:t>
            </a:r>
            <a:endParaRPr lang="en-US" altLang="ja-JP" sz="1500" dirty="0"/>
          </a:p>
          <a:p>
            <a:endParaRPr lang="ja-JP" altLang="en-US" sz="1500" dirty="0">
              <a:solidFill>
                <a:srgbClr val="FF0000"/>
              </a:solidFill>
            </a:endParaRPr>
          </a:p>
        </p:txBody>
      </p:sp>
      <p:pic>
        <p:nvPicPr>
          <p:cNvPr id="5" name="図 4">
            <a:extLst>
              <a:ext uri="{FF2B5EF4-FFF2-40B4-BE49-F238E27FC236}">
                <a16:creationId xmlns:a16="http://schemas.microsoft.com/office/drawing/2014/main" id="{F273EF10-E777-4A56-9A87-7092343AABFD}"/>
              </a:ext>
            </a:extLst>
          </p:cNvPr>
          <p:cNvPicPr>
            <a:picLocks noChangeAspect="1"/>
          </p:cNvPicPr>
          <p:nvPr/>
        </p:nvPicPr>
        <p:blipFill>
          <a:blip r:embed="rId2"/>
          <a:stretch>
            <a:fillRect/>
          </a:stretch>
        </p:blipFill>
        <p:spPr>
          <a:xfrm>
            <a:off x="3794760" y="749177"/>
            <a:ext cx="5379720" cy="5920740"/>
          </a:xfrm>
          <a:prstGeom prst="rect">
            <a:avLst/>
          </a:prstGeom>
        </p:spPr>
      </p:pic>
      <p:sp>
        <p:nvSpPr>
          <p:cNvPr id="10" name="正方形/長方形 9">
            <a:extLst>
              <a:ext uri="{FF2B5EF4-FFF2-40B4-BE49-F238E27FC236}">
                <a16:creationId xmlns:a16="http://schemas.microsoft.com/office/drawing/2014/main" id="{C08724C6-4B73-429C-822C-78E10A1D9E8A}"/>
              </a:ext>
            </a:extLst>
          </p:cNvPr>
          <p:cNvSpPr/>
          <p:nvPr/>
        </p:nvSpPr>
        <p:spPr>
          <a:xfrm>
            <a:off x="3752138" y="1441638"/>
            <a:ext cx="5216602" cy="42526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FEC328B5-9053-4940-A61B-45F71DBFB023}"/>
              </a:ext>
            </a:extLst>
          </p:cNvPr>
          <p:cNvSpPr/>
          <p:nvPr/>
        </p:nvSpPr>
        <p:spPr>
          <a:xfrm>
            <a:off x="3783594" y="2813531"/>
            <a:ext cx="5216602" cy="42526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40D74984-FFD0-4B05-A91C-9F1F2EA7D75B}"/>
              </a:ext>
            </a:extLst>
          </p:cNvPr>
          <p:cNvSpPr/>
          <p:nvPr/>
        </p:nvSpPr>
        <p:spPr>
          <a:xfrm>
            <a:off x="3752138" y="968940"/>
            <a:ext cx="5216602" cy="42526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372427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２５　男女共同参画推進に向けて府や市町村がすべき取組</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41</a:t>
            </a:fld>
            <a:endParaRPr kumimoji="1" lang="ja-JP" altLang="en-US" dirty="0"/>
          </a:p>
        </p:txBody>
      </p:sp>
      <p:sp>
        <p:nvSpPr>
          <p:cNvPr id="8" name="テキスト ボックス 7"/>
          <p:cNvSpPr txBox="1"/>
          <p:nvPr/>
        </p:nvSpPr>
        <p:spPr>
          <a:xfrm>
            <a:off x="654734" y="1112991"/>
            <a:ext cx="3201668" cy="4016484"/>
          </a:xfrm>
          <a:prstGeom prst="rect">
            <a:avLst/>
          </a:prstGeom>
          <a:solidFill>
            <a:schemeClr val="accent1">
              <a:lumMod val="20000"/>
              <a:lumOff val="80000"/>
            </a:schemeClr>
          </a:solidFill>
          <a:ln>
            <a:solidFill>
              <a:schemeClr val="tx1"/>
            </a:solidFill>
          </a:ln>
        </p:spPr>
        <p:txBody>
          <a:bodyPr wrap="square" rtlCol="0">
            <a:spAutoFit/>
          </a:bodyPr>
          <a:lstStyle/>
          <a:p>
            <a:endParaRPr lang="en-US" altLang="ja-JP" sz="1500" dirty="0"/>
          </a:p>
          <a:p>
            <a:r>
              <a:rPr lang="ja-JP" altLang="en-US" sz="1500" dirty="0"/>
              <a:t>　男女共同参画社会の推進のため、府や市町村が今後力をいれるべきことは、「仕事と生活のバランスがとれるよう男女ともに働き方の見直しを進める」が</a:t>
            </a:r>
            <a:r>
              <a:rPr lang="en-US" altLang="ja-JP" sz="1500" dirty="0"/>
              <a:t>58.8</a:t>
            </a:r>
            <a:r>
              <a:rPr lang="ja-JP" altLang="en-US" sz="1500" dirty="0"/>
              <a:t>％であり、男女ともに最も高くなっている。次いで「審議会委員や管理職など、政策・方針決定の場に女性を積極的に登用する」が</a:t>
            </a:r>
            <a:r>
              <a:rPr lang="en-US" altLang="ja-JP" sz="1500" dirty="0"/>
              <a:t>40.5</a:t>
            </a:r>
            <a:r>
              <a:rPr lang="ja-JP" altLang="en-US" sz="1500" dirty="0"/>
              <a:t>％であった。</a:t>
            </a:r>
            <a:endParaRPr lang="en-US" altLang="ja-JP" sz="1500" dirty="0"/>
          </a:p>
          <a:p>
            <a:endParaRPr lang="en-US" altLang="ja-JP" sz="1500" dirty="0"/>
          </a:p>
          <a:p>
            <a:r>
              <a:rPr lang="ja-JP" altLang="en-US" sz="1500" dirty="0"/>
              <a:t>　また、「職場において男女の均等な取扱いが図られるよう企業等に働きかける」と回答した女性の割合が男性と比べて高く、約４割にのぼる。</a:t>
            </a:r>
            <a:endParaRPr lang="en-US" altLang="ja-JP" sz="1500" dirty="0"/>
          </a:p>
          <a:p>
            <a:endParaRPr lang="ja-JP" altLang="en-US" sz="1500" dirty="0"/>
          </a:p>
        </p:txBody>
      </p:sp>
      <p:pic>
        <p:nvPicPr>
          <p:cNvPr id="4" name="図 3">
            <a:extLst>
              <a:ext uri="{FF2B5EF4-FFF2-40B4-BE49-F238E27FC236}">
                <a16:creationId xmlns:a16="http://schemas.microsoft.com/office/drawing/2014/main" id="{11406672-E625-4735-B6BE-7353BF119E98}"/>
              </a:ext>
            </a:extLst>
          </p:cNvPr>
          <p:cNvPicPr>
            <a:picLocks noChangeAspect="1"/>
          </p:cNvPicPr>
          <p:nvPr/>
        </p:nvPicPr>
        <p:blipFill>
          <a:blip r:embed="rId2"/>
          <a:stretch>
            <a:fillRect/>
          </a:stretch>
        </p:blipFill>
        <p:spPr>
          <a:xfrm>
            <a:off x="4556466" y="739003"/>
            <a:ext cx="4320834" cy="5939729"/>
          </a:xfrm>
          <a:prstGeom prst="rect">
            <a:avLst/>
          </a:prstGeom>
        </p:spPr>
      </p:pic>
      <p:sp>
        <p:nvSpPr>
          <p:cNvPr id="5" name="正方形/長方形 4">
            <a:extLst>
              <a:ext uri="{FF2B5EF4-FFF2-40B4-BE49-F238E27FC236}">
                <a16:creationId xmlns:a16="http://schemas.microsoft.com/office/drawing/2014/main" id="{16269D50-E30C-4CD3-A0A6-F709EE3C41F0}"/>
              </a:ext>
            </a:extLst>
          </p:cNvPr>
          <p:cNvSpPr/>
          <p:nvPr/>
        </p:nvSpPr>
        <p:spPr>
          <a:xfrm>
            <a:off x="4513844" y="3064698"/>
            <a:ext cx="4137660" cy="42526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44BC1D8F-6078-47F0-BB8E-41026F071719}"/>
              </a:ext>
            </a:extLst>
          </p:cNvPr>
          <p:cNvSpPr/>
          <p:nvPr/>
        </p:nvSpPr>
        <p:spPr>
          <a:xfrm>
            <a:off x="4513844" y="900360"/>
            <a:ext cx="4137660" cy="42526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9E557A6E-328A-4095-BA60-917786C16C1E}"/>
              </a:ext>
            </a:extLst>
          </p:cNvPr>
          <p:cNvSpPr/>
          <p:nvPr/>
        </p:nvSpPr>
        <p:spPr>
          <a:xfrm>
            <a:off x="4513844" y="2599725"/>
            <a:ext cx="4137660" cy="42526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75413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２　男女平等の現状認識</a:t>
            </a:r>
          </a:p>
        </p:txBody>
      </p:sp>
      <p:sp>
        <p:nvSpPr>
          <p:cNvPr id="3" name="コンテンツ プレースホルダー 2"/>
          <p:cNvSpPr>
            <a:spLocks noGrp="1"/>
          </p:cNvSpPr>
          <p:nvPr>
            <p:ph idx="1"/>
          </p:nvPr>
        </p:nvSpPr>
        <p:spPr>
          <a:xfrm>
            <a:off x="354332" y="712206"/>
            <a:ext cx="9223032" cy="2419707"/>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74951" y="6404574"/>
            <a:ext cx="2182369" cy="365125"/>
          </a:xfrm>
        </p:spPr>
        <p:txBody>
          <a:bodyPr/>
          <a:lstStyle/>
          <a:p>
            <a:fld id="{98489D35-93A8-4D55-8FEE-51362AC493C0}" type="slidenum">
              <a:rPr kumimoji="1" lang="ja-JP" altLang="en-US" smtClean="0"/>
              <a:t>5</a:t>
            </a:fld>
            <a:endParaRPr kumimoji="1" lang="ja-JP" altLang="en-US" dirty="0"/>
          </a:p>
        </p:txBody>
      </p:sp>
      <p:sp>
        <p:nvSpPr>
          <p:cNvPr id="8" name="テキスト ボックス 7"/>
          <p:cNvSpPr txBox="1"/>
          <p:nvPr/>
        </p:nvSpPr>
        <p:spPr>
          <a:xfrm>
            <a:off x="472387" y="823527"/>
            <a:ext cx="2895653" cy="1974708"/>
          </a:xfrm>
          <a:prstGeom prst="rect">
            <a:avLst/>
          </a:prstGeom>
          <a:solidFill>
            <a:schemeClr val="accent1">
              <a:lumMod val="20000"/>
              <a:lumOff val="80000"/>
            </a:schemeClr>
          </a:solidFill>
          <a:ln>
            <a:solidFill>
              <a:schemeClr val="tx1"/>
            </a:solidFill>
          </a:ln>
        </p:spPr>
        <p:txBody>
          <a:bodyPr wrap="square" rtlCol="0">
            <a:spAutoFit/>
          </a:bodyPr>
          <a:lstStyle/>
          <a:p>
            <a:endParaRPr lang="en-US" altLang="ja-JP" sz="1500" dirty="0"/>
          </a:p>
          <a:p>
            <a:r>
              <a:rPr lang="ja-JP" altLang="en-US" sz="1500" dirty="0"/>
              <a:t>　令和元年度調査と比較すると、</a:t>
            </a:r>
          </a:p>
          <a:p>
            <a:r>
              <a:rPr lang="ja-JP" altLang="en-US" sz="1500" dirty="0"/>
              <a:t>全体として</a:t>
            </a:r>
            <a:r>
              <a:rPr lang="en-US" altLang="ja-JP" sz="1500" dirty="0"/>
              <a:t>『</a:t>
            </a:r>
            <a:r>
              <a:rPr lang="ja-JP" altLang="en-US" sz="1500" dirty="0"/>
              <a:t>男性が優遇されている</a:t>
            </a:r>
            <a:r>
              <a:rPr lang="en-US" altLang="ja-JP" sz="1500" dirty="0"/>
              <a:t>』</a:t>
            </a:r>
            <a:r>
              <a:rPr lang="ja-JP" altLang="en-US" sz="1500" dirty="0"/>
              <a:t>（</a:t>
            </a:r>
            <a:r>
              <a:rPr lang="en-US" altLang="ja-JP" sz="1500" dirty="0"/>
              <a:t>※</a:t>
            </a:r>
            <a:r>
              <a:rPr lang="ja-JP" altLang="en-US" sz="1500" dirty="0"/>
              <a:t>）と感じている割合は、男女ともに増加している。</a:t>
            </a:r>
            <a:endParaRPr lang="ja-JP" altLang="en-US" sz="1432" dirty="0">
              <a:solidFill>
                <a:srgbClr val="FF0000"/>
              </a:solidFill>
            </a:endParaRPr>
          </a:p>
          <a:p>
            <a:endParaRPr lang="ja-JP" altLang="en-US" sz="1432" dirty="0"/>
          </a:p>
          <a:p>
            <a:pPr lvl="0"/>
            <a:r>
              <a:rPr lang="en-US" altLang="ja-JP" sz="1100" dirty="0"/>
              <a:t>※『</a:t>
            </a:r>
            <a:r>
              <a:rPr lang="ja-JP" altLang="en-US" sz="1100" dirty="0"/>
              <a:t>男性が優遇されている</a:t>
            </a:r>
            <a:r>
              <a:rPr lang="en-US" altLang="ja-JP" sz="1100" dirty="0"/>
              <a:t>』『</a:t>
            </a:r>
            <a:r>
              <a:rPr lang="ja-JP" altLang="en-US" sz="1100" dirty="0"/>
              <a:t>どちらかと</a:t>
            </a:r>
            <a:endParaRPr lang="en-US" altLang="ja-JP" sz="1100" dirty="0"/>
          </a:p>
          <a:p>
            <a:pPr lvl="0"/>
            <a:r>
              <a:rPr lang="ja-JP" altLang="en-US" sz="1100" dirty="0"/>
              <a:t>　いえば男性が優遇されている</a:t>
            </a:r>
            <a:r>
              <a:rPr lang="en-US" altLang="ja-JP" sz="1100" dirty="0"/>
              <a:t>』</a:t>
            </a:r>
            <a:r>
              <a:rPr lang="ja-JP" altLang="en-US" sz="1100" dirty="0"/>
              <a:t>の合計</a:t>
            </a:r>
            <a:endParaRPr lang="en-US" altLang="ja-JP" sz="1100" dirty="0"/>
          </a:p>
          <a:p>
            <a:pPr lvl="0"/>
            <a:endParaRPr lang="ja-JP" altLang="en-US" sz="1100" dirty="0"/>
          </a:p>
        </p:txBody>
      </p:sp>
      <p:sp>
        <p:nvSpPr>
          <p:cNvPr id="9" name="テキスト ボックス 8"/>
          <p:cNvSpPr txBox="1"/>
          <p:nvPr/>
        </p:nvSpPr>
        <p:spPr>
          <a:xfrm>
            <a:off x="472387" y="3398608"/>
            <a:ext cx="2718195" cy="2862322"/>
          </a:xfrm>
          <a:prstGeom prst="rect">
            <a:avLst/>
          </a:prstGeom>
          <a:solidFill>
            <a:schemeClr val="accent1">
              <a:lumMod val="20000"/>
              <a:lumOff val="80000"/>
            </a:schemeClr>
          </a:solidFill>
          <a:ln>
            <a:solidFill>
              <a:schemeClr val="tx1"/>
            </a:solidFill>
          </a:ln>
        </p:spPr>
        <p:txBody>
          <a:bodyPr wrap="square" rtlCol="0">
            <a:spAutoFit/>
          </a:bodyPr>
          <a:lstStyle/>
          <a:p>
            <a:endParaRPr lang="en-US" altLang="ja-JP" sz="1500" dirty="0"/>
          </a:p>
          <a:p>
            <a:r>
              <a:rPr lang="ja-JP" altLang="en-US" sz="1500" dirty="0"/>
              <a:t>　分野別では、右記の</a:t>
            </a:r>
            <a:r>
              <a:rPr lang="en-US" altLang="ja-JP" sz="1500" dirty="0"/>
              <a:t>3</a:t>
            </a:r>
            <a:r>
              <a:rPr lang="ja-JP" altLang="en-US" sz="1500" dirty="0"/>
              <a:t>分野で</a:t>
            </a:r>
            <a:r>
              <a:rPr lang="en-US" altLang="ja-JP" sz="1500" dirty="0"/>
              <a:t>『</a:t>
            </a:r>
            <a:r>
              <a:rPr lang="ja-JP" altLang="en-US" sz="1500" dirty="0"/>
              <a:t>男性が優遇されている</a:t>
            </a:r>
            <a:r>
              <a:rPr lang="en-US" altLang="ja-JP" sz="1500" dirty="0"/>
              <a:t>』</a:t>
            </a:r>
            <a:r>
              <a:rPr lang="ja-JP" altLang="en-US" sz="1500" dirty="0"/>
              <a:t>と感じている割合が</a:t>
            </a:r>
            <a:r>
              <a:rPr lang="en-US" altLang="ja-JP" sz="1500" dirty="0"/>
              <a:t>50%</a:t>
            </a:r>
            <a:r>
              <a:rPr lang="ja-JP" altLang="en-US" sz="1500" dirty="0"/>
              <a:t>を超えた。</a:t>
            </a:r>
          </a:p>
          <a:p>
            <a:endParaRPr lang="ja-JP" altLang="en-US" sz="1500" dirty="0"/>
          </a:p>
          <a:p>
            <a:r>
              <a:rPr lang="ja-JP" altLang="en-US" sz="1500" dirty="0"/>
              <a:t>特に、「政治の場で」と「社会通念・慣習・しきたりなど」において</a:t>
            </a:r>
            <a:r>
              <a:rPr lang="en-US" altLang="ja-JP" sz="1500" dirty="0"/>
              <a:t>『</a:t>
            </a:r>
            <a:r>
              <a:rPr lang="ja-JP" altLang="en-US" sz="1500" dirty="0"/>
              <a:t>男性優遇</a:t>
            </a:r>
            <a:r>
              <a:rPr lang="en-US" altLang="ja-JP" sz="1500" dirty="0"/>
              <a:t>』</a:t>
            </a:r>
            <a:r>
              <a:rPr lang="ja-JP" altLang="en-US" sz="1500" dirty="0"/>
              <a:t>と感じる女性の割合は約８割と、特に高くなっている。</a:t>
            </a:r>
          </a:p>
          <a:p>
            <a:endParaRPr lang="ja-JP" altLang="en-US" sz="1500" dirty="0"/>
          </a:p>
        </p:txBody>
      </p:sp>
      <p:sp>
        <p:nvSpPr>
          <p:cNvPr id="11" name="コンテンツ プレースホルダー 2"/>
          <p:cNvSpPr txBox="1">
            <a:spLocks/>
          </p:cNvSpPr>
          <p:nvPr/>
        </p:nvSpPr>
        <p:spPr>
          <a:xfrm>
            <a:off x="354332" y="3163145"/>
            <a:ext cx="9223032" cy="3490509"/>
          </a:xfrm>
          <a:prstGeom prst="rect">
            <a:avLst/>
          </a:prstGeom>
          <a:ln>
            <a:solidFill>
              <a:schemeClr val="tx1"/>
            </a:solidFill>
            <a:prstDash val="dash"/>
          </a:ln>
        </p:spPr>
        <p:txBody>
          <a:bodyPr vert="horz" lIns="82953" tIns="41476" rIns="82953" bIns="41476" rtlCol="0">
            <a:normAutofit/>
          </a:bodyPr>
          <a:lst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marL="0" indent="0">
              <a:buNone/>
            </a:pPr>
            <a:endParaRPr lang="ja-JP" altLang="en-US" sz="2800" dirty="0"/>
          </a:p>
          <a:p>
            <a:pPr marL="0" indent="0">
              <a:buNone/>
            </a:pPr>
            <a:endParaRPr lang="ja-JP" altLang="en-US" sz="2800" dirty="0"/>
          </a:p>
        </p:txBody>
      </p:sp>
      <p:pic>
        <p:nvPicPr>
          <p:cNvPr id="19" name="図 18">
            <a:extLst>
              <a:ext uri="{FF2B5EF4-FFF2-40B4-BE49-F238E27FC236}">
                <a16:creationId xmlns:a16="http://schemas.microsoft.com/office/drawing/2014/main" id="{A78B1772-B480-49EB-AFD6-BB3A6EE33CEA}"/>
              </a:ext>
            </a:extLst>
          </p:cNvPr>
          <p:cNvPicPr/>
          <p:nvPr/>
        </p:nvPicPr>
        <p:blipFill rotWithShape="1">
          <a:blip r:embed="rId2" cstate="print">
            <a:extLst>
              <a:ext uri="{28A0092B-C50C-407E-A947-70E740481C1C}">
                <a14:useLocalDpi xmlns:a14="http://schemas.microsoft.com/office/drawing/2010/main" val="0"/>
              </a:ext>
            </a:extLst>
          </a:blip>
          <a:srcRect b="11748"/>
          <a:stretch/>
        </p:blipFill>
        <p:spPr bwMode="auto">
          <a:xfrm>
            <a:off x="3631643" y="759426"/>
            <a:ext cx="5847692" cy="1768053"/>
          </a:xfrm>
          <a:prstGeom prst="rect">
            <a:avLst/>
          </a:prstGeom>
          <a:noFill/>
          <a:ln>
            <a:noFill/>
          </a:ln>
          <a:extLst>
            <a:ext uri="{53640926-AAD7-44D8-BBD7-CCE9431645EC}">
              <a14:shadowObscured xmlns:a14="http://schemas.microsoft.com/office/drawing/2010/main"/>
            </a:ext>
          </a:extLst>
        </p:spPr>
      </p:pic>
      <p:pic>
        <p:nvPicPr>
          <p:cNvPr id="20" name="図 19">
            <a:extLst>
              <a:ext uri="{FF2B5EF4-FFF2-40B4-BE49-F238E27FC236}">
                <a16:creationId xmlns:a16="http://schemas.microsoft.com/office/drawing/2014/main" id="{5EFD1BD5-A9F4-467D-9B22-1AD3F735D02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27080" y="2608360"/>
            <a:ext cx="5444540" cy="539169"/>
          </a:xfrm>
          <a:prstGeom prst="rect">
            <a:avLst/>
          </a:prstGeom>
          <a:noFill/>
          <a:ln>
            <a:noFill/>
          </a:ln>
        </p:spPr>
      </p:pic>
      <p:pic>
        <p:nvPicPr>
          <p:cNvPr id="6" name="図 5">
            <a:extLst>
              <a:ext uri="{FF2B5EF4-FFF2-40B4-BE49-F238E27FC236}">
                <a16:creationId xmlns:a16="http://schemas.microsoft.com/office/drawing/2014/main" id="{9F01E2A5-248E-4BF8-BCF5-32AE1A4BB1CA}"/>
              </a:ext>
            </a:extLst>
          </p:cNvPr>
          <p:cNvPicPr>
            <a:picLocks noChangeAspect="1"/>
          </p:cNvPicPr>
          <p:nvPr/>
        </p:nvPicPr>
        <p:blipFill>
          <a:blip r:embed="rId4"/>
          <a:stretch>
            <a:fillRect/>
          </a:stretch>
        </p:blipFill>
        <p:spPr>
          <a:xfrm>
            <a:off x="3368040" y="3211334"/>
            <a:ext cx="6004560" cy="3375803"/>
          </a:xfrm>
          <a:prstGeom prst="rect">
            <a:avLst/>
          </a:prstGeom>
        </p:spPr>
      </p:pic>
      <p:sp>
        <p:nvSpPr>
          <p:cNvPr id="24" name="正方形/長方形 23">
            <a:extLst>
              <a:ext uri="{FF2B5EF4-FFF2-40B4-BE49-F238E27FC236}">
                <a16:creationId xmlns:a16="http://schemas.microsoft.com/office/drawing/2014/main" id="{E818E6D6-D261-436F-B4C5-22E8E0A0C375}"/>
              </a:ext>
            </a:extLst>
          </p:cNvPr>
          <p:cNvSpPr/>
          <p:nvPr/>
        </p:nvSpPr>
        <p:spPr>
          <a:xfrm>
            <a:off x="5386067" y="1643452"/>
            <a:ext cx="2256793" cy="23868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7B464945-30AE-49F5-AACF-97ED01A612DD}"/>
              </a:ext>
            </a:extLst>
          </p:cNvPr>
          <p:cNvSpPr/>
          <p:nvPr/>
        </p:nvSpPr>
        <p:spPr>
          <a:xfrm>
            <a:off x="5386067" y="790119"/>
            <a:ext cx="2950213" cy="23388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ED64E466-05FE-479A-BBA0-6FC30C58411A}"/>
              </a:ext>
            </a:extLst>
          </p:cNvPr>
          <p:cNvSpPr/>
          <p:nvPr/>
        </p:nvSpPr>
        <p:spPr>
          <a:xfrm>
            <a:off x="5245096" y="3289451"/>
            <a:ext cx="3041017" cy="2539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65C5C6F8-419E-4596-8636-858304AB56FE}"/>
              </a:ext>
            </a:extLst>
          </p:cNvPr>
          <p:cNvSpPr/>
          <p:nvPr/>
        </p:nvSpPr>
        <p:spPr>
          <a:xfrm>
            <a:off x="5295263" y="4379530"/>
            <a:ext cx="2042797" cy="2539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4DD5FE1C-8A59-4AA5-9182-90DE8EEA5305}"/>
              </a:ext>
            </a:extLst>
          </p:cNvPr>
          <p:cNvSpPr/>
          <p:nvPr/>
        </p:nvSpPr>
        <p:spPr>
          <a:xfrm>
            <a:off x="5295262" y="5506700"/>
            <a:ext cx="2842898" cy="2539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675607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３　女性の増加が望まれる職業・役職</a:t>
            </a:r>
          </a:p>
        </p:txBody>
      </p:sp>
      <p:sp>
        <p:nvSpPr>
          <p:cNvPr id="3" name="コンテンツ プレースホルダー 2"/>
          <p:cNvSpPr>
            <a:spLocks noGrp="1"/>
          </p:cNvSpPr>
          <p:nvPr>
            <p:ph idx="1"/>
          </p:nvPr>
        </p:nvSpPr>
        <p:spPr>
          <a:xfrm>
            <a:off x="354332" y="712206"/>
            <a:ext cx="9223032" cy="6057493"/>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74951" y="6404574"/>
            <a:ext cx="2182369" cy="365125"/>
          </a:xfrm>
        </p:spPr>
        <p:txBody>
          <a:bodyPr/>
          <a:lstStyle/>
          <a:p>
            <a:fld id="{98489D35-93A8-4D55-8FEE-51362AC493C0}" type="slidenum">
              <a:rPr kumimoji="1" lang="ja-JP" altLang="en-US" smtClean="0"/>
              <a:t>6</a:t>
            </a:fld>
            <a:endParaRPr kumimoji="1" lang="ja-JP" altLang="en-US" dirty="0"/>
          </a:p>
        </p:txBody>
      </p:sp>
      <p:sp>
        <p:nvSpPr>
          <p:cNvPr id="8" name="テキスト ボックス 7"/>
          <p:cNvSpPr txBox="1"/>
          <p:nvPr/>
        </p:nvSpPr>
        <p:spPr>
          <a:xfrm>
            <a:off x="547543" y="1042997"/>
            <a:ext cx="3826337" cy="4247317"/>
          </a:xfrm>
          <a:prstGeom prst="rect">
            <a:avLst/>
          </a:prstGeom>
          <a:solidFill>
            <a:schemeClr val="accent1">
              <a:lumMod val="20000"/>
              <a:lumOff val="80000"/>
            </a:schemeClr>
          </a:solidFill>
          <a:ln>
            <a:solidFill>
              <a:schemeClr val="tx1"/>
            </a:solidFill>
          </a:ln>
        </p:spPr>
        <p:txBody>
          <a:bodyPr wrap="square" rtlCol="0">
            <a:spAutoFit/>
          </a:bodyPr>
          <a:lstStyle/>
          <a:p>
            <a:endParaRPr lang="en-US" altLang="ja-JP" sz="1500" dirty="0"/>
          </a:p>
          <a:p>
            <a:r>
              <a:rPr lang="ja-JP" altLang="en-US" sz="1500" dirty="0"/>
              <a:t>　今後、女性がもっと増える方がよい職業や役職は、</a:t>
            </a:r>
            <a:endParaRPr lang="en-US" altLang="ja-JP" sz="1500" dirty="0"/>
          </a:p>
          <a:p>
            <a:r>
              <a:rPr lang="ja-JP" altLang="en-US" sz="1500" dirty="0"/>
              <a:t>①国会議員、都道府県議会議員、市（区）</a:t>
            </a:r>
            <a:endParaRPr lang="en-US" altLang="ja-JP" sz="1500" dirty="0"/>
          </a:p>
          <a:p>
            <a:r>
              <a:rPr lang="ja-JP" altLang="en-US" sz="1500" dirty="0"/>
              <a:t>　町村議会議員</a:t>
            </a:r>
            <a:endParaRPr lang="en-US" altLang="ja-JP" sz="1500" dirty="0"/>
          </a:p>
          <a:p>
            <a:r>
              <a:rPr lang="ja-JP" altLang="en-US" sz="1500" dirty="0"/>
              <a:t>②都道府県の知事、市（区）町村長</a:t>
            </a:r>
            <a:endParaRPr lang="en-US" altLang="ja-JP" sz="1500" dirty="0"/>
          </a:p>
          <a:p>
            <a:r>
              <a:rPr lang="ja-JP" altLang="en-US" sz="1500" dirty="0"/>
              <a:t>③企業の管理職、役員</a:t>
            </a:r>
            <a:endParaRPr lang="en-US" altLang="ja-JP" sz="1500" dirty="0"/>
          </a:p>
          <a:p>
            <a:r>
              <a:rPr lang="ja-JP" altLang="en-US" sz="1500" dirty="0"/>
              <a:t>の順に高く、いずれも</a:t>
            </a:r>
            <a:r>
              <a:rPr lang="en-US" altLang="ja-JP" sz="1500" dirty="0"/>
              <a:t>50%</a:t>
            </a:r>
            <a:r>
              <a:rPr lang="ja-JP" altLang="en-US" sz="1500" dirty="0"/>
              <a:t>を超えている。</a:t>
            </a:r>
            <a:endParaRPr lang="en-US" altLang="ja-JP" sz="1500" dirty="0"/>
          </a:p>
          <a:p>
            <a:endParaRPr lang="en-US" altLang="ja-JP" sz="1500" dirty="0"/>
          </a:p>
          <a:p>
            <a:r>
              <a:rPr lang="ja-JP" altLang="en-US" sz="1500" dirty="0"/>
              <a:t>　「国家公務員・地方公務員の管理職」や「裁判官、検察官、弁護士」も、全体として４割を超えている。</a:t>
            </a:r>
            <a:endParaRPr lang="en-US" altLang="ja-JP" sz="1500" dirty="0"/>
          </a:p>
          <a:p>
            <a:endParaRPr lang="en-US" altLang="ja-JP" sz="1500" dirty="0"/>
          </a:p>
          <a:p>
            <a:r>
              <a:rPr lang="ja-JP" altLang="en-US" sz="1500" dirty="0"/>
              <a:t>　なお、男女間でみると、「国連などの国際機関の管理職」は７．９ポイントの差があるものの、１０ポイント以上の差がある項目は見られなかった。</a:t>
            </a:r>
            <a:endParaRPr lang="en-US" altLang="ja-JP" sz="1500" dirty="0"/>
          </a:p>
          <a:p>
            <a:endParaRPr lang="en-US" altLang="ja-JP" sz="1500" dirty="0"/>
          </a:p>
        </p:txBody>
      </p:sp>
      <p:pic>
        <p:nvPicPr>
          <p:cNvPr id="10" name="図 9">
            <a:extLst>
              <a:ext uri="{FF2B5EF4-FFF2-40B4-BE49-F238E27FC236}">
                <a16:creationId xmlns:a16="http://schemas.microsoft.com/office/drawing/2014/main" id="{F8C91680-B73A-41CF-8C76-5F3C2098A612}"/>
              </a:ext>
            </a:extLst>
          </p:cNvPr>
          <p:cNvPicPr>
            <a:picLocks noChangeAspect="1"/>
          </p:cNvPicPr>
          <p:nvPr/>
        </p:nvPicPr>
        <p:blipFill>
          <a:blip r:embed="rId2"/>
          <a:stretch>
            <a:fillRect/>
          </a:stretch>
        </p:blipFill>
        <p:spPr>
          <a:xfrm>
            <a:off x="4618956" y="777042"/>
            <a:ext cx="4319304" cy="5901690"/>
          </a:xfrm>
          <a:prstGeom prst="rect">
            <a:avLst/>
          </a:prstGeom>
        </p:spPr>
      </p:pic>
      <p:sp>
        <p:nvSpPr>
          <p:cNvPr id="15" name="正方形/長方形 14">
            <a:extLst>
              <a:ext uri="{FF2B5EF4-FFF2-40B4-BE49-F238E27FC236}">
                <a16:creationId xmlns:a16="http://schemas.microsoft.com/office/drawing/2014/main" id="{CD804D3F-FD78-46D3-A646-3A57B423BAD9}"/>
              </a:ext>
            </a:extLst>
          </p:cNvPr>
          <p:cNvSpPr/>
          <p:nvPr/>
        </p:nvSpPr>
        <p:spPr>
          <a:xfrm>
            <a:off x="4582331" y="988211"/>
            <a:ext cx="3952069" cy="77962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706A9430-BC76-41FE-9D65-BD01A775BEF7}"/>
              </a:ext>
            </a:extLst>
          </p:cNvPr>
          <p:cNvSpPr/>
          <p:nvPr/>
        </p:nvSpPr>
        <p:spPr>
          <a:xfrm>
            <a:off x="4539000" y="3397885"/>
            <a:ext cx="3952069" cy="4191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85302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４　性別役割分担意識</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7</a:t>
            </a:fld>
            <a:endParaRPr kumimoji="1" lang="ja-JP" altLang="en-US" dirty="0"/>
          </a:p>
        </p:txBody>
      </p:sp>
      <p:sp>
        <p:nvSpPr>
          <p:cNvPr id="8" name="テキスト ボックス 7"/>
          <p:cNvSpPr txBox="1"/>
          <p:nvPr/>
        </p:nvSpPr>
        <p:spPr>
          <a:xfrm>
            <a:off x="527030" y="842089"/>
            <a:ext cx="4525389" cy="1323439"/>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400" dirty="0"/>
              <a:t>　「男は仕事、女は家庭」という考え方に同感しない人は</a:t>
            </a:r>
            <a:r>
              <a:rPr lang="en-US" altLang="ja-JP" sz="1400" dirty="0"/>
              <a:t>71.4%</a:t>
            </a:r>
            <a:r>
              <a:rPr lang="ja-JP" altLang="en-US" sz="1400" dirty="0"/>
              <a:t>となっている。</a:t>
            </a:r>
          </a:p>
          <a:p>
            <a:r>
              <a:rPr lang="ja-JP" altLang="en-US" sz="1400" dirty="0"/>
              <a:t>　令和元年度調査と比較すると、</a:t>
            </a:r>
            <a:r>
              <a:rPr lang="en-US" altLang="ja-JP" sz="1400" dirty="0"/>
              <a:t>50</a:t>
            </a:r>
            <a:r>
              <a:rPr lang="ja-JP" altLang="en-US" sz="1400" dirty="0"/>
              <a:t>歳代女性を除く全年代で、「同感する」割合が減少している。</a:t>
            </a:r>
          </a:p>
          <a:p>
            <a:endParaRPr lang="ja-JP" altLang="en-US" sz="300" dirty="0"/>
          </a:p>
          <a:p>
            <a:r>
              <a:rPr lang="en-US" altLang="ja-JP" sz="1050" dirty="0"/>
              <a:t>※</a:t>
            </a:r>
            <a:r>
              <a:rPr lang="ja-JP" altLang="en-US" sz="1050" dirty="0"/>
              <a:t>令和元年度調査から満</a:t>
            </a:r>
            <a:r>
              <a:rPr lang="en-US" altLang="ja-JP" sz="1050" dirty="0"/>
              <a:t>18</a:t>
            </a:r>
            <a:r>
              <a:rPr lang="ja-JP" altLang="en-US" sz="1050" dirty="0"/>
              <a:t>歳以上を調査対象に設定</a:t>
            </a:r>
          </a:p>
          <a:p>
            <a:r>
              <a:rPr lang="ja-JP" altLang="en-US" sz="1050" dirty="0"/>
              <a:t>　平成</a:t>
            </a:r>
            <a:r>
              <a:rPr lang="en-US" altLang="ja-JP" sz="1050" dirty="0"/>
              <a:t>26</a:t>
            </a:r>
            <a:r>
              <a:rPr lang="ja-JP" altLang="en-US" sz="1050" dirty="0"/>
              <a:t>年度は満</a:t>
            </a:r>
            <a:r>
              <a:rPr lang="en-US" altLang="ja-JP" sz="1050" dirty="0"/>
              <a:t>20</a:t>
            </a:r>
            <a:r>
              <a:rPr lang="ja-JP" altLang="en-US" sz="1050" dirty="0"/>
              <a:t>歳以上を調査対象としている</a:t>
            </a:r>
          </a:p>
        </p:txBody>
      </p:sp>
      <p:sp>
        <p:nvSpPr>
          <p:cNvPr id="9" name="テキスト ボックス 8"/>
          <p:cNvSpPr txBox="1"/>
          <p:nvPr/>
        </p:nvSpPr>
        <p:spPr>
          <a:xfrm>
            <a:off x="418347" y="2289573"/>
            <a:ext cx="902453" cy="307777"/>
          </a:xfrm>
          <a:prstGeom prst="rect">
            <a:avLst/>
          </a:prstGeom>
          <a:noFill/>
        </p:spPr>
        <p:txBody>
          <a:bodyPr wrap="square" rtlCol="0">
            <a:spAutoFit/>
          </a:bodyPr>
          <a:lstStyle/>
          <a:p>
            <a:r>
              <a:rPr kumimoji="1" lang="en-US" altLang="ja-JP" sz="1400" dirty="0"/>
              <a:t>&lt;</a:t>
            </a:r>
            <a:r>
              <a:rPr kumimoji="1" lang="ja-JP" altLang="en-US" sz="1400" dirty="0"/>
              <a:t>女性</a:t>
            </a:r>
            <a:r>
              <a:rPr kumimoji="1" lang="en-US" altLang="ja-JP" sz="1400" dirty="0"/>
              <a:t>&gt;</a:t>
            </a:r>
            <a:endParaRPr kumimoji="1" lang="ja-JP" altLang="en-US" dirty="0"/>
          </a:p>
        </p:txBody>
      </p:sp>
      <p:sp>
        <p:nvSpPr>
          <p:cNvPr id="14" name="テキスト ボックス 13"/>
          <p:cNvSpPr txBox="1"/>
          <p:nvPr/>
        </p:nvSpPr>
        <p:spPr>
          <a:xfrm>
            <a:off x="5320183" y="2289573"/>
            <a:ext cx="902453" cy="307777"/>
          </a:xfrm>
          <a:prstGeom prst="rect">
            <a:avLst/>
          </a:prstGeom>
          <a:noFill/>
        </p:spPr>
        <p:txBody>
          <a:bodyPr wrap="square" rtlCol="0">
            <a:spAutoFit/>
          </a:bodyPr>
          <a:lstStyle/>
          <a:p>
            <a:r>
              <a:rPr kumimoji="1" lang="en-US" altLang="ja-JP" sz="1400" dirty="0"/>
              <a:t>&lt;</a:t>
            </a:r>
            <a:r>
              <a:rPr kumimoji="1" lang="ja-JP" altLang="en-US" sz="1400" dirty="0"/>
              <a:t>男性</a:t>
            </a:r>
            <a:r>
              <a:rPr kumimoji="1" lang="en-US" altLang="ja-JP" sz="1400" dirty="0"/>
              <a:t>&gt;</a:t>
            </a:r>
            <a:endParaRPr kumimoji="1" lang="ja-JP" altLang="en-US" dirty="0"/>
          </a:p>
        </p:txBody>
      </p:sp>
      <p:pic>
        <p:nvPicPr>
          <p:cNvPr id="11" name="図 10">
            <a:extLst>
              <a:ext uri="{FF2B5EF4-FFF2-40B4-BE49-F238E27FC236}">
                <a16:creationId xmlns:a16="http://schemas.microsoft.com/office/drawing/2014/main" id="{4C47FBA4-F265-4695-AB21-DFFC7DF9CDF0}"/>
              </a:ext>
            </a:extLst>
          </p:cNvPr>
          <p:cNvPicPr>
            <a:picLocks noChangeAspect="1"/>
          </p:cNvPicPr>
          <p:nvPr/>
        </p:nvPicPr>
        <p:blipFill>
          <a:blip r:embed="rId2"/>
          <a:stretch>
            <a:fillRect/>
          </a:stretch>
        </p:blipFill>
        <p:spPr>
          <a:xfrm>
            <a:off x="5138044" y="1213654"/>
            <a:ext cx="4395632" cy="1147505"/>
          </a:xfrm>
          <a:prstGeom prst="rect">
            <a:avLst/>
          </a:prstGeom>
        </p:spPr>
      </p:pic>
      <p:pic>
        <p:nvPicPr>
          <p:cNvPr id="15" name="図 14">
            <a:extLst>
              <a:ext uri="{FF2B5EF4-FFF2-40B4-BE49-F238E27FC236}">
                <a16:creationId xmlns:a16="http://schemas.microsoft.com/office/drawing/2014/main" id="{124B7819-F2F8-4646-BDBF-F9BD6019A59D}"/>
              </a:ext>
            </a:extLst>
          </p:cNvPr>
          <p:cNvPicPr>
            <a:picLocks noChangeAspect="1"/>
          </p:cNvPicPr>
          <p:nvPr/>
        </p:nvPicPr>
        <p:blipFill>
          <a:blip r:embed="rId3"/>
          <a:stretch>
            <a:fillRect/>
          </a:stretch>
        </p:blipFill>
        <p:spPr>
          <a:xfrm>
            <a:off x="6107775" y="731449"/>
            <a:ext cx="3600882" cy="482205"/>
          </a:xfrm>
          <a:prstGeom prst="rect">
            <a:avLst/>
          </a:prstGeom>
        </p:spPr>
      </p:pic>
      <p:pic>
        <p:nvPicPr>
          <p:cNvPr id="17" name="図 16">
            <a:extLst>
              <a:ext uri="{FF2B5EF4-FFF2-40B4-BE49-F238E27FC236}">
                <a16:creationId xmlns:a16="http://schemas.microsoft.com/office/drawing/2014/main" id="{231D3156-C1D5-4B59-B49D-738C235BF07C}"/>
              </a:ext>
            </a:extLst>
          </p:cNvPr>
          <p:cNvPicPr>
            <a:picLocks noChangeAspect="1"/>
          </p:cNvPicPr>
          <p:nvPr/>
        </p:nvPicPr>
        <p:blipFill>
          <a:blip r:embed="rId4"/>
          <a:stretch>
            <a:fillRect/>
          </a:stretch>
        </p:blipFill>
        <p:spPr>
          <a:xfrm>
            <a:off x="696294" y="2537662"/>
            <a:ext cx="4256706" cy="4117227"/>
          </a:xfrm>
          <a:prstGeom prst="rect">
            <a:avLst/>
          </a:prstGeom>
        </p:spPr>
      </p:pic>
      <p:pic>
        <p:nvPicPr>
          <p:cNvPr id="19" name="図 18">
            <a:extLst>
              <a:ext uri="{FF2B5EF4-FFF2-40B4-BE49-F238E27FC236}">
                <a16:creationId xmlns:a16="http://schemas.microsoft.com/office/drawing/2014/main" id="{7743917C-7F16-4E7E-8B93-ED4EF9873EB5}"/>
              </a:ext>
            </a:extLst>
          </p:cNvPr>
          <p:cNvPicPr>
            <a:picLocks noChangeAspect="1"/>
          </p:cNvPicPr>
          <p:nvPr/>
        </p:nvPicPr>
        <p:blipFill>
          <a:blip r:embed="rId5"/>
          <a:stretch>
            <a:fillRect/>
          </a:stretch>
        </p:blipFill>
        <p:spPr>
          <a:xfrm>
            <a:off x="5191995" y="2537662"/>
            <a:ext cx="4256707" cy="4117228"/>
          </a:xfrm>
          <a:prstGeom prst="rect">
            <a:avLst/>
          </a:prstGeom>
        </p:spPr>
      </p:pic>
      <p:sp>
        <p:nvSpPr>
          <p:cNvPr id="21" name="テキスト ボックス 20">
            <a:extLst>
              <a:ext uri="{FF2B5EF4-FFF2-40B4-BE49-F238E27FC236}">
                <a16:creationId xmlns:a16="http://schemas.microsoft.com/office/drawing/2014/main" id="{0A832800-22BA-4103-BA1D-0EC57D7F74BC}"/>
              </a:ext>
            </a:extLst>
          </p:cNvPr>
          <p:cNvSpPr txBox="1"/>
          <p:nvPr/>
        </p:nvSpPr>
        <p:spPr>
          <a:xfrm>
            <a:off x="5174345" y="925071"/>
            <a:ext cx="902453" cy="307777"/>
          </a:xfrm>
          <a:prstGeom prst="rect">
            <a:avLst/>
          </a:prstGeom>
          <a:noFill/>
        </p:spPr>
        <p:txBody>
          <a:bodyPr wrap="square" rtlCol="0">
            <a:spAutoFit/>
          </a:bodyPr>
          <a:lstStyle/>
          <a:p>
            <a:r>
              <a:rPr kumimoji="1" lang="en-US" altLang="ja-JP" sz="1400" dirty="0"/>
              <a:t>&lt;</a:t>
            </a:r>
            <a:r>
              <a:rPr kumimoji="1" lang="ja-JP" altLang="en-US" sz="1400" dirty="0"/>
              <a:t>全体</a:t>
            </a:r>
            <a:r>
              <a:rPr kumimoji="1" lang="en-US" altLang="ja-JP" sz="1400" dirty="0"/>
              <a:t>&gt;</a:t>
            </a:r>
            <a:endParaRPr kumimoji="1" lang="ja-JP" altLang="en-US" dirty="0"/>
          </a:p>
        </p:txBody>
      </p:sp>
      <p:pic>
        <p:nvPicPr>
          <p:cNvPr id="22" name="図 21">
            <a:extLst>
              <a:ext uri="{FF2B5EF4-FFF2-40B4-BE49-F238E27FC236}">
                <a16:creationId xmlns:a16="http://schemas.microsoft.com/office/drawing/2014/main" id="{0F4E440F-4D51-4E5A-987E-CE2621A6BC62}"/>
              </a:ext>
            </a:extLst>
          </p:cNvPr>
          <p:cNvPicPr>
            <a:picLocks noChangeAspect="1"/>
          </p:cNvPicPr>
          <p:nvPr/>
        </p:nvPicPr>
        <p:blipFill>
          <a:blip r:embed="rId6"/>
          <a:stretch>
            <a:fillRect/>
          </a:stretch>
        </p:blipFill>
        <p:spPr>
          <a:xfrm>
            <a:off x="8838230" y="1027108"/>
            <a:ext cx="861060" cy="205740"/>
          </a:xfrm>
          <a:prstGeom prst="rect">
            <a:avLst/>
          </a:prstGeom>
        </p:spPr>
      </p:pic>
      <p:sp>
        <p:nvSpPr>
          <p:cNvPr id="24" name="正方形/長方形 23">
            <a:extLst>
              <a:ext uri="{FF2B5EF4-FFF2-40B4-BE49-F238E27FC236}">
                <a16:creationId xmlns:a16="http://schemas.microsoft.com/office/drawing/2014/main" id="{3F9CCC6B-014C-42F9-803F-77598F50FCFE}"/>
              </a:ext>
            </a:extLst>
          </p:cNvPr>
          <p:cNvSpPr/>
          <p:nvPr/>
        </p:nvSpPr>
        <p:spPr>
          <a:xfrm>
            <a:off x="6860038" y="1258184"/>
            <a:ext cx="2421122" cy="25112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右中かっこ 22">
            <a:extLst>
              <a:ext uri="{FF2B5EF4-FFF2-40B4-BE49-F238E27FC236}">
                <a16:creationId xmlns:a16="http://schemas.microsoft.com/office/drawing/2014/main" id="{195E4955-9F5A-4976-91AE-E4663E86C3AC}"/>
              </a:ext>
            </a:extLst>
          </p:cNvPr>
          <p:cNvSpPr/>
          <p:nvPr/>
        </p:nvSpPr>
        <p:spPr>
          <a:xfrm rot="16200000">
            <a:off x="3675918" y="1471017"/>
            <a:ext cx="54802" cy="21336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solidFill>
                <a:srgbClr val="FF0000"/>
              </a:solidFill>
            </a:endParaRPr>
          </a:p>
        </p:txBody>
      </p:sp>
      <p:sp>
        <p:nvSpPr>
          <p:cNvPr id="26" name="テキスト ボックス 25">
            <a:extLst>
              <a:ext uri="{FF2B5EF4-FFF2-40B4-BE49-F238E27FC236}">
                <a16:creationId xmlns:a16="http://schemas.microsoft.com/office/drawing/2014/main" id="{B486C6E4-50A0-4279-A676-F3AD92CF6522}"/>
              </a:ext>
            </a:extLst>
          </p:cNvPr>
          <p:cNvSpPr txBox="1"/>
          <p:nvPr/>
        </p:nvSpPr>
        <p:spPr>
          <a:xfrm>
            <a:off x="2587690" y="2289573"/>
            <a:ext cx="2218877" cy="215444"/>
          </a:xfrm>
          <a:prstGeom prst="rect">
            <a:avLst/>
          </a:prstGeom>
          <a:noFill/>
        </p:spPr>
        <p:txBody>
          <a:bodyPr wrap="none" rtlCol="0">
            <a:spAutoFit/>
          </a:bodyPr>
          <a:lstStyle/>
          <a:p>
            <a:r>
              <a:rPr kumimoji="1" lang="ja-JP" altLang="en-US" sz="800" dirty="0">
                <a:latin typeface="BIZ UDPゴシック" panose="020B0400000000000000" pitchFamily="50" charset="-128"/>
                <a:ea typeface="BIZ UDPゴシック" panose="020B0400000000000000" pitchFamily="50" charset="-128"/>
              </a:rPr>
              <a:t>どちらかといえばそう思わない・そう思わない</a:t>
            </a:r>
          </a:p>
        </p:txBody>
      </p:sp>
      <p:sp>
        <p:nvSpPr>
          <p:cNvPr id="28" name="右中かっこ 27">
            <a:extLst>
              <a:ext uri="{FF2B5EF4-FFF2-40B4-BE49-F238E27FC236}">
                <a16:creationId xmlns:a16="http://schemas.microsoft.com/office/drawing/2014/main" id="{DBAABD55-50C1-4FF1-A29D-17CD39AB21BF}"/>
              </a:ext>
            </a:extLst>
          </p:cNvPr>
          <p:cNvSpPr/>
          <p:nvPr/>
        </p:nvSpPr>
        <p:spPr>
          <a:xfrm rot="16200000">
            <a:off x="8039564" y="1395076"/>
            <a:ext cx="45719" cy="2294564"/>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solidFill>
                <a:srgbClr val="FF0000"/>
              </a:solidFill>
            </a:endParaRPr>
          </a:p>
        </p:txBody>
      </p:sp>
      <p:sp>
        <p:nvSpPr>
          <p:cNvPr id="29" name="テキスト ボックス 28">
            <a:extLst>
              <a:ext uri="{FF2B5EF4-FFF2-40B4-BE49-F238E27FC236}">
                <a16:creationId xmlns:a16="http://schemas.microsoft.com/office/drawing/2014/main" id="{61AC5B13-8198-45B3-A6F7-4FA467232AFB}"/>
              </a:ext>
            </a:extLst>
          </p:cNvPr>
          <p:cNvSpPr txBox="1"/>
          <p:nvPr/>
        </p:nvSpPr>
        <p:spPr>
          <a:xfrm>
            <a:off x="6885589" y="2294972"/>
            <a:ext cx="2218877" cy="215444"/>
          </a:xfrm>
          <a:prstGeom prst="rect">
            <a:avLst/>
          </a:prstGeom>
          <a:noFill/>
        </p:spPr>
        <p:txBody>
          <a:bodyPr wrap="none" rtlCol="0">
            <a:spAutoFit/>
          </a:bodyPr>
          <a:lstStyle/>
          <a:p>
            <a:r>
              <a:rPr kumimoji="1" lang="ja-JP" altLang="en-US" sz="800" dirty="0">
                <a:latin typeface="BIZ UDPゴシック" panose="020B0400000000000000" pitchFamily="50" charset="-128"/>
                <a:ea typeface="BIZ UDPゴシック" panose="020B0400000000000000" pitchFamily="50" charset="-128"/>
              </a:rPr>
              <a:t>どちらかといえばそう思わない・そう思わない</a:t>
            </a:r>
          </a:p>
        </p:txBody>
      </p:sp>
    </p:spTree>
    <p:extLst>
      <p:ext uri="{BB962C8B-B14F-4D97-AF65-F5344CB8AC3E}">
        <p14:creationId xmlns:p14="http://schemas.microsoft.com/office/powerpoint/2010/main" val="1379903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５　結婚に関する考え方</a:t>
            </a:r>
          </a:p>
        </p:txBody>
      </p:sp>
      <p:sp>
        <p:nvSpPr>
          <p:cNvPr id="3" name="コンテンツ プレースホルダー 2"/>
          <p:cNvSpPr>
            <a:spLocks noGrp="1"/>
          </p:cNvSpPr>
          <p:nvPr>
            <p:ph idx="1"/>
          </p:nvPr>
        </p:nvSpPr>
        <p:spPr>
          <a:xfrm>
            <a:off x="354332" y="712207"/>
            <a:ext cx="9223032" cy="5941448"/>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8</a:t>
            </a:fld>
            <a:endParaRPr kumimoji="1" lang="ja-JP" altLang="en-US" dirty="0"/>
          </a:p>
        </p:txBody>
      </p:sp>
      <p:sp>
        <p:nvSpPr>
          <p:cNvPr id="8" name="テキスト ボックス 7"/>
          <p:cNvSpPr txBox="1"/>
          <p:nvPr/>
        </p:nvSpPr>
        <p:spPr>
          <a:xfrm>
            <a:off x="515946" y="1031564"/>
            <a:ext cx="2695884" cy="4016484"/>
          </a:xfrm>
          <a:prstGeom prst="rect">
            <a:avLst/>
          </a:prstGeom>
          <a:solidFill>
            <a:schemeClr val="accent1">
              <a:lumMod val="20000"/>
              <a:lumOff val="80000"/>
            </a:schemeClr>
          </a:solidFill>
          <a:ln>
            <a:solidFill>
              <a:schemeClr val="tx1"/>
            </a:solidFill>
          </a:ln>
        </p:spPr>
        <p:txBody>
          <a:bodyPr wrap="square" rtlCol="0">
            <a:spAutoFit/>
          </a:bodyPr>
          <a:lstStyle/>
          <a:p>
            <a:endParaRPr lang="en-US" altLang="ja-JP" sz="1500" dirty="0"/>
          </a:p>
          <a:p>
            <a:r>
              <a:rPr lang="ja-JP" altLang="en-US" sz="1500" dirty="0"/>
              <a:t>　結婚に関する考え方を見ると、「結婚は個人の自由であるから、結婚してもしなくてもどちらでもよい」という考え方について、女性の</a:t>
            </a:r>
            <a:r>
              <a:rPr lang="en-US" altLang="ja-JP" sz="1500" dirty="0"/>
              <a:t>89.2%</a:t>
            </a:r>
            <a:r>
              <a:rPr lang="ja-JP" altLang="en-US" sz="1500" dirty="0"/>
              <a:t>、男性の</a:t>
            </a:r>
            <a:r>
              <a:rPr lang="en-US" altLang="ja-JP" sz="1500" dirty="0"/>
              <a:t>76.7%</a:t>
            </a:r>
            <a:r>
              <a:rPr lang="ja-JP" altLang="en-US" sz="1500" dirty="0"/>
              <a:t>が「そう思う」「ある程度そう思う」と答えている。</a:t>
            </a:r>
            <a:endParaRPr lang="en-US" altLang="ja-JP" sz="1500" dirty="0"/>
          </a:p>
          <a:p>
            <a:endParaRPr lang="ja-JP" altLang="en-US" sz="1500" dirty="0"/>
          </a:p>
          <a:p>
            <a:r>
              <a:rPr lang="ja-JP" altLang="en-US" sz="1500" dirty="0"/>
              <a:t>　また、「結婚しても必ずしも子どもをもつ必要はない」と考えている人は</a:t>
            </a:r>
            <a:r>
              <a:rPr lang="en-US" altLang="ja-JP" sz="1500" dirty="0"/>
              <a:t>72.8%</a:t>
            </a:r>
            <a:r>
              <a:rPr lang="ja-JP" altLang="en-US" sz="1500" dirty="0"/>
              <a:t>となっており、女性は</a:t>
            </a:r>
            <a:r>
              <a:rPr lang="en-US" altLang="ja-JP" sz="1500" dirty="0"/>
              <a:t>79.2%</a:t>
            </a:r>
            <a:r>
              <a:rPr lang="ja-JP" altLang="en-US" sz="1500" dirty="0"/>
              <a:t>と男性の</a:t>
            </a:r>
            <a:r>
              <a:rPr lang="en-US" altLang="ja-JP" sz="1500" dirty="0"/>
              <a:t>65.1%</a:t>
            </a:r>
            <a:r>
              <a:rPr lang="ja-JP" altLang="en-US" sz="1500" dirty="0"/>
              <a:t>より</a:t>
            </a:r>
            <a:r>
              <a:rPr lang="en-US" altLang="ja-JP" sz="1500" dirty="0"/>
              <a:t>10</a:t>
            </a:r>
            <a:r>
              <a:rPr lang="ja-JP" altLang="en-US" sz="1500" dirty="0"/>
              <a:t>ポイント以上高くなっている。</a:t>
            </a:r>
            <a:endParaRPr lang="en-US" altLang="ja-JP" sz="1500" dirty="0"/>
          </a:p>
          <a:p>
            <a:endParaRPr lang="ja-JP" altLang="en-US" sz="1500" dirty="0"/>
          </a:p>
        </p:txBody>
      </p:sp>
      <p:pic>
        <p:nvPicPr>
          <p:cNvPr id="5" name="図 4">
            <a:extLst>
              <a:ext uri="{FF2B5EF4-FFF2-40B4-BE49-F238E27FC236}">
                <a16:creationId xmlns:a16="http://schemas.microsoft.com/office/drawing/2014/main" id="{B773BBE3-44B5-4C42-8250-79163D8E7D50}"/>
              </a:ext>
            </a:extLst>
          </p:cNvPr>
          <p:cNvPicPr>
            <a:picLocks noChangeAspect="1"/>
          </p:cNvPicPr>
          <p:nvPr/>
        </p:nvPicPr>
        <p:blipFill>
          <a:blip r:embed="rId2"/>
          <a:stretch>
            <a:fillRect/>
          </a:stretch>
        </p:blipFill>
        <p:spPr>
          <a:xfrm>
            <a:off x="3419164" y="1031564"/>
            <a:ext cx="6105368" cy="4571860"/>
          </a:xfrm>
          <a:prstGeom prst="rect">
            <a:avLst/>
          </a:prstGeom>
        </p:spPr>
      </p:pic>
      <p:pic>
        <p:nvPicPr>
          <p:cNvPr id="7" name="図 6">
            <a:extLst>
              <a:ext uri="{FF2B5EF4-FFF2-40B4-BE49-F238E27FC236}">
                <a16:creationId xmlns:a16="http://schemas.microsoft.com/office/drawing/2014/main" id="{0B11B55F-E153-4739-A7BD-C8F17DA9786E}"/>
              </a:ext>
            </a:extLst>
          </p:cNvPr>
          <p:cNvPicPr>
            <a:picLocks noChangeAspect="1"/>
          </p:cNvPicPr>
          <p:nvPr/>
        </p:nvPicPr>
        <p:blipFill>
          <a:blip r:embed="rId3"/>
          <a:stretch>
            <a:fillRect/>
          </a:stretch>
        </p:blipFill>
        <p:spPr>
          <a:xfrm>
            <a:off x="5886450" y="5772305"/>
            <a:ext cx="3787140" cy="586740"/>
          </a:xfrm>
          <a:prstGeom prst="rect">
            <a:avLst/>
          </a:prstGeom>
        </p:spPr>
      </p:pic>
      <p:pic>
        <p:nvPicPr>
          <p:cNvPr id="10" name="図 9">
            <a:extLst>
              <a:ext uri="{FF2B5EF4-FFF2-40B4-BE49-F238E27FC236}">
                <a16:creationId xmlns:a16="http://schemas.microsoft.com/office/drawing/2014/main" id="{B1A0695E-806E-4838-AA4E-9B6C8E2EA529}"/>
              </a:ext>
            </a:extLst>
          </p:cNvPr>
          <p:cNvPicPr>
            <a:picLocks noChangeAspect="1"/>
          </p:cNvPicPr>
          <p:nvPr/>
        </p:nvPicPr>
        <p:blipFill>
          <a:blip r:embed="rId4"/>
          <a:stretch>
            <a:fillRect/>
          </a:stretch>
        </p:blipFill>
        <p:spPr>
          <a:xfrm>
            <a:off x="8760475" y="870073"/>
            <a:ext cx="838200" cy="205740"/>
          </a:xfrm>
          <a:prstGeom prst="rect">
            <a:avLst/>
          </a:prstGeom>
        </p:spPr>
      </p:pic>
      <p:sp>
        <p:nvSpPr>
          <p:cNvPr id="13" name="正方形/長方形 12">
            <a:extLst>
              <a:ext uri="{FF2B5EF4-FFF2-40B4-BE49-F238E27FC236}">
                <a16:creationId xmlns:a16="http://schemas.microsoft.com/office/drawing/2014/main" id="{21EAC8A0-1751-4316-8684-BFD82B5730D2}"/>
              </a:ext>
            </a:extLst>
          </p:cNvPr>
          <p:cNvSpPr/>
          <p:nvPr/>
        </p:nvSpPr>
        <p:spPr>
          <a:xfrm>
            <a:off x="4465320" y="1480722"/>
            <a:ext cx="4373880" cy="2375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1711BF42-C172-4755-8170-936495E3E868}"/>
              </a:ext>
            </a:extLst>
          </p:cNvPr>
          <p:cNvSpPr/>
          <p:nvPr/>
        </p:nvSpPr>
        <p:spPr>
          <a:xfrm>
            <a:off x="4465320" y="1861126"/>
            <a:ext cx="3909060" cy="2375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50A01AD5-C31B-403F-B3CD-71B636F4D092}"/>
              </a:ext>
            </a:extLst>
          </p:cNvPr>
          <p:cNvSpPr/>
          <p:nvPr/>
        </p:nvSpPr>
        <p:spPr>
          <a:xfrm>
            <a:off x="4465320" y="2631151"/>
            <a:ext cx="4030980" cy="2375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7603CB1E-F48F-4418-AF56-E2CC142BC686}"/>
              </a:ext>
            </a:extLst>
          </p:cNvPr>
          <p:cNvSpPr/>
          <p:nvPr/>
        </p:nvSpPr>
        <p:spPr>
          <a:xfrm>
            <a:off x="4465320" y="3008974"/>
            <a:ext cx="3482340" cy="23753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95252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4332" y="179268"/>
            <a:ext cx="9223032" cy="453517"/>
          </a:xfrm>
          <a:solidFill>
            <a:schemeClr val="accent1"/>
          </a:solidFill>
          <a:ln>
            <a:solidFill>
              <a:schemeClr val="tx1"/>
            </a:solidFill>
          </a:ln>
        </p:spPr>
        <p:txBody>
          <a:bodyPr>
            <a:noAutofit/>
          </a:bodyPr>
          <a:lstStyle/>
          <a:p>
            <a:r>
              <a:rPr lang="ja-JP" altLang="en-US" sz="2177" b="1" dirty="0">
                <a:solidFill>
                  <a:schemeClr val="bg1"/>
                </a:solidFill>
              </a:rPr>
              <a:t>６　家庭の仕事の役割分担</a:t>
            </a:r>
          </a:p>
        </p:txBody>
      </p:sp>
      <p:sp>
        <p:nvSpPr>
          <p:cNvPr id="3" name="コンテンツ プレースホルダー 2"/>
          <p:cNvSpPr>
            <a:spLocks noGrp="1"/>
          </p:cNvSpPr>
          <p:nvPr>
            <p:ph idx="1"/>
          </p:nvPr>
        </p:nvSpPr>
        <p:spPr>
          <a:xfrm>
            <a:off x="354332" y="712207"/>
            <a:ext cx="9223032" cy="6017292"/>
          </a:xfrm>
          <a:ln>
            <a:solidFill>
              <a:schemeClr val="tx1"/>
            </a:solidFill>
            <a:prstDash val="dash"/>
          </a:ln>
        </p:spPr>
        <p:txBody>
          <a:bodyPr/>
          <a:lstStyle/>
          <a:p>
            <a:pPr marL="0" indent="0">
              <a:buNone/>
            </a:pPr>
            <a:endParaRPr lang="ja-JP" altLang="en-US" dirty="0"/>
          </a:p>
          <a:p>
            <a:pPr marL="0" indent="0">
              <a:buNone/>
            </a:pPr>
            <a:endParaRPr lang="ja-JP" altLang="en-US" dirty="0"/>
          </a:p>
        </p:txBody>
      </p:sp>
      <p:sp>
        <p:nvSpPr>
          <p:cNvPr id="49" name="スライド番号プレースホルダー 48"/>
          <p:cNvSpPr>
            <a:spLocks noGrp="1"/>
          </p:cNvSpPr>
          <p:nvPr>
            <p:ph type="sldNum" sz="quarter" idx="12"/>
          </p:nvPr>
        </p:nvSpPr>
        <p:spPr>
          <a:xfrm>
            <a:off x="7437617" y="6304792"/>
            <a:ext cx="2182369" cy="365125"/>
          </a:xfrm>
        </p:spPr>
        <p:txBody>
          <a:bodyPr/>
          <a:lstStyle/>
          <a:p>
            <a:fld id="{98489D35-93A8-4D55-8FEE-51362AC493C0}" type="slidenum">
              <a:rPr kumimoji="1" lang="ja-JP" altLang="en-US" smtClean="0"/>
              <a:t>9</a:t>
            </a:fld>
            <a:endParaRPr kumimoji="1" lang="ja-JP" altLang="en-US" dirty="0"/>
          </a:p>
        </p:txBody>
      </p:sp>
      <p:sp>
        <p:nvSpPr>
          <p:cNvPr id="8" name="テキスト ボックス 7"/>
          <p:cNvSpPr txBox="1"/>
          <p:nvPr/>
        </p:nvSpPr>
        <p:spPr>
          <a:xfrm>
            <a:off x="523962" y="905742"/>
            <a:ext cx="2892256" cy="4939814"/>
          </a:xfrm>
          <a:prstGeom prst="rect">
            <a:avLst/>
          </a:prstGeom>
          <a:solidFill>
            <a:schemeClr val="accent1">
              <a:lumMod val="20000"/>
              <a:lumOff val="80000"/>
            </a:schemeClr>
          </a:solidFill>
          <a:ln>
            <a:solidFill>
              <a:schemeClr val="tx1"/>
            </a:solidFill>
          </a:ln>
        </p:spPr>
        <p:txBody>
          <a:bodyPr wrap="square" rtlCol="0">
            <a:spAutoFit/>
          </a:bodyPr>
          <a:lstStyle/>
          <a:p>
            <a:endParaRPr lang="en-US" altLang="ja-JP" sz="1500" dirty="0"/>
          </a:p>
          <a:p>
            <a:r>
              <a:rPr lang="ja-JP" altLang="en-US" sz="1500" dirty="0"/>
              <a:t>　家庭の仕事の役割分担において、「両方同じ程度の役割」と回答した割合が</a:t>
            </a:r>
            <a:r>
              <a:rPr lang="en-US" altLang="ja-JP" sz="1500" dirty="0"/>
              <a:t>60%</a:t>
            </a:r>
            <a:r>
              <a:rPr lang="ja-JP" altLang="en-US" sz="1500" dirty="0"/>
              <a:t>を下回っている項目が右記のとおりであった。</a:t>
            </a:r>
            <a:endParaRPr lang="en-US" altLang="ja-JP" sz="1500" dirty="0"/>
          </a:p>
          <a:p>
            <a:endParaRPr lang="en-US" altLang="ja-JP" sz="1500" dirty="0"/>
          </a:p>
          <a:p>
            <a:r>
              <a:rPr lang="ja-JP" altLang="en-US" sz="1500" dirty="0"/>
              <a:t>「生活費をかせぐ」は</a:t>
            </a:r>
            <a:r>
              <a:rPr lang="en-US" altLang="ja-JP" sz="1500" dirty="0"/>
              <a:t>『</a:t>
            </a:r>
            <a:r>
              <a:rPr lang="ja-JP" altLang="en-US" sz="1500" dirty="0"/>
              <a:t>男性の役割</a:t>
            </a:r>
            <a:r>
              <a:rPr lang="en-US" altLang="ja-JP" sz="1500" dirty="0"/>
              <a:t>』</a:t>
            </a:r>
            <a:r>
              <a:rPr lang="ja-JP" altLang="en-US" sz="1500" dirty="0"/>
              <a:t>を考えている人が</a:t>
            </a:r>
            <a:r>
              <a:rPr lang="en-US" altLang="ja-JP" sz="1500" dirty="0"/>
              <a:t>49.3%</a:t>
            </a:r>
            <a:r>
              <a:rPr lang="ja-JP" altLang="en-US" sz="1500" dirty="0"/>
              <a:t>となっている。 （</a:t>
            </a:r>
            <a:r>
              <a:rPr lang="en-US" altLang="ja-JP" sz="1500" dirty="0"/>
              <a:t>※</a:t>
            </a:r>
            <a:r>
              <a:rPr lang="ja-JP" altLang="en-US" sz="1500" dirty="0"/>
              <a:t>１）</a:t>
            </a:r>
            <a:endParaRPr lang="en-US" altLang="ja-JP" sz="1500" dirty="0"/>
          </a:p>
          <a:p>
            <a:r>
              <a:rPr lang="ja-JP" altLang="en-US" sz="1500" dirty="0"/>
              <a:t>一方で、「日々の家計の管理」「日常の家事」「乳幼児の世話」は</a:t>
            </a:r>
            <a:r>
              <a:rPr lang="en-US" altLang="ja-JP" sz="1500" dirty="0"/>
              <a:t>『</a:t>
            </a:r>
            <a:r>
              <a:rPr lang="ja-JP" altLang="en-US" sz="1500" dirty="0"/>
              <a:t>女性の役割</a:t>
            </a:r>
            <a:r>
              <a:rPr lang="en-US" altLang="ja-JP" sz="1500" dirty="0"/>
              <a:t>』</a:t>
            </a:r>
            <a:r>
              <a:rPr lang="ja-JP" altLang="en-US" sz="1500" dirty="0"/>
              <a:t> と考えている人が３割から４割程度を占める。 （</a:t>
            </a:r>
            <a:r>
              <a:rPr lang="en-US" altLang="ja-JP" sz="1500" dirty="0"/>
              <a:t>※</a:t>
            </a:r>
            <a:r>
              <a:rPr lang="ja-JP" altLang="en-US" sz="1500" dirty="0"/>
              <a:t>２）</a:t>
            </a:r>
            <a:endParaRPr lang="en-US" altLang="ja-JP" sz="1500" dirty="0"/>
          </a:p>
          <a:p>
            <a:endParaRPr lang="en-US" altLang="ja-JP" sz="1500" dirty="0"/>
          </a:p>
          <a:p>
            <a:r>
              <a:rPr lang="en-US" altLang="ja-JP" sz="1200" dirty="0"/>
              <a:t>※</a:t>
            </a:r>
            <a:r>
              <a:rPr lang="ja-JP" altLang="en-US" sz="1200" dirty="0"/>
              <a:t>１　「主に男性の役割」「どちらかといえば男性の役割」の合計</a:t>
            </a:r>
            <a:endParaRPr lang="en-US" altLang="ja-JP" sz="1200" dirty="0"/>
          </a:p>
          <a:p>
            <a:r>
              <a:rPr lang="en-US" altLang="ja-JP" sz="1200" dirty="0"/>
              <a:t>※</a:t>
            </a:r>
            <a:r>
              <a:rPr lang="ja-JP" altLang="en-US" sz="1200" dirty="0"/>
              <a:t>２　「主に女性の役割」「どちらかといえば女性の役割」の合計</a:t>
            </a:r>
            <a:endParaRPr lang="en-US" altLang="ja-JP" sz="1200" dirty="0"/>
          </a:p>
          <a:p>
            <a:endParaRPr lang="en-US" altLang="ja-JP" sz="1200" dirty="0"/>
          </a:p>
          <a:p>
            <a:endParaRPr lang="en-US" altLang="ja-JP" sz="1500" dirty="0">
              <a:solidFill>
                <a:srgbClr val="FF0000"/>
              </a:solidFill>
            </a:endParaRPr>
          </a:p>
        </p:txBody>
      </p:sp>
      <p:pic>
        <p:nvPicPr>
          <p:cNvPr id="7" name="図 6">
            <a:extLst>
              <a:ext uri="{FF2B5EF4-FFF2-40B4-BE49-F238E27FC236}">
                <a16:creationId xmlns:a16="http://schemas.microsoft.com/office/drawing/2014/main" id="{D494C883-294F-4D80-8F7E-DC9E36BE6CD5}"/>
              </a:ext>
            </a:extLst>
          </p:cNvPr>
          <p:cNvPicPr>
            <a:picLocks noChangeAspect="1"/>
          </p:cNvPicPr>
          <p:nvPr/>
        </p:nvPicPr>
        <p:blipFill>
          <a:blip r:embed="rId2"/>
          <a:stretch>
            <a:fillRect/>
          </a:stretch>
        </p:blipFill>
        <p:spPr>
          <a:xfrm>
            <a:off x="3637161" y="788051"/>
            <a:ext cx="5626823" cy="4319181"/>
          </a:xfrm>
          <a:prstGeom prst="rect">
            <a:avLst/>
          </a:prstGeom>
        </p:spPr>
      </p:pic>
      <p:pic>
        <p:nvPicPr>
          <p:cNvPr id="9" name="図 8">
            <a:extLst>
              <a:ext uri="{FF2B5EF4-FFF2-40B4-BE49-F238E27FC236}">
                <a16:creationId xmlns:a16="http://schemas.microsoft.com/office/drawing/2014/main" id="{682AB546-2838-4B3A-9D00-338921B44662}"/>
              </a:ext>
            </a:extLst>
          </p:cNvPr>
          <p:cNvPicPr>
            <a:picLocks noChangeAspect="1"/>
          </p:cNvPicPr>
          <p:nvPr/>
        </p:nvPicPr>
        <p:blipFill>
          <a:blip r:embed="rId3"/>
          <a:stretch>
            <a:fillRect/>
          </a:stretch>
        </p:blipFill>
        <p:spPr>
          <a:xfrm>
            <a:off x="3637161" y="5082508"/>
            <a:ext cx="5626823" cy="1063285"/>
          </a:xfrm>
          <a:prstGeom prst="rect">
            <a:avLst/>
          </a:prstGeom>
        </p:spPr>
      </p:pic>
      <p:pic>
        <p:nvPicPr>
          <p:cNvPr id="10" name="図 9">
            <a:extLst>
              <a:ext uri="{FF2B5EF4-FFF2-40B4-BE49-F238E27FC236}">
                <a16:creationId xmlns:a16="http://schemas.microsoft.com/office/drawing/2014/main" id="{C9981D9C-C71F-420B-A72F-B8F8E0152BEB}"/>
              </a:ext>
            </a:extLst>
          </p:cNvPr>
          <p:cNvPicPr>
            <a:picLocks noChangeAspect="1"/>
          </p:cNvPicPr>
          <p:nvPr/>
        </p:nvPicPr>
        <p:blipFill>
          <a:blip r:embed="rId4"/>
          <a:stretch>
            <a:fillRect/>
          </a:stretch>
        </p:blipFill>
        <p:spPr>
          <a:xfrm>
            <a:off x="4480560" y="6159915"/>
            <a:ext cx="3406140" cy="569583"/>
          </a:xfrm>
          <a:prstGeom prst="rect">
            <a:avLst/>
          </a:prstGeom>
        </p:spPr>
      </p:pic>
      <p:pic>
        <p:nvPicPr>
          <p:cNvPr id="13" name="図 12">
            <a:extLst>
              <a:ext uri="{FF2B5EF4-FFF2-40B4-BE49-F238E27FC236}">
                <a16:creationId xmlns:a16="http://schemas.microsoft.com/office/drawing/2014/main" id="{66B19DEB-F115-4543-A467-97A3DA074A6B}"/>
              </a:ext>
            </a:extLst>
          </p:cNvPr>
          <p:cNvPicPr>
            <a:picLocks noChangeAspect="1"/>
          </p:cNvPicPr>
          <p:nvPr/>
        </p:nvPicPr>
        <p:blipFill>
          <a:blip r:embed="rId5"/>
          <a:stretch>
            <a:fillRect/>
          </a:stretch>
        </p:blipFill>
        <p:spPr>
          <a:xfrm>
            <a:off x="8528801" y="6225215"/>
            <a:ext cx="838200" cy="205740"/>
          </a:xfrm>
          <a:prstGeom prst="rect">
            <a:avLst/>
          </a:prstGeom>
        </p:spPr>
      </p:pic>
      <p:sp>
        <p:nvSpPr>
          <p:cNvPr id="15" name="正方形/長方形 14">
            <a:extLst>
              <a:ext uri="{FF2B5EF4-FFF2-40B4-BE49-F238E27FC236}">
                <a16:creationId xmlns:a16="http://schemas.microsoft.com/office/drawing/2014/main" id="{E8AA4F7C-7005-4E47-93F8-20DB0F571748}"/>
              </a:ext>
            </a:extLst>
          </p:cNvPr>
          <p:cNvSpPr/>
          <p:nvPr/>
        </p:nvSpPr>
        <p:spPr>
          <a:xfrm>
            <a:off x="5444266" y="858469"/>
            <a:ext cx="1809974" cy="22357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BB2129EA-0FE8-4B85-B6DB-1D6360845377}"/>
              </a:ext>
            </a:extLst>
          </p:cNvPr>
          <p:cNvSpPr/>
          <p:nvPr/>
        </p:nvSpPr>
        <p:spPr>
          <a:xfrm>
            <a:off x="7528560" y="1911147"/>
            <a:ext cx="1249680" cy="23769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6135C0F8-D866-47DA-918C-6DD08D8B74E0}"/>
              </a:ext>
            </a:extLst>
          </p:cNvPr>
          <p:cNvSpPr/>
          <p:nvPr/>
        </p:nvSpPr>
        <p:spPr>
          <a:xfrm>
            <a:off x="7410774" y="2967372"/>
            <a:ext cx="1367465" cy="23769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FD169623-EF4C-43A1-9C04-F6E95EDB36D4}"/>
              </a:ext>
            </a:extLst>
          </p:cNvPr>
          <p:cNvSpPr/>
          <p:nvPr/>
        </p:nvSpPr>
        <p:spPr>
          <a:xfrm>
            <a:off x="7580436" y="4028359"/>
            <a:ext cx="1197803" cy="23769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215FFC85-1AAE-4FA9-98E9-2C8352D62F49}"/>
              </a:ext>
            </a:extLst>
          </p:cNvPr>
          <p:cNvSpPr/>
          <p:nvPr/>
        </p:nvSpPr>
        <p:spPr>
          <a:xfrm>
            <a:off x="7132320" y="5121354"/>
            <a:ext cx="1645919" cy="25514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6837674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5148</TotalTime>
  <Words>5321</Words>
  <Application>Microsoft Office PowerPoint</Application>
  <PresentationFormat>A4 210 x 297 mm</PresentationFormat>
  <Paragraphs>315</Paragraphs>
  <Slides>41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41</vt:i4>
      </vt:variant>
    </vt:vector>
  </HeadingPairs>
  <TitlesOfParts>
    <vt:vector size="48" baseType="lpstr">
      <vt:lpstr>BIZ UDPゴシック</vt:lpstr>
      <vt:lpstr>BIZ UDゴシック</vt:lpstr>
      <vt:lpstr>游ゴシック</vt:lpstr>
      <vt:lpstr>Arial</vt:lpstr>
      <vt:lpstr>Calibri</vt:lpstr>
      <vt:lpstr>Calibri Light</vt:lpstr>
      <vt:lpstr>Office テーマ</vt:lpstr>
      <vt:lpstr>令和６年度 男女共同参画社会にかかる府民意識調査　概要</vt:lpstr>
      <vt:lpstr>目次</vt:lpstr>
      <vt:lpstr>１－１　回答者の属性（性別・年齢）</vt:lpstr>
      <vt:lpstr>１－２　回答者の属性（回答方法）</vt:lpstr>
      <vt:lpstr>２　男女平等の現状認識</vt:lpstr>
      <vt:lpstr>３　女性の増加が望まれる職業・役職</vt:lpstr>
      <vt:lpstr>４　性別役割分担意識</vt:lpstr>
      <vt:lpstr>５　結婚に関する考え方</vt:lpstr>
      <vt:lpstr>６　家庭の仕事の役割分担</vt:lpstr>
      <vt:lpstr>７－１　仕事に要する時間（平日と休日の比較）</vt:lpstr>
      <vt:lpstr>７－２　家事に要する時間（平日と休日の比較）</vt:lpstr>
      <vt:lpstr>７－２－１　家事に要する時間（平日、共働き状況別）</vt:lpstr>
      <vt:lpstr>７－２－２　家事に要する時間（休日、共働き状況別）</vt:lpstr>
      <vt:lpstr>７－３　育児に要する時間（平日と休日の比較）</vt:lpstr>
      <vt:lpstr>７－３－１　育児に要する時間（平日、共働き状況別）</vt:lpstr>
      <vt:lpstr>７－３－２　育児に要する時間（休日、共働き状況別）</vt:lpstr>
      <vt:lpstr>７－３ー３　育児に要する時間　※末子年齢が「６歳未満」の回答者</vt:lpstr>
      <vt:lpstr>７－３ー４　育児に要する時間　※末子年齢が「小学生」以下の回答者</vt:lpstr>
      <vt:lpstr>８　介護に要する時間</vt:lpstr>
      <vt:lpstr>８－１　介護される場合の希望</vt:lpstr>
      <vt:lpstr>９　女性の働き方（「考え方」と「実際」）</vt:lpstr>
      <vt:lpstr>１０　職場において男女格差を感じること</vt:lpstr>
      <vt:lpstr>１１　女性が働き続けるために必要なこと</vt:lpstr>
      <vt:lpstr>１２　女性が再就職しやすくなるために必要なこと</vt:lpstr>
      <vt:lpstr>１３　男性が家事等をすることを難しくしている理由</vt:lpstr>
      <vt:lpstr>１４　男性が家事、育児等に参加する為に必要なこと</vt:lpstr>
      <vt:lpstr>１５　社会・職場における男女共同参画の進展</vt:lpstr>
      <vt:lpstr>１６　地域・家庭における男女共同参画の進展</vt:lpstr>
      <vt:lpstr>１７　コロナ禍前後の生活の変化</vt:lpstr>
      <vt:lpstr>１８　暴力だと思うこと</vt:lpstr>
      <vt:lpstr>１９　配偶者等からの暴力（ＤＶ）の相談窓口の認知度</vt:lpstr>
      <vt:lpstr>２０－１　配偶者等からの暴力（ＤＶ）を受けた経験</vt:lpstr>
      <vt:lpstr>２０－２　交際相手からの暴力（デートＤＶ）を受けた経験</vt:lpstr>
      <vt:lpstr>２０－３　ドメスティック・バイオレンス（ＤＶ）の相談先</vt:lpstr>
      <vt:lpstr>２０－４　ＤＶを相談しなかった理由</vt:lpstr>
      <vt:lpstr>２１－１　性暴力・性被害を受けた経験</vt:lpstr>
      <vt:lpstr>２１－２　性暴力被害を相談しなかった理由</vt:lpstr>
      <vt:lpstr>２２　ＤＶや性暴力・性犯罪等をなくすために必要な取組</vt:lpstr>
      <vt:lpstr>２３　男女共同参画社会に関する用語の認知度</vt:lpstr>
      <vt:lpstr>２４　男女平等の実現にとって最も重要なこと</vt:lpstr>
      <vt:lpstr>２５　男女共同参画推進に向けて府や市町村がすべき取組</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男女共同参画社会に関する府民意識調査概要</dc:title>
  <dc:creator>宍戸　悟</dc:creator>
  <cp:lastModifiedBy>今西　くらら</cp:lastModifiedBy>
  <cp:revision>357</cp:revision>
  <cp:lastPrinted>2024-11-18T06:38:19Z</cp:lastPrinted>
  <dcterms:created xsi:type="dcterms:W3CDTF">2019-09-11T03:03:42Z</dcterms:created>
  <dcterms:modified xsi:type="dcterms:W3CDTF">2024-11-21T09:22:03Z</dcterms:modified>
</cp:coreProperties>
</file>