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1"/>
  </p:notesMasterIdLst>
  <p:sldIdLst>
    <p:sldId id="256" r:id="rId2"/>
    <p:sldId id="325" r:id="rId3"/>
    <p:sldId id="296" r:id="rId4"/>
    <p:sldId id="302" r:id="rId5"/>
    <p:sldId id="265" r:id="rId6"/>
    <p:sldId id="320" r:id="rId7"/>
    <p:sldId id="267" r:id="rId8"/>
    <p:sldId id="268" r:id="rId9"/>
    <p:sldId id="269" r:id="rId10"/>
    <p:sldId id="270" r:id="rId11"/>
    <p:sldId id="273" r:id="rId12"/>
    <p:sldId id="308" r:id="rId13"/>
    <p:sldId id="309" r:id="rId14"/>
    <p:sldId id="274" r:id="rId15"/>
    <p:sldId id="310" r:id="rId16"/>
    <p:sldId id="311" r:id="rId17"/>
    <p:sldId id="272" r:id="rId18"/>
    <p:sldId id="307" r:id="rId19"/>
    <p:sldId id="275" r:id="rId20"/>
    <p:sldId id="276" r:id="rId21"/>
    <p:sldId id="279" r:id="rId22"/>
    <p:sldId id="280" r:id="rId23"/>
    <p:sldId id="281" r:id="rId24"/>
    <p:sldId id="282" r:id="rId25"/>
    <p:sldId id="297" r:id="rId26"/>
    <p:sldId id="284" r:id="rId27"/>
    <p:sldId id="283" r:id="rId28"/>
    <p:sldId id="285" r:id="rId29"/>
    <p:sldId id="287" r:id="rId30"/>
    <p:sldId id="289" r:id="rId31"/>
    <p:sldId id="306" r:id="rId32"/>
    <p:sldId id="290" r:id="rId33"/>
    <p:sldId id="292" r:id="rId34"/>
    <p:sldId id="301" r:id="rId35"/>
    <p:sldId id="326" r:id="rId36"/>
    <p:sldId id="293" r:id="rId37"/>
    <p:sldId id="294" r:id="rId38"/>
    <p:sldId id="295" r:id="rId39"/>
    <p:sldId id="327" r:id="rId40"/>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宍戸　悟" initials="宍戸　悟" lastIdx="38" clrIdx="0">
    <p:extLst>
      <p:ext uri="{19B8F6BF-5375-455C-9EA6-DF929625EA0E}">
        <p15:presenceInfo xmlns:p15="http://schemas.microsoft.com/office/powerpoint/2012/main" userId="S-1-5-21-161959346-1900351369-444732941-1958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65" autoAdjust="0"/>
    <p:restoredTop sz="94434" autoAdjust="0"/>
  </p:normalViewPr>
  <p:slideViewPr>
    <p:cSldViewPr snapToGrid="0">
      <p:cViewPr varScale="1">
        <p:scale>
          <a:sx n="71" d="100"/>
          <a:sy n="71" d="100"/>
        </p:scale>
        <p:origin x="43"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6"/>
          </a:xfrm>
          <a:prstGeom prst="rect">
            <a:avLst/>
          </a:prstGeom>
        </p:spPr>
        <p:txBody>
          <a:bodyPr vert="horz" lIns="91312" tIns="45656" rIns="91312" bIns="4565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443" y="0"/>
            <a:ext cx="2945659" cy="498056"/>
          </a:xfrm>
          <a:prstGeom prst="rect">
            <a:avLst/>
          </a:prstGeom>
        </p:spPr>
        <p:txBody>
          <a:bodyPr vert="horz" lIns="91312" tIns="45656" rIns="91312" bIns="45656" rtlCol="0"/>
          <a:lstStyle>
            <a:lvl1pPr algn="r">
              <a:defRPr sz="1200"/>
            </a:lvl1pPr>
          </a:lstStyle>
          <a:p>
            <a:fld id="{B43B708C-9FB8-40EC-BD42-58D7928617E8}" type="datetimeFigureOut">
              <a:rPr kumimoji="1" lang="ja-JP" altLang="en-US" smtClean="0"/>
              <a:t>2024/12/12</a:t>
            </a:fld>
            <a:endParaRPr kumimoji="1" lang="ja-JP" altLang="en-US" dirty="0"/>
          </a:p>
        </p:txBody>
      </p:sp>
      <p:sp>
        <p:nvSpPr>
          <p:cNvPr id="4" name="スライド イメージ プレースホルダー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312" tIns="45656" rIns="91312" bIns="45656" rtlCol="0" anchor="ctr"/>
          <a:lstStyle/>
          <a:p>
            <a:endParaRPr lang="ja-JP" altLang="en-US" dirty="0"/>
          </a:p>
        </p:txBody>
      </p:sp>
      <p:sp>
        <p:nvSpPr>
          <p:cNvPr id="5" name="ノート プレースホルダー 4"/>
          <p:cNvSpPr>
            <a:spLocks noGrp="1"/>
          </p:cNvSpPr>
          <p:nvPr>
            <p:ph type="body" sz="quarter" idx="3"/>
          </p:nvPr>
        </p:nvSpPr>
        <p:spPr>
          <a:xfrm>
            <a:off x="679768" y="4777195"/>
            <a:ext cx="5438140" cy="3908613"/>
          </a:xfrm>
          <a:prstGeom prst="rect">
            <a:avLst/>
          </a:prstGeom>
        </p:spPr>
        <p:txBody>
          <a:bodyPr vert="horz" lIns="91312" tIns="45656" rIns="91312" bIns="456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4"/>
            <a:ext cx="2945659" cy="498055"/>
          </a:xfrm>
          <a:prstGeom prst="rect">
            <a:avLst/>
          </a:prstGeom>
        </p:spPr>
        <p:txBody>
          <a:bodyPr vert="horz" lIns="91312" tIns="45656" rIns="91312" bIns="4565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312" tIns="45656" rIns="91312" bIns="45656" rtlCol="0" anchor="b"/>
          <a:lstStyle>
            <a:lvl1pPr algn="r">
              <a:defRPr sz="1200"/>
            </a:lvl1pPr>
          </a:lstStyle>
          <a:p>
            <a:fld id="{C80F24A6-4C21-432B-9B4A-E193D213595A}" type="slidenum">
              <a:rPr kumimoji="1" lang="ja-JP" altLang="en-US" smtClean="0"/>
              <a:t>‹#›</a:t>
            </a:fld>
            <a:endParaRPr kumimoji="1" lang="ja-JP" altLang="en-US" dirty="0"/>
          </a:p>
        </p:txBody>
      </p:sp>
    </p:spTree>
    <p:extLst>
      <p:ext uri="{BB962C8B-B14F-4D97-AF65-F5344CB8AC3E}">
        <p14:creationId xmlns:p14="http://schemas.microsoft.com/office/powerpoint/2010/main" val="2736846785"/>
      </p:ext>
    </p:extLst>
  </p:cSld>
  <p:clrMap bg1="lt1" tx1="dk1" bg2="lt2" tx2="dk2" accent1="accent1" accent2="accent2" accent3="accent3" accent4="accent4" accent5="accent5" accent6="accent6" hlink="hlink" folHlink="folHlink"/>
  <p:notesStyle>
    <a:lvl1pPr marL="0" algn="l" defTabSz="839876" rtl="0" eaLnBrk="1" latinLnBrk="0" hangingPunct="1">
      <a:defRPr kumimoji="1" sz="1102" kern="1200">
        <a:solidFill>
          <a:schemeClr val="tx1"/>
        </a:solidFill>
        <a:latin typeface="+mn-lt"/>
        <a:ea typeface="+mn-ea"/>
        <a:cs typeface="+mn-cs"/>
      </a:defRPr>
    </a:lvl1pPr>
    <a:lvl2pPr marL="419938" algn="l" defTabSz="839876" rtl="0" eaLnBrk="1" latinLnBrk="0" hangingPunct="1">
      <a:defRPr kumimoji="1" sz="1102" kern="1200">
        <a:solidFill>
          <a:schemeClr val="tx1"/>
        </a:solidFill>
        <a:latin typeface="+mn-lt"/>
        <a:ea typeface="+mn-ea"/>
        <a:cs typeface="+mn-cs"/>
      </a:defRPr>
    </a:lvl2pPr>
    <a:lvl3pPr marL="839876" algn="l" defTabSz="839876" rtl="0" eaLnBrk="1" latinLnBrk="0" hangingPunct="1">
      <a:defRPr kumimoji="1" sz="1102" kern="1200">
        <a:solidFill>
          <a:schemeClr val="tx1"/>
        </a:solidFill>
        <a:latin typeface="+mn-lt"/>
        <a:ea typeface="+mn-ea"/>
        <a:cs typeface="+mn-cs"/>
      </a:defRPr>
    </a:lvl3pPr>
    <a:lvl4pPr marL="1259815" algn="l" defTabSz="839876" rtl="0" eaLnBrk="1" latinLnBrk="0" hangingPunct="1">
      <a:defRPr kumimoji="1" sz="1102" kern="1200">
        <a:solidFill>
          <a:schemeClr val="tx1"/>
        </a:solidFill>
        <a:latin typeface="+mn-lt"/>
        <a:ea typeface="+mn-ea"/>
        <a:cs typeface="+mn-cs"/>
      </a:defRPr>
    </a:lvl4pPr>
    <a:lvl5pPr marL="1679753" algn="l" defTabSz="839876" rtl="0" eaLnBrk="1" latinLnBrk="0" hangingPunct="1">
      <a:defRPr kumimoji="1" sz="1102" kern="1200">
        <a:solidFill>
          <a:schemeClr val="tx1"/>
        </a:solidFill>
        <a:latin typeface="+mn-lt"/>
        <a:ea typeface="+mn-ea"/>
        <a:cs typeface="+mn-cs"/>
      </a:defRPr>
    </a:lvl5pPr>
    <a:lvl6pPr marL="2099691" algn="l" defTabSz="839876" rtl="0" eaLnBrk="1" latinLnBrk="0" hangingPunct="1">
      <a:defRPr kumimoji="1" sz="1102" kern="1200">
        <a:solidFill>
          <a:schemeClr val="tx1"/>
        </a:solidFill>
        <a:latin typeface="+mn-lt"/>
        <a:ea typeface="+mn-ea"/>
        <a:cs typeface="+mn-cs"/>
      </a:defRPr>
    </a:lvl6pPr>
    <a:lvl7pPr marL="2519629" algn="l" defTabSz="839876" rtl="0" eaLnBrk="1" latinLnBrk="0" hangingPunct="1">
      <a:defRPr kumimoji="1" sz="1102" kern="1200">
        <a:solidFill>
          <a:schemeClr val="tx1"/>
        </a:solidFill>
        <a:latin typeface="+mn-lt"/>
        <a:ea typeface="+mn-ea"/>
        <a:cs typeface="+mn-cs"/>
      </a:defRPr>
    </a:lvl7pPr>
    <a:lvl8pPr marL="2939567" algn="l" defTabSz="839876" rtl="0" eaLnBrk="1" latinLnBrk="0" hangingPunct="1">
      <a:defRPr kumimoji="1" sz="1102" kern="1200">
        <a:solidFill>
          <a:schemeClr val="tx1"/>
        </a:solidFill>
        <a:latin typeface="+mn-lt"/>
        <a:ea typeface="+mn-ea"/>
        <a:cs typeface="+mn-cs"/>
      </a:defRPr>
    </a:lvl8pPr>
    <a:lvl9pPr marL="3359506" algn="l" defTabSz="839876" rtl="0" eaLnBrk="1" latinLnBrk="0" hangingPunct="1">
      <a:defRPr kumimoji="1" sz="110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80F24A6-4C21-432B-9B4A-E193D213595A}" type="slidenum">
              <a:rPr kumimoji="1" lang="ja-JP" altLang="en-US" smtClean="0"/>
              <a:t>20</a:t>
            </a:fld>
            <a:endParaRPr kumimoji="1" lang="ja-JP" altLang="en-US" dirty="0"/>
          </a:p>
        </p:txBody>
      </p:sp>
    </p:spTree>
    <p:extLst>
      <p:ext uri="{BB962C8B-B14F-4D97-AF65-F5344CB8AC3E}">
        <p14:creationId xmlns:p14="http://schemas.microsoft.com/office/powerpoint/2010/main" val="1453508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B92385E-9D4D-47DB-8CC0-3F9A0EA6470F}" type="datetime1">
              <a:rPr kumimoji="1" lang="ja-JP" altLang="en-US" smtClean="0"/>
              <a:t>2024/12/12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1747355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C2EDBD-F3BB-45E8-80DC-F0C824F486B7}" type="datetime1">
              <a:rPr kumimoji="1" lang="ja-JP" altLang="en-US" smtClean="0"/>
              <a:t>2024/12/12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084533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3DB2E3-35C6-4EA9-863C-185C7423BC18}" type="datetime1">
              <a:rPr kumimoji="1" lang="ja-JP" altLang="en-US" smtClean="0"/>
              <a:t>2024/12/12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2913514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CEA0E8-9318-49E4-B473-24DDBB080CFB}" type="datetime1">
              <a:rPr kumimoji="1" lang="ja-JP" altLang="en-US" smtClean="0"/>
              <a:t>2024/12/12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496403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937DAF1-1B7F-416C-ABB8-3E45A32F1AD9}" type="datetime1">
              <a:rPr kumimoji="1" lang="ja-JP" altLang="en-US" smtClean="0"/>
              <a:t>2024/12/12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011409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58D51E5-6665-43F3-92E4-2EF744EB7B88}" type="datetime1">
              <a:rPr kumimoji="1" lang="ja-JP" altLang="en-US" smtClean="0"/>
              <a:t>2024/12/12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111777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5A6DE2-4C03-4E0A-BB19-2222D99A67E2}" type="datetime1">
              <a:rPr kumimoji="1" lang="ja-JP" altLang="en-US" smtClean="0"/>
              <a:t>2024/12/12</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2216102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030955-401E-4FCA-BDEE-37B604FD91FB}" type="datetime1">
              <a:rPr kumimoji="1" lang="ja-JP" altLang="en-US" smtClean="0"/>
              <a:t>2024/12/12</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1228008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2B33A2-3850-4864-8A1B-E69BDBE2D361}" type="datetime1">
              <a:rPr kumimoji="1" lang="ja-JP" altLang="en-US" smtClean="0"/>
              <a:t>2024/12/12</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395277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982446-B7FB-4F55-BAAF-C4287F1B34F1}" type="datetime1">
              <a:rPr kumimoji="1" lang="ja-JP" altLang="en-US" smtClean="0"/>
              <a:t>2024/12/12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14040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02BA21-63F0-4A93-B779-644D40807D73}" type="datetime1">
              <a:rPr kumimoji="1" lang="ja-JP" altLang="en-US" smtClean="0"/>
              <a:t>2024/12/12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169113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0CA5C1-2F43-4F7B-9038-3F4EE002FAA2}" type="datetime1">
              <a:rPr kumimoji="1" lang="ja-JP" altLang="en-US" smtClean="0"/>
              <a:t>2024/12/12</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13837062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7.emf"/></Relationships>
</file>

<file path=ppt/slides/_rels/slide21.xml.rels><?xml version="1.0" encoding="UTF-8" standalone="yes"?>
<Relationships xmlns="http://schemas.openxmlformats.org/package/2006/relationships"><Relationship Id="rId3" Type="http://schemas.openxmlformats.org/officeDocument/2006/relationships/image" Target="../media/image39.emf"/><Relationship Id="rId2" Type="http://schemas.openxmlformats.org/officeDocument/2006/relationships/image" Target="../media/image38.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3.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9.emf"/><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0.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3.emf"/><Relationship Id="rId2" Type="http://schemas.openxmlformats.org/officeDocument/2006/relationships/image" Target="../media/image52.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5.emf"/><Relationship Id="rId2" Type="http://schemas.openxmlformats.org/officeDocument/2006/relationships/image" Target="../media/image54.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6.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7.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8.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9.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60.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7" Type="http://schemas.openxmlformats.org/officeDocument/2006/relationships/image" Target="../media/image9.emf"/><Relationship Id="rId2" Type="http://schemas.openxmlformats.org/officeDocument/2006/relationships/image" Target="../media/image4.emf"/><Relationship Id="rId1" Type="http://schemas.openxmlformats.org/officeDocument/2006/relationships/slideLayout" Target="../slideLayouts/slideLayout2.xml"/><Relationship Id="rId6" Type="http://schemas.openxmlformats.org/officeDocument/2006/relationships/image" Target="../media/image8.emf"/><Relationship Id="rId5" Type="http://schemas.openxmlformats.org/officeDocument/2006/relationships/image" Target="../media/image7.png"/><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1000">
              <a:srgbClr val="0070C0">
                <a:alpha val="80000"/>
              </a:srgb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タイトル 3"/>
          <p:cNvSpPr>
            <a:spLocks noGrp="1"/>
          </p:cNvSpPr>
          <p:nvPr>
            <p:ph type="title"/>
          </p:nvPr>
        </p:nvSpPr>
        <p:spPr>
          <a:xfrm>
            <a:off x="770126" y="2924162"/>
            <a:ext cx="8365748" cy="1054560"/>
          </a:xfrm>
          <a:noFill/>
        </p:spPr>
        <p:txBody>
          <a:bodyPr>
            <a:normAutofit fontScale="90000"/>
          </a:bodyPr>
          <a:lstStyle/>
          <a:p>
            <a:pPr algn="ctr"/>
            <a:r>
              <a:rPr lang="ja-JP" altLang="en-US" sz="3182" b="1" dirty="0">
                <a:solidFill>
                  <a:schemeClr val="bg1"/>
                </a:solidFill>
              </a:rPr>
              <a:t>令和元年度</a:t>
            </a:r>
            <a:br>
              <a:rPr lang="en-US" altLang="ja-JP" sz="3182" b="1" dirty="0">
                <a:solidFill>
                  <a:schemeClr val="bg1"/>
                </a:solidFill>
              </a:rPr>
            </a:br>
            <a:r>
              <a:rPr lang="ja-JP" altLang="en-US" sz="3182" b="1" dirty="0">
                <a:solidFill>
                  <a:schemeClr val="bg1"/>
                </a:solidFill>
              </a:rPr>
              <a:t>男女共同参画社会に関する府民意識調査　概要</a:t>
            </a:r>
          </a:p>
        </p:txBody>
      </p:sp>
      <p:sp>
        <p:nvSpPr>
          <p:cNvPr id="5" name="コンテンツ プレースホルダー 4"/>
          <p:cNvSpPr>
            <a:spLocks noGrp="1"/>
          </p:cNvSpPr>
          <p:nvPr>
            <p:ph idx="1"/>
          </p:nvPr>
        </p:nvSpPr>
        <p:spPr>
          <a:xfrm>
            <a:off x="770126" y="5109207"/>
            <a:ext cx="8365748" cy="505952"/>
          </a:xfrm>
        </p:spPr>
        <p:txBody>
          <a:bodyPr/>
          <a:lstStyle/>
          <a:p>
            <a:pPr marL="0" indent="0" algn="ctr">
              <a:buNone/>
            </a:pPr>
            <a:r>
              <a:rPr kumimoji="1" lang="ja-JP" altLang="en-US" b="1" dirty="0"/>
              <a:t>令和６年</a:t>
            </a:r>
            <a:r>
              <a:rPr lang="ja-JP" altLang="en-US" b="1" dirty="0"/>
              <a:t>１１</a:t>
            </a:r>
            <a:r>
              <a:rPr kumimoji="1" lang="ja-JP" altLang="en-US" b="1" dirty="0"/>
              <a:t>月</a:t>
            </a:r>
          </a:p>
        </p:txBody>
      </p:sp>
      <p:sp>
        <p:nvSpPr>
          <p:cNvPr id="2" name="テキスト ボックス 1"/>
          <p:cNvSpPr txBox="1"/>
          <p:nvPr/>
        </p:nvSpPr>
        <p:spPr>
          <a:xfrm>
            <a:off x="6866467" y="553792"/>
            <a:ext cx="2509353"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2400" dirty="0"/>
              <a:t>参考資料３</a:t>
            </a:r>
          </a:p>
        </p:txBody>
      </p:sp>
    </p:spTree>
    <p:extLst>
      <p:ext uri="{BB962C8B-B14F-4D97-AF65-F5344CB8AC3E}">
        <p14:creationId xmlns:p14="http://schemas.microsoft.com/office/powerpoint/2010/main" val="4007482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７－１　仕事に要する時間（平日と休日の比較）</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10</a:t>
            </a:fld>
            <a:endParaRPr kumimoji="1" lang="ja-JP" altLang="en-US" dirty="0"/>
          </a:p>
        </p:txBody>
      </p:sp>
      <p:sp>
        <p:nvSpPr>
          <p:cNvPr id="8" name="テキスト ボックス 7"/>
          <p:cNvSpPr txBox="1"/>
          <p:nvPr/>
        </p:nvSpPr>
        <p:spPr>
          <a:xfrm>
            <a:off x="906314" y="918706"/>
            <a:ext cx="8295320" cy="101566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平日に仕事に要する時間について、</a:t>
            </a:r>
            <a:r>
              <a:rPr lang="en-US" altLang="ja-JP" sz="1500" dirty="0"/>
              <a:t>8</a:t>
            </a:r>
            <a:r>
              <a:rPr lang="ja-JP" altLang="en-US" sz="1500" dirty="0"/>
              <a:t>時間以上である女性は</a:t>
            </a:r>
            <a:r>
              <a:rPr lang="en-US" altLang="ja-JP" sz="1500" dirty="0"/>
              <a:t>37.6%</a:t>
            </a:r>
            <a:r>
              <a:rPr lang="ja-JP" altLang="en-US" sz="1500" dirty="0"/>
              <a:t>、男性で</a:t>
            </a:r>
            <a:r>
              <a:rPr lang="en-US" altLang="ja-JP" sz="1500" dirty="0"/>
              <a:t>53.3%</a:t>
            </a:r>
            <a:r>
              <a:rPr lang="ja-JP" altLang="en-US" sz="1500" dirty="0"/>
              <a:t>となっている。</a:t>
            </a:r>
          </a:p>
          <a:p>
            <a:r>
              <a:rPr lang="ja-JP" altLang="en-US" sz="1500" dirty="0"/>
              <a:t>　一方、休日については「</a:t>
            </a:r>
            <a:r>
              <a:rPr lang="en-US" altLang="ja-JP" sz="1500" dirty="0"/>
              <a:t>4</a:t>
            </a:r>
            <a:r>
              <a:rPr lang="ja-JP" altLang="en-US" sz="1500" dirty="0"/>
              <a:t>時間未満」で約</a:t>
            </a:r>
            <a:r>
              <a:rPr lang="en-US" altLang="ja-JP" sz="1500" dirty="0"/>
              <a:t>10</a:t>
            </a:r>
            <a:r>
              <a:rPr lang="ja-JP" altLang="en-US" sz="1500" dirty="0"/>
              <a:t>ポイント、「なし」で約</a:t>
            </a:r>
            <a:r>
              <a:rPr lang="en-US" altLang="ja-JP" sz="1500" dirty="0"/>
              <a:t>5</a:t>
            </a:r>
            <a:r>
              <a:rPr lang="ja-JP" altLang="en-US" sz="1500" dirty="0"/>
              <a:t>ポイントの差があるものの、</a:t>
            </a:r>
            <a:r>
              <a:rPr lang="en-US" altLang="ja-JP" sz="1500" dirty="0"/>
              <a:t>4</a:t>
            </a:r>
            <a:r>
              <a:rPr lang="ja-JP" altLang="en-US" sz="1500" dirty="0"/>
              <a:t>時間以上を示す項目についてはいずれも男女間の差は</a:t>
            </a:r>
            <a:r>
              <a:rPr lang="en-US" altLang="ja-JP" sz="1500" dirty="0"/>
              <a:t>2</a:t>
            </a:r>
            <a:r>
              <a:rPr lang="ja-JP" altLang="en-US" sz="1500" dirty="0"/>
              <a:t>ポイント以内となった。</a:t>
            </a:r>
          </a:p>
          <a:p>
            <a:endParaRPr lang="ja-JP" altLang="en-US" sz="1500" dirty="0"/>
          </a:p>
        </p:txBody>
      </p:sp>
      <p:cxnSp>
        <p:nvCxnSpPr>
          <p:cNvPr id="12" name="直線コネクタ 11"/>
          <p:cNvCxnSpPr/>
          <p:nvPr/>
        </p:nvCxnSpPr>
        <p:spPr>
          <a:xfrm>
            <a:off x="4959115" y="1997320"/>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a:stretch>
            <a:fillRect/>
          </a:stretch>
        </p:blipFill>
        <p:spPr>
          <a:xfrm>
            <a:off x="494019" y="2108200"/>
            <a:ext cx="4370228" cy="4545455"/>
          </a:xfrm>
          <a:prstGeom prst="rect">
            <a:avLst/>
          </a:prstGeom>
        </p:spPr>
      </p:pic>
      <p:sp>
        <p:nvSpPr>
          <p:cNvPr id="7" name="テキスト ボックス 6"/>
          <p:cNvSpPr txBox="1"/>
          <p:nvPr/>
        </p:nvSpPr>
        <p:spPr>
          <a:xfrm>
            <a:off x="252719" y="1997320"/>
            <a:ext cx="3442981" cy="369332"/>
          </a:xfrm>
          <a:prstGeom prst="rect">
            <a:avLst/>
          </a:prstGeom>
          <a:noFill/>
        </p:spPr>
        <p:txBody>
          <a:bodyPr wrap="square" rtlCol="0">
            <a:spAutoFit/>
          </a:bodyPr>
          <a:lstStyle/>
          <a:p>
            <a:r>
              <a:rPr kumimoji="1" lang="en-US" altLang="ja-JP" dirty="0"/>
              <a:t>【</a:t>
            </a:r>
            <a:r>
              <a:rPr kumimoji="1" lang="ja-JP" altLang="en-US" dirty="0"/>
              <a:t>仕事に要する時間（平日）</a:t>
            </a:r>
            <a:r>
              <a:rPr kumimoji="1" lang="en-US" altLang="ja-JP" dirty="0"/>
              <a:t>】</a:t>
            </a:r>
            <a:endParaRPr kumimoji="1" lang="ja-JP" altLang="en-US" dirty="0"/>
          </a:p>
        </p:txBody>
      </p:sp>
      <p:sp>
        <p:nvSpPr>
          <p:cNvPr id="11" name="テキスト ボックス 10"/>
          <p:cNvSpPr txBox="1"/>
          <p:nvPr/>
        </p:nvSpPr>
        <p:spPr>
          <a:xfrm>
            <a:off x="4775347" y="1997320"/>
            <a:ext cx="3442981" cy="369332"/>
          </a:xfrm>
          <a:prstGeom prst="rect">
            <a:avLst/>
          </a:prstGeom>
          <a:noFill/>
        </p:spPr>
        <p:txBody>
          <a:bodyPr wrap="square" rtlCol="0">
            <a:spAutoFit/>
          </a:bodyPr>
          <a:lstStyle/>
          <a:p>
            <a:r>
              <a:rPr kumimoji="1" lang="en-US" altLang="ja-JP" dirty="0"/>
              <a:t>【</a:t>
            </a:r>
            <a:r>
              <a:rPr kumimoji="1" lang="ja-JP" altLang="en-US" dirty="0"/>
              <a:t>仕事に要する時間（休日）</a:t>
            </a:r>
            <a:r>
              <a:rPr kumimoji="1" lang="en-US" altLang="ja-JP" dirty="0"/>
              <a:t>】</a:t>
            </a:r>
            <a:endParaRPr kumimoji="1" lang="ja-JP" altLang="en-US" dirty="0"/>
          </a:p>
        </p:txBody>
      </p:sp>
      <p:pic>
        <p:nvPicPr>
          <p:cNvPr id="9" name="図 8"/>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4959107" y="2108190"/>
            <a:ext cx="4370400" cy="4546800"/>
          </a:xfrm>
          <a:prstGeom prst="rect">
            <a:avLst/>
          </a:prstGeom>
        </p:spPr>
      </p:pic>
    </p:spTree>
    <p:extLst>
      <p:ext uri="{BB962C8B-B14F-4D97-AF65-F5344CB8AC3E}">
        <p14:creationId xmlns:p14="http://schemas.microsoft.com/office/powerpoint/2010/main" val="2333176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７－２　家事に要する時間（平日と休日の比較）</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11</a:t>
            </a:fld>
            <a:endParaRPr kumimoji="1" lang="ja-JP" altLang="en-US" dirty="0"/>
          </a:p>
        </p:txBody>
      </p:sp>
      <p:sp>
        <p:nvSpPr>
          <p:cNvPr id="8" name="テキスト ボックス 7"/>
          <p:cNvSpPr txBox="1"/>
          <p:nvPr/>
        </p:nvSpPr>
        <p:spPr>
          <a:xfrm>
            <a:off x="906314" y="918706"/>
            <a:ext cx="8295320" cy="553998"/>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a:t>
            </a:r>
            <a:r>
              <a:rPr lang="ja-JP" altLang="en-US" sz="1500" dirty="0"/>
              <a:t>男性が家事に要する時間は平日「ほとんどない」が</a:t>
            </a:r>
            <a:r>
              <a:rPr lang="en-US" altLang="ja-JP" sz="1500" dirty="0"/>
              <a:t>25.5%</a:t>
            </a:r>
            <a:r>
              <a:rPr lang="ja-JP" altLang="en-US" sz="1500" dirty="0"/>
              <a:t>、休日は「</a:t>
            </a:r>
            <a:r>
              <a:rPr lang="en-US" altLang="ja-JP" sz="1500" dirty="0"/>
              <a:t>30</a:t>
            </a:r>
            <a:r>
              <a:rPr lang="ja-JP" altLang="en-US" sz="1500" dirty="0"/>
              <a:t>分から</a:t>
            </a:r>
            <a:r>
              <a:rPr lang="en-US" altLang="ja-JP" sz="1500" dirty="0"/>
              <a:t>1</a:t>
            </a:r>
            <a:r>
              <a:rPr lang="ja-JP" altLang="en-US" sz="1500" dirty="0"/>
              <a:t>時間未満」が</a:t>
            </a:r>
            <a:r>
              <a:rPr lang="en-US" altLang="ja-JP" sz="1500" dirty="0"/>
              <a:t>20.8%</a:t>
            </a:r>
            <a:r>
              <a:rPr lang="ja-JP" altLang="en-US" sz="1500" dirty="0"/>
              <a:t>と最も高い。女性は平日、休日ともに「</a:t>
            </a:r>
            <a:r>
              <a:rPr lang="en-US" altLang="ja-JP" sz="1500" dirty="0"/>
              <a:t>2</a:t>
            </a:r>
            <a:r>
              <a:rPr lang="ja-JP" altLang="en-US" sz="1500" dirty="0"/>
              <a:t>時間から</a:t>
            </a:r>
            <a:r>
              <a:rPr lang="en-US" altLang="ja-JP" sz="1500" dirty="0"/>
              <a:t>3</a:t>
            </a:r>
            <a:r>
              <a:rPr lang="ja-JP" altLang="en-US" sz="1500" dirty="0"/>
              <a:t>時間未満」がともに</a:t>
            </a:r>
            <a:r>
              <a:rPr lang="en-US" altLang="ja-JP" sz="1500" dirty="0"/>
              <a:t>20.5%</a:t>
            </a:r>
            <a:r>
              <a:rPr lang="ja-JP" altLang="en-US" sz="1500" dirty="0"/>
              <a:t>と最も高い。</a:t>
            </a:r>
          </a:p>
        </p:txBody>
      </p:sp>
      <p:cxnSp>
        <p:nvCxnSpPr>
          <p:cNvPr id="12" name="直線コネクタ 11"/>
          <p:cNvCxnSpPr/>
          <p:nvPr/>
        </p:nvCxnSpPr>
        <p:spPr>
          <a:xfrm>
            <a:off x="4965847" y="1870320"/>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019" y="2117424"/>
            <a:ext cx="4370228" cy="4527005"/>
          </a:xfrm>
          <a:prstGeom prst="rect">
            <a:avLst/>
          </a:prstGeom>
        </p:spPr>
      </p:pic>
      <p:sp>
        <p:nvSpPr>
          <p:cNvPr id="7" name="テキスト ボックス 6"/>
          <p:cNvSpPr txBox="1"/>
          <p:nvPr/>
        </p:nvSpPr>
        <p:spPr>
          <a:xfrm>
            <a:off x="239716" y="1931516"/>
            <a:ext cx="3442981" cy="369332"/>
          </a:xfrm>
          <a:prstGeom prst="rect">
            <a:avLst/>
          </a:prstGeom>
          <a:noFill/>
        </p:spPr>
        <p:txBody>
          <a:bodyPr wrap="square" rtlCol="0">
            <a:spAutoFit/>
          </a:bodyPr>
          <a:lstStyle/>
          <a:p>
            <a:r>
              <a:rPr kumimoji="1" lang="en-US" altLang="ja-JP" dirty="0"/>
              <a:t>【</a:t>
            </a:r>
            <a:r>
              <a:rPr kumimoji="1" lang="ja-JP" altLang="en-US" dirty="0"/>
              <a:t>家事に要する時間（平日）</a:t>
            </a:r>
            <a:r>
              <a:rPr kumimoji="1" lang="en-US" altLang="ja-JP" dirty="0"/>
              <a:t>】</a:t>
            </a:r>
            <a:endParaRPr kumimoji="1" lang="ja-JP" altLang="en-US" dirty="0"/>
          </a:p>
        </p:txBody>
      </p:sp>
      <p:sp>
        <p:nvSpPr>
          <p:cNvPr id="11" name="テキスト ボックス 10"/>
          <p:cNvSpPr txBox="1"/>
          <p:nvPr/>
        </p:nvSpPr>
        <p:spPr>
          <a:xfrm>
            <a:off x="4775347" y="1931516"/>
            <a:ext cx="3442981" cy="369332"/>
          </a:xfrm>
          <a:prstGeom prst="rect">
            <a:avLst/>
          </a:prstGeom>
          <a:noFill/>
        </p:spPr>
        <p:txBody>
          <a:bodyPr wrap="square" rtlCol="0">
            <a:spAutoFit/>
          </a:bodyPr>
          <a:lstStyle/>
          <a:p>
            <a:r>
              <a:rPr kumimoji="1" lang="en-US" altLang="ja-JP" dirty="0"/>
              <a:t>【</a:t>
            </a:r>
            <a:r>
              <a:rPr kumimoji="1" lang="ja-JP" altLang="en-US" dirty="0"/>
              <a:t>家事に要する時間（休日）</a:t>
            </a:r>
            <a:r>
              <a:rPr kumimoji="1" lang="en-US" altLang="ja-JP" dirty="0"/>
              <a:t>】</a:t>
            </a:r>
            <a:endParaRPr kumimoji="1" lang="ja-JP" altLang="en-US" dirty="0"/>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18550" y="2183227"/>
            <a:ext cx="4330111" cy="4485448"/>
          </a:xfrm>
          <a:prstGeom prst="rect">
            <a:avLst/>
          </a:prstGeom>
        </p:spPr>
      </p:pic>
    </p:spTree>
    <p:extLst>
      <p:ext uri="{BB962C8B-B14F-4D97-AF65-F5344CB8AC3E}">
        <p14:creationId xmlns:p14="http://schemas.microsoft.com/office/powerpoint/2010/main" val="282003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７－２－１　家事に要する時間（平日、共働き状況別）</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12</a:t>
            </a:fld>
            <a:endParaRPr kumimoji="1" lang="ja-JP" altLang="en-US" dirty="0"/>
          </a:p>
        </p:txBody>
      </p:sp>
      <p:sp>
        <p:nvSpPr>
          <p:cNvPr id="8" name="テキスト ボックス 7"/>
          <p:cNvSpPr txBox="1"/>
          <p:nvPr/>
        </p:nvSpPr>
        <p:spPr>
          <a:xfrm>
            <a:off x="906314" y="918706"/>
            <a:ext cx="8295320" cy="784830"/>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solidFill>
                  <a:prstClr val="black"/>
                </a:solidFill>
              </a:rPr>
              <a:t>　</a:t>
            </a:r>
            <a:r>
              <a:rPr lang="ja-JP" altLang="en-US" sz="1500" dirty="0"/>
              <a:t>共働き世帯女性の平日の家事時間は、</a:t>
            </a:r>
            <a:r>
              <a:rPr lang="en-US" altLang="ja-JP" sz="1500" dirty="0"/>
              <a:t>2</a:t>
            </a:r>
            <a:r>
              <a:rPr lang="ja-JP" altLang="en-US" sz="1500" dirty="0"/>
              <a:t>時間～</a:t>
            </a:r>
            <a:r>
              <a:rPr lang="en-US" altLang="ja-JP" sz="1500" dirty="0"/>
              <a:t>3</a:t>
            </a:r>
            <a:r>
              <a:rPr lang="ja-JP" altLang="en-US" sz="1500" dirty="0"/>
              <a:t>時間未満（</a:t>
            </a:r>
            <a:r>
              <a:rPr lang="en-US" altLang="ja-JP" sz="1500" dirty="0"/>
              <a:t>30.1</a:t>
            </a:r>
            <a:r>
              <a:rPr lang="ja-JP" altLang="en-US" sz="1500" dirty="0"/>
              <a:t>％）が、片働き世帯女性は</a:t>
            </a:r>
            <a:r>
              <a:rPr lang="en-US" altLang="ja-JP" sz="1500" dirty="0"/>
              <a:t>5</a:t>
            </a:r>
            <a:r>
              <a:rPr lang="ja-JP" altLang="en-US" sz="1500" dirty="0"/>
              <a:t>時間以上（</a:t>
            </a:r>
            <a:r>
              <a:rPr lang="en-US" altLang="ja-JP" sz="1500" dirty="0"/>
              <a:t>23.7</a:t>
            </a:r>
            <a:r>
              <a:rPr lang="ja-JP" altLang="en-US" sz="1500" dirty="0"/>
              <a:t>％）が最も高かった。一方、共働き世帯男性の平日の家事時間は</a:t>
            </a:r>
            <a:r>
              <a:rPr lang="en-US" altLang="ja-JP" sz="1500" dirty="0"/>
              <a:t>30</a:t>
            </a:r>
            <a:r>
              <a:rPr lang="ja-JP" altLang="en-US" sz="1500" dirty="0"/>
              <a:t>分～</a:t>
            </a:r>
            <a:r>
              <a:rPr lang="en-US" altLang="ja-JP" sz="1500" dirty="0"/>
              <a:t>1</a:t>
            </a:r>
            <a:r>
              <a:rPr lang="ja-JP" altLang="en-US" sz="1500" dirty="0"/>
              <a:t>時間未満（</a:t>
            </a:r>
            <a:r>
              <a:rPr lang="en-US" altLang="ja-JP" sz="1500" dirty="0"/>
              <a:t>28.3</a:t>
            </a:r>
            <a:r>
              <a:rPr lang="ja-JP" altLang="en-US" sz="1500" dirty="0"/>
              <a:t>％）が、片働き世帯の男性は「ほとんどない」（</a:t>
            </a:r>
            <a:r>
              <a:rPr lang="en-US" altLang="ja-JP" sz="1500" dirty="0"/>
              <a:t>33.7</a:t>
            </a:r>
            <a:r>
              <a:rPr lang="ja-JP" altLang="en-US" sz="1500" dirty="0"/>
              <a:t>％）が最も高かった。</a:t>
            </a:r>
            <a:endParaRPr lang="en-US" altLang="ja-JP" sz="1500" dirty="0"/>
          </a:p>
        </p:txBody>
      </p:sp>
      <p:cxnSp>
        <p:nvCxnSpPr>
          <p:cNvPr id="12" name="直線コネクタ 11"/>
          <p:cNvCxnSpPr/>
          <p:nvPr/>
        </p:nvCxnSpPr>
        <p:spPr>
          <a:xfrm>
            <a:off x="4965847" y="1870320"/>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8531" y="2187845"/>
            <a:ext cx="4370227" cy="4527005"/>
          </a:xfrm>
          <a:prstGeom prst="rect">
            <a:avLst/>
          </a:prstGeom>
        </p:spPr>
      </p:pic>
      <p:sp>
        <p:nvSpPr>
          <p:cNvPr id="7" name="テキスト ボックス 6"/>
          <p:cNvSpPr txBox="1"/>
          <p:nvPr/>
        </p:nvSpPr>
        <p:spPr>
          <a:xfrm>
            <a:off x="209534" y="1932632"/>
            <a:ext cx="4367409" cy="369332"/>
          </a:xfrm>
          <a:prstGeom prst="rect">
            <a:avLst/>
          </a:prstGeom>
          <a:noFill/>
        </p:spPr>
        <p:txBody>
          <a:bodyPr wrap="square" rtlCol="0">
            <a:spAutoFit/>
          </a:bodyPr>
          <a:lstStyle/>
          <a:p>
            <a:r>
              <a:rPr kumimoji="1" lang="en-US" altLang="ja-JP" dirty="0"/>
              <a:t>【</a:t>
            </a:r>
            <a:r>
              <a:rPr kumimoji="1" lang="ja-JP" altLang="en-US" dirty="0"/>
              <a:t>家事に要する時間（平日・共働き）</a:t>
            </a:r>
            <a:r>
              <a:rPr kumimoji="1" lang="en-US" altLang="ja-JP" dirty="0"/>
              <a:t>】</a:t>
            </a:r>
            <a:endParaRPr kumimoji="1" lang="ja-JP" altLang="en-US" dirty="0"/>
          </a:p>
        </p:txBody>
      </p:sp>
      <p:sp>
        <p:nvSpPr>
          <p:cNvPr id="11" name="テキスト ボックス 10"/>
          <p:cNvSpPr txBox="1"/>
          <p:nvPr/>
        </p:nvSpPr>
        <p:spPr>
          <a:xfrm>
            <a:off x="4775347" y="1931516"/>
            <a:ext cx="4426287" cy="369332"/>
          </a:xfrm>
          <a:prstGeom prst="rect">
            <a:avLst/>
          </a:prstGeom>
          <a:noFill/>
        </p:spPr>
        <p:txBody>
          <a:bodyPr wrap="square" rtlCol="0">
            <a:spAutoFit/>
          </a:bodyPr>
          <a:lstStyle/>
          <a:p>
            <a:r>
              <a:rPr kumimoji="1" lang="en-US" altLang="ja-JP" dirty="0"/>
              <a:t>【</a:t>
            </a:r>
            <a:r>
              <a:rPr kumimoji="1" lang="ja-JP" altLang="en-US" dirty="0"/>
              <a:t>家事に要する時間（平日・片働き）</a:t>
            </a:r>
            <a:r>
              <a:rPr kumimoji="1" lang="en-US" altLang="ja-JP" dirty="0"/>
              <a:t>】</a:t>
            </a:r>
            <a:endParaRPr kumimoji="1" lang="ja-JP" altLang="en-US" dirty="0"/>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47253" y="2229402"/>
            <a:ext cx="4330110" cy="4485448"/>
          </a:xfrm>
          <a:prstGeom prst="rect">
            <a:avLst/>
          </a:prstGeom>
        </p:spPr>
      </p:pic>
    </p:spTree>
    <p:extLst>
      <p:ext uri="{BB962C8B-B14F-4D97-AF65-F5344CB8AC3E}">
        <p14:creationId xmlns:p14="http://schemas.microsoft.com/office/powerpoint/2010/main" val="2565876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７－２－２　家事に要する時間（休日、共働き状況別）</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13</a:t>
            </a:fld>
            <a:endParaRPr kumimoji="1" lang="ja-JP" altLang="en-US" dirty="0"/>
          </a:p>
        </p:txBody>
      </p:sp>
      <p:sp>
        <p:nvSpPr>
          <p:cNvPr id="8" name="テキスト ボックス 7"/>
          <p:cNvSpPr txBox="1"/>
          <p:nvPr/>
        </p:nvSpPr>
        <p:spPr>
          <a:xfrm>
            <a:off x="818187" y="793462"/>
            <a:ext cx="8295320" cy="101566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solidFill>
                  <a:prstClr val="black"/>
                </a:solidFill>
              </a:rPr>
              <a:t>　</a:t>
            </a:r>
            <a:r>
              <a:rPr lang="ja-JP" altLang="en-US" sz="1500" dirty="0"/>
              <a:t>共働き世帯女性の休日の家事時間は、</a:t>
            </a:r>
            <a:r>
              <a:rPr lang="en-US" altLang="ja-JP" sz="1500" dirty="0"/>
              <a:t>2</a:t>
            </a:r>
            <a:r>
              <a:rPr lang="ja-JP" altLang="en-US" sz="1500" dirty="0"/>
              <a:t>時間～</a:t>
            </a:r>
            <a:r>
              <a:rPr lang="en-US" altLang="ja-JP" sz="1500" dirty="0"/>
              <a:t>3</a:t>
            </a:r>
            <a:r>
              <a:rPr lang="ja-JP" altLang="en-US" sz="1500" dirty="0"/>
              <a:t>時間未満、</a:t>
            </a:r>
            <a:r>
              <a:rPr lang="en-US" altLang="ja-JP" sz="1500" dirty="0"/>
              <a:t>3</a:t>
            </a:r>
            <a:r>
              <a:rPr lang="ja-JP" altLang="en-US" sz="1500" dirty="0"/>
              <a:t>時間～</a:t>
            </a:r>
            <a:r>
              <a:rPr lang="en-US" altLang="ja-JP" sz="1500" dirty="0"/>
              <a:t>4</a:t>
            </a:r>
            <a:r>
              <a:rPr lang="ja-JP" altLang="en-US" sz="1500" dirty="0"/>
              <a:t>時間未満（共に</a:t>
            </a:r>
            <a:r>
              <a:rPr lang="en-US" altLang="ja-JP" sz="1500" dirty="0"/>
              <a:t>25</a:t>
            </a:r>
            <a:r>
              <a:rPr lang="ja-JP" altLang="en-US" sz="1500" dirty="0"/>
              <a:t>％）が、片働き世帯女性は</a:t>
            </a:r>
            <a:r>
              <a:rPr lang="en-US" altLang="ja-JP" sz="1500" dirty="0"/>
              <a:t>2</a:t>
            </a:r>
            <a:r>
              <a:rPr lang="ja-JP" altLang="en-US" sz="1500" dirty="0"/>
              <a:t>時間～</a:t>
            </a:r>
            <a:r>
              <a:rPr lang="en-US" altLang="ja-JP" sz="1500" dirty="0"/>
              <a:t>3</a:t>
            </a:r>
            <a:r>
              <a:rPr lang="ja-JP" altLang="en-US" sz="1500" dirty="0"/>
              <a:t>時間未満（</a:t>
            </a:r>
            <a:r>
              <a:rPr lang="en-US" altLang="ja-JP" sz="1500" dirty="0"/>
              <a:t>25.8</a:t>
            </a:r>
            <a:r>
              <a:rPr lang="ja-JP" altLang="en-US" sz="1500" dirty="0"/>
              <a:t>％）が最も高かった。一方、共働き世帯男性の休日の家事時間は</a:t>
            </a:r>
            <a:r>
              <a:rPr lang="en-US" altLang="ja-JP" sz="1500" dirty="0"/>
              <a:t>1</a:t>
            </a:r>
            <a:r>
              <a:rPr lang="ja-JP" altLang="en-US" sz="1500" dirty="0"/>
              <a:t>時間～</a:t>
            </a:r>
            <a:r>
              <a:rPr lang="en-US" altLang="ja-JP" sz="1500" dirty="0"/>
              <a:t>2</a:t>
            </a:r>
            <a:r>
              <a:rPr lang="ja-JP" altLang="en-US" sz="1500" dirty="0"/>
              <a:t>時間未満（</a:t>
            </a:r>
            <a:r>
              <a:rPr lang="en-US" altLang="ja-JP" sz="1500" dirty="0"/>
              <a:t>28.3</a:t>
            </a:r>
            <a:r>
              <a:rPr lang="ja-JP" altLang="en-US" sz="1500" dirty="0"/>
              <a:t>％）が、片働き世帯の男性は「ほとんどない」（</a:t>
            </a:r>
            <a:r>
              <a:rPr lang="en-US" altLang="ja-JP" sz="1500" dirty="0"/>
              <a:t>28.1</a:t>
            </a:r>
            <a:r>
              <a:rPr lang="ja-JP" altLang="en-US" sz="1500" dirty="0"/>
              <a:t>％）が最も高かった。</a:t>
            </a:r>
            <a:endParaRPr lang="en-US" altLang="ja-JP" sz="1500" dirty="0"/>
          </a:p>
        </p:txBody>
      </p:sp>
      <p:cxnSp>
        <p:nvCxnSpPr>
          <p:cNvPr id="12" name="直線コネクタ 11"/>
          <p:cNvCxnSpPr/>
          <p:nvPr/>
        </p:nvCxnSpPr>
        <p:spPr>
          <a:xfrm>
            <a:off x="4965847" y="1870320"/>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8531" y="2187845"/>
            <a:ext cx="4370227" cy="4527004"/>
          </a:xfrm>
          <a:prstGeom prst="rect">
            <a:avLst/>
          </a:prstGeom>
        </p:spPr>
      </p:pic>
      <p:sp>
        <p:nvSpPr>
          <p:cNvPr id="7" name="テキスト ボックス 6"/>
          <p:cNvSpPr txBox="1"/>
          <p:nvPr/>
        </p:nvSpPr>
        <p:spPr>
          <a:xfrm>
            <a:off x="209534" y="1932632"/>
            <a:ext cx="4367409" cy="369332"/>
          </a:xfrm>
          <a:prstGeom prst="rect">
            <a:avLst/>
          </a:prstGeom>
          <a:noFill/>
        </p:spPr>
        <p:txBody>
          <a:bodyPr wrap="square" rtlCol="0">
            <a:spAutoFit/>
          </a:bodyPr>
          <a:lstStyle/>
          <a:p>
            <a:r>
              <a:rPr kumimoji="1" lang="en-US" altLang="ja-JP" dirty="0"/>
              <a:t>【</a:t>
            </a:r>
            <a:r>
              <a:rPr kumimoji="1" lang="ja-JP" altLang="en-US" dirty="0"/>
              <a:t>家事に要する時間（休日・共働き）</a:t>
            </a:r>
            <a:r>
              <a:rPr kumimoji="1" lang="en-US" altLang="ja-JP" dirty="0"/>
              <a:t>】</a:t>
            </a:r>
            <a:endParaRPr kumimoji="1" lang="ja-JP" altLang="en-US" dirty="0"/>
          </a:p>
        </p:txBody>
      </p:sp>
      <p:sp>
        <p:nvSpPr>
          <p:cNvPr id="11" name="テキスト ボックス 10"/>
          <p:cNvSpPr txBox="1"/>
          <p:nvPr/>
        </p:nvSpPr>
        <p:spPr>
          <a:xfrm>
            <a:off x="4775347" y="1931516"/>
            <a:ext cx="4426287" cy="369332"/>
          </a:xfrm>
          <a:prstGeom prst="rect">
            <a:avLst/>
          </a:prstGeom>
          <a:noFill/>
        </p:spPr>
        <p:txBody>
          <a:bodyPr wrap="square" rtlCol="0">
            <a:spAutoFit/>
          </a:bodyPr>
          <a:lstStyle/>
          <a:p>
            <a:r>
              <a:rPr kumimoji="1" lang="en-US" altLang="ja-JP" dirty="0"/>
              <a:t>【</a:t>
            </a:r>
            <a:r>
              <a:rPr kumimoji="1" lang="ja-JP" altLang="en-US" dirty="0"/>
              <a:t>家事に要する時間（休日・片働き）</a:t>
            </a:r>
            <a:r>
              <a:rPr kumimoji="1" lang="en-US" altLang="ja-JP" dirty="0"/>
              <a:t>】</a:t>
            </a:r>
            <a:endParaRPr kumimoji="1" lang="ja-JP" altLang="en-US" dirty="0"/>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47253" y="2229402"/>
            <a:ext cx="4330110" cy="4485448"/>
          </a:xfrm>
          <a:prstGeom prst="rect">
            <a:avLst/>
          </a:prstGeom>
        </p:spPr>
      </p:pic>
    </p:spTree>
    <p:extLst>
      <p:ext uri="{BB962C8B-B14F-4D97-AF65-F5344CB8AC3E}">
        <p14:creationId xmlns:p14="http://schemas.microsoft.com/office/powerpoint/2010/main" val="361098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７－３　育児に要する時間（平日と休日の比較）</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14</a:t>
            </a:fld>
            <a:endParaRPr kumimoji="1" lang="ja-JP" altLang="en-US" dirty="0"/>
          </a:p>
        </p:txBody>
      </p:sp>
      <p:sp>
        <p:nvSpPr>
          <p:cNvPr id="8" name="テキスト ボックス 7"/>
          <p:cNvSpPr txBox="1"/>
          <p:nvPr/>
        </p:nvSpPr>
        <p:spPr>
          <a:xfrm>
            <a:off x="750745" y="922638"/>
            <a:ext cx="8430206" cy="784830"/>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平日に育児に要する時間について、</a:t>
            </a:r>
            <a:r>
              <a:rPr lang="en-US" altLang="ja-JP" sz="1500" dirty="0">
                <a:solidFill>
                  <a:prstClr val="black"/>
                </a:solidFill>
              </a:rPr>
              <a:t>2</a:t>
            </a:r>
            <a:r>
              <a:rPr lang="ja-JP" altLang="en-US" sz="1500" dirty="0">
                <a:solidFill>
                  <a:prstClr val="black"/>
                </a:solidFill>
              </a:rPr>
              <a:t>時間以上である</a:t>
            </a:r>
            <a:r>
              <a:rPr lang="ja-JP" altLang="en-US" sz="1500" dirty="0"/>
              <a:t>女性は</a:t>
            </a:r>
            <a:r>
              <a:rPr lang="en-US" altLang="ja-JP" sz="1500" dirty="0"/>
              <a:t>14.8%</a:t>
            </a:r>
            <a:r>
              <a:rPr lang="ja-JP" altLang="en-US" sz="1500" dirty="0"/>
              <a:t>であり</a:t>
            </a:r>
            <a:r>
              <a:rPr lang="ja-JP" altLang="en-US" sz="1500" dirty="0">
                <a:solidFill>
                  <a:prstClr val="black"/>
                </a:solidFill>
              </a:rPr>
              <a:t>、男性は</a:t>
            </a:r>
            <a:r>
              <a:rPr lang="en-US" altLang="ja-JP" sz="1500" dirty="0">
                <a:solidFill>
                  <a:prstClr val="black"/>
                </a:solidFill>
              </a:rPr>
              <a:t>2.1%</a:t>
            </a:r>
            <a:r>
              <a:rPr lang="ja-JP" altLang="en-US" sz="1500" dirty="0">
                <a:solidFill>
                  <a:prstClr val="black"/>
                </a:solidFill>
              </a:rPr>
              <a:t>を示した。</a:t>
            </a:r>
          </a:p>
          <a:p>
            <a:pPr lvl="0"/>
            <a:r>
              <a:rPr lang="ja-JP" altLang="en-US" sz="1500" dirty="0">
                <a:solidFill>
                  <a:prstClr val="black"/>
                </a:solidFill>
              </a:rPr>
              <a:t>　一方、休日については、</a:t>
            </a:r>
            <a:r>
              <a:rPr lang="en-US" altLang="ja-JP" sz="1500" dirty="0">
                <a:solidFill>
                  <a:prstClr val="black"/>
                </a:solidFill>
              </a:rPr>
              <a:t>2</a:t>
            </a:r>
            <a:r>
              <a:rPr lang="ja-JP" altLang="en-US" sz="1500" dirty="0">
                <a:solidFill>
                  <a:prstClr val="black"/>
                </a:solidFill>
              </a:rPr>
              <a:t>時間以上である女性は</a:t>
            </a:r>
            <a:r>
              <a:rPr lang="en-US" altLang="ja-JP" sz="1500" dirty="0">
                <a:solidFill>
                  <a:prstClr val="black"/>
                </a:solidFill>
              </a:rPr>
              <a:t>17.7%</a:t>
            </a:r>
            <a:r>
              <a:rPr lang="ja-JP" altLang="en-US" sz="1500" dirty="0">
                <a:solidFill>
                  <a:prstClr val="black"/>
                </a:solidFill>
              </a:rPr>
              <a:t>、男性は</a:t>
            </a:r>
            <a:r>
              <a:rPr lang="en-US" altLang="ja-JP" sz="1500" dirty="0">
                <a:solidFill>
                  <a:prstClr val="black"/>
                </a:solidFill>
              </a:rPr>
              <a:t>12.8%</a:t>
            </a:r>
            <a:r>
              <a:rPr lang="ja-JP" altLang="en-US" sz="1500" dirty="0">
                <a:solidFill>
                  <a:prstClr val="black"/>
                </a:solidFill>
              </a:rPr>
              <a:t>を示しており、男女間の差は約</a:t>
            </a:r>
            <a:r>
              <a:rPr lang="en-US" altLang="ja-JP" sz="1500" dirty="0">
                <a:solidFill>
                  <a:prstClr val="black"/>
                </a:solidFill>
              </a:rPr>
              <a:t>5</a:t>
            </a:r>
            <a:r>
              <a:rPr lang="ja-JP" altLang="en-US" sz="1500" dirty="0">
                <a:solidFill>
                  <a:prstClr val="black"/>
                </a:solidFill>
              </a:rPr>
              <a:t>ポイントとなった。</a:t>
            </a:r>
          </a:p>
        </p:txBody>
      </p:sp>
      <p:cxnSp>
        <p:nvCxnSpPr>
          <p:cNvPr id="12" name="直線コネクタ 11"/>
          <p:cNvCxnSpPr/>
          <p:nvPr/>
        </p:nvCxnSpPr>
        <p:spPr>
          <a:xfrm>
            <a:off x="4959115" y="1997320"/>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019" y="2117424"/>
            <a:ext cx="4370228" cy="4527005"/>
          </a:xfrm>
          <a:prstGeom prst="rect">
            <a:avLst/>
          </a:prstGeom>
        </p:spPr>
      </p:pic>
      <p:sp>
        <p:nvSpPr>
          <p:cNvPr id="7" name="テキスト ボックス 6"/>
          <p:cNvSpPr txBox="1"/>
          <p:nvPr/>
        </p:nvSpPr>
        <p:spPr>
          <a:xfrm>
            <a:off x="252719" y="1997320"/>
            <a:ext cx="3442981" cy="369332"/>
          </a:xfrm>
          <a:prstGeom prst="rect">
            <a:avLst/>
          </a:prstGeom>
          <a:noFill/>
        </p:spPr>
        <p:txBody>
          <a:bodyPr wrap="square" rtlCol="0">
            <a:spAutoFit/>
          </a:bodyPr>
          <a:lstStyle/>
          <a:p>
            <a:r>
              <a:rPr kumimoji="1" lang="en-US" altLang="ja-JP" dirty="0"/>
              <a:t>【</a:t>
            </a:r>
            <a:r>
              <a:rPr kumimoji="1" lang="ja-JP" altLang="en-US" dirty="0"/>
              <a:t>育児に要する時間（平日）</a:t>
            </a:r>
            <a:r>
              <a:rPr kumimoji="1" lang="en-US" altLang="ja-JP" dirty="0"/>
              <a:t>】</a:t>
            </a:r>
            <a:endParaRPr kumimoji="1" lang="ja-JP" altLang="en-US" dirty="0"/>
          </a:p>
        </p:txBody>
      </p:sp>
      <p:sp>
        <p:nvSpPr>
          <p:cNvPr id="11" name="テキスト ボックス 10"/>
          <p:cNvSpPr txBox="1"/>
          <p:nvPr/>
        </p:nvSpPr>
        <p:spPr>
          <a:xfrm>
            <a:off x="4775347" y="1997320"/>
            <a:ext cx="3442981" cy="369332"/>
          </a:xfrm>
          <a:prstGeom prst="rect">
            <a:avLst/>
          </a:prstGeom>
          <a:noFill/>
        </p:spPr>
        <p:txBody>
          <a:bodyPr wrap="square" rtlCol="0">
            <a:spAutoFit/>
          </a:bodyPr>
          <a:lstStyle/>
          <a:p>
            <a:r>
              <a:rPr kumimoji="1" lang="en-US" altLang="ja-JP" dirty="0"/>
              <a:t>【</a:t>
            </a:r>
            <a:r>
              <a:rPr kumimoji="1" lang="ja-JP" altLang="en-US" dirty="0"/>
              <a:t>育児に要する時間（休日）</a:t>
            </a:r>
            <a:r>
              <a:rPr kumimoji="1" lang="en-US" altLang="ja-JP" dirty="0"/>
              <a:t>】</a:t>
            </a:r>
            <a:endParaRPr kumimoji="1" lang="ja-JP" altLang="en-US" dirty="0"/>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18550" y="2183227"/>
            <a:ext cx="4330111" cy="4485448"/>
          </a:xfrm>
          <a:prstGeom prst="rect">
            <a:avLst/>
          </a:prstGeom>
        </p:spPr>
      </p:pic>
    </p:spTree>
    <p:extLst>
      <p:ext uri="{BB962C8B-B14F-4D97-AF65-F5344CB8AC3E}">
        <p14:creationId xmlns:p14="http://schemas.microsoft.com/office/powerpoint/2010/main" val="212168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７－３－１　育児に要する時間（平日、共働き状況別）</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15</a:t>
            </a:fld>
            <a:endParaRPr kumimoji="1" lang="ja-JP" altLang="en-US" dirty="0"/>
          </a:p>
        </p:txBody>
      </p:sp>
      <p:sp>
        <p:nvSpPr>
          <p:cNvPr id="8" name="テキスト ボックス 7"/>
          <p:cNvSpPr txBox="1"/>
          <p:nvPr/>
        </p:nvSpPr>
        <p:spPr>
          <a:xfrm>
            <a:off x="818187" y="766910"/>
            <a:ext cx="8295320" cy="101566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solidFill>
                  <a:prstClr val="black"/>
                </a:solidFill>
              </a:rPr>
              <a:t>　</a:t>
            </a:r>
            <a:r>
              <a:rPr lang="ja-JP" altLang="en-US" sz="1500" dirty="0"/>
              <a:t> 「なし」と回答した人を除くと、共働き世帯女性の平日の育児時間は、</a:t>
            </a:r>
            <a:r>
              <a:rPr lang="en-US" altLang="ja-JP" sz="1500" dirty="0"/>
              <a:t>1</a:t>
            </a:r>
            <a:r>
              <a:rPr lang="ja-JP" altLang="en-US" sz="1500" dirty="0"/>
              <a:t>時間～</a:t>
            </a:r>
            <a:r>
              <a:rPr lang="en-US" altLang="ja-JP" sz="1500" dirty="0"/>
              <a:t>2</a:t>
            </a:r>
            <a:r>
              <a:rPr lang="ja-JP" altLang="en-US" sz="1500" dirty="0"/>
              <a:t>時間未満（</a:t>
            </a:r>
            <a:r>
              <a:rPr lang="en-US" altLang="ja-JP" sz="1500" dirty="0"/>
              <a:t>12.5</a:t>
            </a:r>
            <a:r>
              <a:rPr lang="ja-JP" altLang="en-US" sz="1500" dirty="0"/>
              <a:t>％）が、片働き世帯女性では、</a:t>
            </a:r>
            <a:r>
              <a:rPr lang="en-US" altLang="ja-JP" sz="1500" dirty="0"/>
              <a:t>5</a:t>
            </a:r>
            <a:r>
              <a:rPr lang="ja-JP" altLang="en-US" sz="1500" dirty="0"/>
              <a:t>時間以上（</a:t>
            </a:r>
            <a:r>
              <a:rPr lang="en-US" altLang="ja-JP" sz="1500" dirty="0"/>
              <a:t>20.6</a:t>
            </a:r>
            <a:r>
              <a:rPr lang="ja-JP" altLang="en-US" sz="1500" dirty="0"/>
              <a:t>％）が最も高かった。一方、共働き世帯男性の平日の育児時間は、ほとんどない（</a:t>
            </a:r>
            <a:r>
              <a:rPr lang="en-US" altLang="ja-JP" sz="1500" dirty="0"/>
              <a:t>13.3</a:t>
            </a:r>
            <a:r>
              <a:rPr lang="ja-JP" altLang="en-US" sz="1500" dirty="0"/>
              <a:t>％）が、片働き世帯の男性も「ほとんどない」（</a:t>
            </a:r>
            <a:r>
              <a:rPr lang="en-US" altLang="ja-JP" sz="1500" dirty="0"/>
              <a:t>18.0</a:t>
            </a:r>
            <a:r>
              <a:rPr lang="ja-JP" altLang="en-US" sz="1500" dirty="0"/>
              <a:t>％）が最も高かった。</a:t>
            </a:r>
            <a:endParaRPr lang="en-US" altLang="ja-JP" sz="1500" dirty="0"/>
          </a:p>
        </p:txBody>
      </p:sp>
      <p:cxnSp>
        <p:nvCxnSpPr>
          <p:cNvPr id="12" name="直線コネクタ 11"/>
          <p:cNvCxnSpPr/>
          <p:nvPr/>
        </p:nvCxnSpPr>
        <p:spPr>
          <a:xfrm>
            <a:off x="4965847" y="1870320"/>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739" y="2187845"/>
            <a:ext cx="4367811" cy="4527005"/>
          </a:xfrm>
          <a:prstGeom prst="rect">
            <a:avLst/>
          </a:prstGeom>
        </p:spPr>
      </p:pic>
      <p:sp>
        <p:nvSpPr>
          <p:cNvPr id="7" name="テキスト ボックス 6"/>
          <p:cNvSpPr txBox="1"/>
          <p:nvPr/>
        </p:nvSpPr>
        <p:spPr>
          <a:xfrm>
            <a:off x="209534" y="1932632"/>
            <a:ext cx="4367409" cy="369332"/>
          </a:xfrm>
          <a:prstGeom prst="rect">
            <a:avLst/>
          </a:prstGeom>
          <a:noFill/>
        </p:spPr>
        <p:txBody>
          <a:bodyPr wrap="square" rtlCol="0">
            <a:spAutoFit/>
          </a:bodyPr>
          <a:lstStyle/>
          <a:p>
            <a:r>
              <a:rPr kumimoji="1" lang="en-US" altLang="ja-JP" dirty="0"/>
              <a:t>【</a:t>
            </a:r>
            <a:r>
              <a:rPr kumimoji="1" lang="ja-JP" altLang="en-US" dirty="0"/>
              <a:t>育児に要する時間（平日・共働き）</a:t>
            </a:r>
            <a:r>
              <a:rPr kumimoji="1" lang="en-US" altLang="ja-JP" dirty="0"/>
              <a:t>】</a:t>
            </a:r>
            <a:endParaRPr kumimoji="1" lang="ja-JP" altLang="en-US" dirty="0"/>
          </a:p>
        </p:txBody>
      </p:sp>
      <p:sp>
        <p:nvSpPr>
          <p:cNvPr id="11" name="テキスト ボックス 10"/>
          <p:cNvSpPr txBox="1"/>
          <p:nvPr/>
        </p:nvSpPr>
        <p:spPr>
          <a:xfrm>
            <a:off x="4775347" y="1931516"/>
            <a:ext cx="4426287" cy="369332"/>
          </a:xfrm>
          <a:prstGeom prst="rect">
            <a:avLst/>
          </a:prstGeom>
          <a:noFill/>
        </p:spPr>
        <p:txBody>
          <a:bodyPr wrap="square" rtlCol="0">
            <a:spAutoFit/>
          </a:bodyPr>
          <a:lstStyle/>
          <a:p>
            <a:r>
              <a:rPr kumimoji="1" lang="en-US" altLang="ja-JP" dirty="0"/>
              <a:t>【</a:t>
            </a:r>
            <a:r>
              <a:rPr kumimoji="1" lang="ja-JP" altLang="en-US" dirty="0"/>
              <a:t>育児に要する時間（平日・片働き）</a:t>
            </a:r>
            <a:r>
              <a:rPr kumimoji="1" lang="en-US" altLang="ja-JP" dirty="0"/>
              <a:t>】</a:t>
            </a:r>
            <a:endParaRPr kumimoji="1" lang="ja-JP" altLang="en-US" dirty="0"/>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48450" y="2229402"/>
            <a:ext cx="4327715" cy="4485448"/>
          </a:xfrm>
          <a:prstGeom prst="rect">
            <a:avLst/>
          </a:prstGeom>
        </p:spPr>
      </p:pic>
    </p:spTree>
    <p:extLst>
      <p:ext uri="{BB962C8B-B14F-4D97-AF65-F5344CB8AC3E}">
        <p14:creationId xmlns:p14="http://schemas.microsoft.com/office/powerpoint/2010/main" val="1074588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７－３－２　育児に要する時間（休日、共働き状況別）</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16</a:t>
            </a:fld>
            <a:endParaRPr kumimoji="1" lang="ja-JP" altLang="en-US" dirty="0"/>
          </a:p>
        </p:txBody>
      </p:sp>
      <p:sp>
        <p:nvSpPr>
          <p:cNvPr id="8" name="テキスト ボックス 7"/>
          <p:cNvSpPr txBox="1"/>
          <p:nvPr/>
        </p:nvSpPr>
        <p:spPr>
          <a:xfrm>
            <a:off x="818187" y="792407"/>
            <a:ext cx="8295320" cy="101566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solidFill>
                  <a:prstClr val="black"/>
                </a:solidFill>
              </a:rPr>
              <a:t>　</a:t>
            </a:r>
            <a:r>
              <a:rPr lang="ja-JP" altLang="en-US" sz="1500" dirty="0"/>
              <a:t>「なし」と回答した人を除くと、共働き世帯女性の休日の育児時間は、</a:t>
            </a:r>
            <a:r>
              <a:rPr lang="en-US" altLang="ja-JP" sz="1500" dirty="0"/>
              <a:t>5</a:t>
            </a:r>
            <a:r>
              <a:rPr lang="ja-JP" altLang="en-US" sz="1500" dirty="0"/>
              <a:t>時間以上（</a:t>
            </a:r>
            <a:r>
              <a:rPr lang="en-US" altLang="ja-JP" sz="1500" dirty="0"/>
              <a:t>22.8</a:t>
            </a:r>
            <a:r>
              <a:rPr lang="ja-JP" altLang="en-US" sz="1500" dirty="0"/>
              <a:t>％）が、片働き世帯女性も</a:t>
            </a:r>
            <a:r>
              <a:rPr lang="en-US" altLang="ja-JP" sz="1500" dirty="0"/>
              <a:t>5</a:t>
            </a:r>
            <a:r>
              <a:rPr lang="ja-JP" altLang="en-US" sz="1500" dirty="0"/>
              <a:t>時間以上（</a:t>
            </a:r>
            <a:r>
              <a:rPr lang="en-US" altLang="ja-JP" sz="1500" dirty="0"/>
              <a:t>20.6</a:t>
            </a:r>
            <a:r>
              <a:rPr lang="ja-JP" altLang="en-US" sz="1500" dirty="0"/>
              <a:t>％）が最も高かった。一方、共働き世帯男性の休日の育児時間は、「ほとんどない」（</a:t>
            </a:r>
            <a:r>
              <a:rPr lang="en-US" altLang="ja-JP" sz="1500" dirty="0"/>
              <a:t>13.3</a:t>
            </a:r>
            <a:r>
              <a:rPr lang="ja-JP" altLang="en-US" sz="1500" dirty="0"/>
              <a:t>％）が最も高く、次いで「</a:t>
            </a:r>
            <a:r>
              <a:rPr lang="en-US" altLang="ja-JP" sz="1500" dirty="0"/>
              <a:t>5</a:t>
            </a:r>
            <a:r>
              <a:rPr lang="ja-JP" altLang="en-US" sz="1500" dirty="0"/>
              <a:t>時間以上」（</a:t>
            </a:r>
            <a:r>
              <a:rPr lang="en-US" altLang="ja-JP" sz="1500" dirty="0"/>
              <a:t>8.3</a:t>
            </a:r>
            <a:r>
              <a:rPr lang="ja-JP" altLang="en-US" sz="1500" dirty="0"/>
              <a:t>％）となっており、片働き世帯の男性も「ほとんどない」（</a:t>
            </a:r>
            <a:r>
              <a:rPr lang="en-US" altLang="ja-JP" sz="1500" dirty="0"/>
              <a:t>11.2</a:t>
            </a:r>
            <a:r>
              <a:rPr lang="ja-JP" altLang="en-US" sz="1500" dirty="0"/>
              <a:t>％）が最も高かった。</a:t>
            </a:r>
          </a:p>
        </p:txBody>
      </p:sp>
      <p:cxnSp>
        <p:nvCxnSpPr>
          <p:cNvPr id="12" name="直線コネクタ 11"/>
          <p:cNvCxnSpPr/>
          <p:nvPr/>
        </p:nvCxnSpPr>
        <p:spPr>
          <a:xfrm>
            <a:off x="4965847" y="1870320"/>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739" y="2187845"/>
            <a:ext cx="4367811" cy="4527005"/>
          </a:xfrm>
          <a:prstGeom prst="rect">
            <a:avLst/>
          </a:prstGeom>
        </p:spPr>
      </p:pic>
      <p:sp>
        <p:nvSpPr>
          <p:cNvPr id="7" name="テキスト ボックス 6"/>
          <p:cNvSpPr txBox="1"/>
          <p:nvPr/>
        </p:nvSpPr>
        <p:spPr>
          <a:xfrm>
            <a:off x="209534" y="1932632"/>
            <a:ext cx="4367409" cy="369332"/>
          </a:xfrm>
          <a:prstGeom prst="rect">
            <a:avLst/>
          </a:prstGeom>
          <a:noFill/>
        </p:spPr>
        <p:txBody>
          <a:bodyPr wrap="square" rtlCol="0">
            <a:spAutoFit/>
          </a:bodyPr>
          <a:lstStyle/>
          <a:p>
            <a:r>
              <a:rPr kumimoji="1" lang="en-US" altLang="ja-JP" dirty="0"/>
              <a:t>【</a:t>
            </a:r>
            <a:r>
              <a:rPr kumimoji="1" lang="ja-JP" altLang="en-US" dirty="0"/>
              <a:t>育児に要する時間（休日・共働き）</a:t>
            </a:r>
            <a:r>
              <a:rPr kumimoji="1" lang="en-US" altLang="ja-JP" dirty="0"/>
              <a:t>】</a:t>
            </a:r>
            <a:endParaRPr kumimoji="1" lang="ja-JP" altLang="en-US" dirty="0"/>
          </a:p>
        </p:txBody>
      </p:sp>
      <p:sp>
        <p:nvSpPr>
          <p:cNvPr id="11" name="テキスト ボックス 10"/>
          <p:cNvSpPr txBox="1"/>
          <p:nvPr/>
        </p:nvSpPr>
        <p:spPr>
          <a:xfrm>
            <a:off x="4775347" y="1931516"/>
            <a:ext cx="4426287" cy="369332"/>
          </a:xfrm>
          <a:prstGeom prst="rect">
            <a:avLst/>
          </a:prstGeom>
          <a:noFill/>
        </p:spPr>
        <p:txBody>
          <a:bodyPr wrap="square" rtlCol="0">
            <a:spAutoFit/>
          </a:bodyPr>
          <a:lstStyle/>
          <a:p>
            <a:r>
              <a:rPr kumimoji="1" lang="en-US" altLang="ja-JP" dirty="0"/>
              <a:t>【</a:t>
            </a:r>
            <a:r>
              <a:rPr kumimoji="1" lang="ja-JP" altLang="en-US" dirty="0"/>
              <a:t>育児に要する時間（休日・片働き）</a:t>
            </a:r>
            <a:r>
              <a:rPr kumimoji="1" lang="en-US" altLang="ja-JP" dirty="0"/>
              <a:t>】</a:t>
            </a:r>
            <a:endParaRPr kumimoji="1" lang="ja-JP" altLang="en-US" dirty="0"/>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48450" y="2229402"/>
            <a:ext cx="4327715" cy="4485448"/>
          </a:xfrm>
          <a:prstGeom prst="rect">
            <a:avLst/>
          </a:prstGeom>
        </p:spPr>
      </p:pic>
    </p:spTree>
    <p:extLst>
      <p:ext uri="{BB962C8B-B14F-4D97-AF65-F5344CB8AC3E}">
        <p14:creationId xmlns:p14="http://schemas.microsoft.com/office/powerpoint/2010/main" val="3521944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７－３ー３　育児に要する時間　</a:t>
            </a:r>
            <a:r>
              <a:rPr lang="en-US" altLang="ja-JP" sz="2177" b="1" dirty="0">
                <a:solidFill>
                  <a:schemeClr val="bg1"/>
                </a:solidFill>
              </a:rPr>
              <a:t>※</a:t>
            </a:r>
            <a:r>
              <a:rPr lang="ja-JP" altLang="en-US" sz="2177" b="1" dirty="0">
                <a:solidFill>
                  <a:schemeClr val="bg1"/>
                </a:solidFill>
              </a:rPr>
              <a:t>末子年齢「３歳未満～高校生」回答者</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17</a:t>
            </a:fld>
            <a:endParaRPr kumimoji="1" lang="ja-JP" altLang="en-US" dirty="0"/>
          </a:p>
        </p:txBody>
      </p:sp>
      <p:sp>
        <p:nvSpPr>
          <p:cNvPr id="8" name="テキスト ボックス 7"/>
          <p:cNvSpPr txBox="1"/>
          <p:nvPr/>
        </p:nvSpPr>
        <p:spPr>
          <a:xfrm>
            <a:off x="906314" y="918706"/>
            <a:ext cx="8402786" cy="1015663"/>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平日に育児に要する時間について、</a:t>
            </a:r>
            <a:r>
              <a:rPr lang="en-US" altLang="ja-JP" sz="1500" dirty="0">
                <a:solidFill>
                  <a:prstClr val="black"/>
                </a:solidFill>
              </a:rPr>
              <a:t>2</a:t>
            </a:r>
            <a:r>
              <a:rPr lang="ja-JP" altLang="en-US" sz="1500" dirty="0">
                <a:solidFill>
                  <a:prstClr val="black"/>
                </a:solidFill>
              </a:rPr>
              <a:t>時間以上である女性は</a:t>
            </a:r>
            <a:r>
              <a:rPr lang="en-US" altLang="ja-JP" sz="1500" dirty="0">
                <a:solidFill>
                  <a:prstClr val="black"/>
                </a:solidFill>
              </a:rPr>
              <a:t>58.2%</a:t>
            </a:r>
            <a:r>
              <a:rPr lang="ja-JP" altLang="en-US" sz="1500" dirty="0">
                <a:solidFill>
                  <a:prstClr val="black"/>
                </a:solidFill>
              </a:rPr>
              <a:t>、男性</a:t>
            </a:r>
            <a:r>
              <a:rPr lang="ja-JP" altLang="en-US" sz="1500" dirty="0"/>
              <a:t>は</a:t>
            </a:r>
            <a:r>
              <a:rPr lang="en-US" altLang="ja-JP" sz="1500" dirty="0"/>
              <a:t>6.7%</a:t>
            </a:r>
            <a:r>
              <a:rPr lang="ja-JP" altLang="en-US" sz="1500" dirty="0"/>
              <a:t>を示して</a:t>
            </a:r>
            <a:r>
              <a:rPr lang="ja-JP" altLang="en-US" sz="1500" dirty="0">
                <a:solidFill>
                  <a:prstClr val="black"/>
                </a:solidFill>
              </a:rPr>
              <a:t>おり、男女間の差</a:t>
            </a:r>
            <a:r>
              <a:rPr lang="ja-JP" altLang="en-US" sz="1500" dirty="0"/>
              <a:t>は</a:t>
            </a:r>
            <a:r>
              <a:rPr lang="en-US" altLang="ja-JP" sz="1500" dirty="0"/>
              <a:t>51.5</a:t>
            </a:r>
            <a:r>
              <a:rPr lang="ja-JP" altLang="en-US" sz="1500" dirty="0"/>
              <a:t>ポイントとなった。</a:t>
            </a:r>
          </a:p>
          <a:p>
            <a:pPr lvl="0"/>
            <a:r>
              <a:rPr lang="ja-JP" altLang="en-US" sz="1500" dirty="0"/>
              <a:t>　一方、休日については、</a:t>
            </a:r>
            <a:r>
              <a:rPr lang="en-US" altLang="ja-JP" sz="1500" dirty="0"/>
              <a:t>2</a:t>
            </a:r>
            <a:r>
              <a:rPr lang="ja-JP" altLang="en-US" sz="1500" dirty="0"/>
              <a:t>時間以上である女性は</a:t>
            </a:r>
            <a:r>
              <a:rPr lang="en-US" altLang="ja-JP" sz="1500" dirty="0"/>
              <a:t>66.3%</a:t>
            </a:r>
            <a:r>
              <a:rPr lang="ja-JP" altLang="en-US" sz="1500" dirty="0"/>
              <a:t>、男性は</a:t>
            </a:r>
            <a:r>
              <a:rPr lang="en-US" altLang="ja-JP" sz="1500" dirty="0"/>
              <a:t>47.7%</a:t>
            </a:r>
            <a:r>
              <a:rPr lang="ja-JP" altLang="en-US" sz="1500" dirty="0"/>
              <a:t>を示しており、男女間の差は</a:t>
            </a:r>
            <a:r>
              <a:rPr lang="en-US" altLang="ja-JP" sz="1500" dirty="0"/>
              <a:t>18.6</a:t>
            </a:r>
            <a:r>
              <a:rPr lang="ja-JP" altLang="en-US" sz="1500" dirty="0"/>
              <a:t>ポイントとなった。</a:t>
            </a:r>
          </a:p>
        </p:txBody>
      </p:sp>
      <p:cxnSp>
        <p:nvCxnSpPr>
          <p:cNvPr id="12" name="直線コネクタ 11"/>
          <p:cNvCxnSpPr/>
          <p:nvPr/>
        </p:nvCxnSpPr>
        <p:spPr>
          <a:xfrm>
            <a:off x="4959115" y="1997320"/>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019" y="2116172"/>
            <a:ext cx="4370228" cy="4529509"/>
          </a:xfrm>
          <a:prstGeom prst="rect">
            <a:avLst/>
          </a:prstGeom>
        </p:spPr>
      </p:pic>
      <p:sp>
        <p:nvSpPr>
          <p:cNvPr id="7" name="テキスト ボックス 6"/>
          <p:cNvSpPr txBox="1"/>
          <p:nvPr/>
        </p:nvSpPr>
        <p:spPr>
          <a:xfrm>
            <a:off x="252719" y="1997320"/>
            <a:ext cx="3442981" cy="369332"/>
          </a:xfrm>
          <a:prstGeom prst="rect">
            <a:avLst/>
          </a:prstGeom>
          <a:noFill/>
        </p:spPr>
        <p:txBody>
          <a:bodyPr wrap="square" rtlCol="0">
            <a:spAutoFit/>
          </a:bodyPr>
          <a:lstStyle/>
          <a:p>
            <a:r>
              <a:rPr kumimoji="1" lang="en-US" altLang="ja-JP" dirty="0"/>
              <a:t>【</a:t>
            </a:r>
            <a:r>
              <a:rPr kumimoji="1" lang="ja-JP" altLang="en-US" dirty="0"/>
              <a:t>育児に要する時間（平日）</a:t>
            </a:r>
            <a:r>
              <a:rPr kumimoji="1" lang="en-US" altLang="ja-JP" dirty="0"/>
              <a:t>】</a:t>
            </a:r>
            <a:endParaRPr kumimoji="1" lang="ja-JP" altLang="en-US" dirty="0"/>
          </a:p>
        </p:txBody>
      </p:sp>
      <p:sp>
        <p:nvSpPr>
          <p:cNvPr id="11" name="テキスト ボックス 10"/>
          <p:cNvSpPr txBox="1"/>
          <p:nvPr/>
        </p:nvSpPr>
        <p:spPr>
          <a:xfrm>
            <a:off x="4775347" y="1997320"/>
            <a:ext cx="3442981" cy="369332"/>
          </a:xfrm>
          <a:prstGeom prst="rect">
            <a:avLst/>
          </a:prstGeom>
          <a:noFill/>
        </p:spPr>
        <p:txBody>
          <a:bodyPr wrap="square" rtlCol="0">
            <a:spAutoFit/>
          </a:bodyPr>
          <a:lstStyle/>
          <a:p>
            <a:r>
              <a:rPr kumimoji="1" lang="en-US" altLang="ja-JP" dirty="0"/>
              <a:t>【</a:t>
            </a:r>
            <a:r>
              <a:rPr kumimoji="1" lang="ja-JP" altLang="en-US" dirty="0"/>
              <a:t>育児に要する時間（休日）</a:t>
            </a:r>
            <a:r>
              <a:rPr kumimoji="1" lang="en-US" altLang="ja-JP" dirty="0"/>
              <a:t>】</a:t>
            </a:r>
            <a:endParaRPr kumimoji="1" lang="ja-JP" altLang="en-US" dirty="0"/>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18550" y="2181986"/>
            <a:ext cx="4330111" cy="4487931"/>
          </a:xfrm>
          <a:prstGeom prst="rect">
            <a:avLst/>
          </a:prstGeom>
        </p:spPr>
      </p:pic>
    </p:spTree>
    <p:extLst>
      <p:ext uri="{BB962C8B-B14F-4D97-AF65-F5344CB8AC3E}">
        <p14:creationId xmlns:p14="http://schemas.microsoft.com/office/powerpoint/2010/main" val="40241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７－３ー４　育児に要する時間　</a:t>
            </a:r>
            <a:r>
              <a:rPr lang="en-US" altLang="ja-JP" sz="2177" b="1" dirty="0">
                <a:solidFill>
                  <a:schemeClr val="bg1"/>
                </a:solidFill>
              </a:rPr>
              <a:t>※</a:t>
            </a:r>
            <a:r>
              <a:rPr lang="ja-JP" altLang="en-US" sz="2177" b="1" dirty="0">
                <a:solidFill>
                  <a:schemeClr val="bg1"/>
                </a:solidFill>
              </a:rPr>
              <a:t>末子年齢「３歳未満～中学生」回答者</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solidFill>
                <a:schemeClr val="bg1"/>
              </a:solidFill>
            </a:endParaRPr>
          </a:p>
          <a:p>
            <a:pPr marL="0" indent="0">
              <a:buNone/>
            </a:pPr>
            <a:endParaRPr lang="ja-JP" altLang="en-US" dirty="0">
              <a:solidFill>
                <a:schemeClr val="bg1"/>
              </a:solidFill>
            </a:endParaRPr>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18</a:t>
            </a:fld>
            <a:endParaRPr kumimoji="1" lang="ja-JP" altLang="en-US" dirty="0"/>
          </a:p>
        </p:txBody>
      </p:sp>
      <p:sp>
        <p:nvSpPr>
          <p:cNvPr id="8" name="テキスト ボックス 7"/>
          <p:cNvSpPr txBox="1"/>
          <p:nvPr/>
        </p:nvSpPr>
        <p:spPr>
          <a:xfrm>
            <a:off x="906314" y="918706"/>
            <a:ext cx="8402786" cy="1015663"/>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t>　平日に育児に要する時間について、</a:t>
            </a:r>
            <a:r>
              <a:rPr lang="en-US" altLang="ja-JP" sz="1500" dirty="0"/>
              <a:t>2</a:t>
            </a:r>
            <a:r>
              <a:rPr lang="ja-JP" altLang="en-US" sz="1500" dirty="0"/>
              <a:t>時間以上である女性は</a:t>
            </a:r>
            <a:r>
              <a:rPr lang="en-US" altLang="ja-JP" sz="1500" dirty="0"/>
              <a:t>67.8%</a:t>
            </a:r>
            <a:r>
              <a:rPr lang="ja-JP" altLang="en-US" sz="1500" dirty="0"/>
              <a:t>、男性は</a:t>
            </a:r>
            <a:r>
              <a:rPr lang="en-US" altLang="ja-JP" sz="1500" dirty="0"/>
              <a:t>6.9%</a:t>
            </a:r>
            <a:r>
              <a:rPr lang="ja-JP" altLang="en-US" sz="1500" dirty="0"/>
              <a:t>を示しており、男女間の差は</a:t>
            </a:r>
            <a:r>
              <a:rPr lang="en-US" altLang="ja-JP" sz="1500" dirty="0"/>
              <a:t>60.9</a:t>
            </a:r>
            <a:r>
              <a:rPr lang="ja-JP" altLang="en-US" sz="1500" dirty="0"/>
              <a:t>ポイントとなった。</a:t>
            </a:r>
          </a:p>
          <a:p>
            <a:pPr lvl="0"/>
            <a:r>
              <a:rPr lang="ja-JP" altLang="en-US" sz="1500" dirty="0"/>
              <a:t>　一方、休日については、</a:t>
            </a:r>
            <a:r>
              <a:rPr lang="en-US" altLang="ja-JP" sz="1500" dirty="0"/>
              <a:t>2</a:t>
            </a:r>
            <a:r>
              <a:rPr lang="ja-JP" altLang="en-US" sz="1500" dirty="0"/>
              <a:t>時間以上である女性は</a:t>
            </a:r>
            <a:r>
              <a:rPr lang="en-US" altLang="ja-JP" sz="1500" dirty="0"/>
              <a:t>77.5%</a:t>
            </a:r>
            <a:r>
              <a:rPr lang="ja-JP" altLang="en-US" sz="1500" dirty="0"/>
              <a:t>、男性は</a:t>
            </a:r>
            <a:r>
              <a:rPr lang="en-US" altLang="ja-JP" sz="1500" dirty="0"/>
              <a:t>54.7%</a:t>
            </a:r>
            <a:r>
              <a:rPr lang="ja-JP" altLang="en-US" sz="1500" dirty="0"/>
              <a:t>を示しており、男女間の差は</a:t>
            </a:r>
            <a:r>
              <a:rPr lang="en-US" altLang="ja-JP" sz="1500" dirty="0"/>
              <a:t>22.8</a:t>
            </a:r>
            <a:r>
              <a:rPr lang="ja-JP" altLang="en-US" sz="1500" dirty="0"/>
              <a:t>ポイントとなった。</a:t>
            </a:r>
          </a:p>
        </p:txBody>
      </p:sp>
      <p:cxnSp>
        <p:nvCxnSpPr>
          <p:cNvPr id="12" name="直線コネクタ 11"/>
          <p:cNvCxnSpPr/>
          <p:nvPr/>
        </p:nvCxnSpPr>
        <p:spPr>
          <a:xfrm>
            <a:off x="4959115" y="1997320"/>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019" y="2117424"/>
            <a:ext cx="4370228" cy="4527005"/>
          </a:xfrm>
          <a:prstGeom prst="rect">
            <a:avLst/>
          </a:prstGeom>
        </p:spPr>
      </p:pic>
      <p:sp>
        <p:nvSpPr>
          <p:cNvPr id="7" name="テキスト ボックス 6"/>
          <p:cNvSpPr txBox="1"/>
          <p:nvPr/>
        </p:nvSpPr>
        <p:spPr>
          <a:xfrm>
            <a:off x="252719" y="1997320"/>
            <a:ext cx="3442981" cy="369332"/>
          </a:xfrm>
          <a:prstGeom prst="rect">
            <a:avLst/>
          </a:prstGeom>
          <a:noFill/>
        </p:spPr>
        <p:txBody>
          <a:bodyPr wrap="square" rtlCol="0">
            <a:spAutoFit/>
          </a:bodyPr>
          <a:lstStyle/>
          <a:p>
            <a:r>
              <a:rPr kumimoji="1" lang="en-US" altLang="ja-JP" dirty="0"/>
              <a:t>【</a:t>
            </a:r>
            <a:r>
              <a:rPr kumimoji="1" lang="ja-JP" altLang="en-US" dirty="0"/>
              <a:t>育児に要する時間（平日）</a:t>
            </a:r>
            <a:r>
              <a:rPr kumimoji="1" lang="en-US" altLang="ja-JP" dirty="0"/>
              <a:t>】</a:t>
            </a:r>
            <a:endParaRPr kumimoji="1" lang="ja-JP" altLang="en-US" dirty="0"/>
          </a:p>
        </p:txBody>
      </p:sp>
      <p:sp>
        <p:nvSpPr>
          <p:cNvPr id="11" name="テキスト ボックス 10"/>
          <p:cNvSpPr txBox="1"/>
          <p:nvPr/>
        </p:nvSpPr>
        <p:spPr>
          <a:xfrm>
            <a:off x="4775347" y="1997320"/>
            <a:ext cx="3442981" cy="369332"/>
          </a:xfrm>
          <a:prstGeom prst="rect">
            <a:avLst/>
          </a:prstGeom>
          <a:noFill/>
        </p:spPr>
        <p:txBody>
          <a:bodyPr wrap="square" rtlCol="0">
            <a:spAutoFit/>
          </a:bodyPr>
          <a:lstStyle/>
          <a:p>
            <a:r>
              <a:rPr kumimoji="1" lang="en-US" altLang="ja-JP" dirty="0"/>
              <a:t>【</a:t>
            </a:r>
            <a:r>
              <a:rPr kumimoji="1" lang="ja-JP" altLang="en-US" dirty="0"/>
              <a:t>育児に要する時間（休日）</a:t>
            </a:r>
            <a:r>
              <a:rPr kumimoji="1" lang="en-US" altLang="ja-JP" dirty="0"/>
              <a:t>】</a:t>
            </a:r>
            <a:endParaRPr kumimoji="1" lang="ja-JP" altLang="en-US" dirty="0"/>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18550" y="2183227"/>
            <a:ext cx="4330111" cy="4485448"/>
          </a:xfrm>
          <a:prstGeom prst="rect">
            <a:avLst/>
          </a:prstGeom>
        </p:spPr>
      </p:pic>
    </p:spTree>
    <p:extLst>
      <p:ext uri="{BB962C8B-B14F-4D97-AF65-F5344CB8AC3E}">
        <p14:creationId xmlns:p14="http://schemas.microsoft.com/office/powerpoint/2010/main" val="2087796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８　介護に要する時間</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19</a:t>
            </a:fld>
            <a:endParaRPr kumimoji="1" lang="ja-JP" altLang="en-US" dirty="0"/>
          </a:p>
        </p:txBody>
      </p:sp>
      <p:sp>
        <p:nvSpPr>
          <p:cNvPr id="8" name="テキスト ボックス 7"/>
          <p:cNvSpPr txBox="1"/>
          <p:nvPr/>
        </p:nvSpPr>
        <p:spPr>
          <a:xfrm>
            <a:off x="906314" y="1034122"/>
            <a:ext cx="8295320" cy="553998"/>
          </a:xfrm>
          <a:prstGeom prst="rect">
            <a:avLst/>
          </a:prstGeom>
          <a:solidFill>
            <a:schemeClr val="accent1">
              <a:lumMod val="20000"/>
              <a:lumOff val="80000"/>
            </a:schemeClr>
          </a:solidFill>
          <a:ln>
            <a:solidFill>
              <a:schemeClr val="tx1"/>
            </a:solidFill>
          </a:ln>
        </p:spPr>
        <p:txBody>
          <a:bodyPr wrap="square" rtlCol="0" anchor="ctr">
            <a:spAutoFit/>
          </a:bodyPr>
          <a:lstStyle/>
          <a:p>
            <a:pPr lvl="0"/>
            <a:r>
              <a:rPr lang="ja-JP" altLang="en-US" sz="1500" dirty="0">
                <a:solidFill>
                  <a:prstClr val="black"/>
                </a:solidFill>
              </a:rPr>
              <a:t>　介護に要する時間については、平日・休日のいずれも男女ともに「なし」を選択した割合が</a:t>
            </a:r>
            <a:r>
              <a:rPr lang="en-US" altLang="ja-JP" sz="1500" dirty="0">
                <a:solidFill>
                  <a:prstClr val="black"/>
                </a:solidFill>
              </a:rPr>
              <a:t>70</a:t>
            </a:r>
            <a:r>
              <a:rPr lang="ja-JP" altLang="en-US" sz="1500" dirty="0">
                <a:solidFill>
                  <a:prstClr val="black"/>
                </a:solidFill>
              </a:rPr>
              <a:t>％を</a:t>
            </a:r>
            <a:r>
              <a:rPr lang="ja-JP" altLang="en-US" sz="1500" dirty="0"/>
              <a:t>上回った。他の項目については男女間で大きな差はみられなかった。</a:t>
            </a:r>
          </a:p>
        </p:txBody>
      </p:sp>
      <p:cxnSp>
        <p:nvCxnSpPr>
          <p:cNvPr id="12" name="直線コネクタ 11"/>
          <p:cNvCxnSpPr/>
          <p:nvPr/>
        </p:nvCxnSpPr>
        <p:spPr>
          <a:xfrm>
            <a:off x="4959115" y="1997320"/>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019" y="2117424"/>
            <a:ext cx="4370227" cy="4527005"/>
          </a:xfrm>
          <a:prstGeom prst="rect">
            <a:avLst/>
          </a:prstGeom>
        </p:spPr>
      </p:pic>
      <p:sp>
        <p:nvSpPr>
          <p:cNvPr id="7" name="テキスト ボックス 6"/>
          <p:cNvSpPr txBox="1"/>
          <p:nvPr/>
        </p:nvSpPr>
        <p:spPr>
          <a:xfrm>
            <a:off x="252719" y="1997320"/>
            <a:ext cx="3442981" cy="369332"/>
          </a:xfrm>
          <a:prstGeom prst="rect">
            <a:avLst/>
          </a:prstGeom>
          <a:noFill/>
        </p:spPr>
        <p:txBody>
          <a:bodyPr wrap="square" rtlCol="0">
            <a:spAutoFit/>
          </a:bodyPr>
          <a:lstStyle/>
          <a:p>
            <a:r>
              <a:rPr kumimoji="1" lang="en-US" altLang="ja-JP" dirty="0"/>
              <a:t>【</a:t>
            </a:r>
            <a:r>
              <a:rPr kumimoji="1" lang="ja-JP" altLang="en-US" dirty="0"/>
              <a:t>介護に要する時間（平日）</a:t>
            </a:r>
            <a:r>
              <a:rPr kumimoji="1" lang="en-US" altLang="ja-JP" dirty="0"/>
              <a:t>】</a:t>
            </a:r>
            <a:endParaRPr kumimoji="1" lang="ja-JP" altLang="en-US" dirty="0"/>
          </a:p>
        </p:txBody>
      </p:sp>
      <p:sp>
        <p:nvSpPr>
          <p:cNvPr id="11" name="テキスト ボックス 10"/>
          <p:cNvSpPr txBox="1"/>
          <p:nvPr/>
        </p:nvSpPr>
        <p:spPr>
          <a:xfrm>
            <a:off x="4775347" y="1997320"/>
            <a:ext cx="3442981" cy="369332"/>
          </a:xfrm>
          <a:prstGeom prst="rect">
            <a:avLst/>
          </a:prstGeom>
          <a:noFill/>
        </p:spPr>
        <p:txBody>
          <a:bodyPr wrap="square" rtlCol="0">
            <a:spAutoFit/>
          </a:bodyPr>
          <a:lstStyle/>
          <a:p>
            <a:r>
              <a:rPr kumimoji="1" lang="en-US" altLang="ja-JP" dirty="0"/>
              <a:t>【</a:t>
            </a:r>
            <a:r>
              <a:rPr kumimoji="1" lang="ja-JP" altLang="en-US" dirty="0"/>
              <a:t>介護に要する時間（休日）</a:t>
            </a:r>
            <a:r>
              <a:rPr kumimoji="1" lang="en-US" altLang="ja-JP" dirty="0"/>
              <a:t>】</a:t>
            </a:r>
            <a:endParaRPr kumimoji="1" lang="ja-JP" altLang="en-US" dirty="0"/>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18550" y="2183227"/>
            <a:ext cx="4330110" cy="4485448"/>
          </a:xfrm>
          <a:prstGeom prst="rect">
            <a:avLst/>
          </a:prstGeom>
        </p:spPr>
      </p:pic>
    </p:spTree>
    <p:extLst>
      <p:ext uri="{BB962C8B-B14F-4D97-AF65-F5344CB8AC3E}">
        <p14:creationId xmlns:p14="http://schemas.microsoft.com/office/powerpoint/2010/main" val="2586384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目次</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a:t>
            </a:fld>
            <a:endParaRPr kumimoji="1" lang="ja-JP" altLang="en-US" dirty="0"/>
          </a:p>
        </p:txBody>
      </p:sp>
      <p:sp>
        <p:nvSpPr>
          <p:cNvPr id="11" name="テキスト ボックス 10"/>
          <p:cNvSpPr txBox="1"/>
          <p:nvPr/>
        </p:nvSpPr>
        <p:spPr>
          <a:xfrm>
            <a:off x="367180" y="1011035"/>
            <a:ext cx="4598668" cy="5693866"/>
          </a:xfrm>
          <a:prstGeom prst="rect">
            <a:avLst/>
          </a:prstGeom>
          <a:noFill/>
        </p:spPr>
        <p:txBody>
          <a:bodyPr wrap="square" rtlCol="0">
            <a:spAutoFit/>
          </a:bodyPr>
          <a:lstStyle/>
          <a:p>
            <a:r>
              <a:rPr kumimoji="1" lang="ja-JP" altLang="en-US" sz="1300" dirty="0"/>
              <a:t>１</a:t>
            </a:r>
            <a:r>
              <a:rPr kumimoji="1" lang="en-US" altLang="ja-JP" sz="1300" dirty="0"/>
              <a:t>-</a:t>
            </a:r>
            <a:r>
              <a:rPr kumimoji="1" lang="ja-JP" altLang="en-US" sz="1300" dirty="0"/>
              <a:t>１　　 回答者の属性（性別・年齢）</a:t>
            </a:r>
            <a:endParaRPr kumimoji="1" lang="en-US" altLang="ja-JP" sz="1300" dirty="0"/>
          </a:p>
          <a:p>
            <a:r>
              <a:rPr kumimoji="1" lang="ja-JP" altLang="en-US" sz="1300" dirty="0"/>
              <a:t>１</a:t>
            </a:r>
            <a:r>
              <a:rPr kumimoji="1" lang="en-US" altLang="ja-JP" sz="1300" dirty="0"/>
              <a:t>-</a:t>
            </a:r>
            <a:r>
              <a:rPr kumimoji="1" lang="ja-JP" altLang="en-US" sz="1300" dirty="0"/>
              <a:t>２　　 回答者の属性（回答方法）</a:t>
            </a:r>
            <a:endParaRPr kumimoji="1" lang="en-US" altLang="ja-JP" sz="1300" dirty="0"/>
          </a:p>
          <a:p>
            <a:pPr marL="342900" indent="-342900">
              <a:buAutoNum type="arabicDbPlain" startAt="2"/>
            </a:pPr>
            <a:r>
              <a:rPr kumimoji="1" lang="ja-JP" altLang="en-US" sz="1300" dirty="0"/>
              <a:t>　　  男女平等の現状認識</a:t>
            </a:r>
            <a:endParaRPr kumimoji="1" lang="en-US" altLang="ja-JP" sz="1300" dirty="0"/>
          </a:p>
          <a:p>
            <a:pPr marL="342900" indent="-342900">
              <a:buAutoNum type="arabicDbPlain" startAt="2"/>
            </a:pPr>
            <a:r>
              <a:rPr kumimoji="1" lang="ja-JP" altLang="en-US" sz="1300" dirty="0"/>
              <a:t>           女性の増加が望まれる職業・役職</a:t>
            </a:r>
            <a:endParaRPr kumimoji="1" lang="en-US" altLang="ja-JP" sz="1300" dirty="0"/>
          </a:p>
          <a:p>
            <a:pPr marL="342900" indent="-342900">
              <a:buAutoNum type="arabicDbPlain" startAt="2"/>
            </a:pPr>
            <a:r>
              <a:rPr kumimoji="1" lang="ja-JP" altLang="en-US" sz="1300" dirty="0"/>
              <a:t>           性別役割分担意識</a:t>
            </a:r>
            <a:endParaRPr kumimoji="1" lang="en-US" altLang="ja-JP" sz="1300" dirty="0"/>
          </a:p>
          <a:p>
            <a:pPr marL="342900" indent="-342900">
              <a:buAutoNum type="arabicDbPlain" startAt="2"/>
            </a:pPr>
            <a:r>
              <a:rPr kumimoji="1" lang="ja-JP" altLang="en-US" sz="1300" dirty="0"/>
              <a:t>           結婚に関する考え方</a:t>
            </a:r>
            <a:endParaRPr kumimoji="1" lang="en-US" altLang="ja-JP" sz="1300" dirty="0"/>
          </a:p>
          <a:p>
            <a:pPr marL="342900" indent="-342900">
              <a:buAutoNum type="arabicDbPlain" startAt="2"/>
            </a:pPr>
            <a:r>
              <a:rPr kumimoji="1" lang="ja-JP" altLang="en-US" sz="1300" dirty="0"/>
              <a:t>           家庭の仕事の役割分担</a:t>
            </a:r>
            <a:endParaRPr kumimoji="1" lang="en-US" altLang="ja-JP" sz="1300" dirty="0"/>
          </a:p>
          <a:p>
            <a:r>
              <a:rPr kumimoji="1" lang="ja-JP" altLang="en-US" sz="1300" dirty="0"/>
              <a:t>７</a:t>
            </a:r>
            <a:r>
              <a:rPr kumimoji="1" lang="en-US" altLang="ja-JP" sz="1300" dirty="0"/>
              <a:t>-</a:t>
            </a:r>
            <a:r>
              <a:rPr kumimoji="1" lang="ja-JP" altLang="en-US" sz="1300" dirty="0"/>
              <a:t>１    　 仕事に要する時間（平日と休日の比較）</a:t>
            </a:r>
            <a:endParaRPr kumimoji="1" lang="en-US" altLang="ja-JP" sz="1300" dirty="0"/>
          </a:p>
          <a:p>
            <a:r>
              <a:rPr kumimoji="1" lang="ja-JP" altLang="en-US" sz="1300" dirty="0"/>
              <a:t>７</a:t>
            </a:r>
            <a:r>
              <a:rPr kumimoji="1" lang="en-US" altLang="ja-JP" sz="1300" dirty="0"/>
              <a:t>-</a:t>
            </a:r>
            <a:r>
              <a:rPr kumimoji="1" lang="ja-JP" altLang="en-US" sz="1300" dirty="0"/>
              <a:t>２　　 家事に要する時間（平日と休日の比較）</a:t>
            </a:r>
            <a:endParaRPr kumimoji="1" lang="en-US" altLang="ja-JP" sz="1300" dirty="0"/>
          </a:p>
          <a:p>
            <a:r>
              <a:rPr kumimoji="1" lang="ja-JP" altLang="en-US" sz="1300" dirty="0"/>
              <a:t>７</a:t>
            </a:r>
            <a:r>
              <a:rPr kumimoji="1" lang="en-US" altLang="ja-JP" sz="1300" dirty="0"/>
              <a:t>-</a:t>
            </a:r>
            <a:r>
              <a:rPr kumimoji="1" lang="ja-JP" altLang="en-US" sz="1300" dirty="0"/>
              <a:t>２</a:t>
            </a:r>
            <a:r>
              <a:rPr kumimoji="1" lang="en-US" altLang="ja-JP" sz="1300" dirty="0"/>
              <a:t>-</a:t>
            </a:r>
            <a:r>
              <a:rPr kumimoji="1" lang="ja-JP" altLang="en-US" sz="1300" dirty="0"/>
              <a:t>１　家事に要する時間（平日、共働き状況別）</a:t>
            </a:r>
            <a:endParaRPr kumimoji="1" lang="en-US" altLang="ja-JP" sz="1300" dirty="0"/>
          </a:p>
          <a:p>
            <a:r>
              <a:rPr kumimoji="1" lang="ja-JP" altLang="en-US" sz="1300" dirty="0"/>
              <a:t>７</a:t>
            </a:r>
            <a:r>
              <a:rPr kumimoji="1" lang="en-US" altLang="ja-JP" sz="1300" dirty="0"/>
              <a:t>-</a:t>
            </a:r>
            <a:r>
              <a:rPr kumimoji="1" lang="ja-JP" altLang="en-US" sz="1300" dirty="0"/>
              <a:t>２</a:t>
            </a:r>
            <a:r>
              <a:rPr kumimoji="1" lang="en-US" altLang="ja-JP" sz="1300" dirty="0"/>
              <a:t>-</a:t>
            </a:r>
            <a:r>
              <a:rPr kumimoji="1" lang="ja-JP" altLang="en-US" sz="1300" dirty="0"/>
              <a:t>２　家事に要する時間（休日、共働き状況別）</a:t>
            </a:r>
            <a:endParaRPr kumimoji="1" lang="en-US" altLang="ja-JP" sz="1300" dirty="0"/>
          </a:p>
          <a:p>
            <a:r>
              <a:rPr kumimoji="1" lang="ja-JP" altLang="en-US" sz="1300" dirty="0"/>
              <a:t>７</a:t>
            </a:r>
            <a:r>
              <a:rPr kumimoji="1" lang="en-US" altLang="ja-JP" sz="1300" dirty="0"/>
              <a:t>-</a:t>
            </a:r>
            <a:r>
              <a:rPr kumimoji="1" lang="ja-JP" altLang="en-US" sz="1300" dirty="0"/>
              <a:t>３　　 育児に要する時間（平日と休日の比較）</a:t>
            </a:r>
            <a:endParaRPr kumimoji="1" lang="en-US" altLang="ja-JP" sz="1300" dirty="0"/>
          </a:p>
          <a:p>
            <a:r>
              <a:rPr kumimoji="1" lang="ja-JP" altLang="en-US" sz="1300" dirty="0"/>
              <a:t>７</a:t>
            </a:r>
            <a:r>
              <a:rPr kumimoji="1" lang="en-US" altLang="ja-JP" sz="1300" dirty="0"/>
              <a:t>-</a:t>
            </a:r>
            <a:r>
              <a:rPr kumimoji="1" lang="ja-JP" altLang="en-US" sz="1300" dirty="0"/>
              <a:t>３</a:t>
            </a:r>
            <a:r>
              <a:rPr kumimoji="1" lang="en-US" altLang="ja-JP" sz="1300" dirty="0"/>
              <a:t>-</a:t>
            </a:r>
            <a:r>
              <a:rPr kumimoji="1" lang="ja-JP" altLang="en-US" sz="1300" dirty="0"/>
              <a:t>１　育児に要する時間（平日、共働き状況別）</a:t>
            </a:r>
            <a:endParaRPr kumimoji="1" lang="en-US" altLang="ja-JP" sz="1300" dirty="0"/>
          </a:p>
          <a:p>
            <a:r>
              <a:rPr kumimoji="1" lang="ja-JP" altLang="en-US" sz="1300" dirty="0"/>
              <a:t>７</a:t>
            </a:r>
            <a:r>
              <a:rPr kumimoji="1" lang="en-US" altLang="ja-JP" sz="1300" dirty="0"/>
              <a:t>-</a:t>
            </a:r>
            <a:r>
              <a:rPr kumimoji="1" lang="ja-JP" altLang="en-US" sz="1300" dirty="0"/>
              <a:t>３</a:t>
            </a:r>
            <a:r>
              <a:rPr kumimoji="1" lang="en-US" altLang="ja-JP" sz="1300" dirty="0"/>
              <a:t>-</a:t>
            </a:r>
            <a:r>
              <a:rPr kumimoji="1" lang="ja-JP" altLang="en-US" sz="1300" dirty="0"/>
              <a:t>２　育児に要する時間（休日、共働き状況別）</a:t>
            </a:r>
            <a:endParaRPr kumimoji="1" lang="en-US" altLang="ja-JP" sz="1300" dirty="0"/>
          </a:p>
          <a:p>
            <a:r>
              <a:rPr kumimoji="1" lang="ja-JP" altLang="en-US" sz="1300" dirty="0"/>
              <a:t>７</a:t>
            </a:r>
            <a:r>
              <a:rPr kumimoji="1" lang="en-US" altLang="ja-JP" sz="1300" dirty="0"/>
              <a:t>-</a:t>
            </a:r>
            <a:r>
              <a:rPr kumimoji="1" lang="ja-JP" altLang="en-US" sz="1300" dirty="0"/>
              <a:t>３</a:t>
            </a:r>
            <a:r>
              <a:rPr kumimoji="1" lang="en-US" altLang="ja-JP" sz="1300" dirty="0"/>
              <a:t>-</a:t>
            </a:r>
            <a:r>
              <a:rPr kumimoji="1" lang="ja-JP" altLang="en-US" sz="1300" dirty="0"/>
              <a:t>３　育児に要する時間　</a:t>
            </a:r>
            <a:endParaRPr kumimoji="1" lang="en-US" altLang="ja-JP" sz="1300" dirty="0"/>
          </a:p>
          <a:p>
            <a:r>
              <a:rPr kumimoji="1" lang="ja-JP" altLang="en-US" sz="1300" dirty="0"/>
              <a:t>　　　　　　</a:t>
            </a:r>
            <a:r>
              <a:rPr kumimoji="1" lang="en-US" altLang="ja-JP" sz="1300" dirty="0"/>
              <a:t>※</a:t>
            </a:r>
            <a:r>
              <a:rPr kumimoji="1" lang="ja-JP" altLang="en-US" sz="1300" dirty="0"/>
              <a:t>末子年齢が「３歳未満～高校生」</a:t>
            </a:r>
            <a:endParaRPr kumimoji="1" lang="en-US" altLang="ja-JP" sz="1300" dirty="0"/>
          </a:p>
          <a:p>
            <a:r>
              <a:rPr kumimoji="1" lang="ja-JP" altLang="en-US" sz="1300" dirty="0"/>
              <a:t>７</a:t>
            </a:r>
            <a:r>
              <a:rPr kumimoji="1" lang="en-US" altLang="ja-JP" sz="1300" dirty="0"/>
              <a:t>-</a:t>
            </a:r>
            <a:r>
              <a:rPr kumimoji="1" lang="ja-JP" altLang="en-US" sz="1300" dirty="0"/>
              <a:t>３</a:t>
            </a:r>
            <a:r>
              <a:rPr kumimoji="1" lang="en-US" altLang="ja-JP" sz="1300" dirty="0"/>
              <a:t>-</a:t>
            </a:r>
            <a:r>
              <a:rPr kumimoji="1" lang="ja-JP" altLang="en-US" sz="1300" dirty="0"/>
              <a:t>４　育児に要する時間　</a:t>
            </a:r>
            <a:endParaRPr kumimoji="1" lang="en-US" altLang="ja-JP" sz="1300" dirty="0"/>
          </a:p>
          <a:p>
            <a:r>
              <a:rPr kumimoji="1" lang="ja-JP" altLang="en-US" sz="1300" dirty="0"/>
              <a:t>　　　　　　</a:t>
            </a:r>
            <a:r>
              <a:rPr kumimoji="1" lang="en-US" altLang="ja-JP" sz="1300" dirty="0"/>
              <a:t>※</a:t>
            </a:r>
            <a:r>
              <a:rPr kumimoji="1" lang="ja-JP" altLang="en-US" sz="1300" dirty="0"/>
              <a:t>末子年齢が「３歳未満～中学生」</a:t>
            </a:r>
            <a:endParaRPr kumimoji="1" lang="en-US" altLang="ja-JP" sz="1300" dirty="0"/>
          </a:p>
          <a:p>
            <a:r>
              <a:rPr kumimoji="1" lang="ja-JP" altLang="en-US" sz="1300" dirty="0"/>
              <a:t>８                介護に要する時間</a:t>
            </a:r>
            <a:endParaRPr kumimoji="1" lang="en-US" altLang="ja-JP" sz="1300" dirty="0"/>
          </a:p>
          <a:p>
            <a:r>
              <a:rPr kumimoji="1" lang="ja-JP" altLang="en-US" sz="1300" dirty="0"/>
              <a:t>８</a:t>
            </a:r>
            <a:r>
              <a:rPr kumimoji="1" lang="en-US" altLang="ja-JP" sz="1300" dirty="0"/>
              <a:t>-</a:t>
            </a:r>
            <a:r>
              <a:rPr kumimoji="1" lang="ja-JP" altLang="en-US" sz="1300" dirty="0"/>
              <a:t>１　　 介護される場合の希望</a:t>
            </a:r>
            <a:endParaRPr kumimoji="1" lang="en-US" altLang="ja-JP" sz="1300" dirty="0"/>
          </a:p>
          <a:p>
            <a:pPr marL="342900" indent="-342900">
              <a:buAutoNum type="arabicDbPlain" startAt="9"/>
            </a:pPr>
            <a:r>
              <a:rPr kumimoji="1" lang="ja-JP" altLang="en-US" sz="1300" dirty="0"/>
              <a:t>　　   女性の働き方（「考え方」と「実際」）</a:t>
            </a:r>
            <a:endParaRPr kumimoji="1" lang="en-US" altLang="ja-JP" sz="1300" dirty="0"/>
          </a:p>
          <a:p>
            <a:pPr marL="342900" indent="-342900">
              <a:buAutoNum type="arabicDbPlain" startAt="9"/>
            </a:pPr>
            <a:r>
              <a:rPr kumimoji="1" lang="ja-JP" altLang="en-US" sz="1300" dirty="0"/>
              <a:t>            職場において男女格差を感じること</a:t>
            </a:r>
            <a:endParaRPr kumimoji="1" lang="en-US" altLang="ja-JP" sz="1300" dirty="0"/>
          </a:p>
          <a:p>
            <a:pPr marL="342900" indent="-342900">
              <a:buAutoNum type="arabicDbPlain" startAt="9"/>
            </a:pPr>
            <a:r>
              <a:rPr kumimoji="1" lang="ja-JP" altLang="en-US" sz="1300" dirty="0"/>
              <a:t>　　   女性が働き続けるために必要なこと</a:t>
            </a:r>
            <a:endParaRPr kumimoji="1" lang="en-US" altLang="ja-JP" sz="1300" dirty="0"/>
          </a:p>
          <a:p>
            <a:pPr marL="342900" indent="-342900">
              <a:buAutoNum type="arabicDbPlain" startAt="9"/>
            </a:pPr>
            <a:r>
              <a:rPr kumimoji="1" lang="ja-JP" altLang="en-US" sz="1300" dirty="0"/>
              <a:t>　　   女性が再就職しやすくなるために必要なこと</a:t>
            </a:r>
            <a:endParaRPr kumimoji="1" lang="en-US" altLang="ja-JP" sz="1300" dirty="0"/>
          </a:p>
          <a:p>
            <a:pPr marL="342900" indent="-342900">
              <a:buAutoNum type="arabicDbPlain" startAt="9"/>
            </a:pPr>
            <a:r>
              <a:rPr kumimoji="1" lang="ja-JP" altLang="en-US" sz="1300" dirty="0"/>
              <a:t>　　   男性が家事等をすることを難しくしている理由</a:t>
            </a:r>
            <a:endParaRPr kumimoji="1" lang="en-US" altLang="ja-JP" sz="1300" dirty="0"/>
          </a:p>
          <a:p>
            <a:pPr marL="342900" indent="-342900">
              <a:buAutoNum type="arabicDbPlain" startAt="9"/>
            </a:pPr>
            <a:r>
              <a:rPr kumimoji="1" lang="ja-JP" altLang="en-US" sz="1300" dirty="0"/>
              <a:t>　　   男性が家事、育児等に参加する為に必要なこと</a:t>
            </a:r>
            <a:endParaRPr kumimoji="1" lang="en-US" altLang="ja-JP" sz="1300" dirty="0"/>
          </a:p>
          <a:p>
            <a:pPr marL="342900" indent="-342900">
              <a:buAutoNum type="arabicDbPlain" startAt="9"/>
            </a:pPr>
            <a:r>
              <a:rPr kumimoji="1" lang="ja-JP" altLang="en-US" sz="1300" dirty="0"/>
              <a:t>　　   社会・職場における男女共同参画の進展</a:t>
            </a:r>
            <a:endParaRPr kumimoji="1" lang="en-US" altLang="ja-JP" sz="1300" dirty="0"/>
          </a:p>
          <a:p>
            <a:pPr marL="342900" indent="-342900">
              <a:buAutoNum type="arabicDbPlain" startAt="9"/>
            </a:pPr>
            <a:r>
              <a:rPr kumimoji="1" lang="ja-JP" altLang="en-US" sz="1300" dirty="0"/>
              <a:t>　　   地域・家庭における男女共同参画の進展</a:t>
            </a:r>
            <a:endParaRPr kumimoji="1" lang="en-US" altLang="ja-JP" sz="1300" dirty="0"/>
          </a:p>
        </p:txBody>
      </p:sp>
      <p:sp>
        <p:nvSpPr>
          <p:cNvPr id="10" name="テキスト ボックス 9">
            <a:extLst>
              <a:ext uri="{FF2B5EF4-FFF2-40B4-BE49-F238E27FC236}">
                <a16:creationId xmlns:a16="http://schemas.microsoft.com/office/drawing/2014/main" id="{9F26EE1C-4C35-47F7-B31C-8F238F2E718F}"/>
              </a:ext>
            </a:extLst>
          </p:cNvPr>
          <p:cNvSpPr txBox="1"/>
          <p:nvPr/>
        </p:nvSpPr>
        <p:spPr>
          <a:xfrm>
            <a:off x="4953000" y="1075277"/>
            <a:ext cx="5109208" cy="2508379"/>
          </a:xfrm>
          <a:prstGeom prst="rect">
            <a:avLst/>
          </a:prstGeom>
          <a:noFill/>
        </p:spPr>
        <p:txBody>
          <a:bodyPr wrap="square" rtlCol="0">
            <a:spAutoFit/>
          </a:bodyPr>
          <a:lstStyle/>
          <a:p>
            <a:pPr marL="342900" indent="-342900">
              <a:buAutoNum type="arabicDbPlain" startAt="17"/>
            </a:pPr>
            <a:r>
              <a:rPr kumimoji="1" lang="ja-JP" altLang="en-US" sz="1300" dirty="0"/>
              <a:t>　　暴力だと思うこと</a:t>
            </a:r>
            <a:endParaRPr kumimoji="1" lang="en-US" altLang="ja-JP" sz="1300" dirty="0"/>
          </a:p>
          <a:p>
            <a:pPr marL="342900" indent="-342900">
              <a:buAutoNum type="arabicDbPlain" startAt="17"/>
            </a:pPr>
            <a:r>
              <a:rPr kumimoji="1" lang="ja-JP" altLang="en-US" sz="1300" dirty="0"/>
              <a:t>　　配偶者等からの暴力（</a:t>
            </a:r>
            <a:r>
              <a:rPr kumimoji="1" lang="en-US" altLang="ja-JP" sz="1300" dirty="0"/>
              <a:t>DV</a:t>
            </a:r>
            <a:r>
              <a:rPr kumimoji="1" lang="ja-JP" altLang="en-US" sz="1300" dirty="0"/>
              <a:t>）の相談窓口の認知度</a:t>
            </a:r>
            <a:endParaRPr kumimoji="1" lang="en-US" altLang="ja-JP" sz="1300" dirty="0"/>
          </a:p>
          <a:p>
            <a:pPr marL="342900" indent="-342900">
              <a:buAutoNum type="arabicDbPlain" startAt="17"/>
            </a:pPr>
            <a:r>
              <a:rPr kumimoji="1" lang="en-US" altLang="ja-JP" sz="1300" dirty="0"/>
              <a:t>-</a:t>
            </a:r>
            <a:r>
              <a:rPr kumimoji="1" lang="ja-JP" altLang="en-US" sz="1300" dirty="0"/>
              <a:t>１   配偶者等からの暴力（</a:t>
            </a:r>
            <a:r>
              <a:rPr kumimoji="1" lang="en-US" altLang="ja-JP" sz="1300" dirty="0"/>
              <a:t>DV</a:t>
            </a:r>
            <a:r>
              <a:rPr kumimoji="1" lang="ja-JP" altLang="en-US" sz="1300" dirty="0"/>
              <a:t>）を受けた経験</a:t>
            </a:r>
            <a:endParaRPr kumimoji="1" lang="en-US" altLang="ja-JP" sz="1300" dirty="0"/>
          </a:p>
          <a:p>
            <a:r>
              <a:rPr kumimoji="1" lang="ja-JP" altLang="en-US" sz="1300" dirty="0"/>
              <a:t>１９</a:t>
            </a:r>
            <a:r>
              <a:rPr kumimoji="1" lang="en-US" altLang="ja-JP" sz="1300" dirty="0"/>
              <a:t>-</a:t>
            </a:r>
            <a:r>
              <a:rPr kumimoji="1" lang="ja-JP" altLang="en-US" sz="1300" dirty="0"/>
              <a:t>２　交際相手からの暴力（デート</a:t>
            </a:r>
            <a:r>
              <a:rPr kumimoji="1" lang="en-US" altLang="ja-JP" sz="1300" dirty="0"/>
              <a:t>DV</a:t>
            </a:r>
            <a:r>
              <a:rPr kumimoji="1" lang="ja-JP" altLang="en-US" sz="1300" dirty="0"/>
              <a:t>）を受けた経験</a:t>
            </a:r>
            <a:endParaRPr kumimoji="1" lang="en-US" altLang="ja-JP" sz="1300" dirty="0"/>
          </a:p>
          <a:p>
            <a:r>
              <a:rPr kumimoji="1" lang="ja-JP" altLang="en-US" sz="1300" dirty="0"/>
              <a:t>１９</a:t>
            </a:r>
            <a:r>
              <a:rPr kumimoji="1" lang="en-US" altLang="ja-JP" sz="1300" dirty="0"/>
              <a:t>-</a:t>
            </a:r>
            <a:r>
              <a:rPr kumimoji="1" lang="ja-JP" altLang="en-US" sz="1300" dirty="0"/>
              <a:t>３　</a:t>
            </a:r>
            <a:r>
              <a:rPr kumimoji="1" lang="en-US" altLang="ja-JP" sz="1300" dirty="0"/>
              <a:t>DV</a:t>
            </a:r>
            <a:r>
              <a:rPr kumimoji="1" lang="ja-JP" altLang="en-US" sz="1300" dirty="0"/>
              <a:t>の相談先等</a:t>
            </a:r>
            <a:endParaRPr kumimoji="1" lang="en-US" altLang="ja-JP" sz="1300" dirty="0"/>
          </a:p>
          <a:p>
            <a:r>
              <a:rPr kumimoji="1" lang="ja-JP" altLang="en-US" sz="1300" dirty="0"/>
              <a:t>２０</a:t>
            </a:r>
            <a:r>
              <a:rPr kumimoji="1" lang="en-US" altLang="ja-JP" sz="1300" dirty="0"/>
              <a:t>-</a:t>
            </a:r>
            <a:r>
              <a:rPr kumimoji="1" lang="ja-JP" altLang="en-US" sz="1300" dirty="0"/>
              <a:t>１　性暴力・性被害を受けた経験</a:t>
            </a:r>
            <a:endParaRPr kumimoji="1" lang="en-US" altLang="ja-JP" sz="1300" dirty="0"/>
          </a:p>
          <a:p>
            <a:r>
              <a:rPr kumimoji="1" lang="ja-JP" altLang="en-US" sz="1300" dirty="0"/>
              <a:t>２０</a:t>
            </a:r>
            <a:r>
              <a:rPr kumimoji="1" lang="en-US" altLang="ja-JP" sz="1300" dirty="0"/>
              <a:t>-</a:t>
            </a:r>
            <a:r>
              <a:rPr kumimoji="1" lang="ja-JP" altLang="en-US" sz="1300" dirty="0"/>
              <a:t>２　性暴力被害を相談しなかった理由</a:t>
            </a:r>
            <a:endParaRPr kumimoji="1" lang="en-US" altLang="ja-JP" sz="1300" dirty="0"/>
          </a:p>
          <a:p>
            <a:r>
              <a:rPr kumimoji="1" lang="ja-JP" altLang="en-US" sz="1300" dirty="0"/>
              <a:t>２１　　  </a:t>
            </a:r>
            <a:r>
              <a:rPr kumimoji="1" lang="en-US" altLang="ja-JP" sz="1300" dirty="0"/>
              <a:t>DV</a:t>
            </a:r>
            <a:r>
              <a:rPr kumimoji="1" lang="ja-JP" altLang="en-US" sz="1300" dirty="0"/>
              <a:t>や性暴力・性犯罪等をなくすために必要な取組</a:t>
            </a:r>
            <a:endParaRPr kumimoji="1" lang="en-US" altLang="ja-JP" sz="1300" dirty="0"/>
          </a:p>
          <a:p>
            <a:pPr marL="228600" indent="-228600">
              <a:buAutoNum type="arabicDbPlain" startAt="22"/>
            </a:pPr>
            <a:r>
              <a:rPr kumimoji="1" lang="ja-JP" altLang="en-US" sz="1300" dirty="0"/>
              <a:t>          男女共同参画社会に関する用語の認知度</a:t>
            </a:r>
            <a:endParaRPr kumimoji="1" lang="en-US" altLang="ja-JP" sz="1300" dirty="0"/>
          </a:p>
          <a:p>
            <a:r>
              <a:rPr kumimoji="1" lang="ja-JP" altLang="en-US" sz="1300" dirty="0"/>
              <a:t>２３          男女平等の実現にとって最も重要なこと</a:t>
            </a:r>
            <a:endParaRPr kumimoji="1" lang="en-US" altLang="ja-JP" sz="1300" dirty="0"/>
          </a:p>
          <a:p>
            <a:r>
              <a:rPr kumimoji="1" lang="ja-JP" altLang="en-US" sz="1300" dirty="0"/>
              <a:t>２４　　 男女共同参画推進に向けて府や市町村がすべき取組</a:t>
            </a:r>
            <a:endParaRPr kumimoji="1" lang="en-US" altLang="ja-JP" sz="1300" dirty="0"/>
          </a:p>
          <a:p>
            <a:endParaRPr kumimoji="1" lang="en-US" altLang="ja-JP" sz="1400" dirty="0"/>
          </a:p>
        </p:txBody>
      </p:sp>
      <p:cxnSp>
        <p:nvCxnSpPr>
          <p:cNvPr id="6" name="直線コネクタ 5">
            <a:extLst>
              <a:ext uri="{FF2B5EF4-FFF2-40B4-BE49-F238E27FC236}">
                <a16:creationId xmlns:a16="http://schemas.microsoft.com/office/drawing/2014/main" id="{6EFD2193-FB36-48AE-981E-9A81634E2875}"/>
              </a:ext>
            </a:extLst>
          </p:cNvPr>
          <p:cNvCxnSpPr>
            <a:cxnSpLocks/>
          </p:cNvCxnSpPr>
          <p:nvPr/>
        </p:nvCxnSpPr>
        <p:spPr>
          <a:xfrm>
            <a:off x="4910378" y="921393"/>
            <a:ext cx="42622" cy="556596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4712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4039738" y="3212571"/>
            <a:ext cx="5558938" cy="3401931"/>
          </a:xfrm>
          <a:prstGeom prst="rect">
            <a:avLst/>
          </a:prstGeom>
        </p:spPr>
      </p:pic>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８－１　家族を介護する場合の希望</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20</a:t>
            </a:fld>
            <a:endParaRPr kumimoji="1" lang="ja-JP" altLang="en-US" dirty="0"/>
          </a:p>
        </p:txBody>
      </p:sp>
      <p:sp>
        <p:nvSpPr>
          <p:cNvPr id="8" name="テキスト ボックス 7"/>
          <p:cNvSpPr txBox="1"/>
          <p:nvPr/>
        </p:nvSpPr>
        <p:spPr>
          <a:xfrm>
            <a:off x="973254" y="1328440"/>
            <a:ext cx="2343152" cy="4247317"/>
          </a:xfrm>
          <a:prstGeom prst="rect">
            <a:avLst/>
          </a:prstGeom>
          <a:solidFill>
            <a:schemeClr val="accent1">
              <a:lumMod val="20000"/>
              <a:lumOff val="80000"/>
            </a:schemeClr>
          </a:solidFill>
          <a:ln>
            <a:solidFill>
              <a:schemeClr val="tx1"/>
            </a:solidFill>
          </a:ln>
        </p:spPr>
        <p:txBody>
          <a:bodyPr wrap="square" rtlCol="0" anchor="ctr">
            <a:spAutoFit/>
          </a:bodyPr>
          <a:lstStyle/>
          <a:p>
            <a:pPr lvl="0"/>
            <a:r>
              <a:rPr lang="ja-JP" altLang="en-US" sz="1500" dirty="0">
                <a:solidFill>
                  <a:prstClr val="black"/>
                </a:solidFill>
              </a:rPr>
              <a:t>　家族を介護する場合の希望は、「ヘルパーやサービスを利用しながら自宅で介護したい（している）」が、</a:t>
            </a:r>
            <a:r>
              <a:rPr lang="en-US" altLang="ja-JP" sz="1500" dirty="0">
                <a:solidFill>
                  <a:prstClr val="black"/>
                </a:solidFill>
              </a:rPr>
              <a:t>44.8%</a:t>
            </a:r>
            <a:r>
              <a:rPr lang="ja-JP" altLang="en-US" sz="1500" dirty="0">
                <a:solidFill>
                  <a:prstClr val="black"/>
                </a:solidFill>
              </a:rPr>
              <a:t>で最も高く、次いで、「特別養護老人ホーム等の施設に入所させたい</a:t>
            </a:r>
            <a:r>
              <a:rPr lang="en-US" altLang="ja-JP" sz="1500" dirty="0">
                <a:solidFill>
                  <a:prstClr val="black"/>
                </a:solidFill>
              </a:rPr>
              <a:t>(</a:t>
            </a:r>
            <a:r>
              <a:rPr lang="ja-JP" altLang="en-US" sz="1500" dirty="0">
                <a:solidFill>
                  <a:prstClr val="black"/>
                </a:solidFill>
              </a:rPr>
              <a:t>入所させている</a:t>
            </a:r>
            <a:r>
              <a:rPr lang="en-US" altLang="ja-JP" sz="1500" dirty="0">
                <a:solidFill>
                  <a:prstClr val="black"/>
                </a:solidFill>
              </a:rPr>
              <a:t>)</a:t>
            </a:r>
            <a:r>
              <a:rPr lang="ja-JP" altLang="en-US" sz="1500" dirty="0">
                <a:solidFill>
                  <a:prstClr val="black"/>
                </a:solidFill>
              </a:rPr>
              <a:t>」が、</a:t>
            </a:r>
            <a:r>
              <a:rPr lang="en-US" altLang="ja-JP" sz="1500" dirty="0">
                <a:solidFill>
                  <a:prstClr val="black"/>
                </a:solidFill>
              </a:rPr>
              <a:t>33.6%</a:t>
            </a:r>
            <a:r>
              <a:rPr lang="ja-JP" altLang="en-US" sz="1500" dirty="0">
                <a:solidFill>
                  <a:prstClr val="black"/>
                </a:solidFill>
              </a:rPr>
              <a:t>となっており、男女別でみても同じ傾向になっている。一方</a:t>
            </a:r>
            <a:r>
              <a:rPr lang="ja-JP" altLang="en-US" sz="1500" dirty="0"/>
              <a:t>、在宅</a:t>
            </a:r>
            <a:r>
              <a:rPr lang="ja-JP" altLang="en-US" sz="1500" dirty="0">
                <a:solidFill>
                  <a:prstClr val="black"/>
                </a:solidFill>
              </a:rPr>
              <a:t>で介護する場合については、「主に、配偶者が介護すると思う（している）」は女性では</a:t>
            </a:r>
            <a:r>
              <a:rPr lang="en-US" altLang="ja-JP" sz="1500" dirty="0">
                <a:solidFill>
                  <a:prstClr val="black"/>
                </a:solidFill>
              </a:rPr>
              <a:t>6.7%</a:t>
            </a:r>
            <a:r>
              <a:rPr lang="ja-JP" altLang="en-US" sz="1500" dirty="0">
                <a:solidFill>
                  <a:prstClr val="black"/>
                </a:solidFill>
              </a:rPr>
              <a:t>だが、男性では</a:t>
            </a:r>
            <a:r>
              <a:rPr lang="en-US" altLang="ja-JP" sz="1500" dirty="0">
                <a:solidFill>
                  <a:prstClr val="black"/>
                </a:solidFill>
              </a:rPr>
              <a:t>34.2%</a:t>
            </a:r>
            <a:r>
              <a:rPr lang="ja-JP" altLang="en-US" sz="1500" dirty="0">
                <a:solidFill>
                  <a:prstClr val="black"/>
                </a:solidFill>
              </a:rPr>
              <a:t>と最も高くなっている。</a:t>
            </a:r>
          </a:p>
        </p:txBody>
      </p:sp>
      <p:sp>
        <p:nvSpPr>
          <p:cNvPr id="9" name="テキスト ボックス 8"/>
          <p:cNvSpPr txBox="1"/>
          <p:nvPr/>
        </p:nvSpPr>
        <p:spPr>
          <a:xfrm>
            <a:off x="3212439" y="3233813"/>
            <a:ext cx="2060154" cy="338554"/>
          </a:xfrm>
          <a:prstGeom prst="rect">
            <a:avLst/>
          </a:prstGeom>
          <a:noFill/>
        </p:spPr>
        <p:txBody>
          <a:bodyPr wrap="square" rtlCol="0">
            <a:spAutoFit/>
          </a:bodyPr>
          <a:lstStyle/>
          <a:p>
            <a:r>
              <a:rPr kumimoji="1" lang="en-US" altLang="ja-JP" sz="1600" dirty="0"/>
              <a:t>【</a:t>
            </a:r>
            <a:r>
              <a:rPr kumimoji="1" lang="ja-JP" altLang="en-US" sz="1600" dirty="0"/>
              <a:t>介護をする人</a:t>
            </a:r>
            <a:r>
              <a:rPr kumimoji="1" lang="en-US" altLang="ja-JP" sz="1600" dirty="0"/>
              <a:t>】</a:t>
            </a:r>
            <a:endParaRPr kumimoji="1" lang="ja-JP" altLang="en-US" sz="1600" dirty="0"/>
          </a:p>
        </p:txBody>
      </p:sp>
      <p:cxnSp>
        <p:nvCxnSpPr>
          <p:cNvPr id="12" name="直線コネクタ 11"/>
          <p:cNvCxnSpPr/>
          <p:nvPr/>
        </p:nvCxnSpPr>
        <p:spPr>
          <a:xfrm>
            <a:off x="4965847" y="3197414"/>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図 6"/>
          <p:cNvPicPr>
            <a:picLocks noChangeAspect="1"/>
          </p:cNvPicPr>
          <p:nvPr/>
        </p:nvPicPr>
        <p:blipFill>
          <a:blip r:embed="rId4"/>
          <a:stretch>
            <a:fillRect/>
          </a:stretch>
        </p:blipFill>
        <p:spPr>
          <a:xfrm>
            <a:off x="4039738" y="758493"/>
            <a:ext cx="5558938" cy="2389192"/>
          </a:xfrm>
          <a:prstGeom prst="rect">
            <a:avLst/>
          </a:prstGeom>
        </p:spPr>
      </p:pic>
    </p:spTree>
    <p:extLst>
      <p:ext uri="{BB962C8B-B14F-4D97-AF65-F5344CB8AC3E}">
        <p14:creationId xmlns:p14="http://schemas.microsoft.com/office/powerpoint/2010/main" val="1396117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９　女性の働き方（「考え方」と「実際」）</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21</a:t>
            </a:fld>
            <a:endParaRPr kumimoji="1" lang="ja-JP" altLang="en-US" dirty="0"/>
          </a:p>
        </p:txBody>
      </p:sp>
      <p:sp>
        <p:nvSpPr>
          <p:cNvPr id="8" name="テキスト ボックス 7"/>
          <p:cNvSpPr txBox="1"/>
          <p:nvPr/>
        </p:nvSpPr>
        <p:spPr>
          <a:xfrm>
            <a:off x="499337" y="777576"/>
            <a:ext cx="8933021" cy="1477328"/>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女性の働き方</a:t>
            </a:r>
            <a:r>
              <a:rPr lang="ja-JP" altLang="en-US" sz="1500" dirty="0"/>
              <a:t>「考え方」については「収入、社会的地位、やりがいなどを得るため、または人・社会の役に立つため、結婚や出産にかかわらず、仕事を続ける方がよい」が</a:t>
            </a:r>
            <a:r>
              <a:rPr lang="en-US" altLang="ja-JP" sz="1500" dirty="0"/>
              <a:t>35.2</a:t>
            </a:r>
            <a:r>
              <a:rPr lang="ja-JP" altLang="en-US" sz="1500" dirty="0"/>
              <a:t>％で最も高く、次いで「育児の時期だけ一時やめ、その後パートタイムで仕事を続ける方がよい」が</a:t>
            </a:r>
            <a:r>
              <a:rPr lang="en-US" altLang="ja-JP" sz="1500" dirty="0"/>
              <a:t>20.7</a:t>
            </a:r>
            <a:r>
              <a:rPr lang="ja-JP" altLang="en-US" sz="1500" dirty="0"/>
              <a:t>％となっている。</a:t>
            </a:r>
          </a:p>
          <a:p>
            <a:pPr lvl="0"/>
            <a:r>
              <a:rPr lang="ja-JP" altLang="en-US" sz="1500" dirty="0"/>
              <a:t>　一方、「実際」について見ると、回答者の属性を問わずフルタイム・パートの双方で仕事を続けている割合が減少し、結婚後は家事</a:t>
            </a:r>
            <a:r>
              <a:rPr lang="ja-JP" altLang="en-US" sz="1500" dirty="0">
                <a:solidFill>
                  <a:prstClr val="black"/>
                </a:solidFill>
              </a:rPr>
              <a:t>に専念していると回答する人の割合が増加しており、女性については</a:t>
            </a:r>
            <a:r>
              <a:rPr lang="en-US" altLang="ja-JP" sz="1500" dirty="0">
                <a:solidFill>
                  <a:prstClr val="black"/>
                </a:solidFill>
              </a:rPr>
              <a:t>10</a:t>
            </a:r>
            <a:r>
              <a:rPr lang="ja-JP" altLang="en-US" sz="1500" dirty="0">
                <a:solidFill>
                  <a:prstClr val="black"/>
                </a:solidFill>
              </a:rPr>
              <a:t>ポイント以上増加している</a:t>
            </a:r>
            <a:r>
              <a:rPr lang="en-US" altLang="ja-JP" sz="1500" dirty="0">
                <a:solidFill>
                  <a:prstClr val="black"/>
                </a:solidFill>
              </a:rPr>
              <a:t>(1.8%</a:t>
            </a:r>
            <a:r>
              <a:rPr lang="ja-JP" altLang="en-US" sz="1500" dirty="0">
                <a:solidFill>
                  <a:prstClr val="black"/>
                </a:solidFill>
              </a:rPr>
              <a:t>⇒</a:t>
            </a:r>
            <a:r>
              <a:rPr lang="en-US" altLang="ja-JP" sz="1500" dirty="0">
                <a:solidFill>
                  <a:prstClr val="black"/>
                </a:solidFill>
              </a:rPr>
              <a:t>12.5%)</a:t>
            </a:r>
            <a:r>
              <a:rPr lang="ja-JP" altLang="en-US" sz="1500" dirty="0" err="1">
                <a:solidFill>
                  <a:prstClr val="black"/>
                </a:solidFill>
              </a:rPr>
              <a:t>。</a:t>
            </a:r>
            <a:endParaRPr lang="ja-JP" altLang="en-US" sz="1500" dirty="0">
              <a:solidFill>
                <a:prstClr val="black"/>
              </a:solidFill>
            </a:endParaRPr>
          </a:p>
        </p:txBody>
      </p:sp>
      <p:cxnSp>
        <p:nvCxnSpPr>
          <p:cNvPr id="12" name="直線コネクタ 11"/>
          <p:cNvCxnSpPr/>
          <p:nvPr/>
        </p:nvCxnSpPr>
        <p:spPr>
          <a:xfrm>
            <a:off x="4959115" y="2298501"/>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1328" y="2483167"/>
            <a:ext cx="4407787" cy="3966155"/>
          </a:xfrm>
          <a:prstGeom prst="rect">
            <a:avLst/>
          </a:prstGeom>
        </p:spPr>
      </p:pic>
      <p:sp>
        <p:nvSpPr>
          <p:cNvPr id="7" name="テキスト ボックス 6"/>
          <p:cNvSpPr txBox="1"/>
          <p:nvPr/>
        </p:nvSpPr>
        <p:spPr>
          <a:xfrm>
            <a:off x="157098" y="2298501"/>
            <a:ext cx="3442981" cy="369332"/>
          </a:xfrm>
          <a:prstGeom prst="rect">
            <a:avLst/>
          </a:prstGeom>
          <a:noFill/>
        </p:spPr>
        <p:txBody>
          <a:bodyPr wrap="square" rtlCol="0">
            <a:spAutoFit/>
          </a:bodyPr>
          <a:lstStyle/>
          <a:p>
            <a:r>
              <a:rPr kumimoji="1" lang="en-US" altLang="ja-JP" dirty="0"/>
              <a:t>【</a:t>
            </a:r>
            <a:r>
              <a:rPr kumimoji="1" lang="ja-JP" altLang="en-US" dirty="0"/>
              <a:t>女性の働き方（考え方）</a:t>
            </a:r>
            <a:r>
              <a:rPr kumimoji="1" lang="en-US" altLang="ja-JP" dirty="0"/>
              <a:t>】</a:t>
            </a:r>
            <a:endParaRPr kumimoji="1" lang="ja-JP" altLang="en-US" dirty="0"/>
          </a:p>
        </p:txBody>
      </p:sp>
      <p:sp>
        <p:nvSpPr>
          <p:cNvPr id="11" name="テキスト ボックス 10"/>
          <p:cNvSpPr txBox="1"/>
          <p:nvPr/>
        </p:nvSpPr>
        <p:spPr>
          <a:xfrm>
            <a:off x="4734403" y="2298501"/>
            <a:ext cx="3442981" cy="369332"/>
          </a:xfrm>
          <a:prstGeom prst="rect">
            <a:avLst/>
          </a:prstGeom>
          <a:noFill/>
        </p:spPr>
        <p:txBody>
          <a:bodyPr wrap="square" rtlCol="0">
            <a:spAutoFit/>
          </a:bodyPr>
          <a:lstStyle/>
          <a:p>
            <a:r>
              <a:rPr kumimoji="1" lang="en-US" altLang="ja-JP" dirty="0"/>
              <a:t>【</a:t>
            </a:r>
            <a:r>
              <a:rPr kumimoji="1" lang="ja-JP" altLang="en-US" dirty="0"/>
              <a:t>女性の働き方（実際）</a:t>
            </a:r>
            <a:r>
              <a:rPr kumimoji="1" lang="en-US" altLang="ja-JP" dirty="0"/>
              <a:t>】</a:t>
            </a:r>
            <a:endParaRPr kumimoji="1" lang="ja-JP" altLang="en-US" dirty="0"/>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56111" y="2483168"/>
            <a:ext cx="4442564" cy="3997448"/>
          </a:xfrm>
          <a:prstGeom prst="rect">
            <a:avLst/>
          </a:prstGeom>
        </p:spPr>
      </p:pic>
    </p:spTree>
    <p:extLst>
      <p:ext uri="{BB962C8B-B14F-4D97-AF65-F5344CB8AC3E}">
        <p14:creationId xmlns:p14="http://schemas.microsoft.com/office/powerpoint/2010/main" val="4049869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１０　職場において男女格差を感じること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22</a:t>
            </a:fld>
            <a:endParaRPr kumimoji="1" lang="ja-JP" altLang="en-US" dirty="0"/>
          </a:p>
        </p:txBody>
      </p:sp>
      <p:sp>
        <p:nvSpPr>
          <p:cNvPr id="8" name="テキスト ボックス 7"/>
          <p:cNvSpPr txBox="1"/>
          <p:nvPr/>
        </p:nvSpPr>
        <p:spPr>
          <a:xfrm>
            <a:off x="611325" y="914400"/>
            <a:ext cx="3284649" cy="5632311"/>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職場において、「男性の方が優遇されている」と感じている割合については、「管理職への登用」（女性</a:t>
            </a:r>
            <a:r>
              <a:rPr lang="en-US" altLang="ja-JP" sz="1500" dirty="0">
                <a:solidFill>
                  <a:prstClr val="black"/>
                </a:solidFill>
              </a:rPr>
              <a:t>34.8</a:t>
            </a:r>
            <a:r>
              <a:rPr lang="ja-JP" altLang="en-US" sz="1500" dirty="0">
                <a:solidFill>
                  <a:prstClr val="black"/>
                </a:solidFill>
              </a:rPr>
              <a:t>％、男性</a:t>
            </a:r>
            <a:r>
              <a:rPr lang="en-US" altLang="ja-JP" sz="1500" dirty="0">
                <a:solidFill>
                  <a:prstClr val="black"/>
                </a:solidFill>
              </a:rPr>
              <a:t>38.6</a:t>
            </a:r>
            <a:r>
              <a:rPr lang="ja-JP" altLang="en-US" sz="1500" dirty="0">
                <a:solidFill>
                  <a:prstClr val="black"/>
                </a:solidFill>
              </a:rPr>
              <a:t>％）が最も高くなっており、次いで「昇進・昇格」（女性</a:t>
            </a:r>
            <a:r>
              <a:rPr lang="en-US" altLang="ja-JP" sz="1500" dirty="0">
                <a:solidFill>
                  <a:prstClr val="black"/>
                </a:solidFill>
              </a:rPr>
              <a:t>30.8%</a:t>
            </a:r>
            <a:r>
              <a:rPr lang="ja-JP" altLang="en-US" sz="1500" dirty="0">
                <a:solidFill>
                  <a:prstClr val="black"/>
                </a:solidFill>
              </a:rPr>
              <a:t>、男性</a:t>
            </a:r>
            <a:r>
              <a:rPr lang="en-US" altLang="ja-JP" sz="1500" dirty="0">
                <a:solidFill>
                  <a:prstClr val="black"/>
                </a:solidFill>
              </a:rPr>
              <a:t>28.9%</a:t>
            </a:r>
            <a:r>
              <a:rPr lang="ja-JP" altLang="en-US" sz="1500" dirty="0">
                <a:solidFill>
                  <a:prstClr val="black"/>
                </a:solidFill>
              </a:rPr>
              <a:t>）となっている。</a:t>
            </a:r>
          </a:p>
          <a:p>
            <a:r>
              <a:rPr lang="ja-JP" altLang="en-US" sz="1500" dirty="0">
                <a:solidFill>
                  <a:prstClr val="black"/>
                </a:solidFill>
              </a:rPr>
              <a:t>　男女間のポイント差が最も大きかったのは「募集・採用」（女性</a:t>
            </a:r>
            <a:r>
              <a:rPr lang="en-US" altLang="ja-JP" sz="1500" dirty="0">
                <a:solidFill>
                  <a:prstClr val="black"/>
                </a:solidFill>
              </a:rPr>
              <a:t>13.8%</a:t>
            </a:r>
            <a:r>
              <a:rPr lang="ja-JP" altLang="en-US" sz="1500" dirty="0">
                <a:solidFill>
                  <a:prstClr val="black"/>
                </a:solidFill>
              </a:rPr>
              <a:t>、男性</a:t>
            </a:r>
            <a:r>
              <a:rPr lang="en-US" altLang="ja-JP" sz="1500" dirty="0">
                <a:solidFill>
                  <a:prstClr val="black"/>
                </a:solidFill>
              </a:rPr>
              <a:t>23.8%</a:t>
            </a:r>
            <a:r>
              <a:rPr lang="ja-JP" altLang="en-US" sz="1500" dirty="0">
                <a:solidFill>
                  <a:prstClr val="black"/>
                </a:solidFill>
              </a:rPr>
              <a:t>）で</a:t>
            </a:r>
            <a:r>
              <a:rPr lang="en-US" altLang="ja-JP" sz="1500" dirty="0">
                <a:solidFill>
                  <a:prstClr val="black"/>
                </a:solidFill>
              </a:rPr>
              <a:t>10</a:t>
            </a:r>
            <a:r>
              <a:rPr lang="ja-JP" altLang="en-US" sz="1500" dirty="0">
                <a:solidFill>
                  <a:prstClr val="black"/>
                </a:solidFill>
              </a:rPr>
              <a:t>ポイントとなった。</a:t>
            </a:r>
          </a:p>
          <a:p>
            <a:pPr lvl="0"/>
            <a:r>
              <a:rPr lang="ja-JP" altLang="en-US" sz="1500" dirty="0">
                <a:solidFill>
                  <a:prstClr val="black"/>
                </a:solidFill>
              </a:rPr>
              <a:t>　</a:t>
            </a:r>
          </a:p>
          <a:p>
            <a:pPr lvl="0"/>
            <a:r>
              <a:rPr lang="ja-JP" altLang="en-US" sz="1500" dirty="0">
                <a:solidFill>
                  <a:prstClr val="black"/>
                </a:solidFill>
              </a:rPr>
              <a:t>　「女性の方が優遇されている」と感じている割合については、「育児・介護休暇など休暇の取得のしやすさ」</a:t>
            </a:r>
            <a:r>
              <a:rPr lang="en-US" altLang="ja-JP" sz="1500" dirty="0">
                <a:solidFill>
                  <a:prstClr val="black"/>
                </a:solidFill>
              </a:rPr>
              <a:t>(</a:t>
            </a:r>
            <a:r>
              <a:rPr lang="ja-JP" altLang="en-US" sz="1500" dirty="0">
                <a:solidFill>
                  <a:prstClr val="black"/>
                </a:solidFill>
              </a:rPr>
              <a:t>女性</a:t>
            </a:r>
            <a:r>
              <a:rPr lang="en-US" altLang="ja-JP" sz="1500" dirty="0">
                <a:solidFill>
                  <a:prstClr val="black"/>
                </a:solidFill>
              </a:rPr>
              <a:t>22.6%</a:t>
            </a:r>
            <a:r>
              <a:rPr lang="ja-JP" altLang="en-US" sz="1500" dirty="0">
                <a:solidFill>
                  <a:prstClr val="black"/>
                </a:solidFill>
              </a:rPr>
              <a:t>、男性</a:t>
            </a:r>
            <a:r>
              <a:rPr lang="en-US" altLang="ja-JP" sz="1500" dirty="0">
                <a:solidFill>
                  <a:prstClr val="black"/>
                </a:solidFill>
              </a:rPr>
              <a:t>32.1%)</a:t>
            </a:r>
            <a:r>
              <a:rPr lang="ja-JP" altLang="en-US" sz="1500" dirty="0">
                <a:solidFill>
                  <a:prstClr val="black"/>
                </a:solidFill>
              </a:rPr>
              <a:t>が最も高くなっており、次いで「家庭と仕事の両立支援制度など、働き続けるための職場環境整備」</a:t>
            </a:r>
            <a:r>
              <a:rPr lang="en-US" altLang="ja-JP" sz="1500" dirty="0">
                <a:solidFill>
                  <a:prstClr val="black"/>
                </a:solidFill>
              </a:rPr>
              <a:t>(</a:t>
            </a:r>
            <a:r>
              <a:rPr lang="ja-JP" altLang="en-US" sz="1500" dirty="0">
                <a:solidFill>
                  <a:prstClr val="black"/>
                </a:solidFill>
              </a:rPr>
              <a:t>女性</a:t>
            </a:r>
            <a:r>
              <a:rPr lang="en-US" altLang="ja-JP" sz="1500" dirty="0">
                <a:solidFill>
                  <a:prstClr val="black"/>
                </a:solidFill>
              </a:rPr>
              <a:t>15.1%</a:t>
            </a:r>
            <a:r>
              <a:rPr lang="ja-JP" altLang="en-US" sz="1500" dirty="0">
                <a:solidFill>
                  <a:prstClr val="black"/>
                </a:solidFill>
              </a:rPr>
              <a:t>、男性</a:t>
            </a:r>
            <a:r>
              <a:rPr lang="en-US" altLang="ja-JP" sz="1500" dirty="0">
                <a:solidFill>
                  <a:prstClr val="black"/>
                </a:solidFill>
              </a:rPr>
              <a:t>22.7%)</a:t>
            </a:r>
            <a:r>
              <a:rPr lang="ja-JP" altLang="en-US" sz="1500" dirty="0">
                <a:solidFill>
                  <a:prstClr val="black"/>
                </a:solidFill>
              </a:rPr>
              <a:t>となっている。</a:t>
            </a:r>
          </a:p>
          <a:p>
            <a:r>
              <a:rPr lang="ja-JP" altLang="en-US" sz="1500" dirty="0">
                <a:solidFill>
                  <a:prstClr val="black"/>
                </a:solidFill>
              </a:rPr>
              <a:t>　男女間のポイント差が最も大きかったのは「育児・介護休暇など休暇の取得のしやすさ」</a:t>
            </a:r>
            <a:r>
              <a:rPr lang="en-US" altLang="ja-JP" sz="1500" dirty="0">
                <a:solidFill>
                  <a:prstClr val="black"/>
                </a:solidFill>
              </a:rPr>
              <a:t>(</a:t>
            </a:r>
            <a:r>
              <a:rPr lang="ja-JP" altLang="en-US" sz="1500" dirty="0">
                <a:solidFill>
                  <a:prstClr val="black"/>
                </a:solidFill>
              </a:rPr>
              <a:t>女性</a:t>
            </a:r>
            <a:r>
              <a:rPr lang="en-US" altLang="ja-JP" sz="1500" dirty="0">
                <a:solidFill>
                  <a:prstClr val="black"/>
                </a:solidFill>
              </a:rPr>
              <a:t>22.6%</a:t>
            </a:r>
            <a:r>
              <a:rPr lang="ja-JP" altLang="en-US" sz="1500" dirty="0">
                <a:solidFill>
                  <a:prstClr val="black"/>
                </a:solidFill>
              </a:rPr>
              <a:t>、男性</a:t>
            </a:r>
            <a:r>
              <a:rPr lang="en-US" altLang="ja-JP" sz="1500" dirty="0">
                <a:solidFill>
                  <a:prstClr val="black"/>
                </a:solidFill>
              </a:rPr>
              <a:t>32.1%)</a:t>
            </a:r>
            <a:r>
              <a:rPr lang="ja-JP" altLang="en-US" sz="1500" dirty="0">
                <a:solidFill>
                  <a:prstClr val="black"/>
                </a:solidFill>
              </a:rPr>
              <a:t>で</a:t>
            </a:r>
            <a:r>
              <a:rPr lang="en-US" altLang="ja-JP" sz="1500" dirty="0">
                <a:solidFill>
                  <a:prstClr val="black"/>
                </a:solidFill>
              </a:rPr>
              <a:t>9.5</a:t>
            </a:r>
            <a:r>
              <a:rPr lang="ja-JP" altLang="en-US" sz="1500" dirty="0">
                <a:solidFill>
                  <a:prstClr val="black"/>
                </a:solidFill>
              </a:rPr>
              <a:t>ポイントとなった。</a:t>
            </a:r>
          </a:p>
        </p:txBody>
      </p:sp>
      <p:pic>
        <p:nvPicPr>
          <p:cNvPr id="7" name="図 6"/>
          <p:cNvPicPr>
            <a:picLocks noChangeAspect="1"/>
          </p:cNvPicPr>
          <p:nvPr/>
        </p:nvPicPr>
        <p:blipFill>
          <a:blip r:embed="rId2"/>
          <a:stretch>
            <a:fillRect/>
          </a:stretch>
        </p:blipFill>
        <p:spPr>
          <a:xfrm>
            <a:off x="4262021" y="802074"/>
            <a:ext cx="5206222" cy="5761713"/>
          </a:xfrm>
          <a:prstGeom prst="rect">
            <a:avLst/>
          </a:prstGeom>
        </p:spPr>
      </p:pic>
    </p:spTree>
    <p:extLst>
      <p:ext uri="{BB962C8B-B14F-4D97-AF65-F5344CB8AC3E}">
        <p14:creationId xmlns:p14="http://schemas.microsoft.com/office/powerpoint/2010/main" val="19532292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１１　女性が働き続けるために必要なこと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23</a:t>
            </a:fld>
            <a:endParaRPr kumimoji="1" lang="ja-JP" altLang="en-US" dirty="0"/>
          </a:p>
        </p:txBody>
      </p:sp>
      <p:sp>
        <p:nvSpPr>
          <p:cNvPr id="8" name="テキスト ボックス 7"/>
          <p:cNvSpPr txBox="1"/>
          <p:nvPr/>
        </p:nvSpPr>
        <p:spPr>
          <a:xfrm>
            <a:off x="906314" y="907943"/>
            <a:ext cx="8295320" cy="1015663"/>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女性が</a:t>
            </a:r>
            <a:r>
              <a:rPr lang="ja-JP" altLang="en-US" sz="1500" dirty="0"/>
              <a:t>働き続けるために必要</a:t>
            </a:r>
            <a:r>
              <a:rPr lang="ja-JP" altLang="en-US" sz="1500" dirty="0">
                <a:solidFill>
                  <a:prstClr val="black"/>
                </a:solidFill>
              </a:rPr>
              <a:t>なことは、「企業経営者や職場の理解」が</a:t>
            </a:r>
            <a:r>
              <a:rPr lang="en-US" altLang="ja-JP" sz="1500" dirty="0">
                <a:solidFill>
                  <a:prstClr val="black"/>
                </a:solidFill>
              </a:rPr>
              <a:t>55.1%</a:t>
            </a:r>
            <a:r>
              <a:rPr lang="ja-JP" altLang="en-US" sz="1500" dirty="0">
                <a:solidFill>
                  <a:prstClr val="black"/>
                </a:solidFill>
              </a:rPr>
              <a:t>、次いで「育児・介護休暇制度の充実」が</a:t>
            </a:r>
            <a:r>
              <a:rPr lang="en-US" altLang="ja-JP" sz="1500" dirty="0">
                <a:solidFill>
                  <a:prstClr val="black"/>
                </a:solidFill>
              </a:rPr>
              <a:t>54.5%</a:t>
            </a:r>
            <a:r>
              <a:rPr lang="ja-JP" altLang="en-US" sz="1500" dirty="0">
                <a:solidFill>
                  <a:prstClr val="black"/>
                </a:solidFill>
              </a:rPr>
              <a:t>となっている。</a:t>
            </a:r>
          </a:p>
          <a:p>
            <a:pPr lvl="0"/>
            <a:r>
              <a:rPr lang="ja-JP" altLang="en-US" sz="1500" dirty="0">
                <a:solidFill>
                  <a:prstClr val="black"/>
                </a:solidFill>
              </a:rPr>
              <a:t>　男女別でみた場合、「夫、パートナーなど家族の理解や家事、育児、看護などへの参加」でポイント差が最大となっており、女性</a:t>
            </a:r>
            <a:r>
              <a:rPr lang="en-US" altLang="ja-JP" sz="1500" dirty="0">
                <a:solidFill>
                  <a:prstClr val="black"/>
                </a:solidFill>
              </a:rPr>
              <a:t>49.7%</a:t>
            </a:r>
            <a:r>
              <a:rPr lang="ja-JP" altLang="en-US" sz="1500" dirty="0">
                <a:solidFill>
                  <a:prstClr val="black"/>
                </a:solidFill>
              </a:rPr>
              <a:t>、男性</a:t>
            </a:r>
            <a:r>
              <a:rPr lang="en-US" altLang="ja-JP" sz="1500" dirty="0">
                <a:solidFill>
                  <a:prstClr val="black"/>
                </a:solidFill>
              </a:rPr>
              <a:t>41.7%</a:t>
            </a:r>
            <a:r>
              <a:rPr lang="ja-JP" altLang="en-US" sz="1500" dirty="0">
                <a:solidFill>
                  <a:prstClr val="black"/>
                </a:solidFill>
              </a:rPr>
              <a:t>となっている。</a:t>
            </a:r>
          </a:p>
        </p:txBody>
      </p:sp>
      <p:cxnSp>
        <p:nvCxnSpPr>
          <p:cNvPr id="12" name="直線コネクタ 11"/>
          <p:cNvCxnSpPr/>
          <p:nvPr/>
        </p:nvCxnSpPr>
        <p:spPr>
          <a:xfrm>
            <a:off x="4965847" y="2143583"/>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2"/>
          <a:stretch>
            <a:fillRect/>
          </a:stretch>
        </p:blipFill>
        <p:spPr>
          <a:xfrm>
            <a:off x="1864466" y="2167825"/>
            <a:ext cx="6379016" cy="4377623"/>
          </a:xfrm>
          <a:prstGeom prst="rect">
            <a:avLst/>
          </a:prstGeom>
        </p:spPr>
      </p:pic>
    </p:spTree>
    <p:extLst>
      <p:ext uri="{BB962C8B-B14F-4D97-AF65-F5344CB8AC3E}">
        <p14:creationId xmlns:p14="http://schemas.microsoft.com/office/powerpoint/2010/main" val="13755539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１２　女性が再就職しやすくなるために必要なこと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24</a:t>
            </a:fld>
            <a:endParaRPr kumimoji="1" lang="ja-JP" altLang="en-US" dirty="0"/>
          </a:p>
        </p:txBody>
      </p:sp>
      <p:sp>
        <p:nvSpPr>
          <p:cNvPr id="8" name="テキスト ボックス 7"/>
          <p:cNvSpPr txBox="1"/>
          <p:nvPr/>
        </p:nvSpPr>
        <p:spPr>
          <a:xfrm>
            <a:off x="906314" y="773990"/>
            <a:ext cx="8295320" cy="784830"/>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a:t>
            </a:r>
            <a:r>
              <a:rPr lang="ja-JP" altLang="en-US" sz="1500" dirty="0"/>
              <a:t>女性が再就職しやすくなるために必要なことは、「企業経営者や職場の理解」（</a:t>
            </a:r>
            <a:r>
              <a:rPr lang="en-US" altLang="ja-JP" sz="1500" dirty="0"/>
              <a:t>44.9%</a:t>
            </a:r>
            <a:r>
              <a:rPr lang="ja-JP" altLang="en-US" sz="1500" dirty="0"/>
              <a:t>）、「育児や介護などによる退職者を同一企業で再雇用する制度の普及」（</a:t>
            </a:r>
            <a:r>
              <a:rPr lang="en-US" altLang="ja-JP" sz="1500" dirty="0"/>
              <a:t>44.3%</a:t>
            </a:r>
            <a:r>
              <a:rPr lang="ja-JP" altLang="en-US" sz="1500" dirty="0"/>
              <a:t>）、「労働時間の短縮やフレックスタイム制などの柔軟な勤務制度の導入」（</a:t>
            </a:r>
            <a:r>
              <a:rPr lang="en-US" altLang="ja-JP" sz="1500" dirty="0"/>
              <a:t>43.5%</a:t>
            </a:r>
            <a:r>
              <a:rPr lang="ja-JP" altLang="en-US" sz="1500" dirty="0"/>
              <a:t>）が高くなっている。</a:t>
            </a:r>
          </a:p>
        </p:txBody>
      </p:sp>
      <p:cxnSp>
        <p:nvCxnSpPr>
          <p:cNvPr id="12" name="直線コネクタ 11"/>
          <p:cNvCxnSpPr/>
          <p:nvPr/>
        </p:nvCxnSpPr>
        <p:spPr>
          <a:xfrm>
            <a:off x="4965847" y="1622883"/>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17406" y="1669179"/>
            <a:ext cx="6073135" cy="4938181"/>
          </a:xfrm>
          <a:prstGeom prst="rect">
            <a:avLst/>
          </a:prstGeom>
        </p:spPr>
      </p:pic>
    </p:spTree>
    <p:extLst>
      <p:ext uri="{BB962C8B-B14F-4D97-AF65-F5344CB8AC3E}">
        <p14:creationId xmlns:p14="http://schemas.microsoft.com/office/powerpoint/2010/main" val="37871429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１３　男性が今以上に家事等をすることを難しくしている理由</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25</a:t>
            </a:fld>
            <a:endParaRPr kumimoji="1" lang="ja-JP" altLang="en-US" dirty="0"/>
          </a:p>
        </p:txBody>
      </p:sp>
      <p:sp>
        <p:nvSpPr>
          <p:cNvPr id="8" name="テキスト ボックス 7"/>
          <p:cNvSpPr txBox="1"/>
          <p:nvPr/>
        </p:nvSpPr>
        <p:spPr>
          <a:xfrm>
            <a:off x="906314" y="773990"/>
            <a:ext cx="8295320" cy="784830"/>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男性が今以上に家事等をすることを難しくして</a:t>
            </a:r>
            <a:r>
              <a:rPr lang="ja-JP" altLang="en-US" sz="1500" dirty="0"/>
              <a:t>いる理由については、「休暇が取りにくいこと」（</a:t>
            </a:r>
            <a:r>
              <a:rPr lang="en-US" altLang="ja-JP" sz="1500" dirty="0"/>
              <a:t>28.1%</a:t>
            </a:r>
            <a:r>
              <a:rPr lang="ja-JP" altLang="en-US" sz="1500" dirty="0"/>
              <a:t>）と並んで「職場の人員配置に余裕がないこと」（</a:t>
            </a:r>
            <a:r>
              <a:rPr lang="en-US" altLang="ja-JP" sz="1500" dirty="0"/>
              <a:t>28.1%</a:t>
            </a:r>
            <a:r>
              <a:rPr lang="ja-JP" altLang="en-US" sz="1500" dirty="0"/>
              <a:t>）が最も高くなっており、次いで「超過勤務が多いこと」（</a:t>
            </a:r>
            <a:r>
              <a:rPr lang="en-US" altLang="ja-JP" sz="1500" dirty="0"/>
              <a:t>23.4%</a:t>
            </a:r>
            <a:r>
              <a:rPr lang="ja-JP" altLang="en-US" sz="1500" dirty="0"/>
              <a:t>）となっている。</a:t>
            </a:r>
          </a:p>
        </p:txBody>
      </p:sp>
      <p:cxnSp>
        <p:nvCxnSpPr>
          <p:cNvPr id="12" name="直線コネクタ 11"/>
          <p:cNvCxnSpPr/>
          <p:nvPr/>
        </p:nvCxnSpPr>
        <p:spPr>
          <a:xfrm>
            <a:off x="4965847" y="1597673"/>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a:stretch>
            <a:fillRect/>
          </a:stretch>
        </p:blipFill>
        <p:spPr>
          <a:xfrm>
            <a:off x="1686244" y="1656868"/>
            <a:ext cx="6559205" cy="5058570"/>
          </a:xfrm>
          <a:prstGeom prst="rect">
            <a:avLst/>
          </a:prstGeom>
        </p:spPr>
      </p:pic>
    </p:spTree>
    <p:extLst>
      <p:ext uri="{BB962C8B-B14F-4D97-AF65-F5344CB8AC3E}">
        <p14:creationId xmlns:p14="http://schemas.microsoft.com/office/powerpoint/2010/main" val="872935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１４　男性が家事、育児、介護、地域活動などに参加する為に必要なこと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26</a:t>
            </a:fld>
            <a:endParaRPr kumimoji="1" lang="ja-JP" altLang="en-US" dirty="0"/>
          </a:p>
        </p:txBody>
      </p:sp>
      <p:sp>
        <p:nvSpPr>
          <p:cNvPr id="8" name="テキスト ボックス 7"/>
          <p:cNvSpPr txBox="1"/>
          <p:nvPr/>
        </p:nvSpPr>
        <p:spPr>
          <a:xfrm>
            <a:off x="495300" y="773990"/>
            <a:ext cx="8966200" cy="1477328"/>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男性が家事、育児、介護、地域活動などに参加する為に必要だと思うことは、「夫婦、パートナーの間で家事などの分担をするように十分話し合うこと」が</a:t>
            </a:r>
            <a:r>
              <a:rPr lang="en-US" altLang="ja-JP" sz="1500" dirty="0">
                <a:solidFill>
                  <a:prstClr val="black"/>
                </a:solidFill>
              </a:rPr>
              <a:t>41.0%</a:t>
            </a:r>
            <a:r>
              <a:rPr lang="ja-JP" altLang="en-US" sz="1500" dirty="0">
                <a:solidFill>
                  <a:prstClr val="black"/>
                </a:solidFill>
              </a:rPr>
              <a:t>で最も高くなっている。次いで「男女の役割分担についての社会通念、慣習、しきたりを改めること」が</a:t>
            </a:r>
            <a:r>
              <a:rPr lang="en-US" altLang="ja-JP" sz="1500" dirty="0">
                <a:solidFill>
                  <a:prstClr val="black"/>
                </a:solidFill>
              </a:rPr>
              <a:t>38.2%</a:t>
            </a:r>
            <a:r>
              <a:rPr lang="ja-JP" altLang="en-US" sz="1500" dirty="0">
                <a:solidFill>
                  <a:prstClr val="black"/>
                </a:solidFill>
              </a:rPr>
              <a:t>、「男性が家事、子育て、介護、地域活動に参加することについて、社会的評価を高めること」が</a:t>
            </a:r>
            <a:r>
              <a:rPr lang="en-US" altLang="ja-JP" sz="1500" dirty="0">
                <a:solidFill>
                  <a:prstClr val="black"/>
                </a:solidFill>
              </a:rPr>
              <a:t>36.7%</a:t>
            </a:r>
            <a:r>
              <a:rPr lang="ja-JP" altLang="en-US" sz="1500" dirty="0">
                <a:solidFill>
                  <a:prstClr val="black"/>
                </a:solidFill>
              </a:rPr>
              <a:t>となっている。</a:t>
            </a:r>
          </a:p>
          <a:p>
            <a:pPr lvl="0"/>
            <a:r>
              <a:rPr lang="ja-JP" altLang="en-US" sz="1500" dirty="0">
                <a:solidFill>
                  <a:prstClr val="black"/>
                </a:solidFill>
              </a:rPr>
              <a:t>　男女別でみると、「小さいときから男性に家事や育児に関する教育をすること」で最もポイント差が大きく、女性で</a:t>
            </a:r>
            <a:r>
              <a:rPr lang="en-US" altLang="ja-JP" sz="1500" dirty="0">
                <a:solidFill>
                  <a:prstClr val="black"/>
                </a:solidFill>
              </a:rPr>
              <a:t>41.9%</a:t>
            </a:r>
            <a:r>
              <a:rPr lang="ja-JP" altLang="en-US" sz="1500" dirty="0">
                <a:solidFill>
                  <a:prstClr val="black"/>
                </a:solidFill>
              </a:rPr>
              <a:t>、男性で</a:t>
            </a:r>
            <a:r>
              <a:rPr lang="en-US" altLang="ja-JP" sz="1500" dirty="0">
                <a:solidFill>
                  <a:prstClr val="black"/>
                </a:solidFill>
              </a:rPr>
              <a:t>28.4%</a:t>
            </a:r>
            <a:r>
              <a:rPr lang="ja-JP" altLang="en-US" sz="1500" dirty="0">
                <a:solidFill>
                  <a:prstClr val="black"/>
                </a:solidFill>
              </a:rPr>
              <a:t>となっている。</a:t>
            </a:r>
          </a:p>
        </p:txBody>
      </p:sp>
      <p:cxnSp>
        <p:nvCxnSpPr>
          <p:cNvPr id="12" name="直線コネクタ 11"/>
          <p:cNvCxnSpPr/>
          <p:nvPr/>
        </p:nvCxnSpPr>
        <p:spPr>
          <a:xfrm>
            <a:off x="4965847" y="2284805"/>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21746" y="2313101"/>
            <a:ext cx="6864455" cy="4356814"/>
          </a:xfrm>
          <a:prstGeom prst="rect">
            <a:avLst/>
          </a:prstGeom>
        </p:spPr>
      </p:pic>
    </p:spTree>
    <p:extLst>
      <p:ext uri="{BB962C8B-B14F-4D97-AF65-F5344CB8AC3E}">
        <p14:creationId xmlns:p14="http://schemas.microsoft.com/office/powerpoint/2010/main" val="13239683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１５　社会・職場における男女共同参画の進展</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27</a:t>
            </a:fld>
            <a:endParaRPr kumimoji="1" lang="ja-JP" altLang="en-US" dirty="0"/>
          </a:p>
        </p:txBody>
      </p:sp>
      <p:sp>
        <p:nvSpPr>
          <p:cNvPr id="8" name="テキスト ボックス 7"/>
          <p:cNvSpPr txBox="1"/>
          <p:nvPr/>
        </p:nvSpPr>
        <p:spPr>
          <a:xfrm>
            <a:off x="818188" y="826473"/>
            <a:ext cx="8295320" cy="1200329"/>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「以前に比べて社会で女性が活躍しやすくなっている」について</a:t>
            </a:r>
            <a:r>
              <a:rPr lang="en-US" altLang="ja-JP" sz="1500" dirty="0"/>
              <a:t>『</a:t>
            </a:r>
            <a:r>
              <a:rPr lang="ja-JP" altLang="en-US" sz="1500" dirty="0"/>
              <a:t>そう思う</a:t>
            </a:r>
            <a:r>
              <a:rPr lang="en-US" altLang="ja-JP" sz="1500" dirty="0"/>
              <a:t>』※</a:t>
            </a:r>
            <a:r>
              <a:rPr lang="ja-JP" altLang="en-US" sz="1500" dirty="0"/>
              <a:t>と回答した人の割合は</a:t>
            </a:r>
            <a:r>
              <a:rPr lang="en-US" altLang="ja-JP" sz="1500" dirty="0"/>
              <a:t>77.2%</a:t>
            </a:r>
            <a:r>
              <a:rPr lang="ja-JP" altLang="en-US" sz="1500" dirty="0" err="1"/>
              <a:t>、</a:t>
            </a:r>
            <a:r>
              <a:rPr lang="ja-JP" altLang="en-US" sz="1500" dirty="0"/>
              <a:t>「以前に比べて、男女とも働き続けやすいまちになっている」について</a:t>
            </a:r>
            <a:r>
              <a:rPr lang="en-US" altLang="ja-JP" sz="1500" dirty="0"/>
              <a:t>『</a:t>
            </a:r>
            <a:r>
              <a:rPr lang="ja-JP" altLang="en-US" sz="1500" dirty="0"/>
              <a:t>そう思う</a:t>
            </a:r>
            <a:r>
              <a:rPr lang="en-US" altLang="ja-JP" sz="1500" dirty="0"/>
              <a:t>』</a:t>
            </a:r>
            <a:r>
              <a:rPr lang="ja-JP" altLang="en-US" sz="1500" dirty="0"/>
              <a:t>と回答した人の割合は</a:t>
            </a:r>
            <a:r>
              <a:rPr lang="en-US" altLang="ja-JP" sz="1500" dirty="0"/>
              <a:t>55.0%</a:t>
            </a:r>
            <a:r>
              <a:rPr lang="ja-JP" altLang="en-US" sz="1500" dirty="0"/>
              <a:t>となっている。</a:t>
            </a:r>
          </a:p>
          <a:p>
            <a:endParaRPr lang="ja-JP" altLang="en-US" sz="1500" dirty="0"/>
          </a:p>
          <a:p>
            <a:r>
              <a:rPr lang="en-US" altLang="ja-JP" sz="1200" dirty="0"/>
              <a:t>※</a:t>
            </a:r>
            <a:r>
              <a:rPr lang="ja-JP" altLang="en-US" sz="1200" dirty="0"/>
              <a:t>「そう思う」「どちらかといえばそう思う」の合計</a:t>
            </a:r>
          </a:p>
        </p:txBody>
      </p:sp>
      <p:cxnSp>
        <p:nvCxnSpPr>
          <p:cNvPr id="12" name="直線コネクタ 11"/>
          <p:cNvCxnSpPr/>
          <p:nvPr/>
        </p:nvCxnSpPr>
        <p:spPr>
          <a:xfrm>
            <a:off x="4967525" y="2491886"/>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9131" y="2359688"/>
            <a:ext cx="8953434" cy="4293967"/>
          </a:xfrm>
          <a:prstGeom prst="rect">
            <a:avLst/>
          </a:prstGeom>
        </p:spPr>
      </p:pic>
    </p:spTree>
    <p:extLst>
      <p:ext uri="{BB962C8B-B14F-4D97-AF65-F5344CB8AC3E}">
        <p14:creationId xmlns:p14="http://schemas.microsoft.com/office/powerpoint/2010/main" val="40762748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１６　地域・家庭における男女共同参画の進展</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28</a:t>
            </a:fld>
            <a:endParaRPr kumimoji="1" lang="ja-JP" altLang="en-US" dirty="0"/>
          </a:p>
        </p:txBody>
      </p:sp>
      <p:sp>
        <p:nvSpPr>
          <p:cNvPr id="8" name="テキスト ボックス 7"/>
          <p:cNvSpPr txBox="1"/>
          <p:nvPr/>
        </p:nvSpPr>
        <p:spPr>
          <a:xfrm>
            <a:off x="906314" y="773990"/>
            <a:ext cx="8295320" cy="969496"/>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solidFill>
                  <a:prstClr val="black"/>
                </a:solidFill>
              </a:rPr>
              <a:t>　地域・家庭における男女共同参画の進展について、</a:t>
            </a:r>
            <a:r>
              <a:rPr lang="en-US" altLang="ja-JP" sz="1500" dirty="0"/>
              <a:t>『</a:t>
            </a:r>
            <a:r>
              <a:rPr lang="ja-JP" altLang="en-US" sz="1500" dirty="0"/>
              <a:t>そう思う</a:t>
            </a:r>
            <a:r>
              <a:rPr lang="en-US" altLang="ja-JP" sz="1500" dirty="0"/>
              <a:t>』※</a:t>
            </a:r>
            <a:r>
              <a:rPr lang="ja-JP" altLang="en-US" sz="1500" dirty="0"/>
              <a:t>と回答した人の割合を見てみると、「男性の育児への参画が以前より進んでいる」が</a:t>
            </a:r>
            <a:r>
              <a:rPr lang="en-US" altLang="ja-JP" sz="1500" dirty="0"/>
              <a:t>70.1%</a:t>
            </a:r>
            <a:r>
              <a:rPr lang="ja-JP" altLang="en-US" sz="1500" dirty="0"/>
              <a:t>、「男性の介護・看護への参画が以前より進んでいる」が</a:t>
            </a:r>
            <a:r>
              <a:rPr lang="en-US" altLang="ja-JP" sz="1500" dirty="0"/>
              <a:t>46.6%</a:t>
            </a:r>
            <a:r>
              <a:rPr lang="ja-JP" altLang="en-US" sz="1500" dirty="0"/>
              <a:t>、「地域活動が以前より活性化している」が</a:t>
            </a:r>
            <a:r>
              <a:rPr lang="en-US" altLang="ja-JP" sz="1500" dirty="0"/>
              <a:t>22.0%</a:t>
            </a:r>
            <a:r>
              <a:rPr lang="ja-JP" altLang="en-US" sz="1500" dirty="0"/>
              <a:t>となった。</a:t>
            </a:r>
          </a:p>
          <a:p>
            <a:r>
              <a:rPr lang="en-US" altLang="ja-JP" sz="1200" dirty="0"/>
              <a:t>※</a:t>
            </a:r>
            <a:r>
              <a:rPr lang="ja-JP" altLang="en-US" sz="1200" dirty="0"/>
              <a:t>「そう思う」「どちらかといえばそう思う」の合計</a:t>
            </a:r>
          </a:p>
        </p:txBody>
      </p:sp>
      <p:cxnSp>
        <p:nvCxnSpPr>
          <p:cNvPr id="12" name="直線コネクタ 11"/>
          <p:cNvCxnSpPr/>
          <p:nvPr/>
        </p:nvCxnSpPr>
        <p:spPr>
          <a:xfrm>
            <a:off x="4965847" y="2116287"/>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314" y="2157493"/>
            <a:ext cx="8295320" cy="4512424"/>
          </a:xfrm>
          <a:prstGeom prst="rect">
            <a:avLst/>
          </a:prstGeom>
        </p:spPr>
      </p:pic>
      <p:cxnSp>
        <p:nvCxnSpPr>
          <p:cNvPr id="9" name="直線コネクタ 8"/>
          <p:cNvCxnSpPr/>
          <p:nvPr/>
        </p:nvCxnSpPr>
        <p:spPr>
          <a:xfrm>
            <a:off x="3316406" y="2159783"/>
            <a:ext cx="558084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8484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１７　暴力だと思うこと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29</a:t>
            </a:fld>
            <a:endParaRPr kumimoji="1" lang="ja-JP" altLang="en-US" dirty="0"/>
          </a:p>
        </p:txBody>
      </p:sp>
      <p:sp>
        <p:nvSpPr>
          <p:cNvPr id="8" name="テキスト ボックス 7"/>
          <p:cNvSpPr txBox="1"/>
          <p:nvPr/>
        </p:nvSpPr>
        <p:spPr>
          <a:xfrm>
            <a:off x="422823" y="774778"/>
            <a:ext cx="9086045" cy="1677382"/>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暴力だと思うことについて、「</a:t>
            </a:r>
            <a:r>
              <a:rPr lang="ja-JP" altLang="en-US" sz="1600" dirty="0"/>
              <a:t>どんな場合でも暴力にあたると思う</a:t>
            </a:r>
            <a:r>
              <a:rPr lang="ja-JP" altLang="en-US" sz="1500" dirty="0"/>
              <a:t>」をみると、「なぐる、ける」、「子どもに危害を加えたり、子供を取り上げようとする、又は子どもの前で暴力をふるう」で男女とも</a:t>
            </a:r>
            <a:r>
              <a:rPr lang="en-US" altLang="ja-JP" sz="1500" dirty="0"/>
              <a:t>9</a:t>
            </a:r>
            <a:r>
              <a:rPr lang="ja-JP" altLang="en-US" sz="1500" dirty="0"/>
              <a:t>割を超えている。</a:t>
            </a:r>
          </a:p>
          <a:p>
            <a:r>
              <a:rPr lang="ja-JP" altLang="en-US" sz="1500" dirty="0"/>
              <a:t>　性別で見ると、全項目で女性の方が「どんな場合でも暴力にあたると思う」割合が高くなっており、「友達や身内とのメールや電話をチェックしたり、つきあいを制限したりする」については男性と比較して</a:t>
            </a:r>
            <a:r>
              <a:rPr lang="en-US" altLang="ja-JP" sz="1500" dirty="0"/>
              <a:t>12.4</a:t>
            </a:r>
            <a:r>
              <a:rPr lang="ja-JP" altLang="en-US" sz="1500" dirty="0"/>
              <a:t>ポイント高くなっている。</a:t>
            </a:r>
            <a:endParaRPr lang="ja-JP" altLang="en-US" sz="1200" dirty="0"/>
          </a:p>
          <a:p>
            <a:r>
              <a:rPr lang="en-US" altLang="ja-JP" sz="1200" dirty="0"/>
              <a:t>※</a:t>
            </a:r>
            <a:r>
              <a:rPr lang="ja-JP" altLang="en-US" sz="1200" dirty="0"/>
              <a:t>右端のカッコ内の数字は回答者全体における「どんな場合でも暴力にあたると思う」を選択した割合</a:t>
            </a:r>
          </a:p>
        </p:txBody>
      </p:sp>
      <p:cxnSp>
        <p:nvCxnSpPr>
          <p:cNvPr id="12" name="直線コネクタ 11"/>
          <p:cNvCxnSpPr/>
          <p:nvPr/>
        </p:nvCxnSpPr>
        <p:spPr>
          <a:xfrm>
            <a:off x="4965847" y="2531582"/>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9" y="2468423"/>
            <a:ext cx="8193910" cy="4201494"/>
          </a:xfrm>
          <a:prstGeom prst="rect">
            <a:avLst/>
          </a:prstGeom>
        </p:spPr>
      </p:pic>
      <p:sp>
        <p:nvSpPr>
          <p:cNvPr id="4" name="テキスト ボックス 3"/>
          <p:cNvSpPr txBox="1"/>
          <p:nvPr/>
        </p:nvSpPr>
        <p:spPr>
          <a:xfrm>
            <a:off x="181952" y="2531922"/>
            <a:ext cx="1156968" cy="369332"/>
          </a:xfrm>
          <a:prstGeom prst="rect">
            <a:avLst/>
          </a:prstGeom>
          <a:noFill/>
        </p:spPr>
        <p:txBody>
          <a:bodyPr wrap="square" rtlCol="0">
            <a:spAutoFit/>
          </a:bodyPr>
          <a:lstStyle/>
          <a:p>
            <a:r>
              <a:rPr kumimoji="1" lang="en-US" altLang="ja-JP" dirty="0"/>
              <a:t>【</a:t>
            </a:r>
            <a:r>
              <a:rPr kumimoji="1" lang="ja-JP" altLang="en-US" dirty="0"/>
              <a:t>女性</a:t>
            </a:r>
            <a:r>
              <a:rPr kumimoji="1" lang="en-US" altLang="ja-JP" dirty="0"/>
              <a:t>】</a:t>
            </a:r>
            <a:endParaRPr kumimoji="1" lang="ja-JP" altLang="en-US" dirty="0"/>
          </a:p>
        </p:txBody>
      </p:sp>
      <p:sp>
        <p:nvSpPr>
          <p:cNvPr id="13" name="テキスト ボックス 12"/>
          <p:cNvSpPr txBox="1"/>
          <p:nvPr/>
        </p:nvSpPr>
        <p:spPr>
          <a:xfrm>
            <a:off x="4965845" y="2531582"/>
            <a:ext cx="1156968" cy="369332"/>
          </a:xfrm>
          <a:prstGeom prst="rect">
            <a:avLst/>
          </a:prstGeom>
          <a:noFill/>
        </p:spPr>
        <p:txBody>
          <a:bodyPr wrap="square" rtlCol="0">
            <a:spAutoFit/>
          </a:bodyPr>
          <a:lstStyle/>
          <a:p>
            <a:r>
              <a:rPr kumimoji="1" lang="en-US" altLang="ja-JP" dirty="0"/>
              <a:t>【</a:t>
            </a:r>
            <a:r>
              <a:rPr kumimoji="1" lang="ja-JP" altLang="en-US" dirty="0"/>
              <a:t>男性</a:t>
            </a:r>
            <a:r>
              <a:rPr kumimoji="1" lang="en-US" altLang="ja-JP" dirty="0"/>
              <a:t>】</a:t>
            </a:r>
            <a:endParaRPr kumimoji="1" lang="ja-JP" altLang="en-US" dirty="0"/>
          </a:p>
        </p:txBody>
      </p:sp>
      <p:sp>
        <p:nvSpPr>
          <p:cNvPr id="5" name="テキスト ボックス 4"/>
          <p:cNvSpPr txBox="1"/>
          <p:nvPr/>
        </p:nvSpPr>
        <p:spPr>
          <a:xfrm>
            <a:off x="8677608" y="3000174"/>
            <a:ext cx="731814" cy="246221"/>
          </a:xfrm>
          <a:prstGeom prst="rect">
            <a:avLst/>
          </a:prstGeom>
          <a:noFill/>
        </p:spPr>
        <p:txBody>
          <a:bodyPr wrap="square" rtlCol="0">
            <a:spAutoFit/>
          </a:bodyPr>
          <a:lstStyle/>
          <a:p>
            <a:r>
              <a:rPr kumimoji="1" lang="en-US" altLang="ja-JP" sz="1000" dirty="0"/>
              <a:t>【</a:t>
            </a:r>
            <a:r>
              <a:rPr kumimoji="1" lang="ja-JP" altLang="en-US" sz="1000" dirty="0"/>
              <a:t>全体</a:t>
            </a:r>
            <a:r>
              <a:rPr kumimoji="1" lang="en-US" altLang="ja-JP" sz="1000" dirty="0"/>
              <a:t>】</a:t>
            </a:r>
            <a:endParaRPr kumimoji="1" lang="ja-JP" altLang="en-US" sz="1000" dirty="0"/>
          </a:p>
        </p:txBody>
      </p:sp>
    </p:spTree>
    <p:extLst>
      <p:ext uri="{BB962C8B-B14F-4D97-AF65-F5344CB8AC3E}">
        <p14:creationId xmlns:p14="http://schemas.microsoft.com/office/powerpoint/2010/main" val="2056878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１－１　回答者の属性</a:t>
            </a:r>
            <a:r>
              <a:rPr lang="en-US" altLang="ja-JP" sz="2177" b="1" dirty="0">
                <a:solidFill>
                  <a:schemeClr val="bg1"/>
                </a:solidFill>
              </a:rPr>
              <a:t>(</a:t>
            </a:r>
            <a:r>
              <a:rPr lang="ja-JP" altLang="en-US" sz="2177" b="1" dirty="0">
                <a:solidFill>
                  <a:schemeClr val="bg1"/>
                </a:solidFill>
              </a:rPr>
              <a:t>性別・年齢</a:t>
            </a:r>
            <a:r>
              <a:rPr lang="en-US" altLang="ja-JP" sz="2177" b="1" dirty="0">
                <a:solidFill>
                  <a:schemeClr val="bg1"/>
                </a:solidFill>
              </a:rPr>
              <a:t>)</a:t>
            </a:r>
            <a:endParaRPr lang="ja-JP" altLang="en-US" sz="2177" b="1" dirty="0">
              <a:solidFill>
                <a:schemeClr val="bg1"/>
              </a:solidFill>
            </a:endParaRP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a:t>
            </a:fld>
            <a:endParaRPr kumimoji="1" lang="ja-JP" altLang="en-US" dirty="0"/>
          </a:p>
        </p:txBody>
      </p:sp>
      <p:sp>
        <p:nvSpPr>
          <p:cNvPr id="8" name="テキスト ボックス 7"/>
          <p:cNvSpPr txBox="1"/>
          <p:nvPr/>
        </p:nvSpPr>
        <p:spPr>
          <a:xfrm>
            <a:off x="818187" y="798651"/>
            <a:ext cx="8295320" cy="1046440"/>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600" dirty="0"/>
              <a:t>調査時期：令和元年８月８日（木曜日）～８月２３日（金曜日）</a:t>
            </a:r>
          </a:p>
          <a:p>
            <a:r>
              <a:rPr lang="ja-JP" altLang="en-US" sz="1600" dirty="0"/>
              <a:t>調査地域：大阪府内全域</a:t>
            </a:r>
          </a:p>
          <a:p>
            <a:r>
              <a:rPr lang="ja-JP" altLang="en-US" sz="1600" dirty="0"/>
              <a:t>標本数　：２</a:t>
            </a:r>
            <a:r>
              <a:rPr lang="en-US" altLang="ja-JP" sz="1600" dirty="0"/>
              <a:t>,</a:t>
            </a:r>
            <a:r>
              <a:rPr lang="ja-JP" altLang="en-US" sz="1600" dirty="0"/>
              <a:t>８００（有効回収数 </a:t>
            </a:r>
            <a:r>
              <a:rPr lang="en-US" altLang="ja-JP" sz="1600" dirty="0"/>
              <a:t>897</a:t>
            </a:r>
            <a:r>
              <a:rPr lang="ja-JP" altLang="en-US" sz="1600" dirty="0"/>
              <a:t>　</a:t>
            </a:r>
            <a:r>
              <a:rPr lang="en-US" altLang="ja-JP" sz="1600" dirty="0"/>
              <a:t>(32.0%)</a:t>
            </a:r>
            <a:r>
              <a:rPr lang="ja-JP" altLang="en-US" sz="1600" dirty="0"/>
              <a:t>）</a:t>
            </a:r>
          </a:p>
          <a:p>
            <a:r>
              <a:rPr lang="en-US" altLang="ja-JP" sz="1200" dirty="0"/>
              <a:t>※</a:t>
            </a:r>
            <a:r>
              <a:rPr lang="ja-JP" altLang="en-US" sz="1200" dirty="0"/>
              <a:t>回答者の年齢構成が調査ごとに異なるため、時系列での比較には留意する必要があります。</a:t>
            </a:r>
            <a:endParaRPr lang="en-US" altLang="ja-JP" sz="1600" dirty="0"/>
          </a:p>
        </p:txBody>
      </p:sp>
      <p:cxnSp>
        <p:nvCxnSpPr>
          <p:cNvPr id="12" name="直線コネクタ 11"/>
          <p:cNvCxnSpPr/>
          <p:nvPr/>
        </p:nvCxnSpPr>
        <p:spPr>
          <a:xfrm>
            <a:off x="4965847" y="1945359"/>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332" y="1881175"/>
            <a:ext cx="6572859" cy="2050423"/>
          </a:xfrm>
          <a:prstGeom prst="rect">
            <a:avLst/>
          </a:prstGeom>
        </p:spPr>
      </p:pic>
      <p:sp>
        <p:nvSpPr>
          <p:cNvPr id="5" name="テキスト ボックス 4"/>
          <p:cNvSpPr txBox="1"/>
          <p:nvPr/>
        </p:nvSpPr>
        <p:spPr>
          <a:xfrm>
            <a:off x="668740" y="1935733"/>
            <a:ext cx="1160060" cy="369332"/>
          </a:xfrm>
          <a:prstGeom prst="rect">
            <a:avLst/>
          </a:prstGeom>
          <a:noFill/>
        </p:spPr>
        <p:txBody>
          <a:bodyPr wrap="square" rtlCol="0">
            <a:spAutoFit/>
          </a:bodyPr>
          <a:lstStyle/>
          <a:p>
            <a:r>
              <a:rPr kumimoji="1" lang="en-US" altLang="ja-JP" dirty="0"/>
              <a:t>【</a:t>
            </a:r>
            <a:r>
              <a:rPr kumimoji="1" lang="ja-JP" altLang="en-US" dirty="0"/>
              <a:t>性別</a:t>
            </a:r>
            <a:r>
              <a:rPr kumimoji="1" lang="en-US" altLang="ja-JP" dirty="0"/>
              <a:t>】</a:t>
            </a:r>
            <a:endParaRPr kumimoji="1" lang="ja-JP" altLang="en-US" dirty="0"/>
          </a:p>
        </p:txBody>
      </p:sp>
      <p:pic>
        <p:nvPicPr>
          <p:cNvPr id="7" name="図 6"/>
          <p:cNvPicPr>
            <a:picLocks noChangeAspect="1"/>
          </p:cNvPicPr>
          <p:nvPr/>
        </p:nvPicPr>
        <p:blipFill>
          <a:blip r:embed="rId3"/>
          <a:stretch>
            <a:fillRect/>
          </a:stretch>
        </p:blipFill>
        <p:spPr>
          <a:xfrm>
            <a:off x="524561" y="3667388"/>
            <a:ext cx="9199972" cy="3205093"/>
          </a:xfrm>
          <a:prstGeom prst="rect">
            <a:avLst/>
          </a:prstGeom>
        </p:spPr>
      </p:pic>
      <p:sp>
        <p:nvSpPr>
          <p:cNvPr id="11" name="テキスト ボックス 10"/>
          <p:cNvSpPr txBox="1"/>
          <p:nvPr/>
        </p:nvSpPr>
        <p:spPr>
          <a:xfrm>
            <a:off x="668740" y="3710103"/>
            <a:ext cx="1160060" cy="369332"/>
          </a:xfrm>
          <a:prstGeom prst="rect">
            <a:avLst/>
          </a:prstGeom>
          <a:noFill/>
        </p:spPr>
        <p:txBody>
          <a:bodyPr wrap="square" rtlCol="0">
            <a:spAutoFit/>
          </a:bodyPr>
          <a:lstStyle/>
          <a:p>
            <a:r>
              <a:rPr kumimoji="1" lang="en-US" altLang="ja-JP" dirty="0"/>
              <a:t>【</a:t>
            </a:r>
            <a:r>
              <a:rPr kumimoji="1" lang="ja-JP" altLang="en-US" dirty="0"/>
              <a:t>年齢</a:t>
            </a:r>
            <a:r>
              <a:rPr kumimoji="1" lang="en-US" altLang="ja-JP" dirty="0"/>
              <a:t>】</a:t>
            </a:r>
            <a:endParaRPr kumimoji="1" lang="ja-JP" altLang="en-US" dirty="0"/>
          </a:p>
        </p:txBody>
      </p:sp>
    </p:spTree>
    <p:extLst>
      <p:ext uri="{BB962C8B-B14F-4D97-AF65-F5344CB8AC3E}">
        <p14:creationId xmlns:p14="http://schemas.microsoft.com/office/powerpoint/2010/main" val="35503776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１８　配偶者等からの暴力（ＤＶ）の相談窓口の認知度</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30</a:t>
            </a:fld>
            <a:endParaRPr kumimoji="1" lang="ja-JP" altLang="en-US" dirty="0"/>
          </a:p>
        </p:txBody>
      </p:sp>
      <p:sp>
        <p:nvSpPr>
          <p:cNvPr id="8" name="テキスト ボックス 7"/>
          <p:cNvSpPr txBox="1"/>
          <p:nvPr/>
        </p:nvSpPr>
        <p:spPr>
          <a:xfrm>
            <a:off x="541566" y="1328440"/>
            <a:ext cx="2783055" cy="4708981"/>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配偶者等からの暴力（ＤＶ）について、相談窓口が存在する事を知っている割合は</a:t>
            </a:r>
            <a:r>
              <a:rPr lang="en-US" altLang="ja-JP" sz="1500" dirty="0">
                <a:solidFill>
                  <a:prstClr val="black"/>
                </a:solidFill>
              </a:rPr>
              <a:t>50.7%</a:t>
            </a:r>
            <a:r>
              <a:rPr lang="ja-JP" altLang="en-US" sz="1500" dirty="0">
                <a:solidFill>
                  <a:prstClr val="black"/>
                </a:solidFill>
              </a:rPr>
              <a:t>となった。</a:t>
            </a:r>
          </a:p>
          <a:p>
            <a:pPr lvl="0"/>
            <a:endParaRPr lang="ja-JP" altLang="en-US" sz="1500" dirty="0">
              <a:solidFill>
                <a:prstClr val="black"/>
              </a:solidFill>
            </a:endParaRPr>
          </a:p>
          <a:p>
            <a:pPr lvl="0"/>
            <a:r>
              <a:rPr lang="ja-JP" altLang="en-US" sz="1500" dirty="0">
                <a:solidFill>
                  <a:prstClr val="black"/>
                </a:solidFill>
              </a:rPr>
              <a:t>　うち、窓口別の認知割合としては、「警察」が</a:t>
            </a:r>
            <a:r>
              <a:rPr lang="en-US" altLang="ja-JP" sz="1500" dirty="0">
                <a:solidFill>
                  <a:prstClr val="black"/>
                </a:solidFill>
              </a:rPr>
              <a:t>83.7%</a:t>
            </a:r>
            <a:r>
              <a:rPr lang="ja-JP" altLang="en-US" sz="1500" dirty="0">
                <a:solidFill>
                  <a:prstClr val="black"/>
                </a:solidFill>
              </a:rPr>
              <a:t>で最もよく認知されており、次いで、「市町村など役所の相談窓口」が</a:t>
            </a:r>
            <a:r>
              <a:rPr lang="en-US" altLang="ja-JP" sz="1500" dirty="0">
                <a:solidFill>
                  <a:prstClr val="black"/>
                </a:solidFill>
              </a:rPr>
              <a:t>53.8%</a:t>
            </a:r>
            <a:r>
              <a:rPr lang="ja-JP" altLang="en-US" sz="1500" dirty="0">
                <a:solidFill>
                  <a:prstClr val="black"/>
                </a:solidFill>
              </a:rPr>
              <a:t>、</a:t>
            </a:r>
            <a:r>
              <a:rPr lang="ja-JP" altLang="en-US" sz="1500" dirty="0"/>
              <a:t>「配偶者暴力相談支援センター</a:t>
            </a:r>
            <a:r>
              <a:rPr lang="en-US" altLang="ja-JP" sz="1500" dirty="0"/>
              <a:t>(</a:t>
            </a:r>
            <a:r>
              <a:rPr lang="ja-JP" altLang="en-US" sz="1500" dirty="0"/>
              <a:t>大阪府女性相談センターなど</a:t>
            </a:r>
            <a:r>
              <a:rPr lang="en-US" altLang="ja-JP" sz="1500" dirty="0"/>
              <a:t>)</a:t>
            </a:r>
            <a:r>
              <a:rPr lang="ja-JP" altLang="en-US" sz="1500" dirty="0"/>
              <a:t>」「民間の専門家や専門機関」がともに</a:t>
            </a:r>
            <a:r>
              <a:rPr lang="en-US" altLang="ja-JP" sz="1500" dirty="0"/>
              <a:t>39.3%</a:t>
            </a:r>
            <a:r>
              <a:rPr lang="ja-JP" altLang="en-US" sz="1500" dirty="0"/>
              <a:t>となっている。</a:t>
            </a:r>
          </a:p>
          <a:p>
            <a:pPr lvl="0"/>
            <a:endParaRPr lang="ja-JP" altLang="en-US" sz="1500" dirty="0"/>
          </a:p>
          <a:p>
            <a:pPr lvl="0"/>
            <a:r>
              <a:rPr lang="ja-JP" altLang="en-US" sz="1500" dirty="0"/>
              <a:t>　性別で見ると、「警察」「市町村など役所の相談窓口」「法務局、人権擁護委員」以外は女性の認知度の方が高かった。</a:t>
            </a:r>
          </a:p>
        </p:txBody>
      </p:sp>
      <p:cxnSp>
        <p:nvCxnSpPr>
          <p:cNvPr id="12" name="直線コネクタ 11"/>
          <p:cNvCxnSpPr/>
          <p:nvPr/>
        </p:nvCxnSpPr>
        <p:spPr>
          <a:xfrm>
            <a:off x="4965847" y="3105292"/>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47100" y="712207"/>
            <a:ext cx="5372886" cy="2278317"/>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9635" y="3181384"/>
            <a:ext cx="4787729" cy="3472271"/>
          </a:xfrm>
          <a:prstGeom prst="rect">
            <a:avLst/>
          </a:prstGeom>
        </p:spPr>
      </p:pic>
      <p:sp>
        <p:nvSpPr>
          <p:cNvPr id="7" name="テキスト ボックス 6"/>
          <p:cNvSpPr txBox="1"/>
          <p:nvPr/>
        </p:nvSpPr>
        <p:spPr>
          <a:xfrm>
            <a:off x="3210035" y="3105292"/>
            <a:ext cx="6162395" cy="276999"/>
          </a:xfrm>
          <a:prstGeom prst="rect">
            <a:avLst/>
          </a:prstGeom>
          <a:noFill/>
        </p:spPr>
        <p:txBody>
          <a:bodyPr wrap="square" rtlCol="0">
            <a:spAutoFit/>
          </a:bodyPr>
          <a:lstStyle/>
          <a:p>
            <a:r>
              <a:rPr kumimoji="1" lang="en-US" altLang="ja-JP" sz="1200" dirty="0"/>
              <a:t>【</a:t>
            </a:r>
            <a:r>
              <a:rPr kumimoji="1" lang="ja-JP" altLang="en-US" sz="1200" dirty="0"/>
              <a:t>相談窓口を「知っている」と回答した人に質問</a:t>
            </a:r>
            <a:r>
              <a:rPr kumimoji="1" lang="en-US" altLang="ja-JP" sz="1200" dirty="0"/>
              <a:t>※</a:t>
            </a:r>
            <a:r>
              <a:rPr kumimoji="1" lang="ja-JP" altLang="en-US" sz="1200" dirty="0"/>
              <a:t>複数回答可</a:t>
            </a:r>
            <a:r>
              <a:rPr kumimoji="1" lang="en-US" altLang="ja-JP" sz="1200" dirty="0"/>
              <a:t>】</a:t>
            </a:r>
            <a:endParaRPr kumimoji="1" lang="ja-JP" altLang="en-US" sz="1200" dirty="0"/>
          </a:p>
        </p:txBody>
      </p:sp>
      <p:sp>
        <p:nvSpPr>
          <p:cNvPr id="10" name="テキスト ボックス 9"/>
          <p:cNvSpPr txBox="1"/>
          <p:nvPr/>
        </p:nvSpPr>
        <p:spPr>
          <a:xfrm>
            <a:off x="7719662" y="5198943"/>
            <a:ext cx="1481488" cy="276999"/>
          </a:xfrm>
          <a:prstGeom prst="rect">
            <a:avLst/>
          </a:prstGeom>
          <a:solidFill>
            <a:srgbClr val="FFFFFF"/>
          </a:solidFill>
          <a:ln>
            <a:solidFill>
              <a:schemeClr val="tx1"/>
            </a:solidFill>
          </a:ln>
        </p:spPr>
        <p:txBody>
          <a:bodyPr wrap="square" rtlCol="0">
            <a:spAutoFit/>
          </a:bodyPr>
          <a:lstStyle/>
          <a:p>
            <a:r>
              <a:rPr kumimoji="1" lang="en-US" altLang="ja-JP" sz="600" dirty="0"/>
              <a:t>※</a:t>
            </a:r>
            <a:r>
              <a:rPr kumimoji="1" lang="ja-JP" altLang="en-US" sz="600" dirty="0"/>
              <a:t>カッコ内は「知らない」「無回答」　</a:t>
            </a:r>
          </a:p>
          <a:p>
            <a:r>
              <a:rPr kumimoji="1" lang="ja-JP" altLang="en-US" sz="600" dirty="0"/>
              <a:t>　を含む回答者全体における割合</a:t>
            </a:r>
          </a:p>
        </p:txBody>
      </p:sp>
    </p:spTree>
    <p:extLst>
      <p:ext uri="{BB962C8B-B14F-4D97-AF65-F5344CB8AC3E}">
        <p14:creationId xmlns:p14="http://schemas.microsoft.com/office/powerpoint/2010/main" val="12654655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１９－１　配偶者等からの暴力（ＤＶ）を受けた経験</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31</a:t>
            </a:fld>
            <a:endParaRPr kumimoji="1" lang="ja-JP" altLang="en-US" dirty="0"/>
          </a:p>
        </p:txBody>
      </p:sp>
      <p:sp>
        <p:nvSpPr>
          <p:cNvPr id="8" name="テキスト ボックス 7"/>
          <p:cNvSpPr txBox="1"/>
          <p:nvPr/>
        </p:nvSpPr>
        <p:spPr>
          <a:xfrm>
            <a:off x="402353" y="741014"/>
            <a:ext cx="9126988" cy="1585049"/>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a:t>
            </a:r>
            <a:r>
              <a:rPr lang="ja-JP" altLang="en-US" sz="1400" dirty="0"/>
              <a:t>配偶者等からの暴力（</a:t>
            </a:r>
            <a:r>
              <a:rPr lang="en-US" altLang="ja-JP" sz="1400" dirty="0"/>
              <a:t>DV</a:t>
            </a:r>
            <a:r>
              <a:rPr lang="ja-JP" altLang="en-US" sz="1400" dirty="0"/>
              <a:t>）を受けた経験について「何度もあった」でみると、「無視する、なぐるふりなどでおどす、暴言をはくなど」が</a:t>
            </a:r>
            <a:r>
              <a:rPr lang="en-US" altLang="ja-JP" sz="1400" dirty="0"/>
              <a:t>6.5%</a:t>
            </a:r>
            <a:r>
              <a:rPr lang="ja-JP" altLang="en-US" sz="1400" dirty="0"/>
              <a:t>で最も高く、次いで「なぐる、ける、物を投げつける、突き飛ばすなど」が</a:t>
            </a:r>
            <a:r>
              <a:rPr lang="en-US" altLang="ja-JP" sz="1400" dirty="0"/>
              <a:t>3.1%</a:t>
            </a:r>
            <a:r>
              <a:rPr lang="ja-JP" altLang="en-US" sz="1400" dirty="0"/>
              <a:t>となった。</a:t>
            </a:r>
          </a:p>
          <a:p>
            <a:r>
              <a:rPr lang="ja-JP" altLang="en-US" sz="1400" dirty="0"/>
              <a:t>　</a:t>
            </a:r>
            <a:r>
              <a:rPr lang="en-US" altLang="ja-JP" sz="1400" dirty="0"/>
              <a:t>『</a:t>
            </a:r>
            <a:r>
              <a:rPr lang="ja-JP" altLang="en-US" sz="1400" dirty="0"/>
              <a:t>あった</a:t>
            </a:r>
            <a:r>
              <a:rPr lang="en-US" altLang="ja-JP" sz="1400" dirty="0"/>
              <a:t>』※</a:t>
            </a:r>
            <a:r>
              <a:rPr lang="ja-JP" altLang="en-US" sz="1400" dirty="0"/>
              <a:t>でみると、「無視する、なぐるふりなどでおどす、暴言をはくなど」が</a:t>
            </a:r>
            <a:r>
              <a:rPr lang="en-US" altLang="ja-JP" sz="1400" dirty="0"/>
              <a:t>19.2%</a:t>
            </a:r>
            <a:r>
              <a:rPr lang="ja-JP" altLang="en-US" sz="1400" dirty="0"/>
              <a:t>で最も高くなった。性別で</a:t>
            </a:r>
            <a:r>
              <a:rPr lang="en-US" altLang="ja-JP" sz="1400" dirty="0"/>
              <a:t>『</a:t>
            </a:r>
            <a:r>
              <a:rPr lang="ja-JP" altLang="en-US" sz="1400" dirty="0"/>
              <a:t>あった</a:t>
            </a:r>
            <a:r>
              <a:rPr lang="en-US" altLang="ja-JP" sz="1400" dirty="0"/>
              <a:t>』</a:t>
            </a:r>
            <a:r>
              <a:rPr lang="ja-JP" altLang="en-US" sz="1400" dirty="0"/>
              <a:t>を見ると、「無視する、なぐるふりなどでおどす、暴言をはくなど」で男女のポイント差が最大となった。（女性</a:t>
            </a:r>
            <a:r>
              <a:rPr lang="en-US" altLang="ja-JP" sz="1400" dirty="0"/>
              <a:t>21.9</a:t>
            </a:r>
            <a:r>
              <a:rPr lang="ja-JP" altLang="en-US" sz="1400" dirty="0"/>
              <a:t>％、男性</a:t>
            </a:r>
            <a:r>
              <a:rPr lang="en-US" altLang="ja-JP" sz="1400" dirty="0"/>
              <a:t>15.4%</a:t>
            </a:r>
            <a:r>
              <a:rPr lang="ja-JP" altLang="en-US" sz="1400" dirty="0"/>
              <a:t>）</a:t>
            </a:r>
          </a:p>
          <a:p>
            <a:r>
              <a:rPr lang="en-US" altLang="ja-JP" sz="1200" dirty="0"/>
              <a:t>※</a:t>
            </a:r>
            <a:r>
              <a:rPr lang="ja-JP" altLang="en-US" sz="1200" dirty="0"/>
              <a:t>「何度もあった」「</a:t>
            </a:r>
            <a:r>
              <a:rPr lang="en-US" altLang="ja-JP" sz="1200" dirty="0"/>
              <a:t>1</a:t>
            </a:r>
            <a:r>
              <a:rPr lang="ja-JP" altLang="en-US" sz="1200" dirty="0"/>
              <a:t>・</a:t>
            </a:r>
            <a:r>
              <a:rPr lang="en-US" altLang="ja-JP" sz="1200" dirty="0"/>
              <a:t>2</a:t>
            </a:r>
            <a:r>
              <a:rPr lang="ja-JP" altLang="en-US" sz="1200" dirty="0"/>
              <a:t>度あった」の合計</a:t>
            </a:r>
          </a:p>
        </p:txBody>
      </p:sp>
      <p:cxnSp>
        <p:nvCxnSpPr>
          <p:cNvPr id="12" name="直線コネクタ 11"/>
          <p:cNvCxnSpPr/>
          <p:nvPr/>
        </p:nvCxnSpPr>
        <p:spPr>
          <a:xfrm>
            <a:off x="4970369" y="2357338"/>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78023" y="2349002"/>
            <a:ext cx="7175647" cy="4281714"/>
          </a:xfrm>
          <a:prstGeom prst="rect">
            <a:avLst/>
          </a:prstGeom>
        </p:spPr>
      </p:pic>
    </p:spTree>
    <p:extLst>
      <p:ext uri="{BB962C8B-B14F-4D97-AF65-F5344CB8AC3E}">
        <p14:creationId xmlns:p14="http://schemas.microsoft.com/office/powerpoint/2010/main" val="23580964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１９－２　交際相手からの暴力（デートＤＶ）を受けた経験</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32</a:t>
            </a:fld>
            <a:endParaRPr kumimoji="1" lang="ja-JP" altLang="en-US" dirty="0"/>
          </a:p>
        </p:txBody>
      </p:sp>
      <p:sp>
        <p:nvSpPr>
          <p:cNvPr id="8" name="テキスト ボックス 7"/>
          <p:cNvSpPr txBox="1"/>
          <p:nvPr/>
        </p:nvSpPr>
        <p:spPr>
          <a:xfrm>
            <a:off x="402353" y="741014"/>
            <a:ext cx="9126988" cy="1585049"/>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a:t>
            </a:r>
            <a:r>
              <a:rPr lang="ja-JP" altLang="en-US" sz="1400" dirty="0"/>
              <a:t>交際相手からからの暴力（デート</a:t>
            </a:r>
            <a:r>
              <a:rPr lang="en-US" altLang="ja-JP" sz="1400" dirty="0"/>
              <a:t>DV</a:t>
            </a:r>
            <a:r>
              <a:rPr lang="ja-JP" altLang="en-US" sz="1400" dirty="0"/>
              <a:t>）を受けた経験について「何度もあった」でみると、「無視する、なぐるふりなどでおどす、暴言をはくなど」が</a:t>
            </a:r>
            <a:r>
              <a:rPr lang="en-US" altLang="ja-JP" sz="1400" dirty="0"/>
              <a:t>1.7%</a:t>
            </a:r>
            <a:r>
              <a:rPr lang="ja-JP" altLang="en-US" sz="1400" dirty="0"/>
              <a:t>で最も高く、次いで「なぐる、ける、物を投げつける、突き飛ばすなど」が</a:t>
            </a:r>
            <a:r>
              <a:rPr lang="en-US" altLang="ja-JP" sz="1400" dirty="0"/>
              <a:t>1.4%</a:t>
            </a:r>
            <a:r>
              <a:rPr lang="ja-JP" altLang="en-US" sz="1400" dirty="0"/>
              <a:t>となった。</a:t>
            </a:r>
          </a:p>
          <a:p>
            <a:r>
              <a:rPr lang="ja-JP" altLang="en-US" sz="1400" dirty="0"/>
              <a:t>　</a:t>
            </a:r>
            <a:r>
              <a:rPr lang="en-US" altLang="ja-JP" sz="1400" dirty="0"/>
              <a:t>『</a:t>
            </a:r>
            <a:r>
              <a:rPr lang="ja-JP" altLang="en-US" sz="1400" dirty="0"/>
              <a:t>あった</a:t>
            </a:r>
            <a:r>
              <a:rPr lang="en-US" altLang="ja-JP" sz="1400" dirty="0"/>
              <a:t>』※</a:t>
            </a:r>
            <a:r>
              <a:rPr lang="ja-JP" altLang="en-US" sz="1400" dirty="0"/>
              <a:t>でみると、「無視する、なぐるふりなどでおどす、暴言をはくなど」が</a:t>
            </a:r>
            <a:r>
              <a:rPr lang="en-US" altLang="ja-JP" sz="1400" dirty="0"/>
              <a:t>9.5%</a:t>
            </a:r>
            <a:r>
              <a:rPr lang="ja-JP" altLang="en-US" sz="1400" dirty="0"/>
              <a:t>で最も高くなった。性別で</a:t>
            </a:r>
            <a:r>
              <a:rPr lang="en-US" altLang="ja-JP" sz="1400" dirty="0"/>
              <a:t>『</a:t>
            </a:r>
            <a:r>
              <a:rPr lang="ja-JP" altLang="en-US" sz="1400" dirty="0"/>
              <a:t>あった</a:t>
            </a:r>
            <a:r>
              <a:rPr lang="en-US" altLang="ja-JP" sz="1400" dirty="0"/>
              <a:t>』</a:t>
            </a:r>
            <a:r>
              <a:rPr lang="ja-JP" altLang="en-US" sz="1400" dirty="0"/>
              <a:t>を見ると、「性的行為の強要、無理にポルノ画像などを見せるなど」で男女のポイント差が最大となった。（女性</a:t>
            </a:r>
            <a:r>
              <a:rPr lang="en-US" altLang="ja-JP" sz="1400" dirty="0"/>
              <a:t>5.2</a:t>
            </a:r>
            <a:r>
              <a:rPr lang="ja-JP" altLang="en-US" sz="1400" dirty="0"/>
              <a:t>％、男性</a:t>
            </a:r>
            <a:r>
              <a:rPr lang="en-US" altLang="ja-JP" sz="1400" dirty="0"/>
              <a:t>2.6%</a:t>
            </a:r>
            <a:r>
              <a:rPr lang="ja-JP" altLang="en-US" sz="1400" dirty="0"/>
              <a:t>）</a:t>
            </a:r>
          </a:p>
          <a:p>
            <a:r>
              <a:rPr lang="en-US" altLang="ja-JP" sz="1200" dirty="0"/>
              <a:t>※</a:t>
            </a:r>
            <a:r>
              <a:rPr lang="ja-JP" altLang="en-US" sz="1200" dirty="0"/>
              <a:t>「何度もあった」「</a:t>
            </a:r>
            <a:r>
              <a:rPr lang="en-US" altLang="ja-JP" sz="1200" dirty="0"/>
              <a:t>1</a:t>
            </a:r>
            <a:r>
              <a:rPr lang="ja-JP" altLang="en-US" sz="1200" dirty="0"/>
              <a:t>・</a:t>
            </a:r>
            <a:r>
              <a:rPr lang="en-US" altLang="ja-JP" sz="1200" dirty="0"/>
              <a:t>2</a:t>
            </a:r>
            <a:r>
              <a:rPr lang="ja-JP" altLang="en-US" sz="1200" dirty="0"/>
              <a:t>度あった」の合計</a:t>
            </a:r>
          </a:p>
        </p:txBody>
      </p:sp>
      <p:cxnSp>
        <p:nvCxnSpPr>
          <p:cNvPr id="12" name="直線コネクタ 11"/>
          <p:cNvCxnSpPr/>
          <p:nvPr/>
        </p:nvCxnSpPr>
        <p:spPr>
          <a:xfrm>
            <a:off x="4970369" y="2357338"/>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58891" y="2349500"/>
            <a:ext cx="7213609" cy="4281714"/>
          </a:xfrm>
          <a:prstGeom prst="rect">
            <a:avLst/>
          </a:prstGeom>
        </p:spPr>
      </p:pic>
    </p:spTree>
    <p:extLst>
      <p:ext uri="{BB962C8B-B14F-4D97-AF65-F5344CB8AC3E}">
        <p14:creationId xmlns:p14="http://schemas.microsoft.com/office/powerpoint/2010/main" val="35632409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１９－３　ドメスティック・バイオレンス（ＤＶ）の相談先等</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33</a:t>
            </a:fld>
            <a:endParaRPr kumimoji="1" lang="ja-JP" altLang="en-US" dirty="0"/>
          </a:p>
        </p:txBody>
      </p:sp>
      <p:sp>
        <p:nvSpPr>
          <p:cNvPr id="8" name="テキスト ボックス 7"/>
          <p:cNvSpPr txBox="1"/>
          <p:nvPr/>
        </p:nvSpPr>
        <p:spPr>
          <a:xfrm>
            <a:off x="420463" y="786880"/>
            <a:ext cx="9090769" cy="1477328"/>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ドメスティック・バイオレンス（ＤＶ）の相談先等を見ると、「どこ（だれ）にも相談しなかった」が最も高く、男性では</a:t>
            </a:r>
            <a:r>
              <a:rPr lang="en-US" altLang="ja-JP" sz="1500" dirty="0">
                <a:solidFill>
                  <a:prstClr val="black"/>
                </a:solidFill>
              </a:rPr>
              <a:t>52.6%</a:t>
            </a:r>
            <a:r>
              <a:rPr lang="ja-JP" altLang="en-US" sz="1500" dirty="0">
                <a:solidFill>
                  <a:prstClr val="black"/>
                </a:solidFill>
              </a:rPr>
              <a:t>となった。相談先としては「友人・知人」</a:t>
            </a:r>
            <a:r>
              <a:rPr lang="en-US" altLang="ja-JP" sz="1500" dirty="0">
                <a:solidFill>
                  <a:prstClr val="black"/>
                </a:solidFill>
              </a:rPr>
              <a:t>(22.1%)</a:t>
            </a:r>
            <a:r>
              <a:rPr lang="ja-JP" altLang="en-US" sz="1500" dirty="0">
                <a:solidFill>
                  <a:prstClr val="black"/>
                </a:solidFill>
              </a:rPr>
              <a:t>となっているが、女性</a:t>
            </a:r>
            <a:r>
              <a:rPr lang="en-US" altLang="ja-JP" sz="1500" dirty="0">
                <a:solidFill>
                  <a:prstClr val="black"/>
                </a:solidFill>
              </a:rPr>
              <a:t>28.3%</a:t>
            </a:r>
            <a:r>
              <a:rPr lang="ja-JP" altLang="en-US" sz="1500" dirty="0">
                <a:solidFill>
                  <a:prstClr val="black"/>
                </a:solidFill>
              </a:rPr>
              <a:t>、男性</a:t>
            </a:r>
            <a:r>
              <a:rPr lang="en-US" altLang="ja-JP" sz="1500" dirty="0">
                <a:solidFill>
                  <a:prstClr val="black"/>
                </a:solidFill>
              </a:rPr>
              <a:t>12.1</a:t>
            </a:r>
            <a:r>
              <a:rPr lang="en-US" altLang="ja-JP" sz="1500" dirty="0"/>
              <a:t>%</a:t>
            </a:r>
            <a:r>
              <a:rPr lang="ja-JP" altLang="en-US" sz="1500" dirty="0"/>
              <a:t>と</a:t>
            </a:r>
            <a:r>
              <a:rPr lang="en-US" altLang="ja-JP" sz="1500" dirty="0"/>
              <a:t>16.2</a:t>
            </a:r>
            <a:r>
              <a:rPr lang="ja-JP" altLang="en-US" sz="1500" dirty="0"/>
              <a:t>ポイントの差がみられた。</a:t>
            </a:r>
          </a:p>
          <a:p>
            <a:pPr lvl="0"/>
            <a:r>
              <a:rPr lang="ja-JP" altLang="en-US" sz="1500" dirty="0">
                <a:solidFill>
                  <a:prstClr val="black"/>
                </a:solidFill>
              </a:rPr>
              <a:t>　相談しなかった理由では「相談するほどのことではないと思ったから」が男女ともに最も高く、次いで女性では「自分さえ我慢すれば、なんとかこのままやっていけると思ったから」（</a:t>
            </a:r>
            <a:r>
              <a:rPr lang="en-US" altLang="ja-JP" sz="1500" dirty="0">
                <a:solidFill>
                  <a:prstClr val="black"/>
                </a:solidFill>
              </a:rPr>
              <a:t>33.3%</a:t>
            </a:r>
            <a:r>
              <a:rPr lang="ja-JP" altLang="en-US" sz="1500" dirty="0">
                <a:solidFill>
                  <a:prstClr val="black"/>
                </a:solidFill>
              </a:rPr>
              <a:t>）、男性では「自分にも悪いところがあると思ったから」</a:t>
            </a:r>
            <a:r>
              <a:rPr lang="en-US" altLang="ja-JP" sz="1500" dirty="0">
                <a:solidFill>
                  <a:prstClr val="black"/>
                </a:solidFill>
              </a:rPr>
              <a:t>(42.6%)</a:t>
            </a:r>
            <a:r>
              <a:rPr lang="ja-JP" altLang="en-US" sz="1500" dirty="0">
                <a:solidFill>
                  <a:prstClr val="black"/>
                </a:solidFill>
              </a:rPr>
              <a:t>となった。</a:t>
            </a:r>
          </a:p>
        </p:txBody>
      </p:sp>
      <p:cxnSp>
        <p:nvCxnSpPr>
          <p:cNvPr id="12" name="直線コネクタ 11"/>
          <p:cNvCxnSpPr/>
          <p:nvPr/>
        </p:nvCxnSpPr>
        <p:spPr>
          <a:xfrm>
            <a:off x="4959115" y="2289420"/>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0571" y="2338881"/>
            <a:ext cx="4152153" cy="4305548"/>
          </a:xfrm>
          <a:prstGeom prst="rect">
            <a:avLst/>
          </a:prstGeom>
        </p:spPr>
      </p:pic>
      <p:sp>
        <p:nvSpPr>
          <p:cNvPr id="7" name="テキスト ボックス 6"/>
          <p:cNvSpPr txBox="1"/>
          <p:nvPr/>
        </p:nvSpPr>
        <p:spPr>
          <a:xfrm>
            <a:off x="361063" y="2236488"/>
            <a:ext cx="3442981" cy="369332"/>
          </a:xfrm>
          <a:prstGeom prst="rect">
            <a:avLst/>
          </a:prstGeom>
          <a:noFill/>
        </p:spPr>
        <p:txBody>
          <a:bodyPr wrap="square" rtlCol="0">
            <a:spAutoFit/>
          </a:bodyPr>
          <a:lstStyle/>
          <a:p>
            <a:r>
              <a:rPr kumimoji="1" lang="en-US" altLang="ja-JP" dirty="0"/>
              <a:t>【</a:t>
            </a:r>
            <a:r>
              <a:rPr kumimoji="1" lang="ja-JP" altLang="en-US" dirty="0"/>
              <a:t>相談先</a:t>
            </a:r>
            <a:r>
              <a:rPr kumimoji="1" lang="en-US" altLang="ja-JP" dirty="0"/>
              <a:t>】</a:t>
            </a:r>
            <a:endParaRPr kumimoji="1" lang="ja-JP" altLang="en-US" dirty="0"/>
          </a:p>
        </p:txBody>
      </p:sp>
      <p:sp>
        <p:nvSpPr>
          <p:cNvPr id="11" name="テキスト ボックス 10"/>
          <p:cNvSpPr txBox="1"/>
          <p:nvPr/>
        </p:nvSpPr>
        <p:spPr>
          <a:xfrm>
            <a:off x="4798855" y="2251320"/>
            <a:ext cx="3442981" cy="369332"/>
          </a:xfrm>
          <a:prstGeom prst="rect">
            <a:avLst/>
          </a:prstGeom>
          <a:noFill/>
        </p:spPr>
        <p:txBody>
          <a:bodyPr wrap="square" rtlCol="0">
            <a:spAutoFit/>
          </a:bodyPr>
          <a:lstStyle/>
          <a:p>
            <a:r>
              <a:rPr kumimoji="1" lang="en-US" altLang="ja-JP" dirty="0"/>
              <a:t>【</a:t>
            </a:r>
            <a:r>
              <a:rPr kumimoji="1" lang="ja-JP" altLang="en-US" dirty="0"/>
              <a:t>相談しなかった理由</a:t>
            </a:r>
            <a:r>
              <a:rPr kumimoji="1" lang="en-US" altLang="ja-JP" dirty="0"/>
              <a:t>】</a:t>
            </a:r>
            <a:endParaRPr kumimoji="1" lang="ja-JP" altLang="en-US" dirty="0"/>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27600" y="2338881"/>
            <a:ext cx="4020034" cy="4346249"/>
          </a:xfrm>
          <a:prstGeom prst="rect">
            <a:avLst/>
          </a:prstGeom>
        </p:spPr>
      </p:pic>
    </p:spTree>
    <p:extLst>
      <p:ext uri="{BB962C8B-B14F-4D97-AF65-F5344CB8AC3E}">
        <p14:creationId xmlns:p14="http://schemas.microsoft.com/office/powerpoint/2010/main" val="5967522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２０－１　性暴力・性被害を受けた経験</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34</a:t>
            </a:fld>
            <a:endParaRPr kumimoji="1" lang="ja-JP" altLang="en-US" dirty="0"/>
          </a:p>
        </p:txBody>
      </p:sp>
      <p:sp>
        <p:nvSpPr>
          <p:cNvPr id="8" name="テキスト ボックス 7"/>
          <p:cNvSpPr txBox="1"/>
          <p:nvPr/>
        </p:nvSpPr>
        <p:spPr>
          <a:xfrm>
            <a:off x="660204" y="1215381"/>
            <a:ext cx="3826411" cy="1938992"/>
          </a:xfrm>
          <a:prstGeom prst="rect">
            <a:avLst/>
          </a:prstGeom>
          <a:solidFill>
            <a:schemeClr val="accent1">
              <a:lumMod val="20000"/>
              <a:lumOff val="80000"/>
            </a:schemeClr>
          </a:solidFill>
          <a:ln>
            <a:solidFill>
              <a:schemeClr val="tx1"/>
            </a:solidFill>
          </a:ln>
        </p:spPr>
        <p:txBody>
          <a:bodyPr wrap="square" rtlCol="0">
            <a:spAutoFit/>
          </a:bodyPr>
          <a:lstStyle/>
          <a:p>
            <a:pPr lvl="0"/>
            <a:endParaRPr lang="en-US" altLang="ja-JP" sz="1500" dirty="0">
              <a:solidFill>
                <a:prstClr val="black"/>
              </a:solidFill>
            </a:endParaRPr>
          </a:p>
          <a:p>
            <a:pPr lvl="0"/>
            <a:r>
              <a:rPr lang="ja-JP" altLang="en-US" sz="1500" dirty="0">
                <a:solidFill>
                  <a:prstClr val="black"/>
                </a:solidFill>
              </a:rPr>
              <a:t>　性暴力被害の相談先等を見ると、「どこ（だれ）にも相談しなかった」</a:t>
            </a:r>
            <a:r>
              <a:rPr lang="en-US" altLang="ja-JP" sz="1500" dirty="0">
                <a:solidFill>
                  <a:prstClr val="black"/>
                </a:solidFill>
              </a:rPr>
              <a:t>(75.9%)</a:t>
            </a:r>
            <a:r>
              <a:rPr lang="ja-JP" altLang="en-US" sz="1500" dirty="0">
                <a:solidFill>
                  <a:prstClr val="black"/>
                </a:solidFill>
              </a:rPr>
              <a:t>が最も高く、女性では</a:t>
            </a:r>
            <a:r>
              <a:rPr lang="en-US" altLang="ja-JP" sz="1500" dirty="0">
                <a:solidFill>
                  <a:prstClr val="black"/>
                </a:solidFill>
              </a:rPr>
              <a:t>82.8%</a:t>
            </a:r>
            <a:r>
              <a:rPr lang="ja-JP" altLang="en-US" sz="1500" dirty="0">
                <a:solidFill>
                  <a:prstClr val="black"/>
                </a:solidFill>
              </a:rPr>
              <a:t>となった。相談先としては「友人・知人」</a:t>
            </a:r>
            <a:r>
              <a:rPr lang="en-US" altLang="ja-JP" sz="1500" dirty="0">
                <a:solidFill>
                  <a:prstClr val="black"/>
                </a:solidFill>
              </a:rPr>
              <a:t>(13.9%)</a:t>
            </a:r>
            <a:r>
              <a:rPr lang="ja-JP" altLang="en-US" sz="1500" dirty="0">
                <a:solidFill>
                  <a:prstClr val="black"/>
                </a:solidFill>
              </a:rPr>
              <a:t>となっているが、女性</a:t>
            </a:r>
            <a:r>
              <a:rPr lang="en-US" altLang="ja-JP" sz="1500" dirty="0">
                <a:solidFill>
                  <a:prstClr val="black"/>
                </a:solidFill>
              </a:rPr>
              <a:t>10.9%</a:t>
            </a:r>
            <a:r>
              <a:rPr lang="ja-JP" altLang="en-US" sz="1500" dirty="0">
                <a:solidFill>
                  <a:prstClr val="black"/>
                </a:solidFill>
              </a:rPr>
              <a:t>、男性</a:t>
            </a:r>
            <a:r>
              <a:rPr lang="en-US" altLang="ja-JP" sz="1500" dirty="0">
                <a:solidFill>
                  <a:prstClr val="black"/>
                </a:solidFill>
              </a:rPr>
              <a:t>30.8%</a:t>
            </a:r>
            <a:r>
              <a:rPr lang="ja-JP" altLang="en-US" sz="1500" dirty="0">
                <a:solidFill>
                  <a:prstClr val="black"/>
                </a:solidFill>
              </a:rPr>
              <a:t>と約</a:t>
            </a:r>
            <a:r>
              <a:rPr lang="en-US" altLang="ja-JP" sz="1500" dirty="0"/>
              <a:t>20</a:t>
            </a:r>
            <a:r>
              <a:rPr lang="ja-JP" altLang="en-US" sz="1500" dirty="0"/>
              <a:t>ポイントの差がみられた。</a:t>
            </a:r>
          </a:p>
          <a:p>
            <a:pPr lvl="0"/>
            <a:endParaRPr lang="ja-JP" altLang="en-US" sz="1500" dirty="0">
              <a:solidFill>
                <a:prstClr val="black"/>
              </a:solidFill>
            </a:endParaRPr>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92486" y="1147928"/>
            <a:ext cx="4827500" cy="5226324"/>
          </a:xfrm>
          <a:prstGeom prst="rect">
            <a:avLst/>
          </a:prstGeom>
        </p:spPr>
      </p:pic>
      <p:sp>
        <p:nvSpPr>
          <p:cNvPr id="7" name="テキスト ボックス 6"/>
          <p:cNvSpPr txBox="1"/>
          <p:nvPr/>
        </p:nvSpPr>
        <p:spPr>
          <a:xfrm>
            <a:off x="4659851" y="778596"/>
            <a:ext cx="3689400" cy="369332"/>
          </a:xfrm>
          <a:prstGeom prst="rect">
            <a:avLst/>
          </a:prstGeom>
          <a:noFill/>
        </p:spPr>
        <p:txBody>
          <a:bodyPr wrap="square" rtlCol="0">
            <a:spAutoFit/>
          </a:bodyPr>
          <a:lstStyle/>
          <a:p>
            <a:r>
              <a:rPr kumimoji="1" lang="en-US" altLang="ja-JP" dirty="0"/>
              <a:t>【</a:t>
            </a:r>
            <a:r>
              <a:rPr kumimoji="1" lang="ja-JP" altLang="en-US" dirty="0"/>
              <a:t>相談先</a:t>
            </a:r>
            <a:r>
              <a:rPr kumimoji="1" lang="en-US" altLang="ja-JP" dirty="0"/>
              <a:t>】</a:t>
            </a:r>
            <a:endParaRPr kumimoji="1" lang="ja-JP" altLang="en-US" dirty="0"/>
          </a:p>
        </p:txBody>
      </p:sp>
      <p:pic>
        <p:nvPicPr>
          <p:cNvPr id="13" name="図 12">
            <a:extLst>
              <a:ext uri="{FF2B5EF4-FFF2-40B4-BE49-F238E27FC236}">
                <a16:creationId xmlns:a16="http://schemas.microsoft.com/office/drawing/2014/main" id="{22F42BBE-424D-475C-9503-AF6576B2FB1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54332" y="3809045"/>
            <a:ext cx="4979668" cy="2167212"/>
          </a:xfrm>
          <a:prstGeom prst="rect">
            <a:avLst/>
          </a:prstGeom>
          <a:noFill/>
          <a:ln>
            <a:noFill/>
          </a:ln>
        </p:spPr>
      </p:pic>
    </p:spTree>
    <p:extLst>
      <p:ext uri="{BB962C8B-B14F-4D97-AF65-F5344CB8AC3E}">
        <p14:creationId xmlns:p14="http://schemas.microsoft.com/office/powerpoint/2010/main" val="33849628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２０－２　性暴力被害を相談しなかった理由</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35</a:t>
            </a:fld>
            <a:endParaRPr kumimoji="1" lang="ja-JP" altLang="en-US" dirty="0"/>
          </a:p>
        </p:txBody>
      </p:sp>
      <p:sp>
        <p:nvSpPr>
          <p:cNvPr id="8" name="テキスト ボックス 7"/>
          <p:cNvSpPr txBox="1"/>
          <p:nvPr/>
        </p:nvSpPr>
        <p:spPr>
          <a:xfrm>
            <a:off x="587336" y="1216981"/>
            <a:ext cx="3070263" cy="2400657"/>
          </a:xfrm>
          <a:prstGeom prst="rect">
            <a:avLst/>
          </a:prstGeom>
          <a:solidFill>
            <a:schemeClr val="accent1">
              <a:lumMod val="20000"/>
              <a:lumOff val="80000"/>
            </a:schemeClr>
          </a:solidFill>
          <a:ln>
            <a:solidFill>
              <a:schemeClr val="tx1"/>
            </a:solidFill>
          </a:ln>
        </p:spPr>
        <p:txBody>
          <a:bodyPr wrap="square" rtlCol="0">
            <a:spAutoFit/>
          </a:bodyPr>
          <a:lstStyle/>
          <a:p>
            <a:pPr lvl="0"/>
            <a:endParaRPr lang="en-US" altLang="ja-JP" sz="1500" dirty="0"/>
          </a:p>
          <a:p>
            <a:pPr lvl="0"/>
            <a:r>
              <a:rPr lang="ja-JP" altLang="en-US" sz="1500" dirty="0"/>
              <a:t>　相談しなかった理由では「相談してもむだだと思ったから」（</a:t>
            </a:r>
            <a:r>
              <a:rPr lang="en-US" altLang="ja-JP" sz="1500" dirty="0"/>
              <a:t>36.7%</a:t>
            </a:r>
            <a:r>
              <a:rPr lang="ja-JP" altLang="en-US" sz="1500" dirty="0"/>
              <a:t>）が男女ともに最も高く、次いで</a:t>
            </a:r>
            <a:r>
              <a:rPr lang="ja-JP" altLang="en-US" sz="1500" dirty="0">
                <a:solidFill>
                  <a:prstClr val="black"/>
                </a:solidFill>
              </a:rPr>
              <a:t>女性では「恥ずかしくてだれにも言えなかったから」（</a:t>
            </a:r>
            <a:r>
              <a:rPr lang="en-US" altLang="ja-JP" sz="1500" dirty="0">
                <a:solidFill>
                  <a:prstClr val="black"/>
                </a:solidFill>
              </a:rPr>
              <a:t>26.4%</a:t>
            </a:r>
            <a:r>
              <a:rPr lang="ja-JP" altLang="en-US" sz="1500" dirty="0">
                <a:solidFill>
                  <a:prstClr val="black"/>
                </a:solidFill>
              </a:rPr>
              <a:t>）、男性では「相手の行為は愛情の表現だと思ったから」</a:t>
            </a:r>
            <a:r>
              <a:rPr lang="en-US" altLang="ja-JP" sz="1500" dirty="0">
                <a:solidFill>
                  <a:prstClr val="black"/>
                </a:solidFill>
              </a:rPr>
              <a:t>(33.3%)</a:t>
            </a:r>
            <a:r>
              <a:rPr lang="ja-JP" altLang="en-US" sz="1500" dirty="0">
                <a:solidFill>
                  <a:prstClr val="black"/>
                </a:solidFill>
              </a:rPr>
              <a:t>となった。</a:t>
            </a:r>
            <a:endParaRPr lang="en-US" altLang="ja-JP" sz="1500" dirty="0">
              <a:solidFill>
                <a:prstClr val="black"/>
              </a:solidFill>
            </a:endParaRPr>
          </a:p>
          <a:p>
            <a:pPr lvl="0"/>
            <a:endParaRPr lang="ja-JP" altLang="en-US" sz="1500" dirty="0">
              <a:solidFill>
                <a:prstClr val="black"/>
              </a:solidFill>
            </a:endParaRPr>
          </a:p>
        </p:txBody>
      </p:sp>
      <p:pic>
        <p:nvPicPr>
          <p:cNvPr id="9" name="図 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263323" y="709629"/>
            <a:ext cx="4837133" cy="5832685"/>
          </a:xfrm>
          <a:prstGeom prst="rect">
            <a:avLst/>
          </a:prstGeom>
        </p:spPr>
      </p:pic>
    </p:spTree>
    <p:extLst>
      <p:ext uri="{BB962C8B-B14F-4D97-AF65-F5344CB8AC3E}">
        <p14:creationId xmlns:p14="http://schemas.microsoft.com/office/powerpoint/2010/main" val="3480709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２１　配偶者等からの暴力をなくすためにもっと取組が必要なこと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36</a:t>
            </a:fld>
            <a:endParaRPr kumimoji="1" lang="ja-JP" altLang="en-US" dirty="0"/>
          </a:p>
        </p:txBody>
      </p:sp>
      <p:sp>
        <p:nvSpPr>
          <p:cNvPr id="8" name="テキスト ボックス 7"/>
          <p:cNvSpPr txBox="1"/>
          <p:nvPr/>
        </p:nvSpPr>
        <p:spPr>
          <a:xfrm>
            <a:off x="484094" y="797607"/>
            <a:ext cx="8964706" cy="1246495"/>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女性に対する暴力をなくすために必要な取組は「法律・制度の制定や見直しを行う」が</a:t>
            </a:r>
            <a:r>
              <a:rPr lang="en-US" altLang="ja-JP" sz="1500" dirty="0"/>
              <a:t>51.7%</a:t>
            </a:r>
            <a:r>
              <a:rPr lang="ja-JP" altLang="en-US" sz="1500" dirty="0"/>
              <a:t>で最も高く、次いで「犯罪の取り締まりを強化する」が</a:t>
            </a:r>
            <a:r>
              <a:rPr lang="en-US" altLang="ja-JP" sz="1500" dirty="0"/>
              <a:t>49.7%</a:t>
            </a:r>
            <a:r>
              <a:rPr lang="ja-JP" altLang="en-US" sz="1500" dirty="0"/>
              <a:t>、「被害者のための相談窓口や保護施設を充実させる」が</a:t>
            </a:r>
            <a:r>
              <a:rPr lang="en-US" altLang="ja-JP" sz="1500" dirty="0"/>
              <a:t>44.6%</a:t>
            </a:r>
            <a:r>
              <a:rPr lang="ja-JP" altLang="en-US" sz="1500" dirty="0"/>
              <a:t>となっている。</a:t>
            </a:r>
          </a:p>
          <a:p>
            <a:r>
              <a:rPr lang="ja-JP" altLang="en-US" sz="1500" dirty="0"/>
              <a:t>　性別で見た場合では、「過激な内容のＤＶＤやゲームソフト等の販売や貸出を制限する」</a:t>
            </a:r>
            <a:r>
              <a:rPr lang="en-US" altLang="ja-JP" sz="1500" dirty="0"/>
              <a:t>(</a:t>
            </a:r>
            <a:r>
              <a:rPr lang="ja-JP" altLang="en-US" sz="1500" dirty="0"/>
              <a:t>女性</a:t>
            </a:r>
            <a:r>
              <a:rPr lang="en-US" altLang="ja-JP" sz="1500" dirty="0"/>
              <a:t>38.2%</a:t>
            </a:r>
            <a:r>
              <a:rPr lang="ja-JP" altLang="en-US" sz="1500" dirty="0"/>
              <a:t>、男性</a:t>
            </a:r>
            <a:r>
              <a:rPr lang="en-US" altLang="ja-JP" sz="1500" dirty="0"/>
              <a:t>26.0%)</a:t>
            </a:r>
            <a:r>
              <a:rPr lang="ja-JP" altLang="en-US" sz="1500" dirty="0"/>
              <a:t>について最も男女間のポイント差が大きく、</a:t>
            </a:r>
            <a:r>
              <a:rPr lang="en-US" altLang="ja-JP" sz="1500" dirty="0"/>
              <a:t>12.2</a:t>
            </a:r>
            <a:r>
              <a:rPr lang="ja-JP" altLang="en-US" sz="1500" dirty="0"/>
              <a:t>ポイント女性の方が高くなった。</a:t>
            </a:r>
          </a:p>
        </p:txBody>
      </p:sp>
      <p:cxnSp>
        <p:nvCxnSpPr>
          <p:cNvPr id="12" name="直線コネクタ 11"/>
          <p:cNvCxnSpPr/>
          <p:nvPr/>
        </p:nvCxnSpPr>
        <p:spPr>
          <a:xfrm>
            <a:off x="4965847" y="2123524"/>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4996" y="2123524"/>
            <a:ext cx="6485404" cy="4439836"/>
          </a:xfrm>
          <a:prstGeom prst="rect">
            <a:avLst/>
          </a:prstGeom>
        </p:spPr>
      </p:pic>
    </p:spTree>
    <p:extLst>
      <p:ext uri="{BB962C8B-B14F-4D97-AF65-F5344CB8AC3E}">
        <p14:creationId xmlns:p14="http://schemas.microsoft.com/office/powerpoint/2010/main" val="33344071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２２　男女共同参画社会に関する用語の認知度</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37</a:t>
            </a:fld>
            <a:endParaRPr kumimoji="1" lang="ja-JP" altLang="en-US" dirty="0"/>
          </a:p>
        </p:txBody>
      </p:sp>
      <p:sp>
        <p:nvSpPr>
          <p:cNvPr id="8" name="テキスト ボックス 7"/>
          <p:cNvSpPr txBox="1"/>
          <p:nvPr/>
        </p:nvSpPr>
        <p:spPr>
          <a:xfrm>
            <a:off x="395403" y="756400"/>
            <a:ext cx="9147842" cy="127727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男女共同参画に関する言葉で見聞きしたことのあるものを</a:t>
            </a:r>
            <a:r>
              <a:rPr lang="en-US" altLang="ja-JP" sz="1500" dirty="0"/>
              <a:t>『</a:t>
            </a:r>
            <a:r>
              <a:rPr lang="ja-JP" altLang="en-US" sz="1500" dirty="0"/>
              <a:t>聞いたことがある</a:t>
            </a:r>
            <a:r>
              <a:rPr lang="en-US" altLang="ja-JP" sz="1500" dirty="0"/>
              <a:t>』※</a:t>
            </a:r>
            <a:r>
              <a:rPr lang="ja-JP" altLang="en-US" sz="1500" dirty="0"/>
              <a:t>でみると、「男女雇用機会均等法」が最も高く、女性</a:t>
            </a:r>
            <a:r>
              <a:rPr lang="en-US" altLang="ja-JP" sz="1500" dirty="0"/>
              <a:t>84.1%</a:t>
            </a:r>
            <a:r>
              <a:rPr lang="ja-JP" altLang="en-US" sz="1500" dirty="0"/>
              <a:t>、男性</a:t>
            </a:r>
            <a:r>
              <a:rPr lang="en-US" altLang="ja-JP" sz="1500" dirty="0"/>
              <a:t>88.0%</a:t>
            </a:r>
            <a:r>
              <a:rPr lang="ja-JP" altLang="en-US" sz="1500" dirty="0"/>
              <a:t>となった。そのうち「内容を知っている」でも</a:t>
            </a:r>
            <a:r>
              <a:rPr lang="en-US" altLang="ja-JP" sz="1500" dirty="0"/>
              <a:t>50</a:t>
            </a:r>
            <a:r>
              <a:rPr lang="ja-JP" altLang="en-US" sz="1500" dirty="0"/>
              <a:t>％以上となっている。次いで</a:t>
            </a:r>
            <a:r>
              <a:rPr lang="en-US" altLang="ja-JP" sz="1500" dirty="0"/>
              <a:t>『</a:t>
            </a:r>
            <a:r>
              <a:rPr lang="ja-JP" altLang="en-US" sz="1500" dirty="0"/>
              <a:t>聞いたことかある</a:t>
            </a:r>
            <a:r>
              <a:rPr lang="en-US" altLang="ja-JP" sz="1500" dirty="0"/>
              <a:t>』</a:t>
            </a:r>
            <a:r>
              <a:rPr lang="ja-JP" altLang="en-US" sz="1500" dirty="0"/>
              <a:t>が高いのは「</a:t>
            </a:r>
            <a:r>
              <a:rPr lang="en-US" altLang="ja-JP" sz="1500" dirty="0"/>
              <a:t>DV</a:t>
            </a:r>
            <a:r>
              <a:rPr lang="ja-JP" altLang="en-US" sz="1500" dirty="0"/>
              <a:t>防止法」で</a:t>
            </a:r>
            <a:r>
              <a:rPr lang="en-US" altLang="ja-JP" sz="1500" dirty="0"/>
              <a:t>73.6%</a:t>
            </a:r>
            <a:r>
              <a:rPr lang="ja-JP" altLang="en-US" sz="1500" dirty="0"/>
              <a:t>となった。</a:t>
            </a:r>
          </a:p>
          <a:p>
            <a:r>
              <a:rPr lang="en-US" altLang="ja-JP" sz="1100" dirty="0"/>
              <a:t>※</a:t>
            </a:r>
            <a:r>
              <a:rPr lang="ja-JP" altLang="en-US" sz="1100" dirty="0"/>
              <a:t>「</a:t>
            </a:r>
            <a:r>
              <a:rPr lang="ja-JP" altLang="en-US" sz="1050" dirty="0"/>
              <a:t>内容を知っている」「聞いたことはあるが内容は知らない」の合計</a:t>
            </a:r>
            <a:endParaRPr lang="ja-JP" altLang="en-US" sz="1400" dirty="0"/>
          </a:p>
          <a:p>
            <a:r>
              <a:rPr lang="en-US" altLang="ja-JP" sz="1050" dirty="0"/>
              <a:t>※</a:t>
            </a:r>
            <a:r>
              <a:rPr lang="ja-JP" altLang="en-US" sz="1050" dirty="0"/>
              <a:t>右端のカッコ内の数字は回答者全体における</a:t>
            </a:r>
          </a:p>
          <a:p>
            <a:r>
              <a:rPr lang="ja-JP" altLang="en-US" sz="1050" dirty="0"/>
              <a:t>　①</a:t>
            </a:r>
            <a:r>
              <a:rPr lang="en-US" altLang="ja-JP" sz="1050" dirty="0"/>
              <a:t>『</a:t>
            </a:r>
            <a:r>
              <a:rPr lang="ja-JP" altLang="en-US" sz="1050" dirty="0"/>
              <a:t>聞いたことがある</a:t>
            </a:r>
            <a:r>
              <a:rPr lang="en-US" altLang="ja-JP" sz="1050" dirty="0"/>
              <a:t>』</a:t>
            </a:r>
            <a:r>
              <a:rPr lang="ja-JP" altLang="en-US" sz="1050" dirty="0"/>
              <a:t>②「内容を知っている」③「聞いたことはあるが内容は知らない」をそれぞれ選択した割合</a:t>
            </a:r>
          </a:p>
        </p:txBody>
      </p:sp>
      <p:cxnSp>
        <p:nvCxnSpPr>
          <p:cNvPr id="12" name="直線コネクタ 11"/>
          <p:cNvCxnSpPr/>
          <p:nvPr/>
        </p:nvCxnSpPr>
        <p:spPr>
          <a:xfrm>
            <a:off x="4956444" y="2130302"/>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4182" y="2099593"/>
            <a:ext cx="8474117" cy="4554062"/>
          </a:xfrm>
          <a:prstGeom prst="rect">
            <a:avLst/>
          </a:prstGeom>
        </p:spPr>
      </p:pic>
      <p:sp>
        <p:nvSpPr>
          <p:cNvPr id="4" name="テキスト ボックス 3"/>
          <p:cNvSpPr txBox="1"/>
          <p:nvPr/>
        </p:nvSpPr>
        <p:spPr>
          <a:xfrm>
            <a:off x="197080" y="2143638"/>
            <a:ext cx="1156968" cy="338554"/>
          </a:xfrm>
          <a:prstGeom prst="rect">
            <a:avLst/>
          </a:prstGeom>
          <a:noFill/>
        </p:spPr>
        <p:txBody>
          <a:bodyPr wrap="square" rtlCol="0">
            <a:spAutoFit/>
          </a:bodyPr>
          <a:lstStyle/>
          <a:p>
            <a:r>
              <a:rPr kumimoji="1" lang="en-US" altLang="ja-JP" sz="1600" dirty="0"/>
              <a:t>【</a:t>
            </a:r>
            <a:r>
              <a:rPr kumimoji="1" lang="ja-JP" altLang="en-US" sz="1600" dirty="0"/>
              <a:t>女性</a:t>
            </a:r>
            <a:r>
              <a:rPr kumimoji="1" lang="en-US" altLang="ja-JP" sz="1600" dirty="0"/>
              <a:t>】</a:t>
            </a:r>
            <a:endParaRPr kumimoji="1" lang="ja-JP" altLang="en-US" sz="1600" dirty="0"/>
          </a:p>
        </p:txBody>
      </p:sp>
      <p:sp>
        <p:nvSpPr>
          <p:cNvPr id="13" name="テキスト ボックス 12"/>
          <p:cNvSpPr txBox="1"/>
          <p:nvPr/>
        </p:nvSpPr>
        <p:spPr>
          <a:xfrm>
            <a:off x="4634095" y="2143638"/>
            <a:ext cx="1156968" cy="338554"/>
          </a:xfrm>
          <a:prstGeom prst="rect">
            <a:avLst/>
          </a:prstGeom>
          <a:noFill/>
        </p:spPr>
        <p:txBody>
          <a:bodyPr wrap="square" rtlCol="0">
            <a:spAutoFit/>
          </a:bodyPr>
          <a:lstStyle/>
          <a:p>
            <a:r>
              <a:rPr kumimoji="1" lang="en-US" altLang="ja-JP" sz="1600" dirty="0"/>
              <a:t>【</a:t>
            </a:r>
            <a:r>
              <a:rPr kumimoji="1" lang="ja-JP" altLang="en-US" sz="1600" dirty="0"/>
              <a:t>男性</a:t>
            </a:r>
            <a:r>
              <a:rPr kumimoji="1" lang="en-US" altLang="ja-JP" sz="1600" dirty="0"/>
              <a:t>】</a:t>
            </a:r>
            <a:endParaRPr kumimoji="1" lang="ja-JP" altLang="en-US" sz="1600" dirty="0"/>
          </a:p>
        </p:txBody>
      </p:sp>
      <p:sp>
        <p:nvSpPr>
          <p:cNvPr id="10" name="テキスト ボックス 9"/>
          <p:cNvSpPr txBox="1"/>
          <p:nvPr/>
        </p:nvSpPr>
        <p:spPr>
          <a:xfrm>
            <a:off x="8275182" y="2432795"/>
            <a:ext cx="920429" cy="307777"/>
          </a:xfrm>
          <a:prstGeom prst="rect">
            <a:avLst/>
          </a:prstGeom>
          <a:noFill/>
        </p:spPr>
        <p:txBody>
          <a:bodyPr wrap="square" rtlCol="0">
            <a:spAutoFit/>
          </a:bodyPr>
          <a:lstStyle/>
          <a:p>
            <a:r>
              <a:rPr kumimoji="1" lang="en-US" altLang="ja-JP" sz="1400" dirty="0"/>
              <a:t>【</a:t>
            </a:r>
            <a:r>
              <a:rPr kumimoji="1" lang="ja-JP" altLang="en-US" sz="1400" dirty="0"/>
              <a:t>全体</a:t>
            </a:r>
            <a:r>
              <a:rPr kumimoji="1" lang="en-US" altLang="ja-JP" sz="1400" dirty="0"/>
              <a:t>】</a:t>
            </a:r>
            <a:endParaRPr kumimoji="1" lang="ja-JP" altLang="en-US" sz="1400" dirty="0"/>
          </a:p>
        </p:txBody>
      </p:sp>
    </p:spTree>
    <p:extLst>
      <p:ext uri="{BB962C8B-B14F-4D97-AF65-F5344CB8AC3E}">
        <p14:creationId xmlns:p14="http://schemas.microsoft.com/office/powerpoint/2010/main" val="10329289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２３　男女平等の実現にとって最も重要なこと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38</a:t>
            </a:fld>
            <a:endParaRPr kumimoji="1" lang="ja-JP" altLang="en-US" dirty="0"/>
          </a:p>
        </p:txBody>
      </p:sp>
      <p:sp>
        <p:nvSpPr>
          <p:cNvPr id="8" name="テキスト ボックス 7"/>
          <p:cNvSpPr txBox="1"/>
          <p:nvPr/>
        </p:nvSpPr>
        <p:spPr>
          <a:xfrm>
            <a:off x="379732" y="732720"/>
            <a:ext cx="9196068" cy="101566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男女平等の実現にとって最も重要なことは、「女性を取り巻く様々な偏見、固定的な社会通念、慣習・しきたりを改めること」が</a:t>
            </a:r>
            <a:r>
              <a:rPr lang="en-US" altLang="ja-JP" sz="1500" dirty="0"/>
              <a:t>30.0%(</a:t>
            </a:r>
            <a:r>
              <a:rPr lang="ja-JP" altLang="en-US" sz="1500" dirty="0"/>
              <a:t>女性</a:t>
            </a:r>
            <a:r>
              <a:rPr lang="en-US" altLang="ja-JP" sz="1500" dirty="0"/>
              <a:t>29.6%</a:t>
            </a:r>
            <a:r>
              <a:rPr lang="ja-JP" altLang="en-US" sz="1500" dirty="0"/>
              <a:t>、男性</a:t>
            </a:r>
            <a:r>
              <a:rPr lang="en-US" altLang="ja-JP" sz="1500" dirty="0"/>
              <a:t>31.8%)</a:t>
            </a:r>
            <a:r>
              <a:rPr lang="ja-JP" altLang="en-US" sz="1500" dirty="0"/>
              <a:t>で最も高くなっている。性別でみると、「女性自身が経済力をつけたり、積極的に知識・技術の向上を図ること」で男女間のポイント差が最も大きく、女性で</a:t>
            </a:r>
            <a:r>
              <a:rPr lang="en-US" altLang="ja-JP" sz="1500" dirty="0"/>
              <a:t>22.1%</a:t>
            </a:r>
            <a:r>
              <a:rPr lang="ja-JP" altLang="en-US" sz="1500" dirty="0"/>
              <a:t>、男性で</a:t>
            </a:r>
            <a:r>
              <a:rPr lang="en-US" altLang="ja-JP" sz="1500" dirty="0"/>
              <a:t>11.7%</a:t>
            </a:r>
            <a:r>
              <a:rPr lang="ja-JP" altLang="en-US" sz="1500" dirty="0"/>
              <a:t>となった。</a:t>
            </a:r>
          </a:p>
        </p:txBody>
      </p:sp>
      <p:cxnSp>
        <p:nvCxnSpPr>
          <p:cNvPr id="12" name="直線コネクタ 11"/>
          <p:cNvCxnSpPr/>
          <p:nvPr/>
        </p:nvCxnSpPr>
        <p:spPr>
          <a:xfrm>
            <a:off x="4965847" y="1820548"/>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58622" y="1816100"/>
            <a:ext cx="6580160" cy="4837555"/>
          </a:xfrm>
          <a:prstGeom prst="rect">
            <a:avLst/>
          </a:prstGeom>
        </p:spPr>
      </p:pic>
    </p:spTree>
    <p:extLst>
      <p:ext uri="{BB962C8B-B14F-4D97-AF65-F5344CB8AC3E}">
        <p14:creationId xmlns:p14="http://schemas.microsoft.com/office/powerpoint/2010/main" val="32372427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２４　男女共同参画推進に向けて府や市町村がすべき取組</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39</a:t>
            </a:fld>
            <a:endParaRPr kumimoji="1" lang="ja-JP" altLang="en-US" dirty="0"/>
          </a:p>
        </p:txBody>
      </p:sp>
      <p:sp>
        <p:nvSpPr>
          <p:cNvPr id="8" name="テキスト ボックス 7"/>
          <p:cNvSpPr txBox="1"/>
          <p:nvPr/>
        </p:nvSpPr>
        <p:spPr>
          <a:xfrm>
            <a:off x="831594" y="1253057"/>
            <a:ext cx="3406534" cy="2862322"/>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男女共同参画社会の推進のため、府や市町村が今後力をいれるべきことは、「育児や介護・看護中であっても仕事が続けられるよう支援する」が最も多い</a:t>
            </a:r>
            <a:r>
              <a:rPr lang="en-US" altLang="ja-JP" sz="1500" dirty="0"/>
              <a:t>48.5%</a:t>
            </a:r>
            <a:r>
              <a:rPr lang="ja-JP" altLang="en-US" sz="1500" dirty="0"/>
              <a:t>、次いで「仕事と生活のバランスがとれるよう男女ともに働き方の見直しを進める」が</a:t>
            </a:r>
            <a:r>
              <a:rPr lang="en-US" altLang="ja-JP" sz="1500" dirty="0"/>
              <a:t>46.7</a:t>
            </a:r>
            <a:r>
              <a:rPr lang="ja-JP" altLang="en-US" sz="1500" dirty="0"/>
              <a:t>％、「育児や介護・看護等でいったん仕事を辞めた人の再就職を支援する」が</a:t>
            </a:r>
            <a:r>
              <a:rPr lang="en-US" altLang="ja-JP" sz="1500" dirty="0"/>
              <a:t>44.7%</a:t>
            </a:r>
            <a:r>
              <a:rPr lang="ja-JP" altLang="en-US" sz="1500" dirty="0"/>
              <a:t>と続いている。</a:t>
            </a:r>
            <a:endParaRPr lang="en-US" altLang="ja-JP" sz="1500" dirty="0"/>
          </a:p>
          <a:p>
            <a:endParaRPr lang="ja-JP" altLang="en-US" sz="1500" dirty="0"/>
          </a:p>
        </p:txBody>
      </p:sp>
      <p:pic>
        <p:nvPicPr>
          <p:cNvPr id="9" name="図 8">
            <a:extLst>
              <a:ext uri="{FF2B5EF4-FFF2-40B4-BE49-F238E27FC236}">
                <a16:creationId xmlns:a16="http://schemas.microsoft.com/office/drawing/2014/main" id="{7263B406-476E-4E76-BEE6-A0468318538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758578" y="786031"/>
            <a:ext cx="4298336" cy="5839505"/>
          </a:xfrm>
          <a:prstGeom prst="rect">
            <a:avLst/>
          </a:prstGeom>
          <a:noFill/>
          <a:ln>
            <a:noFill/>
          </a:ln>
        </p:spPr>
      </p:pic>
    </p:spTree>
    <p:extLst>
      <p:ext uri="{BB962C8B-B14F-4D97-AF65-F5344CB8AC3E}">
        <p14:creationId xmlns:p14="http://schemas.microsoft.com/office/powerpoint/2010/main" val="2157695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１－２　回答者の属性（回答方法）</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4</a:t>
            </a:fld>
            <a:endParaRPr kumimoji="1" lang="ja-JP" altLang="en-US" dirty="0"/>
          </a:p>
        </p:txBody>
      </p:sp>
      <p:sp>
        <p:nvSpPr>
          <p:cNvPr id="8" name="テキスト ボックス 7"/>
          <p:cNvSpPr txBox="1"/>
          <p:nvPr/>
        </p:nvSpPr>
        <p:spPr>
          <a:xfrm>
            <a:off x="818187" y="932506"/>
            <a:ext cx="8295320" cy="1077218"/>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600" dirty="0"/>
              <a:t>　全体の回答者のうち、回答用</a:t>
            </a:r>
            <a:r>
              <a:rPr lang="en-US" altLang="ja-JP" sz="1600" dirty="0"/>
              <a:t>WEB</a:t>
            </a:r>
            <a:r>
              <a:rPr lang="ja-JP" altLang="en-US" sz="1600" dirty="0"/>
              <a:t>サイトを通じて回答した割合が</a:t>
            </a:r>
            <a:r>
              <a:rPr lang="en-US" altLang="ja-JP" sz="1600" dirty="0"/>
              <a:t>15.7</a:t>
            </a:r>
            <a:r>
              <a:rPr lang="ja-JP" altLang="en-US" sz="1600" dirty="0"/>
              <a:t>％、紙の調査票を通じて回答した割合は</a:t>
            </a:r>
            <a:r>
              <a:rPr lang="en-US" altLang="ja-JP" sz="1600" dirty="0"/>
              <a:t>84.3</a:t>
            </a:r>
            <a:r>
              <a:rPr lang="ja-JP" altLang="en-US" sz="1600" dirty="0"/>
              <a:t>％となった。</a:t>
            </a:r>
          </a:p>
          <a:p>
            <a:r>
              <a:rPr lang="ja-JP" altLang="en-US" sz="1600" dirty="0"/>
              <a:t>　若年層ほど</a:t>
            </a:r>
            <a:r>
              <a:rPr lang="en-US" altLang="ja-JP" sz="1600" dirty="0"/>
              <a:t>WEB</a:t>
            </a:r>
            <a:r>
              <a:rPr lang="ja-JP" altLang="en-US" sz="1600" dirty="0"/>
              <a:t>サイトを通じた回答割合が高く、</a:t>
            </a:r>
            <a:r>
              <a:rPr lang="en-US" altLang="ja-JP" sz="1600" dirty="0"/>
              <a:t>18</a:t>
            </a:r>
            <a:r>
              <a:rPr lang="ja-JP" altLang="en-US" sz="1600" dirty="0"/>
              <a:t>～</a:t>
            </a:r>
            <a:r>
              <a:rPr lang="en-US" altLang="ja-JP" sz="1600" dirty="0"/>
              <a:t>20</a:t>
            </a:r>
            <a:r>
              <a:rPr lang="ja-JP" altLang="en-US" sz="1600" dirty="0"/>
              <a:t>歳代では</a:t>
            </a:r>
            <a:r>
              <a:rPr lang="en-US" altLang="ja-JP" sz="1600" dirty="0"/>
              <a:t>35.7</a:t>
            </a:r>
            <a:r>
              <a:rPr lang="ja-JP" altLang="en-US" sz="1600" dirty="0"/>
              <a:t>％が</a:t>
            </a:r>
            <a:r>
              <a:rPr lang="en-US" altLang="ja-JP" sz="1600" dirty="0"/>
              <a:t>WEB</a:t>
            </a:r>
            <a:r>
              <a:rPr lang="ja-JP" altLang="en-US" sz="1600" dirty="0"/>
              <a:t>サイトを通じて回答した。</a:t>
            </a:r>
          </a:p>
        </p:txBody>
      </p:sp>
      <p:cxnSp>
        <p:nvCxnSpPr>
          <p:cNvPr id="12" name="直線コネクタ 11"/>
          <p:cNvCxnSpPr/>
          <p:nvPr/>
        </p:nvCxnSpPr>
        <p:spPr>
          <a:xfrm>
            <a:off x="4965847" y="2044396"/>
            <a:ext cx="4611517"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311710" y="2290574"/>
            <a:ext cx="2374711" cy="369332"/>
          </a:xfrm>
          <a:prstGeom prst="rect">
            <a:avLst/>
          </a:prstGeom>
          <a:noFill/>
        </p:spPr>
        <p:txBody>
          <a:bodyPr wrap="square" rtlCol="0">
            <a:spAutoFit/>
          </a:bodyPr>
          <a:lstStyle/>
          <a:p>
            <a:r>
              <a:rPr kumimoji="1" lang="en-US" altLang="ja-JP" dirty="0"/>
              <a:t>【</a:t>
            </a:r>
            <a:r>
              <a:rPr kumimoji="1" lang="ja-JP" altLang="en-US" dirty="0"/>
              <a:t>年代別回答方法</a:t>
            </a:r>
            <a:r>
              <a:rPr kumimoji="1" lang="en-US" altLang="ja-JP" dirty="0"/>
              <a:t>】</a:t>
            </a:r>
            <a:endParaRPr kumimoji="1" lang="ja-JP" altLang="en-US" dirty="0"/>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55718" y="2093597"/>
            <a:ext cx="6820257" cy="4560058"/>
          </a:xfrm>
          <a:prstGeom prst="rect">
            <a:avLst/>
          </a:prstGeom>
        </p:spPr>
      </p:pic>
      <p:cxnSp>
        <p:nvCxnSpPr>
          <p:cNvPr id="13" name="直線コネクタ 12"/>
          <p:cNvCxnSpPr/>
          <p:nvPr/>
        </p:nvCxnSpPr>
        <p:spPr>
          <a:xfrm>
            <a:off x="3275799" y="2093597"/>
            <a:ext cx="47900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9294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　男女平等の現状認識</a:t>
            </a:r>
          </a:p>
        </p:txBody>
      </p:sp>
      <p:sp>
        <p:nvSpPr>
          <p:cNvPr id="3" name="コンテンツ プレースホルダー 2"/>
          <p:cNvSpPr>
            <a:spLocks noGrp="1"/>
          </p:cNvSpPr>
          <p:nvPr>
            <p:ph idx="1"/>
          </p:nvPr>
        </p:nvSpPr>
        <p:spPr>
          <a:xfrm>
            <a:off x="354332" y="712207"/>
            <a:ext cx="9223032" cy="2194350"/>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5</a:t>
            </a:fld>
            <a:endParaRPr kumimoji="1" lang="ja-JP" altLang="en-US" dirty="0"/>
          </a:p>
        </p:txBody>
      </p:sp>
      <p:sp>
        <p:nvSpPr>
          <p:cNvPr id="8" name="テキスト ボックス 7"/>
          <p:cNvSpPr txBox="1"/>
          <p:nvPr/>
        </p:nvSpPr>
        <p:spPr>
          <a:xfrm>
            <a:off x="472387" y="779951"/>
            <a:ext cx="3394763" cy="2010422"/>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平成</a:t>
            </a:r>
            <a:r>
              <a:rPr lang="en-US" altLang="ja-JP" sz="1500" dirty="0"/>
              <a:t>26</a:t>
            </a:r>
            <a:r>
              <a:rPr lang="ja-JP" altLang="en-US" sz="1500" dirty="0"/>
              <a:t>年度調査と比較すると、</a:t>
            </a:r>
          </a:p>
          <a:p>
            <a:r>
              <a:rPr lang="en-US" altLang="ja-JP" sz="1500" dirty="0"/>
              <a:t>『</a:t>
            </a:r>
            <a:r>
              <a:rPr lang="ja-JP" altLang="en-US" sz="1500" dirty="0"/>
              <a:t>男性優遇</a:t>
            </a:r>
            <a:r>
              <a:rPr lang="en-US" altLang="ja-JP" sz="1500" dirty="0"/>
              <a:t>』※</a:t>
            </a:r>
            <a:r>
              <a:rPr lang="ja-JP" altLang="en-US" sz="1500" dirty="0"/>
              <a:t>と感じている割合は、</a:t>
            </a:r>
          </a:p>
          <a:p>
            <a:r>
              <a:rPr lang="ja-JP" altLang="en-US" sz="1500" dirty="0"/>
              <a:t>女性では変わらないが、</a:t>
            </a:r>
          </a:p>
          <a:p>
            <a:r>
              <a:rPr lang="ja-JP" altLang="en-US" sz="1500" dirty="0"/>
              <a:t>男性では</a:t>
            </a:r>
            <a:r>
              <a:rPr lang="en-US" altLang="ja-JP" sz="1500" dirty="0"/>
              <a:t>13</a:t>
            </a:r>
            <a:r>
              <a:rPr lang="ja-JP" altLang="en-US" sz="1500" dirty="0"/>
              <a:t>ポイント減少している</a:t>
            </a:r>
            <a:r>
              <a:rPr lang="ja-JP" altLang="en-US" sz="1432" dirty="0"/>
              <a:t>。</a:t>
            </a:r>
          </a:p>
          <a:p>
            <a:endParaRPr lang="ja-JP" altLang="en-US" sz="1432" dirty="0"/>
          </a:p>
          <a:p>
            <a:pPr lvl="0"/>
            <a:r>
              <a:rPr lang="en-US" altLang="ja-JP" sz="1200" dirty="0"/>
              <a:t>※『</a:t>
            </a:r>
            <a:r>
              <a:rPr lang="ja-JP" altLang="en-US" sz="1200" dirty="0"/>
              <a:t>男性が優遇されている</a:t>
            </a:r>
            <a:r>
              <a:rPr lang="en-US" altLang="ja-JP" sz="1200" dirty="0"/>
              <a:t>』</a:t>
            </a:r>
            <a:endParaRPr lang="ja-JP" altLang="en-US" sz="1200" dirty="0"/>
          </a:p>
          <a:p>
            <a:pPr lvl="0"/>
            <a:r>
              <a:rPr lang="ja-JP" altLang="en-US" sz="1200" dirty="0"/>
              <a:t>　</a:t>
            </a:r>
            <a:r>
              <a:rPr lang="en-US" altLang="ja-JP" sz="1200" dirty="0"/>
              <a:t>『</a:t>
            </a:r>
            <a:r>
              <a:rPr lang="ja-JP" altLang="en-US" sz="1200" dirty="0"/>
              <a:t>どちらかといえば男性が優遇されている</a:t>
            </a:r>
            <a:r>
              <a:rPr lang="en-US" altLang="ja-JP" sz="1200" dirty="0"/>
              <a:t>』</a:t>
            </a:r>
            <a:r>
              <a:rPr lang="ja-JP" altLang="en-US" sz="1200" dirty="0"/>
              <a:t>　</a:t>
            </a:r>
          </a:p>
          <a:p>
            <a:pPr lvl="0"/>
            <a:r>
              <a:rPr lang="ja-JP" altLang="en-US" sz="1200" dirty="0"/>
              <a:t>　　の合計</a:t>
            </a:r>
          </a:p>
          <a:p>
            <a:endParaRPr lang="ja-JP" altLang="en-US" sz="1432" dirty="0"/>
          </a:p>
        </p:txBody>
      </p:sp>
      <p:sp>
        <p:nvSpPr>
          <p:cNvPr id="9" name="テキスト ボックス 8"/>
          <p:cNvSpPr txBox="1"/>
          <p:nvPr/>
        </p:nvSpPr>
        <p:spPr>
          <a:xfrm>
            <a:off x="472386" y="3500839"/>
            <a:ext cx="3394763" cy="2400657"/>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分野別では、右記の</a:t>
            </a:r>
            <a:r>
              <a:rPr lang="en-US" altLang="ja-JP" sz="1500" dirty="0"/>
              <a:t>3</a:t>
            </a:r>
            <a:r>
              <a:rPr lang="ja-JP" altLang="en-US" sz="1500" dirty="0"/>
              <a:t>分野で</a:t>
            </a:r>
            <a:r>
              <a:rPr lang="en-US" altLang="ja-JP" sz="1500" dirty="0"/>
              <a:t>『</a:t>
            </a:r>
            <a:r>
              <a:rPr lang="ja-JP" altLang="en-US" sz="1500" dirty="0"/>
              <a:t>男性優遇</a:t>
            </a:r>
            <a:r>
              <a:rPr lang="en-US" altLang="ja-JP" sz="1500" dirty="0"/>
              <a:t>』</a:t>
            </a:r>
            <a:r>
              <a:rPr lang="ja-JP" altLang="en-US" sz="1500" dirty="0"/>
              <a:t>と感じている割合が</a:t>
            </a:r>
            <a:r>
              <a:rPr lang="en-US" altLang="ja-JP" sz="1500" dirty="0"/>
              <a:t>50</a:t>
            </a:r>
            <a:r>
              <a:rPr lang="ja-JP" altLang="en-US" sz="1500" dirty="0"/>
              <a:t>％を超えた。</a:t>
            </a:r>
          </a:p>
          <a:p>
            <a:endParaRPr lang="ja-JP" altLang="en-US" sz="1500" dirty="0"/>
          </a:p>
          <a:p>
            <a:r>
              <a:rPr lang="ja-JP" altLang="en-US" sz="1500" dirty="0"/>
              <a:t>「社会通念・慣習・しきたりなど」「政治の場」では</a:t>
            </a:r>
            <a:r>
              <a:rPr lang="en-US" altLang="ja-JP" sz="1500" dirty="0"/>
              <a:t>『</a:t>
            </a:r>
            <a:r>
              <a:rPr lang="ja-JP" altLang="en-US" sz="1500" dirty="0"/>
              <a:t>男性優遇</a:t>
            </a:r>
            <a:r>
              <a:rPr lang="en-US" altLang="ja-JP" sz="1500" dirty="0"/>
              <a:t>』</a:t>
            </a:r>
            <a:r>
              <a:rPr lang="ja-JP" altLang="en-US" sz="1500" dirty="0"/>
              <a:t>と感じている割合が特に高く、女性で約</a:t>
            </a:r>
            <a:r>
              <a:rPr lang="en-US" altLang="ja-JP" sz="1500" dirty="0"/>
              <a:t>8</a:t>
            </a:r>
            <a:r>
              <a:rPr lang="ja-JP" altLang="en-US" sz="1500" dirty="0"/>
              <a:t>割、男性で約</a:t>
            </a:r>
            <a:r>
              <a:rPr lang="en-US" altLang="ja-JP" sz="1500" dirty="0"/>
              <a:t>6</a:t>
            </a:r>
            <a:r>
              <a:rPr lang="ja-JP" altLang="en-US" sz="1500" dirty="0"/>
              <a:t>割となっている。</a:t>
            </a:r>
          </a:p>
          <a:p>
            <a:r>
              <a:rPr lang="ja-JP" altLang="en-US" sz="1500" dirty="0"/>
              <a:t>　</a:t>
            </a:r>
          </a:p>
          <a:p>
            <a:endParaRPr lang="ja-JP" altLang="en-US" sz="1500" dirty="0"/>
          </a:p>
        </p:txBody>
      </p:sp>
      <p:sp>
        <p:nvSpPr>
          <p:cNvPr id="11" name="コンテンツ プレースホルダー 2"/>
          <p:cNvSpPr txBox="1">
            <a:spLocks/>
          </p:cNvSpPr>
          <p:nvPr/>
        </p:nvSpPr>
        <p:spPr>
          <a:xfrm>
            <a:off x="354332" y="2998811"/>
            <a:ext cx="9223032" cy="3654844"/>
          </a:xfrm>
          <a:prstGeom prst="rect">
            <a:avLst/>
          </a:prstGeom>
          <a:ln>
            <a:solidFill>
              <a:schemeClr val="tx1"/>
            </a:solidFill>
            <a:prstDash val="dash"/>
          </a:ln>
        </p:spPr>
        <p:txBody>
          <a:bodyPr vert="horz" lIns="82953" tIns="41476" rIns="82953" bIns="41476" rtlCol="0">
            <a:normAutofit/>
          </a:bodyPr>
          <a:lst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0" indent="0">
              <a:buNone/>
            </a:pPr>
            <a:endParaRPr lang="ja-JP" altLang="en-US" sz="2800" dirty="0"/>
          </a:p>
          <a:p>
            <a:pPr marL="0" indent="0">
              <a:buNone/>
            </a:pPr>
            <a:endParaRPr lang="ja-JP" altLang="en-US" sz="2800" dirty="0"/>
          </a:p>
        </p:txBody>
      </p:sp>
      <p:pic>
        <p:nvPicPr>
          <p:cNvPr id="16" name="図 15"/>
          <p:cNvPicPr>
            <a:picLocks noChangeAspect="1"/>
          </p:cNvPicPr>
          <p:nvPr/>
        </p:nvPicPr>
        <p:blipFill>
          <a:blip r:embed="rId2"/>
          <a:stretch>
            <a:fillRect/>
          </a:stretch>
        </p:blipFill>
        <p:spPr>
          <a:xfrm>
            <a:off x="4469224" y="3564367"/>
            <a:ext cx="4674047" cy="994239"/>
          </a:xfrm>
          <a:prstGeom prst="rect">
            <a:avLst/>
          </a:prstGeom>
        </p:spPr>
      </p:pic>
      <p:pic>
        <p:nvPicPr>
          <p:cNvPr id="17" name="図 16"/>
          <p:cNvPicPr>
            <a:picLocks noChangeAspect="1"/>
          </p:cNvPicPr>
          <p:nvPr/>
        </p:nvPicPr>
        <p:blipFill>
          <a:blip r:embed="rId3"/>
          <a:stretch>
            <a:fillRect/>
          </a:stretch>
        </p:blipFill>
        <p:spPr>
          <a:xfrm>
            <a:off x="4469224" y="4561655"/>
            <a:ext cx="4668624" cy="993085"/>
          </a:xfrm>
          <a:prstGeom prst="rect">
            <a:avLst/>
          </a:prstGeom>
        </p:spPr>
      </p:pic>
      <p:pic>
        <p:nvPicPr>
          <p:cNvPr id="18" name="図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69223" y="5554740"/>
            <a:ext cx="4668623" cy="952835"/>
          </a:xfrm>
          <a:prstGeom prst="rect">
            <a:avLst/>
          </a:prstGeom>
        </p:spPr>
      </p:pic>
      <p:grpSp>
        <p:nvGrpSpPr>
          <p:cNvPr id="42" name="グループ化 41"/>
          <p:cNvGrpSpPr/>
          <p:nvPr/>
        </p:nvGrpSpPr>
        <p:grpSpPr>
          <a:xfrm>
            <a:off x="5240489" y="3049991"/>
            <a:ext cx="3897357" cy="494682"/>
            <a:chOff x="5662810" y="3362049"/>
            <a:chExt cx="4296114" cy="545295"/>
          </a:xfrm>
        </p:grpSpPr>
        <p:pic>
          <p:nvPicPr>
            <p:cNvPr id="40" name="図 39"/>
            <p:cNvPicPr>
              <a:picLocks noChangeAspect="1"/>
            </p:cNvPicPr>
            <p:nvPr/>
          </p:nvPicPr>
          <p:blipFill>
            <a:blip r:embed="rId5"/>
            <a:stretch>
              <a:fillRect/>
            </a:stretch>
          </p:blipFill>
          <p:spPr>
            <a:xfrm>
              <a:off x="6210548" y="3369087"/>
              <a:ext cx="3748376" cy="489938"/>
            </a:xfrm>
            <a:prstGeom prst="rect">
              <a:avLst/>
            </a:prstGeom>
          </p:spPr>
        </p:pic>
        <p:pic>
          <p:nvPicPr>
            <p:cNvPr id="41" name="図 40"/>
            <p:cNvPicPr>
              <a:picLocks noChangeAspect="1"/>
            </p:cNvPicPr>
            <p:nvPr/>
          </p:nvPicPr>
          <p:blipFill>
            <a:blip r:embed="rId6"/>
            <a:stretch>
              <a:fillRect/>
            </a:stretch>
          </p:blipFill>
          <p:spPr>
            <a:xfrm>
              <a:off x="5662810" y="3362049"/>
              <a:ext cx="485379" cy="545295"/>
            </a:xfrm>
            <a:prstGeom prst="rect">
              <a:avLst/>
            </a:prstGeom>
          </p:spPr>
        </p:pic>
      </p:grpSp>
      <p:grpSp>
        <p:nvGrpSpPr>
          <p:cNvPr id="47" name="グループ化 46"/>
          <p:cNvGrpSpPr/>
          <p:nvPr/>
        </p:nvGrpSpPr>
        <p:grpSpPr>
          <a:xfrm>
            <a:off x="4469223" y="791731"/>
            <a:ext cx="4668623" cy="2059263"/>
            <a:chOff x="4812632" y="605565"/>
            <a:chExt cx="5146292" cy="2269956"/>
          </a:xfrm>
        </p:grpSpPr>
        <p:grpSp>
          <p:nvGrpSpPr>
            <p:cNvPr id="43" name="グループ化 42"/>
            <p:cNvGrpSpPr/>
            <p:nvPr/>
          </p:nvGrpSpPr>
          <p:grpSpPr>
            <a:xfrm>
              <a:off x="5662810" y="605565"/>
              <a:ext cx="4296114" cy="545295"/>
              <a:chOff x="5662810" y="3362049"/>
              <a:chExt cx="4296114" cy="545295"/>
            </a:xfrm>
          </p:grpSpPr>
          <p:pic>
            <p:nvPicPr>
              <p:cNvPr id="44" name="図 43"/>
              <p:cNvPicPr>
                <a:picLocks noChangeAspect="1"/>
              </p:cNvPicPr>
              <p:nvPr/>
            </p:nvPicPr>
            <p:blipFill>
              <a:blip r:embed="rId5"/>
              <a:stretch>
                <a:fillRect/>
              </a:stretch>
            </p:blipFill>
            <p:spPr>
              <a:xfrm>
                <a:off x="6210548" y="3369087"/>
                <a:ext cx="3748376" cy="489938"/>
              </a:xfrm>
              <a:prstGeom prst="rect">
                <a:avLst/>
              </a:prstGeom>
            </p:spPr>
          </p:pic>
          <p:pic>
            <p:nvPicPr>
              <p:cNvPr id="45" name="図 44"/>
              <p:cNvPicPr>
                <a:picLocks noChangeAspect="1"/>
              </p:cNvPicPr>
              <p:nvPr/>
            </p:nvPicPr>
            <p:blipFill>
              <a:blip r:embed="rId6"/>
              <a:stretch>
                <a:fillRect/>
              </a:stretch>
            </p:blipFill>
            <p:spPr>
              <a:xfrm>
                <a:off x="5662810" y="3362049"/>
                <a:ext cx="485379" cy="545295"/>
              </a:xfrm>
              <a:prstGeom prst="rect">
                <a:avLst/>
              </a:prstGeom>
            </p:spPr>
          </p:pic>
        </p:grpSp>
        <p:pic>
          <p:nvPicPr>
            <p:cNvPr id="46" name="図 45"/>
            <p:cNvPicPr>
              <a:picLocks noChangeAspect="1"/>
            </p:cNvPicPr>
            <p:nvPr/>
          </p:nvPicPr>
          <p:blipFill>
            <a:blip r:embed="rId7"/>
            <a:stretch>
              <a:fillRect/>
            </a:stretch>
          </p:blipFill>
          <p:spPr>
            <a:xfrm>
              <a:off x="4812632" y="1114331"/>
              <a:ext cx="5146292" cy="1761190"/>
            </a:xfrm>
            <a:prstGeom prst="rect">
              <a:avLst/>
            </a:prstGeom>
          </p:spPr>
        </p:pic>
      </p:grpSp>
    </p:spTree>
    <p:extLst>
      <p:ext uri="{BB962C8B-B14F-4D97-AF65-F5344CB8AC3E}">
        <p14:creationId xmlns:p14="http://schemas.microsoft.com/office/powerpoint/2010/main" val="675607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３　女性の増加が望まれる職業・役職</a:t>
            </a:r>
          </a:p>
        </p:txBody>
      </p:sp>
      <p:sp>
        <p:nvSpPr>
          <p:cNvPr id="3" name="コンテンツ プレースホルダー 2"/>
          <p:cNvSpPr>
            <a:spLocks noGrp="1"/>
          </p:cNvSpPr>
          <p:nvPr>
            <p:ph idx="1"/>
          </p:nvPr>
        </p:nvSpPr>
        <p:spPr>
          <a:xfrm>
            <a:off x="354332" y="712206"/>
            <a:ext cx="9223032" cy="6057493"/>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74951" y="6404574"/>
            <a:ext cx="2182369" cy="365125"/>
          </a:xfrm>
        </p:spPr>
        <p:txBody>
          <a:bodyPr/>
          <a:lstStyle/>
          <a:p>
            <a:fld id="{98489D35-93A8-4D55-8FEE-51362AC493C0}" type="slidenum">
              <a:rPr kumimoji="1" lang="ja-JP" altLang="en-US" smtClean="0"/>
              <a:t>6</a:t>
            </a:fld>
            <a:endParaRPr kumimoji="1" lang="ja-JP" altLang="en-US" dirty="0"/>
          </a:p>
        </p:txBody>
      </p:sp>
      <p:sp>
        <p:nvSpPr>
          <p:cNvPr id="8" name="テキスト ボックス 7"/>
          <p:cNvSpPr txBox="1"/>
          <p:nvPr/>
        </p:nvSpPr>
        <p:spPr>
          <a:xfrm>
            <a:off x="692952" y="1378695"/>
            <a:ext cx="3632571" cy="2400657"/>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今後、女性がもっと増える方がよい職業や役職は、</a:t>
            </a:r>
            <a:endParaRPr lang="en-US" altLang="ja-JP" sz="1500" dirty="0"/>
          </a:p>
          <a:p>
            <a:r>
              <a:rPr lang="ja-JP" altLang="en-US" sz="1500" dirty="0"/>
              <a:t>①国会議員、都道府県議会議員、市（区）</a:t>
            </a:r>
            <a:endParaRPr lang="en-US" altLang="ja-JP" sz="1500" dirty="0"/>
          </a:p>
          <a:p>
            <a:r>
              <a:rPr lang="ja-JP" altLang="en-US" sz="1500" dirty="0"/>
              <a:t>　町村議会議員</a:t>
            </a:r>
            <a:endParaRPr lang="en-US" altLang="ja-JP" sz="1500" dirty="0"/>
          </a:p>
          <a:p>
            <a:r>
              <a:rPr lang="ja-JP" altLang="en-US" sz="1500" dirty="0"/>
              <a:t>②企業の管理職、役員</a:t>
            </a:r>
            <a:endParaRPr lang="en-US" altLang="ja-JP" sz="1500" dirty="0"/>
          </a:p>
          <a:p>
            <a:r>
              <a:rPr lang="ja-JP" altLang="en-US" sz="1500" dirty="0"/>
              <a:t>③都道府県の知事、市（区）町村長</a:t>
            </a:r>
            <a:endParaRPr lang="en-US" altLang="ja-JP" sz="1500" dirty="0"/>
          </a:p>
          <a:p>
            <a:r>
              <a:rPr lang="ja-JP" altLang="en-US" sz="1500" dirty="0"/>
              <a:t>の順に高い。</a:t>
            </a:r>
            <a:endParaRPr lang="en-US" altLang="ja-JP" sz="1500" dirty="0"/>
          </a:p>
          <a:p>
            <a:endParaRPr lang="en-US" altLang="ja-JP" sz="1500" dirty="0"/>
          </a:p>
        </p:txBody>
      </p:sp>
      <p:pic>
        <p:nvPicPr>
          <p:cNvPr id="4" name="図 3">
            <a:extLst>
              <a:ext uri="{FF2B5EF4-FFF2-40B4-BE49-F238E27FC236}">
                <a16:creationId xmlns:a16="http://schemas.microsoft.com/office/drawing/2014/main" id="{AF3FA8A9-9FF9-4405-9DF7-1034598AF14E}"/>
              </a:ext>
            </a:extLst>
          </p:cNvPr>
          <p:cNvPicPr>
            <a:picLocks noChangeAspect="1"/>
          </p:cNvPicPr>
          <p:nvPr/>
        </p:nvPicPr>
        <p:blipFill>
          <a:blip r:embed="rId2"/>
          <a:stretch>
            <a:fillRect/>
          </a:stretch>
        </p:blipFill>
        <p:spPr>
          <a:xfrm>
            <a:off x="4676991" y="778333"/>
            <a:ext cx="4548905" cy="6079667"/>
          </a:xfrm>
          <a:prstGeom prst="rect">
            <a:avLst/>
          </a:prstGeom>
        </p:spPr>
      </p:pic>
    </p:spTree>
    <p:extLst>
      <p:ext uri="{BB962C8B-B14F-4D97-AF65-F5344CB8AC3E}">
        <p14:creationId xmlns:p14="http://schemas.microsoft.com/office/powerpoint/2010/main" val="2785302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４　性別役割分担意識</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7</a:t>
            </a:fld>
            <a:endParaRPr kumimoji="1" lang="ja-JP" altLang="en-US" dirty="0"/>
          </a:p>
        </p:txBody>
      </p:sp>
      <p:sp>
        <p:nvSpPr>
          <p:cNvPr id="8" name="テキスト ボックス 7"/>
          <p:cNvSpPr txBox="1"/>
          <p:nvPr/>
        </p:nvSpPr>
        <p:spPr>
          <a:xfrm>
            <a:off x="397980" y="731449"/>
            <a:ext cx="4676049" cy="153888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400" dirty="0"/>
              <a:t>　「男は仕事、女は家庭」という考え方に同感しない人は</a:t>
            </a:r>
            <a:r>
              <a:rPr lang="en-US" altLang="ja-JP" sz="1400" dirty="0"/>
              <a:t>64.8%</a:t>
            </a:r>
            <a:r>
              <a:rPr lang="ja-JP" altLang="en-US" sz="1400" dirty="0"/>
              <a:t>となっている。</a:t>
            </a:r>
          </a:p>
          <a:p>
            <a:r>
              <a:rPr lang="ja-JP" altLang="en-US" sz="1400" dirty="0"/>
              <a:t>　平成</a:t>
            </a:r>
            <a:r>
              <a:rPr lang="en-US" altLang="ja-JP" sz="1400" dirty="0"/>
              <a:t>26</a:t>
            </a:r>
            <a:r>
              <a:rPr lang="ja-JP" altLang="en-US" sz="1400" dirty="0"/>
              <a:t>年度調査と比較すると、</a:t>
            </a:r>
            <a:r>
              <a:rPr lang="en-US" altLang="ja-JP" sz="1400" dirty="0"/>
              <a:t>18-29</a:t>
            </a:r>
            <a:r>
              <a:rPr lang="ja-JP" altLang="en-US" sz="1400" dirty="0"/>
              <a:t>歳</a:t>
            </a:r>
            <a:r>
              <a:rPr lang="en-US" altLang="ja-JP" sz="1400" dirty="0"/>
              <a:t>(</a:t>
            </a:r>
            <a:r>
              <a:rPr lang="ja-JP" altLang="en-US" sz="1400" dirty="0"/>
              <a:t>女性</a:t>
            </a:r>
            <a:r>
              <a:rPr lang="en-US" altLang="ja-JP" sz="1400" dirty="0"/>
              <a:t>)</a:t>
            </a:r>
            <a:r>
              <a:rPr lang="ja-JP" altLang="en-US" sz="1400" dirty="0"/>
              <a:t>、</a:t>
            </a:r>
            <a:r>
              <a:rPr lang="en-US" altLang="ja-JP" sz="1400" dirty="0"/>
              <a:t>60</a:t>
            </a:r>
            <a:r>
              <a:rPr lang="ja-JP" altLang="en-US" sz="1400" dirty="0"/>
              <a:t>歳以上</a:t>
            </a:r>
            <a:r>
              <a:rPr lang="en-US" altLang="ja-JP" sz="1400" dirty="0"/>
              <a:t>(</a:t>
            </a:r>
            <a:r>
              <a:rPr lang="ja-JP" altLang="en-US" sz="1400" dirty="0"/>
              <a:t>男性</a:t>
            </a:r>
            <a:r>
              <a:rPr lang="en-US" altLang="ja-JP" sz="1400" dirty="0"/>
              <a:t>)</a:t>
            </a:r>
            <a:r>
              <a:rPr lang="ja-JP" altLang="en-US" sz="1400" dirty="0"/>
              <a:t>を除く全年代で「同感する」割合が減少している。</a:t>
            </a:r>
          </a:p>
          <a:p>
            <a:endParaRPr lang="ja-JP" altLang="en-US" sz="300" dirty="0"/>
          </a:p>
          <a:p>
            <a:r>
              <a:rPr lang="en-US" altLang="ja-JP" sz="1050" dirty="0"/>
              <a:t>※</a:t>
            </a:r>
            <a:r>
              <a:rPr lang="ja-JP" altLang="en-US" sz="1050" dirty="0"/>
              <a:t>令和元年度調査から満</a:t>
            </a:r>
            <a:r>
              <a:rPr lang="en-US" altLang="ja-JP" sz="1050" dirty="0"/>
              <a:t>18</a:t>
            </a:r>
            <a:r>
              <a:rPr lang="ja-JP" altLang="en-US" sz="1050" dirty="0"/>
              <a:t>歳以上を調査対象に設定</a:t>
            </a:r>
          </a:p>
          <a:p>
            <a:r>
              <a:rPr lang="ja-JP" altLang="en-US" sz="1050" dirty="0"/>
              <a:t>　平成</a:t>
            </a:r>
            <a:r>
              <a:rPr lang="en-US" altLang="ja-JP" sz="1050" dirty="0"/>
              <a:t>26</a:t>
            </a:r>
            <a:r>
              <a:rPr lang="ja-JP" altLang="en-US" sz="1050" dirty="0"/>
              <a:t>年度、平成</a:t>
            </a:r>
            <a:r>
              <a:rPr lang="en-US" altLang="ja-JP" sz="1050" dirty="0"/>
              <a:t>21</a:t>
            </a:r>
            <a:r>
              <a:rPr lang="ja-JP" altLang="en-US" sz="1050" dirty="0"/>
              <a:t>年度は満</a:t>
            </a:r>
            <a:r>
              <a:rPr lang="en-US" altLang="ja-JP" sz="1050" dirty="0"/>
              <a:t>20</a:t>
            </a:r>
            <a:r>
              <a:rPr lang="ja-JP" altLang="en-US" sz="1050" dirty="0"/>
              <a:t>歳以上を調査対象としている</a:t>
            </a:r>
          </a:p>
        </p:txBody>
      </p:sp>
      <p:pic>
        <p:nvPicPr>
          <p:cNvPr id="5" name="図 4"/>
          <p:cNvPicPr>
            <a:picLocks noChangeAspect="1"/>
          </p:cNvPicPr>
          <p:nvPr/>
        </p:nvPicPr>
        <p:blipFill>
          <a:blip r:embed="rId2"/>
          <a:stretch>
            <a:fillRect/>
          </a:stretch>
        </p:blipFill>
        <p:spPr>
          <a:xfrm>
            <a:off x="4821226" y="784131"/>
            <a:ext cx="4583647" cy="1448449"/>
          </a:xfrm>
          <a:prstGeom prst="rect">
            <a:avLst/>
          </a:prstGeom>
        </p:spPr>
      </p:pic>
      <p:cxnSp>
        <p:nvCxnSpPr>
          <p:cNvPr id="12" name="直線コネクタ 11"/>
          <p:cNvCxnSpPr/>
          <p:nvPr/>
        </p:nvCxnSpPr>
        <p:spPr>
          <a:xfrm>
            <a:off x="5167313" y="2232580"/>
            <a:ext cx="4410052" cy="0"/>
          </a:xfrm>
          <a:prstGeom prst="line">
            <a:avLst/>
          </a:prstGeom>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3"/>
          <a:stretch>
            <a:fillRect/>
          </a:stretch>
        </p:blipFill>
        <p:spPr>
          <a:xfrm>
            <a:off x="381273" y="2289573"/>
            <a:ext cx="4284000" cy="4347945"/>
          </a:xfrm>
          <a:prstGeom prst="rect">
            <a:avLst/>
          </a:prstGeom>
        </p:spPr>
      </p:pic>
      <p:pic>
        <p:nvPicPr>
          <p:cNvPr id="7" name="図 6"/>
          <p:cNvPicPr>
            <a:picLocks noChangeAspect="1"/>
          </p:cNvPicPr>
          <p:nvPr/>
        </p:nvPicPr>
        <p:blipFill>
          <a:blip r:embed="rId4"/>
          <a:stretch>
            <a:fillRect/>
          </a:stretch>
        </p:blipFill>
        <p:spPr>
          <a:xfrm>
            <a:off x="5266887" y="2269144"/>
            <a:ext cx="4284000" cy="4347946"/>
          </a:xfrm>
          <a:prstGeom prst="rect">
            <a:avLst/>
          </a:prstGeom>
        </p:spPr>
      </p:pic>
      <p:sp>
        <p:nvSpPr>
          <p:cNvPr id="9" name="テキスト ボックス 8"/>
          <p:cNvSpPr txBox="1"/>
          <p:nvPr/>
        </p:nvSpPr>
        <p:spPr>
          <a:xfrm>
            <a:off x="418347" y="2289573"/>
            <a:ext cx="902453" cy="307777"/>
          </a:xfrm>
          <a:prstGeom prst="rect">
            <a:avLst/>
          </a:prstGeom>
          <a:noFill/>
        </p:spPr>
        <p:txBody>
          <a:bodyPr wrap="square" rtlCol="0">
            <a:spAutoFit/>
          </a:bodyPr>
          <a:lstStyle/>
          <a:p>
            <a:r>
              <a:rPr kumimoji="1" lang="en-US" altLang="ja-JP" sz="1400" dirty="0"/>
              <a:t>&lt;</a:t>
            </a:r>
            <a:r>
              <a:rPr kumimoji="1" lang="ja-JP" altLang="en-US" sz="1400" dirty="0"/>
              <a:t>女性</a:t>
            </a:r>
            <a:r>
              <a:rPr kumimoji="1" lang="en-US" altLang="ja-JP" sz="1400" dirty="0"/>
              <a:t>&gt;</a:t>
            </a:r>
            <a:endParaRPr kumimoji="1" lang="ja-JP" altLang="en-US" dirty="0"/>
          </a:p>
        </p:txBody>
      </p:sp>
      <p:sp>
        <p:nvSpPr>
          <p:cNvPr id="14" name="テキスト ボックス 13"/>
          <p:cNvSpPr txBox="1"/>
          <p:nvPr/>
        </p:nvSpPr>
        <p:spPr>
          <a:xfrm>
            <a:off x="5320183" y="2289573"/>
            <a:ext cx="902453" cy="307777"/>
          </a:xfrm>
          <a:prstGeom prst="rect">
            <a:avLst/>
          </a:prstGeom>
          <a:noFill/>
        </p:spPr>
        <p:txBody>
          <a:bodyPr wrap="square" rtlCol="0">
            <a:spAutoFit/>
          </a:bodyPr>
          <a:lstStyle/>
          <a:p>
            <a:r>
              <a:rPr kumimoji="1" lang="en-US" altLang="ja-JP" sz="1400" dirty="0"/>
              <a:t>&lt;</a:t>
            </a:r>
            <a:r>
              <a:rPr kumimoji="1" lang="ja-JP" altLang="en-US" sz="1400" dirty="0"/>
              <a:t>男性</a:t>
            </a:r>
            <a:r>
              <a:rPr kumimoji="1" lang="en-US" altLang="ja-JP" sz="1400" dirty="0"/>
              <a:t>&gt;</a:t>
            </a:r>
            <a:endParaRPr kumimoji="1" lang="ja-JP" altLang="en-US" dirty="0"/>
          </a:p>
        </p:txBody>
      </p:sp>
      <p:cxnSp>
        <p:nvCxnSpPr>
          <p:cNvPr id="13" name="直線コネクタ 12"/>
          <p:cNvCxnSpPr/>
          <p:nvPr/>
        </p:nvCxnSpPr>
        <p:spPr>
          <a:xfrm>
            <a:off x="1681628" y="2289573"/>
            <a:ext cx="28189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6562125" y="2266180"/>
            <a:ext cx="2822381" cy="29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6041231" y="783431"/>
            <a:ext cx="33575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9903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５　結婚に関する考え方</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8</a:t>
            </a:fld>
            <a:endParaRPr kumimoji="1" lang="ja-JP" altLang="en-US" dirty="0"/>
          </a:p>
        </p:txBody>
      </p:sp>
      <p:sp>
        <p:nvSpPr>
          <p:cNvPr id="8" name="テキスト ボックス 7"/>
          <p:cNvSpPr txBox="1"/>
          <p:nvPr/>
        </p:nvSpPr>
        <p:spPr>
          <a:xfrm>
            <a:off x="906314" y="931033"/>
            <a:ext cx="8351986" cy="1246495"/>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結婚に関する考え方を見ると、「結婚は個人の自由であるから、結婚してもしなくてもどちらでもよい」という考え方に女性の</a:t>
            </a:r>
            <a:r>
              <a:rPr lang="en-US" altLang="ja-JP" sz="1500" dirty="0"/>
              <a:t>83.9%</a:t>
            </a:r>
            <a:r>
              <a:rPr lang="ja-JP" altLang="en-US" sz="1500" dirty="0"/>
              <a:t>、男性の</a:t>
            </a:r>
            <a:r>
              <a:rPr lang="en-US" altLang="ja-JP" sz="1500" dirty="0"/>
              <a:t>75.3%</a:t>
            </a:r>
            <a:r>
              <a:rPr lang="ja-JP" altLang="en-US" sz="1500" dirty="0"/>
              <a:t>が「そう思う」「ある程度そう思う」と答えている。</a:t>
            </a:r>
          </a:p>
          <a:p>
            <a:r>
              <a:rPr lang="ja-JP" altLang="en-US" sz="1500" dirty="0"/>
              <a:t>　また、「結婚しても必ずしも子どもをもつ必要はない」と考えている人は</a:t>
            </a:r>
            <a:r>
              <a:rPr lang="en-US" altLang="ja-JP" sz="1500" dirty="0"/>
              <a:t>67.9%</a:t>
            </a:r>
            <a:r>
              <a:rPr lang="ja-JP" altLang="en-US" sz="1500" dirty="0"/>
              <a:t>となっており、女性は</a:t>
            </a:r>
            <a:r>
              <a:rPr lang="en-US" altLang="ja-JP" sz="1500" dirty="0"/>
              <a:t>73.3%</a:t>
            </a:r>
            <a:r>
              <a:rPr lang="ja-JP" altLang="en-US" sz="1500" dirty="0"/>
              <a:t>と男性の</a:t>
            </a:r>
            <a:r>
              <a:rPr lang="en-US" altLang="ja-JP" sz="1500" dirty="0"/>
              <a:t>61.2%</a:t>
            </a:r>
            <a:r>
              <a:rPr lang="ja-JP" altLang="en-US" sz="1500" dirty="0"/>
              <a:t>より</a:t>
            </a:r>
            <a:r>
              <a:rPr lang="en-US" altLang="ja-JP" sz="1500" dirty="0"/>
              <a:t>10</a:t>
            </a:r>
            <a:r>
              <a:rPr lang="ja-JP" altLang="en-US" sz="1500" dirty="0"/>
              <a:t>ポイント以上高くなっている。</a:t>
            </a:r>
          </a:p>
        </p:txBody>
      </p:sp>
      <p:cxnSp>
        <p:nvCxnSpPr>
          <p:cNvPr id="12" name="直線コネクタ 11"/>
          <p:cNvCxnSpPr/>
          <p:nvPr/>
        </p:nvCxnSpPr>
        <p:spPr>
          <a:xfrm>
            <a:off x="4965847" y="2314466"/>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313" y="2381616"/>
            <a:ext cx="8671051" cy="4062643"/>
          </a:xfrm>
          <a:prstGeom prst="rect">
            <a:avLst/>
          </a:prstGeom>
        </p:spPr>
      </p:pic>
    </p:spTree>
    <p:extLst>
      <p:ext uri="{BB962C8B-B14F-4D97-AF65-F5344CB8AC3E}">
        <p14:creationId xmlns:p14="http://schemas.microsoft.com/office/powerpoint/2010/main" val="1795252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６　家庭の仕事の役割分担</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9</a:t>
            </a:fld>
            <a:endParaRPr kumimoji="1" lang="ja-JP" altLang="en-US" dirty="0"/>
          </a:p>
        </p:txBody>
      </p:sp>
      <p:sp>
        <p:nvSpPr>
          <p:cNvPr id="8" name="テキスト ボックス 7"/>
          <p:cNvSpPr txBox="1"/>
          <p:nvPr/>
        </p:nvSpPr>
        <p:spPr>
          <a:xfrm>
            <a:off x="906314" y="918706"/>
            <a:ext cx="8428186" cy="101566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家庭の仕事の役割分担を見ると、「生活費をかせぐ」は</a:t>
            </a:r>
            <a:r>
              <a:rPr lang="en-US" altLang="ja-JP" sz="1500" dirty="0"/>
              <a:t>『</a:t>
            </a:r>
            <a:r>
              <a:rPr lang="ja-JP" altLang="en-US" sz="1500" dirty="0"/>
              <a:t>男性の役割</a:t>
            </a:r>
            <a:r>
              <a:rPr lang="en-US" altLang="ja-JP" sz="1500" dirty="0"/>
              <a:t>』</a:t>
            </a:r>
            <a:r>
              <a:rPr lang="ja-JP" altLang="en-US" sz="1500" dirty="0"/>
              <a:t>と考えている人が</a:t>
            </a:r>
            <a:r>
              <a:rPr lang="en-US" altLang="ja-JP" sz="1500" dirty="0"/>
              <a:t>62.5%</a:t>
            </a:r>
            <a:r>
              <a:rPr lang="ja-JP" altLang="en-US" sz="1500" dirty="0"/>
              <a:t>で最も高くなっており、男性は</a:t>
            </a:r>
            <a:r>
              <a:rPr lang="en-US" altLang="ja-JP" sz="1500" dirty="0"/>
              <a:t>69.3%</a:t>
            </a:r>
            <a:r>
              <a:rPr lang="ja-JP" altLang="en-US" sz="1500" dirty="0"/>
              <a:t>と女性よりも</a:t>
            </a:r>
            <a:r>
              <a:rPr lang="en-US" altLang="ja-JP" sz="1500" dirty="0"/>
              <a:t>10</a:t>
            </a:r>
            <a:r>
              <a:rPr lang="ja-JP" altLang="en-US" sz="1500" dirty="0"/>
              <a:t>ポイント以上高い。</a:t>
            </a:r>
          </a:p>
          <a:p>
            <a:r>
              <a:rPr lang="ja-JP" altLang="en-US" sz="1500" dirty="0"/>
              <a:t>　一方、「日々の家計を管理する」「日常の家事」「乳幼児の世話」は</a:t>
            </a:r>
            <a:r>
              <a:rPr lang="en-US" altLang="ja-JP" sz="1500" dirty="0"/>
              <a:t>『</a:t>
            </a:r>
            <a:r>
              <a:rPr lang="ja-JP" altLang="en-US" sz="1500" dirty="0"/>
              <a:t>女性の役割</a:t>
            </a:r>
            <a:r>
              <a:rPr lang="en-US" altLang="ja-JP" sz="1500" dirty="0"/>
              <a:t>』</a:t>
            </a:r>
            <a:r>
              <a:rPr lang="ja-JP" altLang="en-US" sz="1500" dirty="0"/>
              <a:t>と考えている人が</a:t>
            </a:r>
            <a:r>
              <a:rPr lang="en-US" altLang="ja-JP" sz="1500" dirty="0"/>
              <a:t>4</a:t>
            </a:r>
            <a:r>
              <a:rPr lang="ja-JP" altLang="en-US" sz="1500" dirty="0"/>
              <a:t>割から</a:t>
            </a:r>
            <a:r>
              <a:rPr lang="en-US" altLang="ja-JP" sz="1500" dirty="0"/>
              <a:t>5</a:t>
            </a:r>
            <a:r>
              <a:rPr lang="ja-JP" altLang="en-US" sz="1500" dirty="0"/>
              <a:t>割程度を占めており、男女間のポイント差はいずれも</a:t>
            </a:r>
            <a:r>
              <a:rPr lang="en-US" altLang="ja-JP" sz="1500" dirty="0"/>
              <a:t>3</a:t>
            </a:r>
            <a:r>
              <a:rPr lang="ja-JP" altLang="en-US" sz="1500" dirty="0"/>
              <a:t>ポイント以内となった。</a:t>
            </a:r>
          </a:p>
        </p:txBody>
      </p:sp>
      <p:cxnSp>
        <p:nvCxnSpPr>
          <p:cNvPr id="12" name="直線コネクタ 11"/>
          <p:cNvCxnSpPr/>
          <p:nvPr/>
        </p:nvCxnSpPr>
        <p:spPr>
          <a:xfrm>
            <a:off x="4965847" y="1981999"/>
            <a:ext cx="4611517"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0153" y="1934369"/>
            <a:ext cx="7920507" cy="4663751"/>
          </a:xfrm>
          <a:prstGeom prst="rect">
            <a:avLst/>
          </a:prstGeom>
        </p:spPr>
      </p:pic>
    </p:spTree>
    <p:extLst>
      <p:ext uri="{BB962C8B-B14F-4D97-AF65-F5344CB8AC3E}">
        <p14:creationId xmlns:p14="http://schemas.microsoft.com/office/powerpoint/2010/main" val="396837674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4585</TotalTime>
  <Words>4919</Words>
  <Application>Microsoft Office PowerPoint</Application>
  <PresentationFormat>A4 210 x 297 mm</PresentationFormat>
  <Paragraphs>255</Paragraphs>
  <Slides>39</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39</vt:i4>
      </vt:variant>
    </vt:vector>
  </HeadingPairs>
  <TitlesOfParts>
    <vt:vector size="44" baseType="lpstr">
      <vt:lpstr>游ゴシック</vt:lpstr>
      <vt:lpstr>Arial</vt:lpstr>
      <vt:lpstr>Calibri</vt:lpstr>
      <vt:lpstr>Calibri Light</vt:lpstr>
      <vt:lpstr>Office テーマ</vt:lpstr>
      <vt:lpstr>令和元年度 男女共同参画社会に関する府民意識調査　概要</vt:lpstr>
      <vt:lpstr>目次</vt:lpstr>
      <vt:lpstr>１－１　回答者の属性(性別・年齢)</vt:lpstr>
      <vt:lpstr>１－２　回答者の属性（回答方法）</vt:lpstr>
      <vt:lpstr>２　男女平等の現状認識</vt:lpstr>
      <vt:lpstr>３　女性の増加が望まれる職業・役職</vt:lpstr>
      <vt:lpstr>４　性別役割分担意識</vt:lpstr>
      <vt:lpstr>５　結婚に関する考え方</vt:lpstr>
      <vt:lpstr>６　家庭の仕事の役割分担</vt:lpstr>
      <vt:lpstr>７－１　仕事に要する時間（平日と休日の比較）</vt:lpstr>
      <vt:lpstr>７－２　家事に要する時間（平日と休日の比較）</vt:lpstr>
      <vt:lpstr>７－２－１　家事に要する時間（平日、共働き状況別）</vt:lpstr>
      <vt:lpstr>７－２－２　家事に要する時間（休日、共働き状況別）</vt:lpstr>
      <vt:lpstr>７－３　育児に要する時間（平日と休日の比較）</vt:lpstr>
      <vt:lpstr>７－３－１　育児に要する時間（平日、共働き状況別）</vt:lpstr>
      <vt:lpstr>７－３－２　育児に要する時間（休日、共働き状況別）</vt:lpstr>
      <vt:lpstr>７－３ー３　育児に要する時間　※末子年齢「３歳未満～高校生」回答者</vt:lpstr>
      <vt:lpstr>７－３ー４　育児に要する時間　※末子年齢「３歳未満～中学生」回答者</vt:lpstr>
      <vt:lpstr>８　介護に要する時間</vt:lpstr>
      <vt:lpstr>８－１　家族を介護する場合の希望</vt:lpstr>
      <vt:lpstr>９　女性の働き方（「考え方」と「実際」）</vt:lpstr>
      <vt:lpstr>１０　職場において男女格差を感じること</vt:lpstr>
      <vt:lpstr>１１　女性が働き続けるために必要なこと</vt:lpstr>
      <vt:lpstr>１２　女性が再就職しやすくなるために必要なこと</vt:lpstr>
      <vt:lpstr>１３　男性が今以上に家事等をすることを難しくしている理由</vt:lpstr>
      <vt:lpstr>１４　男性が家事、育児、介護、地域活動などに参加する為に必要なこと</vt:lpstr>
      <vt:lpstr>１５　社会・職場における男女共同参画の進展</vt:lpstr>
      <vt:lpstr>１６　地域・家庭における男女共同参画の進展</vt:lpstr>
      <vt:lpstr>１７　暴力だと思うこと</vt:lpstr>
      <vt:lpstr>１８　配偶者等からの暴力（ＤＶ）の相談窓口の認知度</vt:lpstr>
      <vt:lpstr>１９－１　配偶者等からの暴力（ＤＶ）を受けた経験</vt:lpstr>
      <vt:lpstr>１９－２　交際相手からの暴力（デートＤＶ）を受けた経験</vt:lpstr>
      <vt:lpstr>１９－３　ドメスティック・バイオレンス（ＤＶ）の相談先等</vt:lpstr>
      <vt:lpstr>２０－１　性暴力・性被害を受けた経験</vt:lpstr>
      <vt:lpstr>２０－２　性暴力被害を相談しなかった理由</vt:lpstr>
      <vt:lpstr>２１　配偶者等からの暴力をなくすためにもっと取組が必要なこと</vt:lpstr>
      <vt:lpstr>２２　男女共同参画社会に関する用語の認知度</vt:lpstr>
      <vt:lpstr>２３　男女平等の実現にとって最も重要なこと</vt:lpstr>
      <vt:lpstr>２４　男女共同参画推進に向けて府や市町村がすべき取組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男女共同参画社会に関する府民意識調査概要</dc:title>
  <dc:creator>宍戸　悟</dc:creator>
  <cp:lastModifiedBy>今西　くらら</cp:lastModifiedBy>
  <cp:revision>298</cp:revision>
  <cp:lastPrinted>2024-11-15T07:04:53Z</cp:lastPrinted>
  <dcterms:created xsi:type="dcterms:W3CDTF">2019-09-11T03:03:42Z</dcterms:created>
  <dcterms:modified xsi:type="dcterms:W3CDTF">2024-12-12T07:31:56Z</dcterms:modified>
</cp:coreProperties>
</file>