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55" d="100"/>
          <a:sy n="55" d="100"/>
        </p:scale>
        <p:origin x="181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2020/7/10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8277" y="76201"/>
            <a:ext cx="6549192" cy="54963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令和２年度大阪府私立高等学校等授業料減免制度について</a:t>
            </a:r>
            <a:endParaRPr kumimoji="1"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sz="1300" kern="0" dirty="0" smtClean="0">
                <a:solidFill>
                  <a:prstClr val="black"/>
                </a:solidFill>
                <a:latin typeface="Meiryo UI" panose="020B0604030504040204" pitchFamily="50" charset="-128"/>
                <a:ea typeface="Meiryo UI" panose="020B0604030504040204" pitchFamily="50" charset="-128"/>
              </a:rPr>
              <a:t>～新型コロナウイルス感染症の影響による家計急変も対象となります～</a:t>
            </a:r>
            <a:endParaRPr kumimoji="1" lang="ja-JP" altLang="en-US" sz="13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79290" y="1051450"/>
            <a:ext cx="6267937" cy="1054135"/>
          </a:xfrm>
          <a:prstGeom prst="rect">
            <a:avLst/>
          </a:prstGeom>
          <a:noFill/>
        </p:spPr>
        <p:txBody>
          <a:bodyPr wrap="square" rtlCol="0">
            <a:spAutoFit/>
          </a:bodyPr>
          <a:lstStyle/>
          <a:p>
            <a:pPr defTabSz="966978"/>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大阪府</a:t>
            </a:r>
            <a:r>
              <a:rPr kumimoji="1" lang="ja-JP" altLang="en-US" sz="1100" dirty="0">
                <a:solidFill>
                  <a:prstClr val="black"/>
                </a:solidFill>
                <a:latin typeface="Meiryo UI" panose="020B0604030504040204" pitchFamily="50" charset="-128"/>
                <a:ea typeface="Meiryo UI" panose="020B0604030504040204" pitchFamily="50" charset="-128"/>
              </a:rPr>
              <a:t>、京都府、兵庫県、奈良県、和歌山県、滋賀県の私立高等学校（全日制・定時制・通信制課程）、中学校、小学校、中等教育学校に在籍する児童生徒の学資負担者</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en-US" altLang="ja-JP"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smtClean="0">
                <a:solidFill>
                  <a:prstClr val="black"/>
                </a:solidFill>
                <a:latin typeface="Meiryo UI" panose="020B0604030504040204" pitchFamily="50" charset="-128"/>
                <a:ea typeface="Meiryo UI" panose="020B0604030504040204" pitchFamily="50" charset="-128"/>
              </a:rPr>
              <a:t>）が</a:t>
            </a:r>
            <a:r>
              <a:rPr kumimoji="1" lang="ja-JP" altLang="en-US" sz="1100" dirty="0">
                <a:solidFill>
                  <a:prstClr val="black"/>
                </a:solidFill>
                <a:latin typeface="Meiryo UI" panose="020B0604030504040204" pitchFamily="50" charset="-128"/>
                <a:ea typeface="Meiryo UI" panose="020B0604030504040204" pitchFamily="50" charset="-128"/>
              </a:rPr>
              <a:t>、勤務先の会社等の経営状況の悪化や</a:t>
            </a:r>
            <a:r>
              <a:rPr kumimoji="1" lang="ja-JP" altLang="en-US" sz="1100" dirty="0" smtClean="0">
                <a:solidFill>
                  <a:prstClr val="black"/>
                </a:solidFill>
                <a:latin typeface="Meiryo UI" panose="020B0604030504040204" pitchFamily="50" charset="-128"/>
                <a:ea typeface="Meiryo UI" panose="020B0604030504040204" pitchFamily="50" charset="-128"/>
              </a:rPr>
              <a:t>傷病に</a:t>
            </a:r>
            <a:r>
              <a:rPr kumimoji="1" lang="ja-JP" altLang="en-US" sz="1100" dirty="0">
                <a:solidFill>
                  <a:prstClr val="black"/>
                </a:solidFill>
                <a:latin typeface="Meiryo UI" panose="020B0604030504040204" pitchFamily="50" charset="-128"/>
                <a:ea typeface="Meiryo UI" panose="020B0604030504040204" pitchFamily="50" charset="-128"/>
              </a:rPr>
              <a:t>伴う家計</a:t>
            </a:r>
            <a:r>
              <a:rPr kumimoji="1" lang="ja-JP" altLang="en-US" sz="1100" dirty="0" smtClean="0">
                <a:solidFill>
                  <a:prstClr val="black"/>
                </a:solidFill>
                <a:latin typeface="Meiryo UI" panose="020B0604030504040204" pitchFamily="50" charset="-128"/>
                <a:ea typeface="Meiryo UI" panose="020B0604030504040204" pitchFamily="50" charset="-128"/>
              </a:rPr>
              <a:t>急変</a:t>
            </a:r>
            <a:r>
              <a:rPr kumimoji="1" lang="ja-JP" altLang="en-US" sz="1100" u="wavyHeavy" dirty="0">
                <a:solidFill>
                  <a:prstClr val="black"/>
                </a:solidFill>
                <a:latin typeface="Meiryo UI" panose="020B0604030504040204" pitchFamily="50" charset="-128"/>
                <a:ea typeface="Meiryo UI" panose="020B0604030504040204" pitchFamily="50" charset="-128"/>
              </a:rPr>
              <a:t>（新型コロナウイルス</a:t>
            </a:r>
            <a:r>
              <a:rPr kumimoji="1" lang="ja-JP" altLang="en-US" sz="1100" u="wavyHeavy" dirty="0" smtClean="0">
                <a:solidFill>
                  <a:prstClr val="black"/>
                </a:solidFill>
                <a:latin typeface="Meiryo UI" panose="020B0604030504040204" pitchFamily="50" charset="-128"/>
                <a:ea typeface="Meiryo UI" panose="020B0604030504040204" pitchFamily="50" charset="-128"/>
              </a:rPr>
              <a:t>感染症拡大の</a:t>
            </a:r>
            <a:r>
              <a:rPr kumimoji="1" lang="ja-JP" altLang="en-US" sz="1100" u="wavyHeavy" dirty="0">
                <a:solidFill>
                  <a:prstClr val="black"/>
                </a:solidFill>
                <a:latin typeface="Meiryo UI" panose="020B0604030504040204" pitchFamily="50" charset="-128"/>
                <a:ea typeface="Meiryo UI" panose="020B0604030504040204" pitchFamily="50" charset="-128"/>
              </a:rPr>
              <a:t>影響を含む）</a:t>
            </a:r>
            <a:r>
              <a:rPr kumimoji="1" lang="ja-JP" altLang="en-US" sz="1100" dirty="0" smtClean="0">
                <a:solidFill>
                  <a:prstClr val="black"/>
                </a:solidFill>
                <a:latin typeface="Meiryo UI" panose="020B0604030504040204" pitchFamily="50" charset="-128"/>
                <a:ea typeface="Meiryo UI" panose="020B0604030504040204" pitchFamily="50" charset="-128"/>
              </a:rPr>
              <a:t>に</a:t>
            </a:r>
            <a:r>
              <a:rPr kumimoji="1" lang="ja-JP" altLang="en-US" sz="1100" dirty="0">
                <a:solidFill>
                  <a:prstClr val="black"/>
                </a:solidFill>
                <a:latin typeface="Meiryo UI" panose="020B0604030504040204" pitchFamily="50" charset="-128"/>
                <a:ea typeface="Meiryo UI" panose="020B0604030504040204" pitchFamily="50" charset="-128"/>
              </a:rPr>
              <a:t>より授業料の納付が困難になった場合、授業料の減免を受けることができます</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defTabSz="966978"/>
            <a:endParaRPr kumimoji="1" lang="en-US" altLang="ja-JP" sz="800" dirty="0" smtClean="0">
              <a:solidFill>
                <a:prstClr val="black"/>
              </a:solidFill>
              <a:latin typeface="Meiryo UI" panose="020B0604030504040204" pitchFamily="50" charset="-128"/>
              <a:ea typeface="Meiryo UI" panose="020B0604030504040204" pitchFamily="50" charset="-128"/>
            </a:endParaRPr>
          </a:p>
          <a:p>
            <a:pPr defTabSz="966978"/>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en-US" altLang="ja-JP"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smtClean="0">
                <a:solidFill>
                  <a:prstClr val="black"/>
                </a:solidFill>
                <a:latin typeface="Meiryo UI" panose="020B0604030504040204" pitchFamily="50" charset="-128"/>
                <a:ea typeface="Meiryo UI" panose="020B0604030504040204" pitchFamily="50" charset="-128"/>
              </a:rPr>
              <a:t>児童生徒を扶養親族としている者です。</a:t>
            </a:r>
            <a:r>
              <a:rPr kumimoji="1" lang="ja-JP" altLang="en-US" sz="1050" u="sng" dirty="0" smtClean="0">
                <a:solidFill>
                  <a:prstClr val="black"/>
                </a:solidFill>
                <a:latin typeface="Meiryo UI" panose="020B0604030504040204" pitchFamily="50" charset="-128"/>
                <a:ea typeface="Meiryo UI" panose="020B0604030504040204" pitchFamily="50" charset="-128"/>
              </a:rPr>
              <a:t>大阪府内に在住する方に限ります。</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7" name="角丸四角形 6"/>
          <p:cNvSpPr/>
          <p:nvPr/>
        </p:nvSpPr>
        <p:spPr>
          <a:xfrm>
            <a:off x="520064" y="2257530"/>
            <a:ext cx="6127163" cy="2384718"/>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令和２年</a:t>
            </a:r>
            <a:r>
              <a:rPr kumimoji="1" lang="ja-JP" altLang="en-US" sz="1050" kern="0" dirty="0">
                <a:solidFill>
                  <a:prstClr val="black"/>
                </a:solidFill>
                <a:latin typeface="Meiryo UI" panose="020B0604030504040204" pitchFamily="50" charset="-128"/>
                <a:ea typeface="Meiryo UI" panose="020B0604030504040204" pitchFamily="50" charset="-128"/>
              </a:rPr>
              <a:t>１月以降（令和２年度入学生で、</a:t>
            </a:r>
            <a:r>
              <a:rPr kumimoji="1" lang="ja-JP" altLang="en-US" sz="1050" kern="0" dirty="0" smtClean="0">
                <a:solidFill>
                  <a:prstClr val="black"/>
                </a:solidFill>
                <a:latin typeface="Meiryo UI" panose="020B0604030504040204" pitchFamily="50" charset="-128"/>
                <a:ea typeface="Meiryo UI" panose="020B0604030504040204" pitchFamily="50" charset="-128"/>
              </a:rPr>
              <a:t>令和元（</a:t>
            </a:r>
            <a:r>
              <a:rPr kumimoji="1" lang="en-US" altLang="ja-JP" sz="1050" kern="0" dirty="0" smtClean="0">
                <a:solidFill>
                  <a:prstClr val="black"/>
                </a:solidFill>
                <a:latin typeface="Meiryo UI" panose="020B0604030504040204" pitchFamily="50" charset="-128"/>
                <a:ea typeface="Meiryo UI" panose="020B0604030504040204" pitchFamily="50" charset="-128"/>
              </a:rPr>
              <a:t>2019</a:t>
            </a:r>
            <a:r>
              <a:rPr kumimoji="1" lang="ja-JP" altLang="en-US" sz="1050" kern="0" dirty="0" smtClean="0">
                <a:solidFill>
                  <a:prstClr val="black"/>
                </a:solidFill>
                <a:latin typeface="Meiryo UI" panose="020B0604030504040204" pitchFamily="50" charset="-128"/>
                <a:ea typeface="Meiryo UI" panose="020B0604030504040204" pitchFamily="50" charset="-128"/>
              </a:rPr>
              <a:t>）年度</a:t>
            </a:r>
            <a:r>
              <a:rPr kumimoji="1" lang="ja-JP" altLang="en-US" sz="1050" kern="0" dirty="0">
                <a:solidFill>
                  <a:prstClr val="black"/>
                </a:solidFill>
                <a:latin typeface="Meiryo UI" panose="020B0604030504040204" pitchFamily="50" charset="-128"/>
                <a:ea typeface="Meiryo UI" panose="020B0604030504040204" pitchFamily="50" charset="-128"/>
              </a:rPr>
              <a:t>に私立小学校・中学校・中等教育学校・高等学校に在籍していなかった場合</a:t>
            </a:r>
            <a:r>
              <a:rPr kumimoji="1" lang="ja-JP" altLang="en-US" sz="1050" kern="0" dirty="0" smtClean="0">
                <a:solidFill>
                  <a:prstClr val="black"/>
                </a:solidFill>
                <a:latin typeface="Meiryo UI" panose="020B0604030504040204" pitchFamily="50" charset="-128"/>
                <a:ea typeface="Meiryo UI" panose="020B0604030504040204" pitchFamily="50" charset="-128"/>
              </a:rPr>
              <a:t>は平成</a:t>
            </a:r>
            <a:r>
              <a:rPr kumimoji="1" lang="en-US" altLang="ja-JP" sz="1050" kern="0" dirty="0" smtClean="0">
                <a:solidFill>
                  <a:prstClr val="black"/>
                </a:solidFill>
                <a:latin typeface="Meiryo UI" panose="020B0604030504040204" pitchFamily="50" charset="-128"/>
                <a:ea typeface="Meiryo UI" panose="020B0604030504040204" pitchFamily="50" charset="-128"/>
              </a:rPr>
              <a:t>31</a:t>
            </a:r>
            <a:r>
              <a:rPr kumimoji="1" lang="ja-JP" altLang="en-US" sz="1050" kern="0" dirty="0" smtClean="0">
                <a:solidFill>
                  <a:prstClr val="black"/>
                </a:solidFill>
                <a:latin typeface="Meiryo UI" panose="020B0604030504040204" pitchFamily="50" charset="-128"/>
                <a:ea typeface="Meiryo UI" panose="020B0604030504040204" pitchFamily="50" charset="-128"/>
              </a:rPr>
              <a:t>（</a:t>
            </a:r>
            <a:r>
              <a:rPr kumimoji="1" lang="en-US" altLang="ja-JP" sz="1050" kern="0" dirty="0" smtClean="0">
                <a:solidFill>
                  <a:prstClr val="black"/>
                </a:solidFill>
                <a:latin typeface="Meiryo UI" panose="020B0604030504040204" pitchFamily="50" charset="-128"/>
                <a:ea typeface="Meiryo UI" panose="020B0604030504040204" pitchFamily="50" charset="-128"/>
              </a:rPr>
              <a:t>2019</a:t>
            </a:r>
            <a:r>
              <a:rPr kumimoji="1" lang="ja-JP" altLang="en-US" sz="1050" kern="0" dirty="0" smtClean="0">
                <a:solidFill>
                  <a:prstClr val="black"/>
                </a:solidFill>
                <a:latin typeface="Meiryo UI" panose="020B0604030504040204" pitchFamily="50" charset="-128"/>
                <a:ea typeface="Meiryo UI" panose="020B0604030504040204" pitchFamily="50" charset="-128"/>
              </a:rPr>
              <a:t>）年</a:t>
            </a:r>
            <a:r>
              <a:rPr kumimoji="1" lang="ja-JP" altLang="en-US" sz="1050" kern="0" dirty="0">
                <a:solidFill>
                  <a:prstClr val="black"/>
                </a:solidFill>
                <a:latin typeface="Meiryo UI" panose="020B0604030504040204" pitchFamily="50" charset="-128"/>
                <a:ea typeface="Meiryo UI" panose="020B0604030504040204" pitchFamily="50" charset="-128"/>
              </a:rPr>
              <a:t>４月以降）に、経営状況の悪化に</a:t>
            </a:r>
            <a:r>
              <a:rPr kumimoji="1" lang="ja-JP" altLang="en-US" sz="1050" kern="0" dirty="0" smtClean="0">
                <a:solidFill>
                  <a:prstClr val="black"/>
                </a:solidFill>
                <a:latin typeface="Meiryo UI" panose="020B0604030504040204" pitchFamily="50" charset="-128"/>
                <a:ea typeface="Meiryo UI" panose="020B0604030504040204" pitchFamily="50" charset="-128"/>
              </a:rPr>
              <a:t>伴う勤務先の会社</a:t>
            </a:r>
            <a:r>
              <a:rPr kumimoji="1" lang="ja-JP" altLang="en-US" sz="1050" kern="0" dirty="0">
                <a:solidFill>
                  <a:prstClr val="black"/>
                </a:solidFill>
                <a:latin typeface="Meiryo UI" panose="020B0604030504040204" pitchFamily="50" charset="-128"/>
                <a:ea typeface="Meiryo UI" panose="020B0604030504040204" pitchFamily="50" charset="-128"/>
              </a:rPr>
              <a:t>等の</a:t>
            </a:r>
            <a:r>
              <a:rPr kumimoji="1" lang="ja-JP" altLang="en-US" sz="1050" kern="0" dirty="0" smtClean="0">
                <a:solidFill>
                  <a:prstClr val="black"/>
                </a:solidFill>
                <a:latin typeface="Meiryo UI" panose="020B0604030504040204" pitchFamily="50" charset="-128"/>
                <a:ea typeface="Meiryo UI" panose="020B0604030504040204" pitchFamily="50" charset="-128"/>
              </a:rPr>
              <a:t>倒産や解雇また</a:t>
            </a:r>
            <a:r>
              <a:rPr kumimoji="1" lang="ja-JP" altLang="en-US" sz="1050" kern="0" dirty="0">
                <a:solidFill>
                  <a:prstClr val="black"/>
                </a:solidFill>
                <a:latin typeface="Meiryo UI" panose="020B0604030504040204" pitchFamily="50" charset="-128"/>
                <a:ea typeface="Meiryo UI" panose="020B0604030504040204" pitchFamily="50" charset="-128"/>
              </a:rPr>
              <a:t>は自営業の</a:t>
            </a:r>
            <a:r>
              <a:rPr kumimoji="1" lang="ja-JP" altLang="en-US" sz="1050" kern="0" dirty="0" smtClean="0">
                <a:solidFill>
                  <a:prstClr val="black"/>
                </a:solidFill>
                <a:latin typeface="Meiryo UI" panose="020B0604030504040204" pitchFamily="50" charset="-128"/>
                <a:ea typeface="Meiryo UI" panose="020B0604030504040204" pitchFamily="50" charset="-128"/>
              </a:rPr>
              <a:t>廃止に</a:t>
            </a:r>
            <a:r>
              <a:rPr kumimoji="1" lang="ja-JP" altLang="en-US" sz="1050" kern="0" dirty="0">
                <a:solidFill>
                  <a:prstClr val="black"/>
                </a:solidFill>
                <a:latin typeface="Meiryo UI" panose="020B0604030504040204" pitchFamily="50" charset="-128"/>
                <a:ea typeface="Meiryo UI" panose="020B0604030504040204" pitchFamily="50" charset="-128"/>
              </a:rPr>
              <a:t>より学資負担者が失職し、令和２年４月以降も引き続き失職している</a:t>
            </a:r>
            <a:r>
              <a:rPr kumimoji="1" lang="ja-JP" altLang="en-US" sz="1050" kern="0" dirty="0" smtClean="0">
                <a:solidFill>
                  <a:prstClr val="black"/>
                </a:solidFill>
                <a:latin typeface="Meiryo UI" panose="020B0604030504040204" pitchFamily="50" charset="-128"/>
                <a:ea typeface="Meiryo UI" panose="020B0604030504040204" pitchFamily="50" charset="-128"/>
              </a:rPr>
              <a:t>場合</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　</a:t>
            </a:r>
            <a:r>
              <a:rPr kumimoji="1" lang="ja-JP" altLang="en-US" sz="1100" b="1" u="sng" kern="0" dirty="0" smtClean="0">
                <a:solidFill>
                  <a:prstClr val="black"/>
                </a:solidFill>
                <a:latin typeface="Meiryo UI" panose="020B0604030504040204" pitchFamily="50" charset="-128"/>
                <a:ea typeface="Meiryo UI" panose="020B0604030504040204" pitchFamily="50" charset="-128"/>
              </a:rPr>
              <a:t>失職している期間（令和２年度内）の授業料の全額が減免されます。</a:t>
            </a:r>
            <a:endParaRPr kumimoji="1" lang="en-US" altLang="ja-JP" sz="1100" b="1" u="sng" kern="0" dirty="0" smtClean="0">
              <a:solidFill>
                <a:prstClr val="black"/>
              </a:solidFill>
              <a:latin typeface="Meiryo UI" panose="020B0604030504040204" pitchFamily="50" charset="-128"/>
              <a:ea typeface="Meiryo UI" panose="020B0604030504040204" pitchFamily="50" charset="-128"/>
            </a:endParaRPr>
          </a:p>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＜必要な提出書類＞</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b="1" kern="0" dirty="0">
                <a:solidFill>
                  <a:prstClr val="black"/>
                </a:solidFill>
                <a:latin typeface="Meiryo UI" panose="020B0604030504040204" pitchFamily="50" charset="-128"/>
                <a:ea typeface="Meiryo UI" panose="020B0604030504040204" pitchFamily="50" charset="-128"/>
              </a:rPr>
              <a:t>　</a:t>
            </a:r>
            <a:r>
              <a:rPr kumimoji="1" lang="ja-JP" altLang="en-US" sz="1050" b="1" kern="0" dirty="0" smtClean="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◆授業料減免申請書</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◆倒産</a:t>
            </a:r>
            <a:r>
              <a:rPr kumimoji="1" lang="ja-JP" altLang="en-US" sz="1050" kern="0" dirty="0">
                <a:solidFill>
                  <a:prstClr val="black"/>
                </a:solidFill>
                <a:latin typeface="Meiryo UI" panose="020B0604030504040204" pitchFamily="50" charset="-128"/>
                <a:ea typeface="Meiryo UI" panose="020B0604030504040204" pitchFamily="50" charset="-128"/>
              </a:rPr>
              <a:t>・</a:t>
            </a:r>
            <a:r>
              <a:rPr kumimoji="1" lang="ja-JP" altLang="en-US" sz="1050" kern="0" dirty="0" smtClean="0">
                <a:solidFill>
                  <a:prstClr val="black"/>
                </a:solidFill>
                <a:latin typeface="Meiryo UI" panose="020B0604030504040204" pitchFamily="50" charset="-128"/>
                <a:ea typeface="Meiryo UI" panose="020B0604030504040204" pitchFamily="50" charset="-128"/>
              </a:rPr>
              <a:t>解雇</a:t>
            </a:r>
            <a:r>
              <a:rPr kumimoji="1" lang="ja-JP" altLang="en-US" sz="1050" kern="0" dirty="0">
                <a:solidFill>
                  <a:prstClr val="black"/>
                </a:solidFill>
                <a:latin typeface="Meiryo UI" panose="020B0604030504040204" pitchFamily="50" charset="-128"/>
                <a:ea typeface="Meiryo UI" panose="020B0604030504040204" pitchFamily="50" charset="-128"/>
              </a:rPr>
              <a:t>、</a:t>
            </a:r>
            <a:r>
              <a:rPr kumimoji="1" lang="ja-JP" altLang="en-US" sz="1050" kern="0" dirty="0" smtClean="0">
                <a:solidFill>
                  <a:prstClr val="black"/>
                </a:solidFill>
                <a:latin typeface="Meiryo UI" panose="020B0604030504040204" pitchFamily="50" charset="-128"/>
                <a:ea typeface="Meiryo UI" panose="020B0604030504040204" pitchFamily="50" charset="-128"/>
              </a:rPr>
              <a:t>自営業の廃止による失職を証明する書類</a:t>
            </a:r>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・雇用</a:t>
            </a:r>
            <a:r>
              <a:rPr kumimoji="1" lang="ja-JP" altLang="en-US" sz="1050" kern="0" dirty="0">
                <a:solidFill>
                  <a:prstClr val="black"/>
                </a:solidFill>
                <a:latin typeface="Meiryo UI" panose="020B0604030504040204" pitchFamily="50" charset="-128"/>
                <a:ea typeface="Meiryo UI" panose="020B0604030504040204" pitchFamily="50" charset="-128"/>
              </a:rPr>
              <a:t>保険受給資格者証の全ページの</a:t>
            </a:r>
            <a:r>
              <a:rPr kumimoji="1" lang="ja-JP" altLang="en-US" sz="1050" kern="0" dirty="0" smtClean="0">
                <a:solidFill>
                  <a:prstClr val="black"/>
                </a:solidFill>
                <a:latin typeface="Meiryo UI" panose="020B0604030504040204" pitchFamily="50" charset="-128"/>
                <a:ea typeface="Meiryo UI" panose="020B0604030504040204" pitchFamily="50" charset="-128"/>
              </a:rPr>
              <a:t>写し　（離職</a:t>
            </a:r>
            <a:r>
              <a:rPr kumimoji="1" lang="ja-JP" altLang="en-US" sz="1050" kern="0" dirty="0">
                <a:solidFill>
                  <a:prstClr val="black"/>
                </a:solidFill>
                <a:latin typeface="Meiryo UI" panose="020B0604030504040204" pitchFamily="50" charset="-128"/>
                <a:ea typeface="Meiryo UI" panose="020B0604030504040204" pitchFamily="50" charset="-128"/>
              </a:rPr>
              <a:t>理由コードが「</a:t>
            </a:r>
            <a:r>
              <a:rPr kumimoji="1" lang="en-US" altLang="ja-JP" sz="1050" kern="0" dirty="0">
                <a:solidFill>
                  <a:prstClr val="black"/>
                </a:solidFill>
                <a:latin typeface="Meiryo UI" panose="020B0604030504040204" pitchFamily="50" charset="-128"/>
                <a:ea typeface="Meiryo UI" panose="020B0604030504040204" pitchFamily="50" charset="-128"/>
              </a:rPr>
              <a:t>11</a:t>
            </a:r>
            <a:r>
              <a:rPr kumimoji="1" lang="ja-JP" altLang="en-US" sz="1050" kern="0" dirty="0">
                <a:solidFill>
                  <a:prstClr val="black"/>
                </a:solidFill>
                <a:latin typeface="Meiryo UI" panose="020B0604030504040204" pitchFamily="50" charset="-128"/>
                <a:ea typeface="Meiryo UI" panose="020B0604030504040204" pitchFamily="50" charset="-128"/>
              </a:rPr>
              <a:t>（解雇）」である</a:t>
            </a:r>
            <a:r>
              <a:rPr kumimoji="1" lang="ja-JP" altLang="en-US" sz="1050" kern="0" dirty="0" smtClean="0">
                <a:solidFill>
                  <a:prstClr val="black"/>
                </a:solidFill>
                <a:latin typeface="Meiryo UI" panose="020B0604030504040204" pitchFamily="50" charset="-128"/>
                <a:ea typeface="Meiryo UI" panose="020B0604030504040204" pitchFamily="50" charset="-128"/>
              </a:rPr>
              <a:t>こと）　</a:t>
            </a:r>
            <a:endParaRPr kumimoji="1" lang="ja-JP" altLang="en-US" sz="105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a:t>
            </a:r>
            <a:r>
              <a:rPr kumimoji="1" lang="ja-JP" altLang="en-US" sz="1050" kern="0" dirty="0">
                <a:solidFill>
                  <a:prstClr val="black"/>
                </a:solidFill>
                <a:latin typeface="Meiryo UI" panose="020B0604030504040204" pitchFamily="50" charset="-128"/>
                <a:ea typeface="Meiryo UI" panose="020B0604030504040204" pitchFamily="50" charset="-128"/>
              </a:rPr>
              <a:t>・破産手続開始等の</a:t>
            </a:r>
            <a:r>
              <a:rPr kumimoji="1" lang="ja-JP" altLang="en-US" sz="1050" kern="0" dirty="0" smtClean="0">
                <a:solidFill>
                  <a:prstClr val="black"/>
                </a:solidFill>
                <a:latin typeface="Meiryo UI" panose="020B0604030504040204" pitchFamily="50" charset="-128"/>
                <a:ea typeface="Meiryo UI" panose="020B0604030504040204" pitchFamily="50" charset="-128"/>
              </a:rPr>
              <a:t>通知書の写し　　等</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◆扶養</a:t>
            </a:r>
            <a:r>
              <a:rPr kumimoji="1" lang="ja-JP" altLang="en-US" sz="1050" kern="0" dirty="0">
                <a:solidFill>
                  <a:prstClr val="black"/>
                </a:solidFill>
                <a:latin typeface="Meiryo UI" panose="020B0604030504040204" pitchFamily="50" charset="-128"/>
                <a:ea typeface="Meiryo UI" panose="020B0604030504040204" pitchFamily="50" charset="-128"/>
              </a:rPr>
              <a:t>の状況が確認できる</a:t>
            </a:r>
            <a:r>
              <a:rPr kumimoji="1" lang="ja-JP" altLang="en-US" sz="1050" kern="0" dirty="0" smtClean="0">
                <a:solidFill>
                  <a:prstClr val="black"/>
                </a:solidFill>
                <a:latin typeface="Meiryo UI" panose="020B0604030504040204" pitchFamily="50" charset="-128"/>
                <a:ea typeface="Meiryo UI" panose="020B0604030504040204" pitchFamily="50" charset="-128"/>
              </a:rPr>
              <a:t>書類</a:t>
            </a:r>
            <a:endParaRPr kumimoji="1" lang="ja-JP" altLang="en-US" sz="90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・令和</a:t>
            </a:r>
            <a:r>
              <a:rPr kumimoji="1" lang="ja-JP" altLang="en-US" sz="1050" kern="0" dirty="0">
                <a:solidFill>
                  <a:prstClr val="black"/>
                </a:solidFill>
                <a:latin typeface="Meiryo UI" panose="020B0604030504040204" pitchFamily="50" charset="-128"/>
                <a:ea typeface="Meiryo UI" panose="020B0604030504040204" pitchFamily="50" charset="-128"/>
              </a:rPr>
              <a:t>２年度市（町村）民税・府民税課税</a:t>
            </a:r>
            <a:r>
              <a:rPr kumimoji="1" lang="ja-JP" altLang="en-US" sz="1050" kern="0" dirty="0" smtClean="0">
                <a:solidFill>
                  <a:prstClr val="black"/>
                </a:solidFill>
                <a:latin typeface="Meiryo UI" panose="020B0604030504040204" pitchFamily="50" charset="-128"/>
                <a:ea typeface="Meiryo UI" panose="020B0604030504040204" pitchFamily="50" charset="-128"/>
              </a:rPr>
              <a:t>証明書　等</a:t>
            </a:r>
            <a:endParaRPr kumimoji="1" lang="ja-JP" altLang="en-US" sz="1050" kern="0" dirty="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87415" y="2122279"/>
            <a:ext cx="992255"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失職</a:t>
            </a:r>
            <a:endParaRPr kumimoji="1" lang="ja-JP" altLang="en-US" sz="1400" b="1" dirty="0">
              <a:latin typeface="Meiryo UI" panose="020B0604030504040204" pitchFamily="50" charset="-128"/>
              <a:ea typeface="Meiryo UI" panose="020B0604030504040204" pitchFamily="50" charset="-128"/>
            </a:endParaRPr>
          </a:p>
        </p:txBody>
      </p:sp>
      <p:sp>
        <p:nvSpPr>
          <p:cNvPr id="9" name="角丸四角形 8"/>
          <p:cNvSpPr/>
          <p:nvPr/>
        </p:nvSpPr>
        <p:spPr>
          <a:xfrm>
            <a:off x="520064" y="4957607"/>
            <a:ext cx="6176011" cy="3586318"/>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下記２点をいずれも満たす場合　➡　</a:t>
            </a:r>
            <a:r>
              <a:rPr kumimoji="1" lang="ja-JP" altLang="en-US" sz="1100" b="1" u="sng" kern="0" dirty="0" smtClean="0">
                <a:solidFill>
                  <a:prstClr val="black"/>
                </a:solidFill>
                <a:latin typeface="Meiryo UI" panose="020B0604030504040204" pitchFamily="50" charset="-128"/>
                <a:ea typeface="Meiryo UI" panose="020B0604030504040204" pitchFamily="50" charset="-128"/>
              </a:rPr>
              <a:t>令和２年度の授業料の２分の１が減免されます。</a:t>
            </a:r>
            <a:endParaRPr kumimoji="1" lang="en-US" altLang="ja-JP" sz="1100" b="1" u="sng" kern="0" dirty="0" smtClean="0">
              <a:solidFill>
                <a:prstClr val="black"/>
              </a:solidFill>
              <a:latin typeface="Meiryo UI" panose="020B0604030504040204" pitchFamily="50" charset="-128"/>
              <a:ea typeface="Meiryo UI" panose="020B0604030504040204" pitchFamily="50" charset="-128"/>
            </a:endParaRPr>
          </a:p>
          <a:p>
            <a:pPr lvl="0" defTabSz="966978"/>
            <a:endParaRPr kumimoji="1" lang="en-US" altLang="ja-JP" sz="1100" u="sng" kern="0" dirty="0" smtClean="0">
              <a:solidFill>
                <a:prstClr val="black"/>
              </a:solidFill>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050" kern="0" dirty="0" smtClean="0">
                <a:solidFill>
                  <a:prstClr val="black"/>
                </a:solidFill>
                <a:latin typeface="Meiryo UI" panose="020B0604030504040204" pitchFamily="50" charset="-128"/>
                <a:ea typeface="Meiryo UI" panose="020B0604030504040204" pitchFamily="50" charset="-128"/>
              </a:rPr>
              <a:t>学資負担者の勤務先や自営業の経営状況の悪化又は病気や怪我（</a:t>
            </a:r>
            <a:r>
              <a:rPr kumimoji="1" lang="ja-JP" altLang="en-US" sz="1050" u="wavyHeavy" kern="0" dirty="0" smtClean="0">
                <a:solidFill>
                  <a:prstClr val="black"/>
                </a:solidFill>
                <a:latin typeface="Meiryo UI" panose="020B0604030504040204" pitchFamily="50" charset="-128"/>
                <a:ea typeface="Meiryo UI" panose="020B0604030504040204" pitchFamily="50" charset="-128"/>
              </a:rPr>
              <a:t>新型コロナウイルス感染症拡大の　影響を含む</a:t>
            </a:r>
            <a:r>
              <a:rPr kumimoji="1" lang="ja-JP" altLang="en-US" sz="1050" kern="0" dirty="0" smtClean="0">
                <a:solidFill>
                  <a:prstClr val="black"/>
                </a:solidFill>
                <a:latin typeface="Meiryo UI" panose="020B0604030504040204" pitchFamily="50" charset="-128"/>
                <a:ea typeface="Meiryo UI" panose="020B0604030504040204" pitchFamily="50" charset="-128"/>
              </a:rPr>
              <a:t>）に伴い、令和</a:t>
            </a:r>
            <a:r>
              <a:rPr kumimoji="1" lang="ja-JP" altLang="en-US" sz="1050" kern="0" dirty="0">
                <a:solidFill>
                  <a:prstClr val="black"/>
                </a:solidFill>
                <a:latin typeface="Meiryo UI" panose="020B0604030504040204" pitchFamily="50" charset="-128"/>
                <a:ea typeface="Meiryo UI" panose="020B0604030504040204" pitchFamily="50" charset="-128"/>
              </a:rPr>
              <a:t>２年の総所得</a:t>
            </a:r>
            <a:r>
              <a:rPr kumimoji="1" lang="ja-JP" altLang="en-US" sz="1050" kern="0" dirty="0" smtClean="0">
                <a:solidFill>
                  <a:prstClr val="black"/>
                </a:solidFill>
                <a:latin typeface="Meiryo UI" panose="020B0604030504040204" pitchFamily="50" charset="-128"/>
                <a:ea typeface="Meiryo UI" panose="020B0604030504040204" pitchFamily="50" charset="-128"/>
              </a:rPr>
              <a:t>金額（見込）が令和元年の総所得金額の２分の１以下</a:t>
            </a:r>
            <a:r>
              <a:rPr kumimoji="1" lang="ja-JP" altLang="en-US" sz="1050" kern="0" dirty="0">
                <a:solidFill>
                  <a:prstClr val="black"/>
                </a:solidFill>
                <a:latin typeface="Meiryo UI" panose="020B0604030504040204" pitchFamily="50" charset="-128"/>
                <a:ea typeface="Meiryo UI" panose="020B0604030504040204" pitchFamily="50" charset="-128"/>
              </a:rPr>
              <a:t>に減少している</a:t>
            </a:r>
            <a:r>
              <a:rPr kumimoji="1" lang="ja-JP" altLang="en-US" sz="1050" kern="0" dirty="0" smtClean="0">
                <a:solidFill>
                  <a:prstClr val="black"/>
                </a:solidFill>
                <a:latin typeface="Meiryo UI" panose="020B0604030504040204" pitchFamily="50" charset="-128"/>
                <a:ea typeface="Meiryo UI" panose="020B0604030504040204" pitchFamily="50" charset="-128"/>
              </a:rPr>
              <a:t>こと</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050" kern="0" dirty="0">
                <a:solidFill>
                  <a:prstClr val="black"/>
                </a:solidFill>
                <a:latin typeface="Meiryo UI" panose="020B0604030504040204" pitchFamily="50" charset="-128"/>
                <a:ea typeface="Meiryo UI" panose="020B0604030504040204" pitchFamily="50" charset="-128"/>
              </a:rPr>
              <a:t>令和元年の</a:t>
            </a:r>
            <a:r>
              <a:rPr kumimoji="1" lang="ja-JP" altLang="en-US" sz="1050" u="sng" kern="0" dirty="0">
                <a:solidFill>
                  <a:prstClr val="black"/>
                </a:solidFill>
                <a:latin typeface="Meiryo UI" panose="020B0604030504040204" pitchFamily="50" charset="-128"/>
                <a:ea typeface="Meiryo UI" panose="020B0604030504040204" pitchFamily="50" charset="-128"/>
              </a:rPr>
              <a:t>課税総所得</a:t>
            </a:r>
            <a:r>
              <a:rPr kumimoji="1" lang="ja-JP" altLang="en-US" sz="1050" u="sng" kern="0" dirty="0" smtClean="0">
                <a:solidFill>
                  <a:prstClr val="black"/>
                </a:solidFill>
                <a:latin typeface="Meiryo UI" panose="020B0604030504040204" pitchFamily="50" charset="-128"/>
                <a:ea typeface="Meiryo UI" panose="020B0604030504040204" pitchFamily="50" charset="-128"/>
              </a:rPr>
              <a:t>金額が</a:t>
            </a:r>
            <a:r>
              <a:rPr kumimoji="1" lang="en-US" altLang="ja-JP" sz="1050" u="sng" kern="0" dirty="0" smtClean="0">
                <a:solidFill>
                  <a:prstClr val="black"/>
                </a:solidFill>
                <a:latin typeface="Meiryo UI" panose="020B0604030504040204" pitchFamily="50" charset="-128"/>
                <a:ea typeface="Meiryo UI" panose="020B0604030504040204" pitchFamily="50" charset="-128"/>
              </a:rPr>
              <a:t>98</a:t>
            </a:r>
            <a:r>
              <a:rPr kumimoji="1" lang="ja-JP" altLang="en-US" sz="1050" u="sng" kern="0" dirty="0" smtClean="0">
                <a:solidFill>
                  <a:prstClr val="black"/>
                </a:solidFill>
                <a:latin typeface="Meiryo UI" panose="020B0604030504040204" pitchFamily="50" charset="-128"/>
                <a:ea typeface="Meiryo UI" panose="020B0604030504040204" pitchFamily="50" charset="-128"/>
              </a:rPr>
              <a:t>万円</a:t>
            </a:r>
            <a:r>
              <a:rPr kumimoji="1" lang="ja-JP" altLang="en-US" sz="1050" u="sng" kern="0" dirty="0">
                <a:solidFill>
                  <a:prstClr val="black"/>
                </a:solidFill>
                <a:latin typeface="Meiryo UI" panose="020B0604030504040204" pitchFamily="50" charset="-128"/>
                <a:ea typeface="Meiryo UI" panose="020B0604030504040204" pitchFamily="50" charset="-128"/>
              </a:rPr>
              <a:t>に次の金額を加えた</a:t>
            </a:r>
            <a:r>
              <a:rPr kumimoji="1" lang="ja-JP" altLang="en-US" sz="1050" u="sng" kern="0" dirty="0" smtClean="0">
                <a:solidFill>
                  <a:prstClr val="black"/>
                </a:solidFill>
                <a:latin typeface="Meiryo UI" panose="020B0604030504040204" pitchFamily="50" charset="-128"/>
                <a:ea typeface="Meiryo UI" panose="020B0604030504040204" pitchFamily="50" charset="-128"/>
              </a:rPr>
              <a:t>額（</a:t>
            </a:r>
            <a:r>
              <a:rPr kumimoji="1" lang="en-US" altLang="ja-JP" sz="1050" u="sng" kern="0" dirty="0" smtClean="0">
                <a:solidFill>
                  <a:prstClr val="black"/>
                </a:solidFill>
                <a:latin typeface="Meiryo UI" panose="020B0604030504040204" pitchFamily="50" charset="-128"/>
                <a:ea typeface="Meiryo UI" panose="020B0604030504040204" pitchFamily="50" charset="-128"/>
              </a:rPr>
              <a:t>※</a:t>
            </a:r>
            <a:r>
              <a:rPr kumimoji="1" lang="ja-JP" altLang="en-US" sz="1050" u="sng" kern="0" dirty="0" smtClean="0">
                <a:solidFill>
                  <a:prstClr val="black"/>
                </a:solidFill>
                <a:latin typeface="Meiryo UI" panose="020B0604030504040204" pitchFamily="50" charset="-128"/>
                <a:ea typeface="Meiryo UI" panose="020B0604030504040204" pitchFamily="50" charset="-128"/>
              </a:rPr>
              <a:t>）</a:t>
            </a:r>
            <a:r>
              <a:rPr kumimoji="1" lang="ja-JP" altLang="en-US" sz="1050" kern="0" dirty="0" smtClean="0">
                <a:solidFill>
                  <a:prstClr val="black"/>
                </a:solidFill>
                <a:latin typeface="Meiryo UI" panose="020B0604030504040204" pitchFamily="50" charset="-128"/>
                <a:ea typeface="Meiryo UI" panose="020B0604030504040204" pitchFamily="50" charset="-128"/>
              </a:rPr>
              <a:t>を超えている場合であり、</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かつ令和</a:t>
            </a:r>
            <a:r>
              <a:rPr kumimoji="1" lang="ja-JP" altLang="en-US" sz="1050" kern="0" dirty="0">
                <a:solidFill>
                  <a:prstClr val="black"/>
                </a:solidFill>
                <a:latin typeface="Meiryo UI" panose="020B0604030504040204" pitchFamily="50" charset="-128"/>
                <a:ea typeface="Meiryo UI" panose="020B0604030504040204" pitchFamily="50" charset="-128"/>
              </a:rPr>
              <a:t>２年の</a:t>
            </a:r>
            <a:r>
              <a:rPr kumimoji="1" lang="ja-JP" altLang="en-US" sz="1050" u="sng" kern="0" dirty="0">
                <a:solidFill>
                  <a:prstClr val="black"/>
                </a:solidFill>
                <a:latin typeface="Meiryo UI" panose="020B0604030504040204" pitchFamily="50" charset="-128"/>
                <a:ea typeface="Meiryo UI" panose="020B0604030504040204" pitchFamily="50" charset="-128"/>
              </a:rPr>
              <a:t>課税総所得金額（見込）が</a:t>
            </a:r>
            <a:r>
              <a:rPr kumimoji="1" lang="en-US" altLang="ja-JP" sz="1050" u="sng" kern="0" dirty="0">
                <a:solidFill>
                  <a:prstClr val="black"/>
                </a:solidFill>
                <a:latin typeface="Meiryo UI" panose="020B0604030504040204" pitchFamily="50" charset="-128"/>
                <a:ea typeface="Meiryo UI" panose="020B0604030504040204" pitchFamily="50" charset="-128"/>
              </a:rPr>
              <a:t>98</a:t>
            </a:r>
            <a:r>
              <a:rPr kumimoji="1" lang="ja-JP" altLang="en-US" sz="1050" u="sng" kern="0" dirty="0">
                <a:solidFill>
                  <a:prstClr val="black"/>
                </a:solidFill>
                <a:latin typeface="Meiryo UI" panose="020B0604030504040204" pitchFamily="50" charset="-128"/>
                <a:ea typeface="Meiryo UI" panose="020B0604030504040204" pitchFamily="50" charset="-128"/>
              </a:rPr>
              <a:t>万円に次の金額を加えた</a:t>
            </a:r>
            <a:r>
              <a:rPr kumimoji="1" lang="ja-JP" altLang="en-US" sz="1050" u="sng" kern="0" dirty="0" smtClean="0">
                <a:solidFill>
                  <a:prstClr val="black"/>
                </a:solidFill>
                <a:latin typeface="Meiryo UI" panose="020B0604030504040204" pitchFamily="50" charset="-128"/>
                <a:ea typeface="Meiryo UI" panose="020B0604030504040204" pitchFamily="50" charset="-128"/>
              </a:rPr>
              <a:t>額（</a:t>
            </a:r>
            <a:r>
              <a:rPr kumimoji="1" lang="en-US" altLang="ja-JP" sz="1050" u="sng" kern="0" dirty="0" smtClean="0">
                <a:solidFill>
                  <a:prstClr val="black"/>
                </a:solidFill>
                <a:latin typeface="Meiryo UI" panose="020B0604030504040204" pitchFamily="50" charset="-128"/>
                <a:ea typeface="Meiryo UI" panose="020B0604030504040204" pitchFamily="50" charset="-128"/>
              </a:rPr>
              <a:t>※</a:t>
            </a:r>
            <a:r>
              <a:rPr kumimoji="1" lang="ja-JP" altLang="en-US" sz="1050" u="sng" kern="0" dirty="0" smtClean="0">
                <a:solidFill>
                  <a:prstClr val="black"/>
                </a:solidFill>
                <a:latin typeface="Meiryo UI" panose="020B0604030504040204" pitchFamily="50" charset="-128"/>
                <a:ea typeface="Meiryo UI" panose="020B0604030504040204" pitchFamily="50" charset="-128"/>
              </a:rPr>
              <a:t>）</a:t>
            </a:r>
            <a:r>
              <a:rPr kumimoji="1" lang="ja-JP" altLang="en-US" sz="1050" kern="0" dirty="0" smtClean="0">
                <a:solidFill>
                  <a:prstClr val="black"/>
                </a:solidFill>
                <a:latin typeface="Meiryo UI" panose="020B0604030504040204" pitchFamily="50" charset="-128"/>
                <a:ea typeface="Meiryo UI" panose="020B0604030504040204" pitchFamily="50" charset="-128"/>
              </a:rPr>
              <a:t>以下</a:t>
            </a:r>
            <a:r>
              <a:rPr kumimoji="1" lang="ja-JP" altLang="en-US" sz="1050" kern="0" dirty="0">
                <a:solidFill>
                  <a:prstClr val="black"/>
                </a:solidFill>
                <a:latin typeface="Meiryo UI" panose="020B0604030504040204" pitchFamily="50" charset="-128"/>
                <a:ea typeface="Meiryo UI" panose="020B0604030504040204" pitchFamily="50" charset="-128"/>
              </a:rPr>
              <a:t>となっている</a:t>
            </a:r>
            <a:r>
              <a:rPr kumimoji="1" lang="ja-JP" altLang="en-US" sz="1050" kern="0" dirty="0" smtClean="0">
                <a:solidFill>
                  <a:prstClr val="black"/>
                </a:solidFill>
                <a:latin typeface="Meiryo UI" panose="020B0604030504040204" pitchFamily="50" charset="-128"/>
                <a:ea typeface="Meiryo UI" panose="020B0604030504040204" pitchFamily="50" charset="-128"/>
              </a:rPr>
              <a:t>こと</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marL="685800" lvl="1" indent="-228600" defTabSz="966978">
              <a:buFont typeface="Wingdings" panose="05000000000000000000" pitchFamily="2" charset="2"/>
              <a:buChar char="Ø"/>
            </a:pPr>
            <a:r>
              <a:rPr kumimoji="1" lang="en-US" altLang="ja-JP" sz="1050" kern="0" dirty="0" smtClean="0">
                <a:solidFill>
                  <a:prstClr val="black"/>
                </a:solidFill>
                <a:latin typeface="Meiryo UI" panose="020B0604030504040204" pitchFamily="50" charset="-128"/>
                <a:ea typeface="Meiryo UI" panose="020B0604030504040204" pitchFamily="50" charset="-128"/>
              </a:rPr>
              <a:t>0</a:t>
            </a:r>
            <a:r>
              <a:rPr kumimoji="1" lang="ja-JP" altLang="en-US" sz="1050" kern="0" dirty="0" smtClean="0">
                <a:solidFill>
                  <a:prstClr val="black"/>
                </a:solidFill>
                <a:latin typeface="Meiryo UI" panose="020B0604030504040204" pitchFamily="50" charset="-128"/>
                <a:ea typeface="Meiryo UI" panose="020B0604030504040204" pitchFamily="50" charset="-128"/>
              </a:rPr>
              <a:t>歳</a:t>
            </a:r>
            <a:r>
              <a:rPr kumimoji="1" lang="ja-JP" altLang="en-US" sz="1050" kern="0" dirty="0">
                <a:solidFill>
                  <a:prstClr val="black"/>
                </a:solidFill>
                <a:latin typeface="Meiryo UI" panose="020B0604030504040204" pitchFamily="50" charset="-128"/>
                <a:ea typeface="Meiryo UI" panose="020B0604030504040204" pitchFamily="50" charset="-128"/>
              </a:rPr>
              <a:t>以上</a:t>
            </a:r>
            <a:r>
              <a:rPr kumimoji="1" lang="en-US" altLang="ja-JP" sz="1050" kern="0" dirty="0">
                <a:solidFill>
                  <a:prstClr val="black"/>
                </a:solidFill>
                <a:latin typeface="Meiryo UI" panose="020B0604030504040204" pitchFamily="50" charset="-128"/>
                <a:ea typeface="Meiryo UI" panose="020B0604030504040204" pitchFamily="50" charset="-128"/>
              </a:rPr>
              <a:t>16</a:t>
            </a:r>
            <a:r>
              <a:rPr kumimoji="1" lang="ja-JP" altLang="en-US" sz="1050" kern="0" dirty="0">
                <a:solidFill>
                  <a:prstClr val="black"/>
                </a:solidFill>
                <a:latin typeface="Meiryo UI" panose="020B0604030504040204" pitchFamily="50" charset="-128"/>
                <a:ea typeface="Meiryo UI" panose="020B0604030504040204" pitchFamily="50" charset="-128"/>
              </a:rPr>
              <a:t>歳未満の扶養親族１人</a:t>
            </a:r>
            <a:r>
              <a:rPr kumimoji="1" lang="ja-JP" altLang="en-US" sz="1050" kern="0" dirty="0" smtClean="0">
                <a:solidFill>
                  <a:prstClr val="black"/>
                </a:solidFill>
                <a:latin typeface="Meiryo UI" panose="020B0604030504040204" pitchFamily="50" charset="-128"/>
                <a:ea typeface="Meiryo UI" panose="020B0604030504040204" pitchFamily="50" charset="-128"/>
              </a:rPr>
              <a:t>あたり 　 </a:t>
            </a:r>
            <a:r>
              <a:rPr kumimoji="1" lang="en-US" altLang="ja-JP" sz="1050" kern="0" dirty="0" smtClean="0">
                <a:solidFill>
                  <a:prstClr val="black"/>
                </a:solidFill>
                <a:latin typeface="Meiryo UI" panose="020B0604030504040204" pitchFamily="50" charset="-128"/>
                <a:ea typeface="Meiryo UI" panose="020B0604030504040204" pitchFamily="50" charset="-128"/>
              </a:rPr>
              <a:t>33</a:t>
            </a:r>
            <a:r>
              <a:rPr kumimoji="1" lang="ja-JP" altLang="en-US" sz="1050" kern="0" dirty="0">
                <a:solidFill>
                  <a:prstClr val="black"/>
                </a:solidFill>
                <a:latin typeface="Meiryo UI" panose="020B0604030504040204" pitchFamily="50" charset="-128"/>
                <a:ea typeface="Meiryo UI" panose="020B0604030504040204" pitchFamily="50" charset="-128"/>
              </a:rPr>
              <a:t>万円</a:t>
            </a:r>
          </a:p>
          <a:p>
            <a:pPr marL="685800" lvl="1" indent="-228600" defTabSz="966978">
              <a:buFont typeface="Wingdings" panose="05000000000000000000" pitchFamily="2" charset="2"/>
              <a:buChar char="Ø"/>
            </a:pPr>
            <a:r>
              <a:rPr kumimoji="1" lang="en-US" altLang="ja-JP" sz="1050" kern="0" dirty="0">
                <a:solidFill>
                  <a:prstClr val="black"/>
                </a:solidFill>
                <a:latin typeface="Meiryo UI" panose="020B0604030504040204" pitchFamily="50" charset="-128"/>
                <a:ea typeface="Meiryo UI" panose="020B0604030504040204" pitchFamily="50" charset="-128"/>
              </a:rPr>
              <a:t>16</a:t>
            </a:r>
            <a:r>
              <a:rPr kumimoji="1" lang="ja-JP" altLang="en-US" sz="1050" kern="0" dirty="0">
                <a:solidFill>
                  <a:prstClr val="black"/>
                </a:solidFill>
                <a:latin typeface="Meiryo UI" panose="020B0604030504040204" pitchFamily="50" charset="-128"/>
                <a:ea typeface="Meiryo UI" panose="020B0604030504040204" pitchFamily="50" charset="-128"/>
              </a:rPr>
              <a:t>歳以上</a:t>
            </a:r>
            <a:r>
              <a:rPr kumimoji="1" lang="en-US" altLang="ja-JP" sz="1050" kern="0" dirty="0">
                <a:solidFill>
                  <a:prstClr val="black"/>
                </a:solidFill>
                <a:latin typeface="Meiryo UI" panose="020B0604030504040204" pitchFamily="50" charset="-128"/>
                <a:ea typeface="Meiryo UI" panose="020B0604030504040204" pitchFamily="50" charset="-128"/>
              </a:rPr>
              <a:t>19</a:t>
            </a:r>
            <a:r>
              <a:rPr kumimoji="1" lang="ja-JP" altLang="en-US" sz="1050" kern="0" dirty="0">
                <a:solidFill>
                  <a:prstClr val="black"/>
                </a:solidFill>
                <a:latin typeface="Meiryo UI" panose="020B0604030504040204" pitchFamily="50" charset="-128"/>
                <a:ea typeface="Meiryo UI" panose="020B0604030504040204" pitchFamily="50" charset="-128"/>
              </a:rPr>
              <a:t>歳未満の扶養親族１人</a:t>
            </a:r>
            <a:r>
              <a:rPr kumimoji="1" lang="ja-JP" altLang="en-US" sz="1050" kern="0" dirty="0" smtClean="0">
                <a:solidFill>
                  <a:prstClr val="black"/>
                </a:solidFill>
                <a:latin typeface="Meiryo UI" panose="020B0604030504040204" pitchFamily="50" charset="-128"/>
                <a:ea typeface="Meiryo UI" panose="020B0604030504040204" pitchFamily="50" charset="-128"/>
              </a:rPr>
              <a:t>あたり　</a:t>
            </a:r>
            <a:r>
              <a:rPr kumimoji="1" lang="en-US" altLang="ja-JP" sz="1050" kern="0" dirty="0" smtClean="0">
                <a:solidFill>
                  <a:prstClr val="black"/>
                </a:solidFill>
                <a:latin typeface="Meiryo UI" panose="020B0604030504040204" pitchFamily="50" charset="-128"/>
                <a:ea typeface="Meiryo UI" panose="020B0604030504040204" pitchFamily="50" charset="-128"/>
              </a:rPr>
              <a:t>12</a:t>
            </a:r>
            <a:r>
              <a:rPr kumimoji="1" lang="ja-JP" altLang="en-US" sz="1050" kern="0" dirty="0">
                <a:solidFill>
                  <a:prstClr val="black"/>
                </a:solidFill>
                <a:latin typeface="Meiryo UI" panose="020B0604030504040204" pitchFamily="50" charset="-128"/>
                <a:ea typeface="Meiryo UI" panose="020B0604030504040204" pitchFamily="50" charset="-128"/>
              </a:rPr>
              <a:t>万</a:t>
            </a:r>
            <a:r>
              <a:rPr kumimoji="1" lang="ja-JP" altLang="en-US" sz="1050" kern="0" dirty="0" smtClean="0">
                <a:solidFill>
                  <a:prstClr val="black"/>
                </a:solidFill>
                <a:latin typeface="Meiryo UI" panose="020B0604030504040204" pitchFamily="50" charset="-128"/>
                <a:ea typeface="Meiryo UI" panose="020B0604030504040204" pitchFamily="50" charset="-128"/>
              </a:rPr>
              <a:t>円</a:t>
            </a:r>
            <a:endParaRPr kumimoji="1" lang="en-US" altLang="ja-JP" sz="105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00" kern="0" dirty="0">
                <a:solidFill>
                  <a:prstClr val="black"/>
                </a:solidFill>
                <a:latin typeface="Meiryo UI" panose="020B0604030504040204" pitchFamily="50" charset="-128"/>
                <a:ea typeface="Meiryo UI" panose="020B0604030504040204" pitchFamily="50" charset="-128"/>
              </a:rPr>
              <a:t>　　</a:t>
            </a:r>
            <a:r>
              <a:rPr kumimoji="1" lang="ja-JP" altLang="en-US" sz="1000" kern="0" dirty="0" smtClean="0">
                <a:solidFill>
                  <a:prstClr val="black"/>
                </a:solidFill>
                <a:latin typeface="Meiryo UI" panose="020B0604030504040204" pitchFamily="50" charset="-128"/>
                <a:ea typeface="Meiryo UI" panose="020B0604030504040204" pitchFamily="50" charset="-128"/>
              </a:rPr>
              <a:t>　</a:t>
            </a:r>
            <a:r>
              <a:rPr kumimoji="1" lang="en-US" altLang="ja-JP" sz="1000" kern="0" dirty="0" smtClean="0">
                <a:solidFill>
                  <a:prstClr val="black"/>
                </a:solidFill>
                <a:latin typeface="Meiryo UI" panose="020B0604030504040204" pitchFamily="50" charset="-128"/>
                <a:ea typeface="Meiryo UI" panose="020B0604030504040204" pitchFamily="50" charset="-128"/>
              </a:rPr>
              <a:t>※</a:t>
            </a:r>
            <a:r>
              <a:rPr kumimoji="1" lang="ja-JP" altLang="en-US" sz="1000" kern="0" dirty="0" smtClean="0">
                <a:solidFill>
                  <a:prstClr val="black"/>
                </a:solidFill>
                <a:latin typeface="Meiryo UI" panose="020B0604030504040204" pitchFamily="50" charset="-128"/>
                <a:ea typeface="Meiryo UI" panose="020B0604030504040204" pitchFamily="50" charset="-128"/>
              </a:rPr>
              <a:t>４人世帯</a:t>
            </a:r>
            <a:r>
              <a:rPr kumimoji="1" lang="en-US" altLang="ja-JP" sz="1000" kern="0" dirty="0">
                <a:solidFill>
                  <a:prstClr val="black"/>
                </a:solidFill>
                <a:latin typeface="Meiryo UI" panose="020B0604030504040204" pitchFamily="50" charset="-128"/>
                <a:ea typeface="Meiryo UI" panose="020B0604030504040204" pitchFamily="50" charset="-128"/>
              </a:rPr>
              <a:t>(</a:t>
            </a:r>
            <a:r>
              <a:rPr kumimoji="1" lang="ja-JP" altLang="en-US" sz="1000" kern="0" dirty="0" smtClean="0">
                <a:solidFill>
                  <a:prstClr val="black"/>
                </a:solidFill>
                <a:latin typeface="Meiryo UI" panose="020B0604030504040204" pitchFamily="50" charset="-128"/>
                <a:ea typeface="Meiryo UI" panose="020B0604030504040204" pitchFamily="50" charset="-128"/>
              </a:rPr>
              <a:t>夫婦の一方</a:t>
            </a:r>
            <a:r>
              <a:rPr kumimoji="1" lang="ja-JP" altLang="en-US" sz="1000" kern="0" dirty="0">
                <a:solidFill>
                  <a:prstClr val="black"/>
                </a:solidFill>
                <a:latin typeface="Meiryo UI" panose="020B0604030504040204" pitchFamily="50" charset="-128"/>
                <a:ea typeface="Meiryo UI" panose="020B0604030504040204" pitchFamily="50" charset="-128"/>
              </a:rPr>
              <a:t>が働き、高校生１人、中学生</a:t>
            </a:r>
            <a:r>
              <a:rPr kumimoji="1" lang="ja-JP" altLang="en-US" sz="1000" kern="0" dirty="0" smtClean="0">
                <a:solidFill>
                  <a:prstClr val="black"/>
                </a:solidFill>
                <a:latin typeface="Meiryo UI" panose="020B0604030504040204" pitchFamily="50" charset="-128"/>
                <a:ea typeface="Meiryo UI" panose="020B0604030504040204" pitchFamily="50" charset="-128"/>
              </a:rPr>
              <a:t>１人の世帯</a:t>
            </a:r>
            <a:r>
              <a:rPr kumimoji="1" lang="en-US" altLang="ja-JP" sz="1000" kern="0" dirty="0">
                <a:solidFill>
                  <a:prstClr val="black"/>
                </a:solidFill>
                <a:latin typeface="Meiryo UI" panose="020B0604030504040204" pitchFamily="50" charset="-128"/>
                <a:ea typeface="Meiryo UI" panose="020B0604030504040204" pitchFamily="50" charset="-128"/>
              </a:rPr>
              <a:t>)</a:t>
            </a:r>
            <a:r>
              <a:rPr kumimoji="1" lang="ja-JP" altLang="en-US" sz="1000" kern="0" dirty="0" smtClean="0">
                <a:solidFill>
                  <a:prstClr val="black"/>
                </a:solidFill>
                <a:latin typeface="Meiryo UI" panose="020B0604030504040204" pitchFamily="50" charset="-128"/>
                <a:ea typeface="Meiryo UI" panose="020B0604030504040204" pitchFamily="50" charset="-128"/>
              </a:rPr>
              <a:t>の場合、年収めやすは</a:t>
            </a:r>
            <a:r>
              <a:rPr kumimoji="1" lang="en-US" altLang="ja-JP" sz="1000" kern="0" dirty="0" smtClean="0">
                <a:solidFill>
                  <a:prstClr val="black"/>
                </a:solidFill>
                <a:latin typeface="Meiryo UI" panose="020B0604030504040204" pitchFamily="50" charset="-128"/>
                <a:ea typeface="Meiryo UI" panose="020B0604030504040204" pitchFamily="50" charset="-128"/>
              </a:rPr>
              <a:t>450</a:t>
            </a:r>
            <a:r>
              <a:rPr kumimoji="1" lang="ja-JP" altLang="en-US" sz="1000" kern="0" dirty="0" smtClean="0">
                <a:solidFill>
                  <a:prstClr val="black"/>
                </a:solidFill>
                <a:latin typeface="Meiryo UI" panose="020B0604030504040204" pitchFamily="50" charset="-128"/>
                <a:ea typeface="Meiryo UI" panose="020B0604030504040204" pitchFamily="50" charset="-128"/>
              </a:rPr>
              <a:t>万円です。</a:t>
            </a:r>
            <a:endParaRPr kumimoji="1" lang="en-US" altLang="ja-JP" sz="1000" kern="0" dirty="0" smtClean="0">
              <a:solidFill>
                <a:prstClr val="black"/>
              </a:solidFill>
              <a:latin typeface="Meiryo UI" panose="020B0604030504040204" pitchFamily="50" charset="-128"/>
              <a:ea typeface="Meiryo UI" panose="020B0604030504040204" pitchFamily="50" charset="-128"/>
            </a:endParaRPr>
          </a:p>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＜必要な提出書類＞</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b="1" kern="0" dirty="0">
                <a:solidFill>
                  <a:prstClr val="black"/>
                </a:solidFill>
                <a:latin typeface="Meiryo UI" panose="020B0604030504040204" pitchFamily="50" charset="-128"/>
                <a:ea typeface="Meiryo UI" panose="020B0604030504040204" pitchFamily="50" charset="-128"/>
              </a:rPr>
              <a:t>　</a:t>
            </a:r>
            <a:r>
              <a:rPr kumimoji="1" lang="ja-JP" altLang="en-US" sz="1050" b="1" kern="0" dirty="0" smtClean="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◆授業料減免申請書</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◆令和</a:t>
            </a:r>
            <a:r>
              <a:rPr kumimoji="1" lang="ja-JP" altLang="en-US" sz="1050" kern="0" dirty="0">
                <a:solidFill>
                  <a:prstClr val="black"/>
                </a:solidFill>
                <a:latin typeface="Meiryo UI" panose="020B0604030504040204" pitchFamily="50" charset="-128"/>
                <a:ea typeface="Meiryo UI" panose="020B0604030504040204" pitchFamily="50" charset="-128"/>
              </a:rPr>
              <a:t>元年の所得を証明する書類及び扶養の状況が確認できる</a:t>
            </a:r>
            <a:r>
              <a:rPr kumimoji="1" lang="ja-JP" altLang="en-US" sz="1050" kern="0" dirty="0" smtClean="0">
                <a:solidFill>
                  <a:prstClr val="black"/>
                </a:solidFill>
                <a:latin typeface="Meiryo UI" panose="020B0604030504040204" pitchFamily="50" charset="-128"/>
                <a:ea typeface="Meiryo UI" panose="020B0604030504040204" pitchFamily="50" charset="-128"/>
              </a:rPr>
              <a:t>書類</a:t>
            </a:r>
            <a:endParaRPr kumimoji="1" lang="en-US" altLang="ja-JP" sz="9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・令和</a:t>
            </a:r>
            <a:r>
              <a:rPr kumimoji="1" lang="ja-JP" altLang="en-US" sz="1050" kern="0" dirty="0">
                <a:solidFill>
                  <a:prstClr val="black"/>
                </a:solidFill>
                <a:latin typeface="Meiryo UI" panose="020B0604030504040204" pitchFamily="50" charset="-128"/>
                <a:ea typeface="Meiryo UI" panose="020B0604030504040204" pitchFamily="50" charset="-128"/>
              </a:rPr>
              <a:t>２年度市（町村）民税・府民税課税証明書　　等</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◆令和２年の所得（見込み）を証明する書類</a:t>
            </a:r>
            <a:endParaRPr kumimoji="1" lang="en-US" altLang="ja-JP" sz="9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・令和２年分源泉徴収票</a:t>
            </a:r>
            <a:endParaRPr kumimoji="1" lang="en-US" altLang="ja-JP" sz="105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・給与支給者又は税理士等の第三者による所得（見込）</a:t>
            </a:r>
            <a:r>
              <a:rPr kumimoji="1" lang="ja-JP" altLang="en-US" sz="1050" kern="0" dirty="0">
                <a:solidFill>
                  <a:prstClr val="black"/>
                </a:solidFill>
                <a:latin typeface="Meiryo UI" panose="020B0604030504040204" pitchFamily="50" charset="-128"/>
                <a:ea typeface="Meiryo UI" panose="020B0604030504040204" pitchFamily="50" charset="-128"/>
              </a:rPr>
              <a:t>証明書　　等</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◆病気、怪我の事実を証明する書類</a:t>
            </a:r>
            <a:r>
              <a:rPr kumimoji="1" lang="ja-JP" altLang="en-US" sz="900" b="1" kern="0" dirty="0" smtClean="0">
                <a:solidFill>
                  <a:prstClr val="black"/>
                </a:solidFill>
                <a:latin typeface="Meiryo UI" panose="020B0604030504040204" pitchFamily="50" charset="-128"/>
                <a:ea typeface="Meiryo UI" panose="020B0604030504040204" pitchFamily="50" charset="-128"/>
              </a:rPr>
              <a:t>　</a:t>
            </a:r>
            <a:r>
              <a:rPr kumimoji="1" lang="ja-JP" altLang="en-US" sz="900" kern="0" dirty="0" smtClean="0">
                <a:solidFill>
                  <a:prstClr val="black"/>
                </a:solidFill>
                <a:latin typeface="Meiryo UI" panose="020B0604030504040204" pitchFamily="50" charset="-128"/>
                <a:ea typeface="Meiryo UI" panose="020B0604030504040204" pitchFamily="50" charset="-128"/>
              </a:rPr>
              <a:t>（学資負担者に病気、怪我があった場合のみ）</a:t>
            </a:r>
            <a:endParaRPr kumimoji="1" lang="en-US" altLang="ja-JP" sz="9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050" kern="0" dirty="0" smtClean="0">
                <a:solidFill>
                  <a:prstClr val="black"/>
                </a:solidFill>
                <a:latin typeface="Meiryo UI" panose="020B0604030504040204" pitchFamily="50" charset="-128"/>
                <a:ea typeface="Meiryo UI" panose="020B0604030504040204" pitchFamily="50" charset="-128"/>
              </a:rPr>
              <a:t>　　　・診断書</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887415" y="4831882"/>
            <a:ext cx="1918630"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著しい収入減</a:t>
            </a:r>
            <a:endParaRPr kumimoji="1" lang="ja-JP" altLang="en-US" sz="1400" b="1" dirty="0">
              <a:latin typeface="Meiryo UI" panose="020B0604030504040204" pitchFamily="50" charset="-128"/>
              <a:ea typeface="Meiryo UI" panose="020B0604030504040204" pitchFamily="50" charset="-128"/>
            </a:endParaRPr>
          </a:p>
        </p:txBody>
      </p:sp>
      <p:sp>
        <p:nvSpPr>
          <p:cNvPr id="11" name="角丸四角形 10"/>
          <p:cNvSpPr/>
          <p:nvPr/>
        </p:nvSpPr>
        <p:spPr>
          <a:xfrm>
            <a:off x="520065" y="8839200"/>
            <a:ext cx="6127163" cy="881453"/>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050" kern="0" dirty="0">
                <a:solidFill>
                  <a:prstClr val="black"/>
                </a:solidFill>
                <a:latin typeface="Meiryo UI" panose="020B0604030504040204" pitchFamily="50" charset="-128"/>
                <a:ea typeface="Meiryo UI" panose="020B0604030504040204" pitchFamily="50" charset="-128"/>
              </a:rPr>
              <a:t>過去</a:t>
            </a:r>
            <a:r>
              <a:rPr kumimoji="1" lang="ja-JP" altLang="en-US" sz="1050" kern="0" dirty="0" smtClean="0">
                <a:solidFill>
                  <a:prstClr val="black"/>
                </a:solidFill>
                <a:latin typeface="Meiryo UI" panose="020B0604030504040204" pitchFamily="50" charset="-128"/>
                <a:ea typeface="Meiryo UI" panose="020B0604030504040204" pitchFamily="50" charset="-128"/>
              </a:rPr>
              <a:t>にこの制度による授業料の減免を受けたことがある場合は対象外です。</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050" kern="0" dirty="0" smtClean="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大阪府私立高等学校等授業料支援補助金と併せて受けることはできません。補助金額のいずれか高い</a:t>
            </a:r>
            <a:r>
              <a:rPr kumimoji="1" lang="ja-JP" altLang="en-US" sz="1050" kern="0" dirty="0">
                <a:solidFill>
                  <a:prstClr val="black"/>
                </a:solidFill>
                <a:latin typeface="Meiryo UI" panose="020B0604030504040204" pitchFamily="50" charset="-128"/>
                <a:ea typeface="Meiryo UI" panose="020B0604030504040204" pitchFamily="50" charset="-128"/>
              </a:rPr>
              <a:t>方</a:t>
            </a:r>
            <a:r>
              <a:rPr kumimoji="1" lang="ja-JP" altLang="en-US" sz="1050" kern="0" dirty="0" smtClean="0">
                <a:solidFill>
                  <a:prstClr val="black"/>
                </a:solidFill>
                <a:latin typeface="Meiryo UI" panose="020B0604030504040204" pitchFamily="50" charset="-128"/>
                <a:ea typeface="Meiryo UI" panose="020B0604030504040204" pitchFamily="50" charset="-128"/>
              </a:rPr>
              <a:t>へ申請してください。</a:t>
            </a:r>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050" b="1" kern="0" dirty="0" smtClean="0">
                <a:solidFill>
                  <a:prstClr val="black"/>
                </a:solidFill>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050" b="1" kern="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87416" y="8683212"/>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注意</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5233016" y="736091"/>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a:t>
            </a:r>
            <a:r>
              <a:rPr kumimoji="1" lang="ja-JP" altLang="en-US" sz="1050" dirty="0" smtClean="0">
                <a:solidFill>
                  <a:prstClr val="black"/>
                </a:solidFill>
                <a:latin typeface="Meiryo UI" panose="020B0604030504040204" pitchFamily="50" charset="-128"/>
                <a:ea typeface="Meiryo UI" panose="020B0604030504040204" pitchFamily="50" charset="-128"/>
              </a:rPr>
              <a:t>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9030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748</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尾﨑　瑞穂</cp:lastModifiedBy>
  <cp:revision>35</cp:revision>
  <cp:lastPrinted>2020-07-09T04:18:55Z</cp:lastPrinted>
  <dcterms:created xsi:type="dcterms:W3CDTF">2020-06-17T05:13:25Z</dcterms:created>
  <dcterms:modified xsi:type="dcterms:W3CDTF">2020-07-10T05:05:16Z</dcterms:modified>
</cp:coreProperties>
</file>