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58" r:id="rId4"/>
  </p:sldIdLst>
  <p:sldSz cx="7200900" cy="9721850"/>
  <p:notesSz cx="6807200" cy="9939338"/>
  <p:defaultTex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3">
          <p15:clr>
            <a:srgbClr val="A4A3A4"/>
          </p15:clr>
        </p15:guide>
        <p15:guide id="2" pos="22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233" autoAdjust="0"/>
    <p:restoredTop sz="95785" autoAdjust="0"/>
  </p:normalViewPr>
  <p:slideViewPr>
    <p:cSldViewPr snapToGrid="0">
      <p:cViewPr>
        <p:scale>
          <a:sx n="100" d="100"/>
          <a:sy n="100" d="100"/>
        </p:scale>
        <p:origin x="1500" y="-2622"/>
      </p:cViewPr>
      <p:guideLst>
        <p:guide orient="horz" pos="3063"/>
        <p:guide pos="22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200"/>
            </a:lvl1pPr>
          </a:lstStyle>
          <a:p>
            <a:fld id="{53A585B8-3BC8-4533-85F5-B83566FEB325}" type="datetimeFigureOut">
              <a:rPr kumimoji="1" lang="ja-JP" altLang="en-US" smtClean="0"/>
              <a:pPr/>
              <a:t>2020/8/21</a:t>
            </a:fld>
            <a:endParaRPr kumimoji="1" lang="ja-JP" altLang="en-US"/>
          </a:p>
        </p:txBody>
      </p:sp>
      <p:sp>
        <p:nvSpPr>
          <p:cNvPr id="4" name="スライド イメージ プレースホルダー 3"/>
          <p:cNvSpPr>
            <a:spLocks noGrp="1" noRot="1" noChangeAspect="1"/>
          </p:cNvSpPr>
          <p:nvPr>
            <p:ph type="sldImg" idx="2"/>
          </p:nvPr>
        </p:nvSpPr>
        <p:spPr>
          <a:xfrm>
            <a:off x="2022475" y="744538"/>
            <a:ext cx="276225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a:lvl1pPr>
          </a:lstStyle>
          <a:p>
            <a:fld id="{8BD18E85-DE4D-483B-911A-DEFA6C3A4B57}" type="slidenum">
              <a:rPr kumimoji="1" lang="ja-JP" altLang="en-US" smtClean="0"/>
              <a:pPr/>
              <a:t>‹#›</a:t>
            </a:fld>
            <a:endParaRPr kumimoji="1" lang="ja-JP" altLang="en-US"/>
          </a:p>
        </p:txBody>
      </p:sp>
    </p:spTree>
    <p:extLst>
      <p:ext uri="{BB962C8B-B14F-4D97-AF65-F5344CB8AC3E}">
        <p14:creationId xmlns:p14="http://schemas.microsoft.com/office/powerpoint/2010/main" val="204470246"/>
      </p:ext>
    </p:extLst>
  </p:cSld>
  <p:clrMap bg1="lt1" tx1="dk1" bg2="lt2" tx2="dk2" accent1="accent1" accent2="accent2" accent3="accent3" accent4="accent4" accent5="accent5" accent6="accent6" hlink="hlink" folHlink="folHlink"/>
  <p:notesStyle>
    <a:lvl1pPr marL="0" algn="l" defTabSz="946404" rtl="0" eaLnBrk="1" latinLnBrk="0" hangingPunct="1">
      <a:defRPr kumimoji="1" sz="1200" kern="1200">
        <a:solidFill>
          <a:schemeClr val="tx1"/>
        </a:solidFill>
        <a:latin typeface="+mn-lt"/>
        <a:ea typeface="+mn-ea"/>
        <a:cs typeface="+mn-cs"/>
      </a:defRPr>
    </a:lvl1pPr>
    <a:lvl2pPr marL="473202" algn="l" defTabSz="946404" rtl="0" eaLnBrk="1" latinLnBrk="0" hangingPunct="1">
      <a:defRPr kumimoji="1" sz="1200" kern="1200">
        <a:solidFill>
          <a:schemeClr val="tx1"/>
        </a:solidFill>
        <a:latin typeface="+mn-lt"/>
        <a:ea typeface="+mn-ea"/>
        <a:cs typeface="+mn-cs"/>
      </a:defRPr>
    </a:lvl2pPr>
    <a:lvl3pPr marL="946404" algn="l" defTabSz="946404" rtl="0" eaLnBrk="1" latinLnBrk="0" hangingPunct="1">
      <a:defRPr kumimoji="1" sz="1200" kern="1200">
        <a:solidFill>
          <a:schemeClr val="tx1"/>
        </a:solidFill>
        <a:latin typeface="+mn-lt"/>
        <a:ea typeface="+mn-ea"/>
        <a:cs typeface="+mn-cs"/>
      </a:defRPr>
    </a:lvl3pPr>
    <a:lvl4pPr marL="1419606" algn="l" defTabSz="946404" rtl="0" eaLnBrk="1" latinLnBrk="0" hangingPunct="1">
      <a:defRPr kumimoji="1" sz="1200" kern="1200">
        <a:solidFill>
          <a:schemeClr val="tx1"/>
        </a:solidFill>
        <a:latin typeface="+mn-lt"/>
        <a:ea typeface="+mn-ea"/>
        <a:cs typeface="+mn-cs"/>
      </a:defRPr>
    </a:lvl4pPr>
    <a:lvl5pPr marL="1892808" algn="l" defTabSz="946404" rtl="0" eaLnBrk="1" latinLnBrk="0" hangingPunct="1">
      <a:defRPr kumimoji="1" sz="1200" kern="1200">
        <a:solidFill>
          <a:schemeClr val="tx1"/>
        </a:solidFill>
        <a:latin typeface="+mn-lt"/>
        <a:ea typeface="+mn-ea"/>
        <a:cs typeface="+mn-cs"/>
      </a:defRPr>
    </a:lvl5pPr>
    <a:lvl6pPr marL="2366010" algn="l" defTabSz="946404" rtl="0" eaLnBrk="1" latinLnBrk="0" hangingPunct="1">
      <a:defRPr kumimoji="1" sz="1200" kern="1200">
        <a:solidFill>
          <a:schemeClr val="tx1"/>
        </a:solidFill>
        <a:latin typeface="+mn-lt"/>
        <a:ea typeface="+mn-ea"/>
        <a:cs typeface="+mn-cs"/>
      </a:defRPr>
    </a:lvl6pPr>
    <a:lvl7pPr marL="2839212" algn="l" defTabSz="946404" rtl="0" eaLnBrk="1" latinLnBrk="0" hangingPunct="1">
      <a:defRPr kumimoji="1" sz="1200" kern="1200">
        <a:solidFill>
          <a:schemeClr val="tx1"/>
        </a:solidFill>
        <a:latin typeface="+mn-lt"/>
        <a:ea typeface="+mn-ea"/>
        <a:cs typeface="+mn-cs"/>
      </a:defRPr>
    </a:lvl7pPr>
    <a:lvl8pPr marL="3312414" algn="l" defTabSz="946404" rtl="0" eaLnBrk="1" latinLnBrk="0" hangingPunct="1">
      <a:defRPr kumimoji="1" sz="1200" kern="1200">
        <a:solidFill>
          <a:schemeClr val="tx1"/>
        </a:solidFill>
        <a:latin typeface="+mn-lt"/>
        <a:ea typeface="+mn-ea"/>
        <a:cs typeface="+mn-cs"/>
      </a:defRPr>
    </a:lvl8pPr>
    <a:lvl9pPr marL="3785616" algn="l" defTabSz="946404"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022475" y="744538"/>
            <a:ext cx="2762250" cy="37290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BD18E85-DE4D-483B-911A-DEFA6C3A4B57}" type="slidenum">
              <a:rPr kumimoji="1" lang="ja-JP" altLang="en-US" smtClean="0"/>
              <a:pPr/>
              <a:t>1</a:t>
            </a:fld>
            <a:endParaRPr kumimoji="1" lang="ja-JP" altLang="en-US"/>
          </a:p>
        </p:txBody>
      </p:sp>
    </p:spTree>
    <p:extLst>
      <p:ext uri="{BB962C8B-B14F-4D97-AF65-F5344CB8AC3E}">
        <p14:creationId xmlns:p14="http://schemas.microsoft.com/office/powerpoint/2010/main" val="1021071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0069" y="3020077"/>
            <a:ext cx="6120765" cy="2083896"/>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80135" y="5509048"/>
            <a:ext cx="5040630" cy="2484473"/>
          </a:xfrm>
        </p:spPr>
        <p:txBody>
          <a:bodyPr/>
          <a:lstStyle>
            <a:lvl1pPr marL="0" indent="0" algn="ctr">
              <a:buNone/>
              <a:defRPr>
                <a:solidFill>
                  <a:schemeClr val="tx1">
                    <a:tint val="75000"/>
                  </a:schemeClr>
                </a:solidFill>
              </a:defRPr>
            </a:lvl1pPr>
            <a:lvl2pPr marL="473202" indent="0" algn="ctr">
              <a:buNone/>
              <a:defRPr>
                <a:solidFill>
                  <a:schemeClr val="tx1">
                    <a:tint val="75000"/>
                  </a:schemeClr>
                </a:solidFill>
              </a:defRPr>
            </a:lvl2pPr>
            <a:lvl3pPr marL="946404" indent="0" algn="ctr">
              <a:buNone/>
              <a:defRPr>
                <a:solidFill>
                  <a:schemeClr val="tx1">
                    <a:tint val="75000"/>
                  </a:schemeClr>
                </a:solidFill>
              </a:defRPr>
            </a:lvl3pPr>
            <a:lvl4pPr marL="1419606" indent="0" algn="ctr">
              <a:buNone/>
              <a:defRPr>
                <a:solidFill>
                  <a:schemeClr val="tx1">
                    <a:tint val="75000"/>
                  </a:schemeClr>
                </a:solidFill>
              </a:defRPr>
            </a:lvl4pPr>
            <a:lvl5pPr marL="1892808" indent="0" algn="ctr">
              <a:buNone/>
              <a:defRPr>
                <a:solidFill>
                  <a:schemeClr val="tx1">
                    <a:tint val="75000"/>
                  </a:schemeClr>
                </a:solidFill>
              </a:defRPr>
            </a:lvl5pPr>
            <a:lvl6pPr marL="2366010" indent="0" algn="ctr">
              <a:buNone/>
              <a:defRPr>
                <a:solidFill>
                  <a:schemeClr val="tx1">
                    <a:tint val="75000"/>
                  </a:schemeClr>
                </a:solidFill>
              </a:defRPr>
            </a:lvl6pPr>
            <a:lvl7pPr marL="2839212" indent="0" algn="ctr">
              <a:buNone/>
              <a:defRPr>
                <a:solidFill>
                  <a:schemeClr val="tx1">
                    <a:tint val="75000"/>
                  </a:schemeClr>
                </a:solidFill>
              </a:defRPr>
            </a:lvl7pPr>
            <a:lvl8pPr marL="3312414" indent="0" algn="ctr">
              <a:buNone/>
              <a:defRPr>
                <a:solidFill>
                  <a:schemeClr val="tx1">
                    <a:tint val="75000"/>
                  </a:schemeClr>
                </a:solidFill>
              </a:defRPr>
            </a:lvl8pPr>
            <a:lvl9pPr marL="3785616"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536ADC8-A862-49CE-91E8-F175F019BA8D}" type="datetime1">
              <a:rPr kumimoji="1" lang="ja-JP" altLang="en-US" smtClean="0"/>
              <a:t>2020/8/21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260208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076158E-7B14-44C7-B343-51FA9E54B9B6}" type="datetime1">
              <a:rPr kumimoji="1" lang="ja-JP" altLang="en-US" smtClean="0"/>
              <a:t>2020/8/21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1985663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915489" y="519850"/>
            <a:ext cx="1215152" cy="1105860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70035" y="519850"/>
            <a:ext cx="3525441" cy="1105860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C6011EE-AFB1-490B-A834-7486282DC93E}" type="datetime1">
              <a:rPr kumimoji="1" lang="ja-JP" altLang="en-US" smtClean="0"/>
              <a:t>2020/8/21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1392012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D390AAE-84B1-414F-B3B4-DB4A43D1AA58}" type="datetime1">
              <a:rPr kumimoji="1" lang="ja-JP" altLang="en-US" smtClean="0"/>
              <a:t>2020/8/21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219773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68823" y="6247189"/>
            <a:ext cx="6120765" cy="1930868"/>
          </a:xfrm>
        </p:spPr>
        <p:txBody>
          <a:bodyPr anchor="t"/>
          <a:lstStyle>
            <a:lvl1pPr algn="l">
              <a:defRPr sz="41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68823" y="4120536"/>
            <a:ext cx="6120765" cy="2126653"/>
          </a:xfrm>
        </p:spPr>
        <p:txBody>
          <a:bodyPr anchor="b"/>
          <a:lstStyle>
            <a:lvl1pPr marL="0" indent="0">
              <a:buNone/>
              <a:defRPr sz="2100">
                <a:solidFill>
                  <a:schemeClr val="tx1">
                    <a:tint val="75000"/>
                  </a:schemeClr>
                </a:solidFill>
              </a:defRPr>
            </a:lvl1pPr>
            <a:lvl2pPr marL="473202" indent="0">
              <a:buNone/>
              <a:defRPr sz="1900">
                <a:solidFill>
                  <a:schemeClr val="tx1">
                    <a:tint val="75000"/>
                  </a:schemeClr>
                </a:solidFill>
              </a:defRPr>
            </a:lvl2pPr>
            <a:lvl3pPr marL="946404" indent="0">
              <a:buNone/>
              <a:defRPr sz="1700">
                <a:solidFill>
                  <a:schemeClr val="tx1">
                    <a:tint val="75000"/>
                  </a:schemeClr>
                </a:solidFill>
              </a:defRPr>
            </a:lvl3pPr>
            <a:lvl4pPr marL="1419606" indent="0">
              <a:buNone/>
              <a:defRPr sz="1400">
                <a:solidFill>
                  <a:schemeClr val="tx1">
                    <a:tint val="75000"/>
                  </a:schemeClr>
                </a:solidFill>
              </a:defRPr>
            </a:lvl4pPr>
            <a:lvl5pPr marL="1892808" indent="0">
              <a:buNone/>
              <a:defRPr sz="1400">
                <a:solidFill>
                  <a:schemeClr val="tx1">
                    <a:tint val="75000"/>
                  </a:schemeClr>
                </a:solidFill>
              </a:defRPr>
            </a:lvl5pPr>
            <a:lvl6pPr marL="2366010" indent="0">
              <a:buNone/>
              <a:defRPr sz="1400">
                <a:solidFill>
                  <a:schemeClr val="tx1">
                    <a:tint val="75000"/>
                  </a:schemeClr>
                </a:solidFill>
              </a:defRPr>
            </a:lvl6pPr>
            <a:lvl7pPr marL="2839212" indent="0">
              <a:buNone/>
              <a:defRPr sz="1400">
                <a:solidFill>
                  <a:schemeClr val="tx1">
                    <a:tint val="75000"/>
                  </a:schemeClr>
                </a:solidFill>
              </a:defRPr>
            </a:lvl7pPr>
            <a:lvl8pPr marL="3312414" indent="0">
              <a:buNone/>
              <a:defRPr sz="1400">
                <a:solidFill>
                  <a:schemeClr val="tx1">
                    <a:tint val="75000"/>
                  </a:schemeClr>
                </a:solidFill>
              </a:defRPr>
            </a:lvl8pPr>
            <a:lvl9pPr marL="3785616"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18FD24E-D89C-4B16-BF12-24F97456E968}" type="datetime1">
              <a:rPr kumimoji="1" lang="ja-JP" altLang="en-US" smtClean="0"/>
              <a:t>2020/8/21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3553182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70034" y="3024576"/>
            <a:ext cx="2370296" cy="8553879"/>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760346" y="3024576"/>
            <a:ext cx="2370296" cy="8553879"/>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774D54C-F7AB-4815-A674-99438EB23AD8}" type="datetime1">
              <a:rPr kumimoji="1" lang="ja-JP" altLang="en-US" smtClean="0"/>
              <a:t>2020/8/21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1424924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60045" y="389325"/>
            <a:ext cx="6480810" cy="1620308"/>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60046" y="2176165"/>
            <a:ext cx="3181648" cy="906922"/>
          </a:xfrm>
        </p:spPr>
        <p:txBody>
          <a:bodyPr anchor="b"/>
          <a:lstStyle>
            <a:lvl1pPr marL="0" indent="0">
              <a:buNone/>
              <a:defRPr sz="2500" b="1"/>
            </a:lvl1pPr>
            <a:lvl2pPr marL="473202" indent="0">
              <a:buNone/>
              <a:defRPr sz="2100" b="1"/>
            </a:lvl2pPr>
            <a:lvl3pPr marL="946404" indent="0">
              <a:buNone/>
              <a:defRPr sz="1900" b="1"/>
            </a:lvl3pPr>
            <a:lvl4pPr marL="1419606" indent="0">
              <a:buNone/>
              <a:defRPr sz="1700" b="1"/>
            </a:lvl4pPr>
            <a:lvl5pPr marL="1892808" indent="0">
              <a:buNone/>
              <a:defRPr sz="1700" b="1"/>
            </a:lvl5pPr>
            <a:lvl6pPr marL="2366010" indent="0">
              <a:buNone/>
              <a:defRPr sz="1700" b="1"/>
            </a:lvl6pPr>
            <a:lvl7pPr marL="2839212" indent="0">
              <a:buNone/>
              <a:defRPr sz="1700" b="1"/>
            </a:lvl7pPr>
            <a:lvl8pPr marL="3312414" indent="0">
              <a:buNone/>
              <a:defRPr sz="1700" b="1"/>
            </a:lvl8pPr>
            <a:lvl9pPr marL="3785616" indent="0">
              <a:buNone/>
              <a:defRPr sz="17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60046" y="3083087"/>
            <a:ext cx="3181648" cy="5601316"/>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657958" y="2176165"/>
            <a:ext cx="3182898" cy="906922"/>
          </a:xfrm>
        </p:spPr>
        <p:txBody>
          <a:bodyPr anchor="b"/>
          <a:lstStyle>
            <a:lvl1pPr marL="0" indent="0">
              <a:buNone/>
              <a:defRPr sz="2500" b="1"/>
            </a:lvl1pPr>
            <a:lvl2pPr marL="473202" indent="0">
              <a:buNone/>
              <a:defRPr sz="2100" b="1"/>
            </a:lvl2pPr>
            <a:lvl3pPr marL="946404" indent="0">
              <a:buNone/>
              <a:defRPr sz="1900" b="1"/>
            </a:lvl3pPr>
            <a:lvl4pPr marL="1419606" indent="0">
              <a:buNone/>
              <a:defRPr sz="1700" b="1"/>
            </a:lvl4pPr>
            <a:lvl5pPr marL="1892808" indent="0">
              <a:buNone/>
              <a:defRPr sz="1700" b="1"/>
            </a:lvl5pPr>
            <a:lvl6pPr marL="2366010" indent="0">
              <a:buNone/>
              <a:defRPr sz="1700" b="1"/>
            </a:lvl6pPr>
            <a:lvl7pPr marL="2839212" indent="0">
              <a:buNone/>
              <a:defRPr sz="1700" b="1"/>
            </a:lvl7pPr>
            <a:lvl8pPr marL="3312414" indent="0">
              <a:buNone/>
              <a:defRPr sz="1700" b="1"/>
            </a:lvl8pPr>
            <a:lvl9pPr marL="3785616" indent="0">
              <a:buNone/>
              <a:defRPr sz="17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657958" y="3083087"/>
            <a:ext cx="3182898" cy="5601316"/>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960E3F6-3066-49BE-BE76-604CECD05C09}" type="datetime1">
              <a:rPr kumimoji="1" lang="ja-JP" altLang="en-US" smtClean="0"/>
              <a:t>2020/8/21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369925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B52BFBF-EC6A-413B-A4A2-A4A6AD2F3604}" type="datetime1">
              <a:rPr kumimoji="1" lang="ja-JP" altLang="en-US" smtClean="0"/>
              <a:t>2020/8/21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150637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16624E4-C2DA-475A-8912-57663E8BC1DD}" type="datetime1">
              <a:rPr kumimoji="1" lang="ja-JP" altLang="en-US" smtClean="0"/>
              <a:t>2020/8/21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19782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0046" y="387074"/>
            <a:ext cx="2369047" cy="1647313"/>
          </a:xfrm>
        </p:spPr>
        <p:txBody>
          <a:bodyPr anchor="b"/>
          <a:lstStyle>
            <a:lvl1pPr algn="l">
              <a:defRPr sz="21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815352" y="387075"/>
            <a:ext cx="4025504" cy="8297330"/>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60046" y="2034388"/>
            <a:ext cx="2369047" cy="6650017"/>
          </a:xfrm>
        </p:spPr>
        <p:txBody>
          <a:bodyPr/>
          <a:lstStyle>
            <a:lvl1pPr marL="0" indent="0">
              <a:buNone/>
              <a:defRPr sz="1400"/>
            </a:lvl1pPr>
            <a:lvl2pPr marL="473202" indent="0">
              <a:buNone/>
              <a:defRPr sz="1200"/>
            </a:lvl2pPr>
            <a:lvl3pPr marL="946404" indent="0">
              <a:buNone/>
              <a:defRPr sz="1000"/>
            </a:lvl3pPr>
            <a:lvl4pPr marL="1419606" indent="0">
              <a:buNone/>
              <a:defRPr sz="900"/>
            </a:lvl4pPr>
            <a:lvl5pPr marL="1892808" indent="0">
              <a:buNone/>
              <a:defRPr sz="900"/>
            </a:lvl5pPr>
            <a:lvl6pPr marL="2366010" indent="0">
              <a:buNone/>
              <a:defRPr sz="900"/>
            </a:lvl6pPr>
            <a:lvl7pPr marL="2839212" indent="0">
              <a:buNone/>
              <a:defRPr sz="900"/>
            </a:lvl7pPr>
            <a:lvl8pPr marL="3312414" indent="0">
              <a:buNone/>
              <a:defRPr sz="900"/>
            </a:lvl8pPr>
            <a:lvl9pPr marL="3785616"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379DDD7-FC76-4BD5-831D-9E95381A9CF8}" type="datetime1">
              <a:rPr kumimoji="1" lang="ja-JP" altLang="en-US" smtClean="0"/>
              <a:t>2020/8/21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3553235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11427" y="6805295"/>
            <a:ext cx="4320540" cy="803404"/>
          </a:xfrm>
        </p:spPr>
        <p:txBody>
          <a:bodyPr anchor="b"/>
          <a:lstStyle>
            <a:lvl1pPr algn="l">
              <a:defRPr sz="21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411427" y="868666"/>
            <a:ext cx="4320540" cy="5833110"/>
          </a:xfrm>
        </p:spPr>
        <p:txBody>
          <a:bodyPr/>
          <a:lstStyle>
            <a:lvl1pPr marL="0" indent="0">
              <a:buNone/>
              <a:defRPr sz="3300"/>
            </a:lvl1pPr>
            <a:lvl2pPr marL="473202" indent="0">
              <a:buNone/>
              <a:defRPr sz="2900"/>
            </a:lvl2pPr>
            <a:lvl3pPr marL="946404" indent="0">
              <a:buNone/>
              <a:defRPr sz="2500"/>
            </a:lvl3pPr>
            <a:lvl4pPr marL="1419606" indent="0">
              <a:buNone/>
              <a:defRPr sz="2100"/>
            </a:lvl4pPr>
            <a:lvl5pPr marL="1892808" indent="0">
              <a:buNone/>
              <a:defRPr sz="2100"/>
            </a:lvl5pPr>
            <a:lvl6pPr marL="2366010" indent="0">
              <a:buNone/>
              <a:defRPr sz="2100"/>
            </a:lvl6pPr>
            <a:lvl7pPr marL="2839212" indent="0">
              <a:buNone/>
              <a:defRPr sz="2100"/>
            </a:lvl7pPr>
            <a:lvl8pPr marL="3312414" indent="0">
              <a:buNone/>
              <a:defRPr sz="2100"/>
            </a:lvl8pPr>
            <a:lvl9pPr marL="3785616" indent="0">
              <a:buNone/>
              <a:defRPr sz="2100"/>
            </a:lvl9pPr>
          </a:lstStyle>
          <a:p>
            <a:endParaRPr kumimoji="1" lang="ja-JP" altLang="en-US"/>
          </a:p>
        </p:txBody>
      </p:sp>
      <p:sp>
        <p:nvSpPr>
          <p:cNvPr id="4" name="テキスト プレースホルダー 3"/>
          <p:cNvSpPr>
            <a:spLocks noGrp="1"/>
          </p:cNvSpPr>
          <p:nvPr>
            <p:ph type="body" sz="half" idx="2"/>
          </p:nvPr>
        </p:nvSpPr>
        <p:spPr>
          <a:xfrm>
            <a:off x="1411427" y="7608700"/>
            <a:ext cx="4320540" cy="1140966"/>
          </a:xfrm>
        </p:spPr>
        <p:txBody>
          <a:bodyPr/>
          <a:lstStyle>
            <a:lvl1pPr marL="0" indent="0">
              <a:buNone/>
              <a:defRPr sz="1400"/>
            </a:lvl1pPr>
            <a:lvl2pPr marL="473202" indent="0">
              <a:buNone/>
              <a:defRPr sz="1200"/>
            </a:lvl2pPr>
            <a:lvl3pPr marL="946404" indent="0">
              <a:buNone/>
              <a:defRPr sz="1000"/>
            </a:lvl3pPr>
            <a:lvl4pPr marL="1419606" indent="0">
              <a:buNone/>
              <a:defRPr sz="900"/>
            </a:lvl4pPr>
            <a:lvl5pPr marL="1892808" indent="0">
              <a:buNone/>
              <a:defRPr sz="900"/>
            </a:lvl5pPr>
            <a:lvl6pPr marL="2366010" indent="0">
              <a:buNone/>
              <a:defRPr sz="900"/>
            </a:lvl6pPr>
            <a:lvl7pPr marL="2839212" indent="0">
              <a:buNone/>
              <a:defRPr sz="900"/>
            </a:lvl7pPr>
            <a:lvl8pPr marL="3312414" indent="0">
              <a:buNone/>
              <a:defRPr sz="900"/>
            </a:lvl8pPr>
            <a:lvl9pPr marL="3785616"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0B93286-B587-45A6-B7B0-359FA6CF1C9E}" type="datetime1">
              <a:rPr kumimoji="1" lang="ja-JP" altLang="en-US" smtClean="0"/>
              <a:t>2020/8/21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617752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60045" y="389325"/>
            <a:ext cx="6480810" cy="1620308"/>
          </a:xfrm>
          <a:prstGeom prst="rect">
            <a:avLst/>
          </a:prstGeom>
        </p:spPr>
        <p:txBody>
          <a:bodyPr vert="horz" lIns="94640" tIns="47320" rIns="94640" bIns="473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60045" y="2268434"/>
            <a:ext cx="6480810" cy="6415971"/>
          </a:xfrm>
          <a:prstGeom prst="rect">
            <a:avLst/>
          </a:prstGeom>
        </p:spPr>
        <p:txBody>
          <a:bodyPr vert="horz" lIns="94640" tIns="47320" rIns="94640" bIns="473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60045" y="9010716"/>
            <a:ext cx="1680210" cy="517598"/>
          </a:xfrm>
          <a:prstGeom prst="rect">
            <a:avLst/>
          </a:prstGeom>
        </p:spPr>
        <p:txBody>
          <a:bodyPr vert="horz" lIns="94640" tIns="47320" rIns="94640" bIns="47320" rtlCol="0" anchor="ctr"/>
          <a:lstStyle>
            <a:lvl1pPr algn="l">
              <a:defRPr sz="1200">
                <a:solidFill>
                  <a:schemeClr val="tx1">
                    <a:tint val="75000"/>
                  </a:schemeClr>
                </a:solidFill>
              </a:defRPr>
            </a:lvl1pPr>
          </a:lstStyle>
          <a:p>
            <a:fld id="{615A1D57-A37F-486E-AA20-8092CD3515A2}" type="datetime1">
              <a:rPr kumimoji="1" lang="ja-JP" altLang="en-US" smtClean="0"/>
              <a:t>2020/8/21</a:t>
            </a:fld>
            <a:endParaRPr kumimoji="1" lang="ja-JP" altLang="en-US"/>
          </a:p>
        </p:txBody>
      </p:sp>
      <p:sp>
        <p:nvSpPr>
          <p:cNvPr id="5" name="フッター プレースホルダー 4"/>
          <p:cNvSpPr>
            <a:spLocks noGrp="1"/>
          </p:cNvSpPr>
          <p:nvPr>
            <p:ph type="ftr" sz="quarter" idx="3"/>
          </p:nvPr>
        </p:nvSpPr>
        <p:spPr>
          <a:xfrm>
            <a:off x="2460309" y="9010716"/>
            <a:ext cx="2280285" cy="517598"/>
          </a:xfrm>
          <a:prstGeom prst="rect">
            <a:avLst/>
          </a:prstGeom>
        </p:spPr>
        <p:txBody>
          <a:bodyPr vert="horz" lIns="94640" tIns="47320" rIns="94640" bIns="473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160645" y="9010716"/>
            <a:ext cx="1680210" cy="517598"/>
          </a:xfrm>
          <a:prstGeom prst="rect">
            <a:avLst/>
          </a:prstGeom>
        </p:spPr>
        <p:txBody>
          <a:bodyPr vert="horz" lIns="94640" tIns="47320" rIns="94640" bIns="47320" rtlCol="0" anchor="ctr"/>
          <a:lstStyle>
            <a:lvl1pPr algn="r">
              <a:defRPr sz="1200">
                <a:solidFill>
                  <a:schemeClr val="tx1">
                    <a:tint val="75000"/>
                  </a:schemeClr>
                </a:solidFill>
              </a:defRPr>
            </a:lvl1pPr>
          </a:lstStyle>
          <a:p>
            <a:fld id="{4074EEB8-9896-4BFA-86EE-39DB9FEDAC71}" type="slidenum">
              <a:rPr kumimoji="1" lang="ja-JP" altLang="en-US" smtClean="0"/>
              <a:pPr/>
              <a:t>‹#›</a:t>
            </a:fld>
            <a:endParaRPr kumimoji="1" lang="ja-JP" altLang="en-US"/>
          </a:p>
        </p:txBody>
      </p:sp>
    </p:spTree>
    <p:extLst>
      <p:ext uri="{BB962C8B-B14F-4D97-AF65-F5344CB8AC3E}">
        <p14:creationId xmlns:p14="http://schemas.microsoft.com/office/powerpoint/2010/main" val="2368854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46404" rtl="0" eaLnBrk="1" latinLnBrk="0" hangingPunct="1">
        <a:spcBef>
          <a:spcPct val="0"/>
        </a:spcBef>
        <a:buNone/>
        <a:defRPr kumimoji="1" sz="4600" kern="1200">
          <a:solidFill>
            <a:schemeClr val="tx1"/>
          </a:solidFill>
          <a:latin typeface="+mj-lt"/>
          <a:ea typeface="+mj-ea"/>
          <a:cs typeface="+mj-cs"/>
        </a:defRPr>
      </a:lvl1pPr>
    </p:titleStyle>
    <p:bodyStyle>
      <a:lvl1pPr marL="354902" indent="-354902" algn="l" defTabSz="946404" rtl="0" eaLnBrk="1" latinLnBrk="0" hangingPunct="1">
        <a:spcBef>
          <a:spcPct val="20000"/>
        </a:spcBef>
        <a:buFont typeface="Arial" pitchFamily="34" charset="0"/>
        <a:buChar char="•"/>
        <a:defRPr kumimoji="1" sz="3300" kern="1200">
          <a:solidFill>
            <a:schemeClr val="tx1"/>
          </a:solidFill>
          <a:latin typeface="+mn-lt"/>
          <a:ea typeface="+mn-ea"/>
          <a:cs typeface="+mn-cs"/>
        </a:defRPr>
      </a:lvl1pPr>
      <a:lvl2pPr marL="768953" indent="-295751" algn="l" defTabSz="946404" rtl="0" eaLnBrk="1" latinLnBrk="0" hangingPunct="1">
        <a:spcBef>
          <a:spcPct val="20000"/>
        </a:spcBef>
        <a:buFont typeface="Arial" pitchFamily="34" charset="0"/>
        <a:buChar char="–"/>
        <a:defRPr kumimoji="1" sz="2900" kern="1200">
          <a:solidFill>
            <a:schemeClr val="tx1"/>
          </a:solidFill>
          <a:latin typeface="+mn-lt"/>
          <a:ea typeface="+mn-ea"/>
          <a:cs typeface="+mn-cs"/>
        </a:defRPr>
      </a:lvl2pPr>
      <a:lvl3pPr marL="1183005" indent="-236601" algn="l" defTabSz="946404" rtl="0" eaLnBrk="1" latinLnBrk="0" hangingPunct="1">
        <a:spcBef>
          <a:spcPct val="20000"/>
        </a:spcBef>
        <a:buFont typeface="Arial" pitchFamily="34" charset="0"/>
        <a:buChar char="•"/>
        <a:defRPr kumimoji="1" sz="2500" kern="1200">
          <a:solidFill>
            <a:schemeClr val="tx1"/>
          </a:solidFill>
          <a:latin typeface="+mn-lt"/>
          <a:ea typeface="+mn-ea"/>
          <a:cs typeface="+mn-cs"/>
        </a:defRPr>
      </a:lvl3pPr>
      <a:lvl4pPr marL="1656207"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4pPr>
      <a:lvl5pPr marL="2129409"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5pPr>
      <a:lvl6pPr marL="2602611"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6pPr>
      <a:lvl7pPr marL="3075813"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7pPr>
      <a:lvl8pPr marL="3549015"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8pPr>
      <a:lvl9pPr marL="4022217" indent="-236601" algn="l" defTabSz="946404" rtl="0" eaLnBrk="1" latinLnBrk="0" hangingPunct="1">
        <a:spcBef>
          <a:spcPct val="20000"/>
        </a:spcBef>
        <a:buFont typeface="Arial" pitchFamily="34" charset="0"/>
        <a:buChar char="•"/>
        <a:defRPr kumimoji="1" sz="2100" kern="1200">
          <a:solidFill>
            <a:schemeClr val="tx1"/>
          </a:solidFill>
          <a:latin typeface="+mn-lt"/>
          <a:ea typeface="+mn-ea"/>
          <a:cs typeface="+mn-cs"/>
        </a:defRPr>
      </a:lvl9pPr>
    </p:bodyStyle>
    <p:other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tif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lip_image00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1185" y="67342"/>
            <a:ext cx="1143001" cy="323127"/>
          </a:xfrm>
          <a:prstGeom prst="rect">
            <a:avLst/>
          </a:prstGeom>
          <a:solidFill>
            <a:srgbClr val="FF0000"/>
          </a:solidFill>
        </p:spPr>
      </p:pic>
      <p:sp>
        <p:nvSpPr>
          <p:cNvPr id="4" name="Rectangle 2"/>
          <p:cNvSpPr>
            <a:spLocks noChangeArrowheads="1"/>
          </p:cNvSpPr>
          <p:nvPr/>
        </p:nvSpPr>
        <p:spPr bwMode="auto">
          <a:xfrm>
            <a:off x="352380" y="461542"/>
            <a:ext cx="6480720" cy="519533"/>
          </a:xfrm>
          <a:prstGeom prst="rect">
            <a:avLst/>
          </a:prstGeom>
          <a:noFill/>
          <a:ln w="79375" cmpd="dbl">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vert="horz" wrap="none" lIns="72000" tIns="8890" rIns="72000" bIns="8890" numCol="1" anchor="ctr" anchorCtr="1" compatLnSpc="1">
            <a:prstTxWarp prst="textNoShape">
              <a:avLst/>
            </a:prstTxWarp>
            <a:normAutofit/>
          </a:bodyPr>
          <a:lstStyle/>
          <a:p>
            <a:pPr lvl="0" algn="ctr">
              <a:spcBef>
                <a:spcPts val="600"/>
              </a:spcBef>
            </a:pPr>
            <a:r>
              <a:rPr lang="ja-JP" altLang="en-US" sz="2000" b="1" dirty="0" smtClean="0">
                <a:latin typeface="メイリオ" pitchFamily="50" charset="-128"/>
                <a:ea typeface="メイリオ" pitchFamily="50" charset="-128"/>
                <a:cs typeface="メイリオ" pitchFamily="50" charset="-128"/>
              </a:rPr>
              <a:t>   </a:t>
            </a:r>
            <a:r>
              <a:rPr lang="ja-JP" altLang="en-US" sz="1800" b="1" dirty="0" smtClean="0">
                <a:latin typeface="メイリオ" pitchFamily="50" charset="-128"/>
                <a:ea typeface="メイリオ" pitchFamily="50" charset="-128"/>
                <a:cs typeface="メイリオ" pitchFamily="50" charset="-128"/>
              </a:rPr>
              <a:t>大阪府私立</a:t>
            </a:r>
            <a:r>
              <a:rPr lang="ja-JP" altLang="en-US" sz="1800" b="1" dirty="0">
                <a:latin typeface="メイリオ" pitchFamily="50" charset="-128"/>
                <a:ea typeface="メイリオ" pitchFamily="50" charset="-128"/>
                <a:cs typeface="メイリオ" pitchFamily="50" charset="-128"/>
              </a:rPr>
              <a:t>高等学校</a:t>
            </a:r>
            <a:r>
              <a:rPr lang="ja-JP" altLang="en-US" sz="1800" b="1" dirty="0" smtClean="0">
                <a:latin typeface="メイリオ" pitchFamily="50" charset="-128"/>
                <a:ea typeface="メイリオ" pitchFamily="50" charset="-128"/>
                <a:cs typeface="メイリオ" pitchFamily="50" charset="-128"/>
              </a:rPr>
              <a:t>等学び直し支援金について（全日制）</a:t>
            </a:r>
            <a:endParaRPr lang="en-US" altLang="ja-JP" sz="2000" b="1" dirty="0" smtClean="0">
              <a:latin typeface="メイリオ" pitchFamily="50" charset="-128"/>
              <a:ea typeface="メイリオ" pitchFamily="50" charset="-128"/>
              <a:cs typeface="メイリオ" pitchFamily="50" charset="-128"/>
            </a:endParaRPr>
          </a:p>
        </p:txBody>
      </p:sp>
      <p:grpSp>
        <p:nvGrpSpPr>
          <p:cNvPr id="15" name="グループ化 14"/>
          <p:cNvGrpSpPr/>
          <p:nvPr/>
        </p:nvGrpSpPr>
        <p:grpSpPr>
          <a:xfrm>
            <a:off x="279288" y="1168695"/>
            <a:ext cx="6578556" cy="473732"/>
            <a:chOff x="360090" y="1640209"/>
            <a:chExt cx="6578556" cy="456173"/>
          </a:xfrm>
        </p:grpSpPr>
        <p:grpSp>
          <p:nvGrpSpPr>
            <p:cNvPr id="13" name="グループ化 12"/>
            <p:cNvGrpSpPr/>
            <p:nvPr/>
          </p:nvGrpSpPr>
          <p:grpSpPr>
            <a:xfrm>
              <a:off x="360090" y="1640209"/>
              <a:ext cx="6534423" cy="376238"/>
              <a:chOff x="360090" y="1640209"/>
              <a:chExt cx="6534423" cy="376238"/>
            </a:xfrm>
          </p:grpSpPr>
          <p:sp>
            <p:nvSpPr>
              <p:cNvPr id="9"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10" name="AutoShape 7"/>
              <p:cNvSpPr>
                <a:spLocks noChangeArrowheads="1"/>
              </p:cNvSpPr>
              <p:nvPr/>
            </p:nvSpPr>
            <p:spPr bwMode="auto">
              <a:xfrm>
                <a:off x="360090" y="1640209"/>
                <a:ext cx="1178579"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800" b="1" dirty="0" smtClean="0">
                    <a:solidFill>
                      <a:schemeClr val="bg1"/>
                    </a:solidFill>
                    <a:latin typeface="Arial" pitchFamily="34" charset="0"/>
                    <a:ea typeface="ＭＳ Ｐゴシック" pitchFamily="50" charset="-128"/>
                    <a:cs typeface="ＭＳ Ｐゴシック" pitchFamily="50" charset="-128"/>
                  </a:rPr>
                  <a:t>制度概要</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11" name="Rectangle 8"/>
            <p:cNvSpPr>
              <a:spLocks noChangeArrowheads="1"/>
            </p:cNvSpPr>
            <p:nvPr/>
          </p:nvSpPr>
          <p:spPr bwMode="auto">
            <a:xfrm>
              <a:off x="1649552" y="1721732"/>
              <a:ext cx="5289094"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ja-JP" altLang="en-US" sz="1100" b="1" dirty="0">
                  <a:latin typeface="ＭＳ ゴシック" pitchFamily="49" charset="-128"/>
                  <a:ea typeface="ＭＳ ゴシック" pitchFamily="49" charset="-128"/>
                  <a:cs typeface="ＭＳ Ｐゴシック" pitchFamily="50" charset="-128"/>
                </a:rPr>
                <a:t>学び直し支援金</a:t>
              </a:r>
              <a:r>
                <a:rPr kumimoji="1" lang="ja-JP" altLang="en-US" sz="11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は、</a:t>
              </a:r>
              <a:r>
                <a:rPr lang="ja-JP" altLang="en-US" sz="1100" b="1" dirty="0">
                  <a:latin typeface="ＭＳ ゴシック" pitchFamily="49" charset="-128"/>
                  <a:ea typeface="ＭＳ ゴシック" pitchFamily="49" charset="-128"/>
                  <a:cs typeface="ＭＳ Ｐゴシック" pitchFamily="50" charset="-128"/>
                </a:rPr>
                <a:t>就学支援金と</a:t>
              </a:r>
              <a:r>
                <a:rPr lang="ja-JP" altLang="en-US" sz="1100" b="1" dirty="0" smtClean="0">
                  <a:latin typeface="ＭＳ ゴシック" pitchFamily="49" charset="-128"/>
                  <a:ea typeface="ＭＳ ゴシック" pitchFamily="49" charset="-128"/>
                  <a:cs typeface="ＭＳ Ｐゴシック" pitchFamily="50" charset="-128"/>
                </a:rPr>
                <a:t>は別制度です</a:t>
              </a:r>
              <a:r>
                <a:rPr kumimoji="1" lang="ja-JP" altLang="en-US" sz="11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12" name="テキスト ボックス 11"/>
          <p:cNvSpPr txBox="1"/>
          <p:nvPr/>
        </p:nvSpPr>
        <p:spPr>
          <a:xfrm>
            <a:off x="306612" y="1534486"/>
            <a:ext cx="6417864" cy="1061829"/>
          </a:xfrm>
          <a:prstGeom prst="rect">
            <a:avLst/>
          </a:prstGeom>
          <a:noFill/>
        </p:spPr>
        <p:txBody>
          <a:bodyPr wrap="square" rtlCol="0">
            <a:spAutoFit/>
          </a:bodyPr>
          <a:lstStyle/>
          <a:p>
            <a:r>
              <a:rPr lang="ja-JP" altLang="en-US" sz="1050" dirty="0" smtClean="0">
                <a:latin typeface="+mj-ea"/>
                <a:ea typeface="+mj-ea"/>
              </a:rPr>
              <a:t>　高等学校等を中途退学した者が、再び大阪府内に所在する私立の高等学校、中等教育学校（後期課程）、専修学校高等課程及び各種学校（就学支援金の支給対象校に限る。）（以下「私立高等学校等」という。）で学び直す場合に、法律上の就学支援金支給期間である</a:t>
            </a:r>
            <a:r>
              <a:rPr lang="en-US" altLang="ja-JP" sz="1050" dirty="0" smtClean="0">
                <a:latin typeface="+mj-ea"/>
                <a:ea typeface="+mj-ea"/>
              </a:rPr>
              <a:t>36</a:t>
            </a:r>
            <a:r>
              <a:rPr lang="ja-JP" altLang="en-US" sz="1050" dirty="0" smtClean="0">
                <a:latin typeface="+mj-ea"/>
                <a:ea typeface="+mj-ea"/>
              </a:rPr>
              <a:t>月（定時制・通信制は</a:t>
            </a:r>
            <a:r>
              <a:rPr lang="en-US" altLang="ja-JP" sz="1050" dirty="0" smtClean="0">
                <a:latin typeface="+mj-ea"/>
                <a:ea typeface="+mj-ea"/>
              </a:rPr>
              <a:t>48</a:t>
            </a:r>
            <a:r>
              <a:rPr lang="ja-JP" altLang="en-US" sz="1050" dirty="0" smtClean="0">
                <a:latin typeface="+mj-ea"/>
                <a:ea typeface="+mj-ea"/>
              </a:rPr>
              <a:t>月）の経過後も、卒業までの間（</a:t>
            </a:r>
            <a:r>
              <a:rPr lang="en-US" altLang="ja-JP" sz="1050" dirty="0" smtClean="0">
                <a:latin typeface="+mj-ea"/>
                <a:ea typeface="+mj-ea"/>
              </a:rPr>
              <a:t>※</a:t>
            </a:r>
            <a:r>
              <a:rPr lang="ja-JP" altLang="en-US" sz="1050" dirty="0">
                <a:latin typeface="+mj-ea"/>
              </a:rPr>
              <a:t>最大</a:t>
            </a:r>
            <a:r>
              <a:rPr lang="en-US" altLang="ja-JP" sz="1050" dirty="0">
                <a:latin typeface="+mj-ea"/>
              </a:rPr>
              <a:t>12</a:t>
            </a:r>
            <a:r>
              <a:rPr lang="ja-JP" altLang="en-US" sz="1050" dirty="0">
                <a:latin typeface="+mj-ea"/>
              </a:rPr>
              <a:t>月</a:t>
            </a:r>
            <a:r>
              <a:rPr lang="ja-JP" altLang="en-US" sz="1050" dirty="0" smtClean="0">
                <a:latin typeface="+mj-ea"/>
                <a:ea typeface="+mj-ea"/>
              </a:rPr>
              <a:t>）、継続して授業料の支援が受けられる制度です。　</a:t>
            </a:r>
            <a:endParaRPr lang="en-US" altLang="ja-JP" sz="1050" dirty="0" smtClean="0">
              <a:latin typeface="+mj-ea"/>
              <a:ea typeface="+mj-ea"/>
            </a:endParaRPr>
          </a:p>
          <a:p>
            <a:r>
              <a:rPr lang="ja-JP" altLang="en-US" sz="1050" dirty="0" smtClean="0">
                <a:latin typeface="+mj-ea"/>
                <a:ea typeface="+mj-ea"/>
              </a:rPr>
              <a:t>　</a:t>
            </a:r>
            <a:r>
              <a:rPr lang="ja-JP" altLang="ja-JP" sz="1050" dirty="0" smtClean="0">
                <a:latin typeface="+mj-ea"/>
                <a:ea typeface="+mj-ea"/>
              </a:rPr>
              <a:t>この</a:t>
            </a:r>
            <a:r>
              <a:rPr lang="ja-JP" altLang="en-US" sz="1050" dirty="0" smtClean="0">
                <a:latin typeface="+mj-ea"/>
                <a:ea typeface="+mj-ea"/>
              </a:rPr>
              <a:t>学び直し支援金</a:t>
            </a:r>
            <a:r>
              <a:rPr lang="ja-JP" altLang="ja-JP" sz="1050" dirty="0" smtClean="0">
                <a:latin typeface="+mj-ea"/>
                <a:ea typeface="+mj-ea"/>
              </a:rPr>
              <a:t>を</a:t>
            </a:r>
            <a:r>
              <a:rPr lang="ja-JP" altLang="ja-JP" sz="1050" dirty="0">
                <a:latin typeface="+mj-ea"/>
                <a:ea typeface="+mj-ea"/>
              </a:rPr>
              <a:t>受けようとする方は</a:t>
            </a:r>
            <a:r>
              <a:rPr lang="ja-JP" altLang="ja-JP" sz="1050" dirty="0" smtClean="0">
                <a:latin typeface="+mj-ea"/>
                <a:ea typeface="+mj-ea"/>
              </a:rPr>
              <a:t>、</a:t>
            </a:r>
            <a:r>
              <a:rPr lang="ja-JP" altLang="en-US" sz="1050" b="1" u="sng" dirty="0" smtClean="0">
                <a:latin typeface="+mj-ea"/>
                <a:ea typeface="+mj-ea"/>
              </a:rPr>
              <a:t>学校の事務室に申し出て申請書等を受け取り、学校が定める申請期限等に留意のうえ、必要な手続きを行ってください。</a:t>
            </a:r>
            <a:endParaRPr kumimoji="1" lang="ja-JP" altLang="en-US" sz="1050" b="1" u="sng" dirty="0">
              <a:latin typeface="+mj-ea"/>
              <a:ea typeface="+mj-ea"/>
            </a:endParaRPr>
          </a:p>
        </p:txBody>
      </p:sp>
      <p:grpSp>
        <p:nvGrpSpPr>
          <p:cNvPr id="21" name="グループ化 20"/>
          <p:cNvGrpSpPr/>
          <p:nvPr/>
        </p:nvGrpSpPr>
        <p:grpSpPr>
          <a:xfrm>
            <a:off x="256621" y="2632249"/>
            <a:ext cx="6556418" cy="447920"/>
            <a:chOff x="338095" y="1655887"/>
            <a:chExt cx="6556418" cy="431319"/>
          </a:xfrm>
        </p:grpSpPr>
        <p:grpSp>
          <p:nvGrpSpPr>
            <p:cNvPr id="22" name="グループ化 21"/>
            <p:cNvGrpSpPr/>
            <p:nvPr/>
          </p:nvGrpSpPr>
          <p:grpSpPr>
            <a:xfrm>
              <a:off x="338095" y="1655887"/>
              <a:ext cx="6556418" cy="353359"/>
              <a:chOff x="338095" y="1655887"/>
              <a:chExt cx="6556418" cy="353359"/>
            </a:xfrm>
          </p:grpSpPr>
          <p:sp>
            <p:nvSpPr>
              <p:cNvPr id="24" name="Line 6"/>
              <p:cNvSpPr>
                <a:spLocks noChangeShapeType="1"/>
              </p:cNvSpPr>
              <p:nvPr/>
            </p:nvSpPr>
            <p:spPr bwMode="auto">
              <a:xfrm>
                <a:off x="360762" y="1960427"/>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25" name="AutoShape 7"/>
              <p:cNvSpPr>
                <a:spLocks noChangeArrowheads="1"/>
              </p:cNvSpPr>
              <p:nvPr/>
            </p:nvSpPr>
            <p:spPr bwMode="auto">
              <a:xfrm>
                <a:off x="338095" y="1655887"/>
                <a:ext cx="967565" cy="353359"/>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rPr>
                  <a:t>要　件</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23" name="Rectangle 8"/>
            <p:cNvSpPr>
              <a:spLocks noChangeArrowheads="1"/>
            </p:cNvSpPr>
            <p:nvPr/>
          </p:nvSpPr>
          <p:spPr bwMode="auto">
            <a:xfrm>
              <a:off x="1436898" y="1712557"/>
              <a:ext cx="5398878" cy="374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defTabSz="914400" fontAlgn="base">
                <a:spcBef>
                  <a:spcPct val="0"/>
                </a:spcBef>
                <a:spcAft>
                  <a:spcPct val="0"/>
                </a:spcAft>
              </a:pPr>
              <a:r>
                <a:rPr lang="ja-JP" altLang="en-US" sz="1100" b="1" dirty="0" smtClean="0">
                  <a:latin typeface="ＭＳ ゴシック" pitchFamily="49" charset="-128"/>
                  <a:ea typeface="ＭＳ ゴシック" pitchFamily="49" charset="-128"/>
                  <a:cs typeface="ＭＳ Ｐゴシック" pitchFamily="50" charset="-128"/>
                </a:rPr>
                <a:t>大阪府への申請手続きが必要です。</a:t>
              </a:r>
              <a:endParaRPr lang="ja-JP" sz="1100" b="1" dirty="0">
                <a:latin typeface="ＭＳ ゴシック" pitchFamily="49" charset="-128"/>
                <a:ea typeface="ＭＳ ゴシック" pitchFamily="49" charset="-128"/>
                <a:cs typeface="ＭＳ Ｐゴシック" pitchFamily="50" charset="-128"/>
              </a:endParaRPr>
            </a:p>
          </p:txBody>
        </p:sp>
      </p:grpSp>
      <p:sp>
        <p:nvSpPr>
          <p:cNvPr id="27" name="テキスト ボックス 26"/>
          <p:cNvSpPr txBox="1"/>
          <p:nvPr/>
        </p:nvSpPr>
        <p:spPr>
          <a:xfrm>
            <a:off x="306612" y="3013257"/>
            <a:ext cx="6551232" cy="1546577"/>
          </a:xfrm>
          <a:prstGeom prst="rect">
            <a:avLst/>
          </a:prstGeom>
          <a:noFill/>
        </p:spPr>
        <p:txBody>
          <a:bodyPr wrap="square" rtlCol="0">
            <a:spAutoFit/>
          </a:bodyPr>
          <a:lstStyle>
            <a:defPPr>
              <a:defRPr lang="ja-JP"/>
            </a:defPPr>
            <a:lvl1pPr>
              <a:defRPr sz="1050">
                <a:latin typeface="+mj-ea"/>
                <a:ea typeface="+mj-ea"/>
              </a:defRPr>
            </a:lvl1pPr>
          </a:lstStyle>
          <a:p>
            <a:r>
              <a:rPr lang="ja-JP" altLang="en-US" dirty="0" smtClean="0"/>
              <a:t>　大阪</a:t>
            </a:r>
            <a:r>
              <a:rPr lang="ja-JP" altLang="en-US" dirty="0"/>
              <a:t>府内</a:t>
            </a:r>
            <a:r>
              <a:rPr lang="ja-JP" altLang="en-US" dirty="0" smtClean="0"/>
              <a:t>の高等学校等就学支援金の支給対象校（私立高等学校等）に在学している生徒で、</a:t>
            </a:r>
            <a:r>
              <a:rPr lang="ja-JP" altLang="en-US" dirty="0"/>
              <a:t>次の①</a:t>
            </a:r>
            <a:r>
              <a:rPr lang="ja-JP" altLang="en-US" dirty="0" smtClean="0"/>
              <a:t>～⑦の</a:t>
            </a:r>
            <a:r>
              <a:rPr lang="ja-JP" altLang="en-US" dirty="0"/>
              <a:t>要件を、</a:t>
            </a:r>
            <a:r>
              <a:rPr lang="ja-JP" altLang="en-US" dirty="0" smtClean="0"/>
              <a:t>すべて満たしている必要があります。</a:t>
            </a:r>
            <a:endParaRPr lang="ja-JP" altLang="ja-JP" dirty="0"/>
          </a:p>
          <a:p>
            <a:r>
              <a:rPr lang="ja-JP" altLang="ja-JP" dirty="0"/>
              <a:t>①　</a:t>
            </a:r>
            <a:r>
              <a:rPr lang="ja-JP" altLang="en-US" dirty="0"/>
              <a:t>日本国内</a:t>
            </a:r>
            <a:r>
              <a:rPr lang="ja-JP" altLang="en-US" dirty="0" smtClean="0"/>
              <a:t>に住所を有する者</a:t>
            </a:r>
            <a:endParaRPr lang="ja-JP" altLang="ja-JP" dirty="0"/>
          </a:p>
          <a:p>
            <a:r>
              <a:rPr lang="ja-JP" altLang="en-US" dirty="0" smtClean="0"/>
              <a:t>②　</a:t>
            </a:r>
            <a:r>
              <a:rPr lang="ja-JP" altLang="en-US" dirty="0"/>
              <a:t>高等学校</a:t>
            </a:r>
            <a:r>
              <a:rPr lang="ja-JP" altLang="en-US" dirty="0" smtClean="0"/>
              <a:t>等（修業年限が３年未満のものを除く）を卒業（修了）していない者</a:t>
            </a:r>
            <a:endParaRPr lang="en-US" altLang="ja-JP" dirty="0" smtClean="0"/>
          </a:p>
          <a:p>
            <a:r>
              <a:rPr lang="ja-JP" altLang="en-US" dirty="0" smtClean="0"/>
              <a:t>③　高等学校等に在学した期間が通算して</a:t>
            </a:r>
            <a:r>
              <a:rPr lang="en-US" altLang="ja-JP" dirty="0" smtClean="0"/>
              <a:t>36</a:t>
            </a:r>
            <a:r>
              <a:rPr lang="ja-JP" altLang="en-US" dirty="0" smtClean="0"/>
              <a:t>月（定時制・通信制は</a:t>
            </a:r>
            <a:r>
              <a:rPr lang="en-US" altLang="ja-JP" dirty="0" smtClean="0"/>
              <a:t>48</a:t>
            </a:r>
            <a:r>
              <a:rPr lang="ja-JP" altLang="en-US" dirty="0" smtClean="0"/>
              <a:t>月）を超える者</a:t>
            </a:r>
            <a:endParaRPr lang="en-US" altLang="ja-JP" dirty="0" smtClean="0"/>
          </a:p>
          <a:p>
            <a:r>
              <a:rPr lang="ja-JP" altLang="en-US" dirty="0"/>
              <a:t>④</a:t>
            </a:r>
            <a:r>
              <a:rPr lang="ja-JP" altLang="en-US" dirty="0" smtClean="0"/>
              <a:t>　平成</a:t>
            </a:r>
            <a:r>
              <a:rPr lang="en-US" altLang="ja-JP" dirty="0" smtClean="0"/>
              <a:t>26</a:t>
            </a:r>
            <a:r>
              <a:rPr lang="ja-JP" altLang="en-US" dirty="0" smtClean="0"/>
              <a:t>年</a:t>
            </a:r>
            <a:r>
              <a:rPr lang="en-US" altLang="ja-JP" dirty="0" smtClean="0"/>
              <a:t>4</a:t>
            </a:r>
            <a:r>
              <a:rPr lang="ja-JP" altLang="en-US" dirty="0" smtClean="0"/>
              <a:t>月</a:t>
            </a:r>
            <a:r>
              <a:rPr lang="en-US" altLang="ja-JP" dirty="0" smtClean="0"/>
              <a:t>1</a:t>
            </a:r>
            <a:r>
              <a:rPr lang="ja-JP" altLang="en-US" dirty="0" smtClean="0"/>
              <a:t>日以降に私立高等学校等に入学（編入学含む）した者（就学支援金新制度対象者であった者）</a:t>
            </a:r>
            <a:endParaRPr lang="en-US" altLang="ja-JP" dirty="0" smtClean="0"/>
          </a:p>
          <a:p>
            <a:r>
              <a:rPr lang="ja-JP" altLang="en-US" dirty="0" smtClean="0"/>
              <a:t>⑤　高等学校等を退学したことのある者</a:t>
            </a:r>
            <a:endParaRPr lang="en-US" altLang="ja-JP" dirty="0" smtClean="0"/>
          </a:p>
          <a:p>
            <a:r>
              <a:rPr lang="ja-JP" altLang="en-US" dirty="0" smtClean="0"/>
              <a:t>⑥　学び直し支援金の支給を受けた期間が通算して</a:t>
            </a:r>
            <a:r>
              <a:rPr lang="en-US" altLang="ja-JP" dirty="0" smtClean="0"/>
              <a:t>12</a:t>
            </a:r>
            <a:r>
              <a:rPr lang="ja-JP" altLang="en-US" dirty="0" smtClean="0"/>
              <a:t>月（定時制・通信制は</a:t>
            </a:r>
            <a:r>
              <a:rPr lang="en-US" altLang="ja-JP" dirty="0" smtClean="0"/>
              <a:t>24</a:t>
            </a:r>
            <a:r>
              <a:rPr lang="ja-JP" altLang="en-US" dirty="0" smtClean="0"/>
              <a:t>月）未満である者</a:t>
            </a:r>
            <a:endParaRPr lang="en-US" altLang="ja-JP" dirty="0" smtClean="0"/>
          </a:p>
          <a:p>
            <a:r>
              <a:rPr lang="ja-JP" altLang="en-US" dirty="0" smtClean="0"/>
              <a:t>⑦　下表の所得要件を満たす者</a:t>
            </a:r>
            <a:endParaRPr lang="en-US" altLang="ja-JP" dirty="0" smtClean="0"/>
          </a:p>
        </p:txBody>
      </p:sp>
      <p:graphicFrame>
        <p:nvGraphicFramePr>
          <p:cNvPr id="50" name="表 49"/>
          <p:cNvGraphicFramePr>
            <a:graphicFrameLocks noGrp="1"/>
          </p:cNvGraphicFramePr>
          <p:nvPr>
            <p:extLst>
              <p:ext uri="{D42A27DB-BD31-4B8C-83A1-F6EECF244321}">
                <p14:modId xmlns:p14="http://schemas.microsoft.com/office/powerpoint/2010/main" val="2167724971"/>
              </p:ext>
            </p:extLst>
          </p:nvPr>
        </p:nvGraphicFramePr>
        <p:xfrm>
          <a:off x="279289" y="4567298"/>
          <a:ext cx="6441731" cy="1403750"/>
        </p:xfrm>
        <a:graphic>
          <a:graphicData uri="http://schemas.openxmlformats.org/drawingml/2006/table">
            <a:tbl>
              <a:tblPr firstRow="1" bandRow="1">
                <a:tableStyleId>{5C22544A-7EE6-4342-B048-85BDC9FD1C3A}</a:tableStyleId>
              </a:tblPr>
              <a:tblGrid>
                <a:gridCol w="994092">
                  <a:extLst>
                    <a:ext uri="{9D8B030D-6E8A-4147-A177-3AD203B41FA5}">
                      <a16:colId xmlns:a16="http://schemas.microsoft.com/office/drawing/2014/main" val="20000"/>
                    </a:ext>
                  </a:extLst>
                </a:gridCol>
                <a:gridCol w="1932329">
                  <a:extLst>
                    <a:ext uri="{9D8B030D-6E8A-4147-A177-3AD203B41FA5}">
                      <a16:colId xmlns:a16="http://schemas.microsoft.com/office/drawing/2014/main" val="20001"/>
                    </a:ext>
                  </a:extLst>
                </a:gridCol>
                <a:gridCol w="1932329">
                  <a:extLst>
                    <a:ext uri="{9D8B030D-6E8A-4147-A177-3AD203B41FA5}">
                      <a16:colId xmlns:a16="http://schemas.microsoft.com/office/drawing/2014/main" val="141471768"/>
                    </a:ext>
                  </a:extLst>
                </a:gridCol>
                <a:gridCol w="1582981">
                  <a:extLst>
                    <a:ext uri="{9D8B030D-6E8A-4147-A177-3AD203B41FA5}">
                      <a16:colId xmlns:a16="http://schemas.microsoft.com/office/drawing/2014/main" val="20002"/>
                    </a:ext>
                  </a:extLst>
                </a:gridCol>
              </a:tblGrid>
              <a:tr h="189413">
                <a:tc rowSpan="2">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モデル世帯の</a:t>
                      </a:r>
                      <a:endParaRPr kumimoji="1" lang="en-US" altLang="ja-JP" sz="900" dirty="0" smtClean="0">
                        <a:solidFill>
                          <a:schemeClr val="tx1"/>
                        </a:solidFill>
                      </a:endParaRPr>
                    </a:p>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年収めやす</a:t>
                      </a:r>
                      <a:endParaRPr kumimoji="1" lang="en-US" altLang="ja-JP" sz="900" dirty="0" smtClean="0">
                        <a:solidFill>
                          <a:schemeClr val="tx1"/>
                        </a:solidFill>
                      </a:endParaRPr>
                    </a:p>
                    <a:p>
                      <a:pPr marL="0" marR="0" indent="0" algn="ctr" defTabSz="946404"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rPr>
                        <a:t>※</a:t>
                      </a:r>
                      <a:r>
                        <a:rPr kumimoji="1" lang="ja-JP" altLang="en-US" sz="900" dirty="0" smtClean="0">
                          <a:solidFill>
                            <a:schemeClr val="tx1"/>
                          </a:solidFill>
                        </a:rPr>
                        <a:t>１</a:t>
                      </a:r>
                      <a:endParaRPr kumimoji="1" lang="en-US" altLang="ja-JP" sz="9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zh-TW" altLang="en-US" sz="900" dirty="0" smtClean="0">
                          <a:solidFill>
                            <a:schemeClr val="tx1"/>
                          </a:solidFill>
                          <a:latin typeface="ＭＳ Ｐゴシック" panose="020B0600070205080204" pitchFamily="50" charset="-128"/>
                          <a:ea typeface="ＭＳ Ｐゴシック" panose="020B0600070205080204" pitchFamily="50" charset="-128"/>
                        </a:rPr>
                        <a:t>所得判定基準額（保護者（親権者）合算）</a:t>
                      </a:r>
                      <a:endParaRPr kumimoji="1" lang="en-US" altLang="ja-JP" sz="900" dirty="0" smtClean="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946404" rtl="0" eaLnBrk="1" fontAlgn="auto" latinLnBrk="0" hangingPunct="1">
                        <a:lnSpc>
                          <a:spcPct val="100000"/>
                        </a:lnSpc>
                        <a:spcBef>
                          <a:spcPts val="0"/>
                        </a:spcBef>
                        <a:spcAft>
                          <a:spcPts val="0"/>
                        </a:spcAft>
                        <a:buClrTx/>
                        <a:buSzTx/>
                        <a:buFontTx/>
                        <a:buNone/>
                        <a:tabLst/>
                        <a:defRPr/>
                      </a:pPr>
                      <a:endParaRPr kumimoji="1" lang="en-US" altLang="ja-JP" sz="900" strike="noStrike" baseline="0" dirty="0" smtClean="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algn="ctr" defTabSz="946404" rtl="0" eaLnBrk="1" latinLnBrk="0" hangingPunct="1"/>
                      <a:r>
                        <a:rPr kumimoji="1" lang="ja-JP" altLang="en-US" sz="900" b="1" kern="1200" dirty="0" smtClean="0">
                          <a:solidFill>
                            <a:schemeClr val="tx1"/>
                          </a:solidFill>
                          <a:latin typeface="+mn-lt"/>
                          <a:ea typeface="+mn-ea"/>
                          <a:cs typeface="+mn-cs"/>
                        </a:rPr>
                        <a:t>支　給　額</a:t>
                      </a:r>
                      <a:endParaRPr kumimoji="1" lang="en-US" altLang="ja-JP" sz="900" b="1" kern="1200" dirty="0" smtClean="0">
                        <a:solidFill>
                          <a:schemeClr val="tx1"/>
                        </a:solidFill>
                        <a:latin typeface="+mn-lt"/>
                        <a:ea typeface="+mn-ea"/>
                        <a:cs typeface="+mn-cs"/>
                      </a:endParaRPr>
                    </a:p>
                    <a:p>
                      <a:pPr marL="0" algn="ctr" defTabSz="946404" rtl="0" eaLnBrk="1" latinLnBrk="0" hangingPunct="1"/>
                      <a:r>
                        <a:rPr kumimoji="1" lang="ja-JP" altLang="en-US" sz="900" b="1" kern="1200" dirty="0" smtClean="0">
                          <a:solidFill>
                            <a:schemeClr val="tx1"/>
                          </a:solidFill>
                          <a:latin typeface="+mn-lt"/>
                          <a:ea typeface="+mn-ea"/>
                          <a:cs typeface="+mn-cs"/>
                        </a:rPr>
                        <a:t>（年額。括弧内は月額）</a:t>
                      </a:r>
                      <a:endParaRPr kumimoji="1" lang="en-US" altLang="ja-JP" sz="900" b="1" kern="1200" dirty="0" smtClean="0">
                        <a:solidFill>
                          <a:schemeClr val="tx1"/>
                        </a:solidFill>
                        <a:latin typeface="+mn-lt"/>
                        <a:ea typeface="+mn-ea"/>
                        <a:cs typeface="+mn-cs"/>
                      </a:endParaRPr>
                    </a:p>
                    <a:p>
                      <a:pPr marL="0" algn="ctr" defTabSz="946404" rtl="0" eaLnBrk="1" latinLnBrk="0" hangingPunct="1"/>
                      <a:r>
                        <a:rPr kumimoji="1" lang="en-US" altLang="ja-JP" sz="900" b="1" kern="1200" dirty="0" smtClean="0">
                          <a:solidFill>
                            <a:schemeClr val="tx1"/>
                          </a:solidFill>
                          <a:latin typeface="+mn-lt"/>
                          <a:ea typeface="+mn-ea"/>
                          <a:cs typeface="+mn-cs"/>
                        </a:rPr>
                        <a:t>※</a:t>
                      </a:r>
                      <a:r>
                        <a:rPr kumimoji="1" lang="ja-JP" altLang="en-US" sz="900" b="1" kern="1200" dirty="0" smtClean="0">
                          <a:solidFill>
                            <a:schemeClr val="tx1"/>
                          </a:solidFill>
                          <a:latin typeface="+mn-lt"/>
                          <a:ea typeface="+mn-ea"/>
                          <a:cs typeface="+mn-cs"/>
                        </a:rPr>
                        <a:t>２</a:t>
                      </a:r>
                      <a:endParaRPr kumimoji="1" lang="en-US" altLang="ja-JP" sz="900" b="1" kern="1200" dirty="0" smtClean="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03713">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rPr>
                        <a:t>【</a:t>
                      </a:r>
                      <a:r>
                        <a:rPr kumimoji="1" lang="ja-JP" altLang="en-US" sz="900" dirty="0" smtClean="0">
                          <a:solidFill>
                            <a:schemeClr val="tx1"/>
                          </a:solidFill>
                        </a:rPr>
                        <a:t>令和２年４～６月支給分</a:t>
                      </a:r>
                      <a:r>
                        <a:rPr kumimoji="1" lang="en-US" altLang="ja-JP" sz="900" dirty="0" smtClean="0">
                          <a:solidFill>
                            <a:schemeClr val="tx1"/>
                          </a:solidFill>
                        </a:rPr>
                        <a:t>】</a:t>
                      </a:r>
                    </a:p>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道府県民税と市町村民税の</a:t>
                      </a:r>
                      <a:endParaRPr kumimoji="1" lang="en-US" altLang="ja-JP" sz="900" dirty="0" smtClean="0">
                        <a:solidFill>
                          <a:schemeClr val="tx1"/>
                        </a:solidFill>
                      </a:endParaRPr>
                    </a:p>
                    <a:p>
                      <a:pPr marL="0" marR="0" lvl="0" indent="0" algn="ctr" defTabSz="946404"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所得割額</a:t>
                      </a:r>
                      <a:endParaRPr kumimoji="1" lang="en-US" altLang="ja-JP" sz="900" dirty="0" smtClean="0">
                        <a:solidFill>
                          <a:schemeClr val="tx1"/>
                        </a:solidFill>
                      </a:endParaRPr>
                    </a:p>
                    <a:p>
                      <a:pPr marL="0" marR="0" lvl="0" indent="0" algn="ctr" defTabSz="946404" rtl="0" eaLnBrk="1" fontAlgn="auto" latinLnBrk="0" hangingPunct="1">
                        <a:lnSpc>
                          <a:spcPct val="100000"/>
                        </a:lnSpc>
                        <a:spcBef>
                          <a:spcPts val="0"/>
                        </a:spcBef>
                        <a:spcAft>
                          <a:spcPts val="0"/>
                        </a:spcAft>
                        <a:buClrTx/>
                        <a:buSzTx/>
                        <a:buFontTx/>
                        <a:buNone/>
                        <a:tabLst/>
                        <a:defRPr/>
                      </a:pPr>
                      <a:r>
                        <a:rPr kumimoji="1" lang="ja-JP" altLang="en-US" sz="900" u="none" dirty="0" smtClean="0">
                          <a:solidFill>
                            <a:schemeClr val="tx1"/>
                          </a:solidFill>
                        </a:rPr>
                        <a:t>（令和元</a:t>
                      </a:r>
                      <a:r>
                        <a:rPr kumimoji="1" lang="ja-JP" altLang="en-US" sz="900" dirty="0" smtClean="0">
                          <a:solidFill>
                            <a:schemeClr val="tx1"/>
                          </a:solidFill>
                        </a:rPr>
                        <a:t>年度課税分）</a:t>
                      </a:r>
                      <a:endParaRPr kumimoji="1" lang="en-US" altLang="ja-JP" sz="9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en-US" altLang="ja-JP" sz="900" strike="noStrike" baseline="0" dirty="0" smtClean="0">
                          <a:solidFill>
                            <a:schemeClr val="tx1"/>
                          </a:solidFill>
                        </a:rPr>
                        <a:t>【</a:t>
                      </a:r>
                      <a:r>
                        <a:rPr kumimoji="1" lang="ja-JP" altLang="en-US" sz="900" strike="noStrike" baseline="0" dirty="0" smtClean="0">
                          <a:solidFill>
                            <a:schemeClr val="tx1"/>
                          </a:solidFill>
                        </a:rPr>
                        <a:t>令和２年７月以降支給分</a:t>
                      </a:r>
                      <a:r>
                        <a:rPr kumimoji="1" lang="en-US" altLang="ja-JP" sz="900" strike="noStrike" baseline="0" dirty="0" smtClean="0">
                          <a:solidFill>
                            <a:schemeClr val="tx1"/>
                          </a:solidFill>
                        </a:rPr>
                        <a:t>】</a:t>
                      </a:r>
                    </a:p>
                    <a:p>
                      <a:pPr marL="0" marR="0" lvl="0" indent="0" algn="ctr" defTabSz="946404" rtl="0" eaLnBrk="1" fontAlgn="auto" latinLnBrk="0" hangingPunct="1">
                        <a:lnSpc>
                          <a:spcPct val="100000"/>
                        </a:lnSpc>
                        <a:spcBef>
                          <a:spcPts val="0"/>
                        </a:spcBef>
                        <a:spcAft>
                          <a:spcPts val="0"/>
                        </a:spcAft>
                        <a:buClrTx/>
                        <a:buSzTx/>
                        <a:buFontTx/>
                        <a:buNone/>
                        <a:tabLst/>
                        <a:defRPr/>
                      </a:pPr>
                      <a:r>
                        <a:rPr kumimoji="1" lang="ja-JP" altLang="en-US" sz="900" strike="noStrike" baseline="0" dirty="0" smtClean="0">
                          <a:solidFill>
                            <a:schemeClr val="tx1"/>
                          </a:solidFill>
                        </a:rPr>
                        <a:t>課税所得額</a:t>
                      </a:r>
                      <a:r>
                        <a:rPr kumimoji="1" lang="en-US" altLang="ja-JP" sz="900" strike="noStrike" baseline="0" dirty="0" smtClean="0">
                          <a:solidFill>
                            <a:schemeClr val="tx1"/>
                          </a:solidFill>
                        </a:rPr>
                        <a:t>×</a:t>
                      </a:r>
                      <a:r>
                        <a:rPr kumimoji="1" lang="ja-JP" altLang="en-US" sz="900" strike="noStrike" baseline="0" dirty="0" smtClean="0">
                          <a:solidFill>
                            <a:schemeClr val="tx1"/>
                          </a:solidFill>
                        </a:rPr>
                        <a:t>６％－市町村民税の調整控除額</a:t>
                      </a:r>
                      <a:endParaRPr kumimoji="1" lang="en-US" altLang="ja-JP" sz="900" strike="noStrike" baseline="0" dirty="0" smtClean="0">
                        <a:solidFill>
                          <a:schemeClr val="tx1"/>
                        </a:solidFill>
                      </a:endParaRPr>
                    </a:p>
                    <a:p>
                      <a:pPr marL="0" marR="0" lvl="0" indent="0" algn="ctr" defTabSz="946404" rtl="0" eaLnBrk="1" fontAlgn="auto" latinLnBrk="0" hangingPunct="1">
                        <a:lnSpc>
                          <a:spcPct val="100000"/>
                        </a:lnSpc>
                        <a:spcBef>
                          <a:spcPts val="0"/>
                        </a:spcBef>
                        <a:spcAft>
                          <a:spcPts val="0"/>
                        </a:spcAft>
                        <a:buClrTx/>
                        <a:buSzTx/>
                        <a:buFontTx/>
                        <a:buNone/>
                        <a:tabLst/>
                        <a:defRPr/>
                      </a:pPr>
                      <a:r>
                        <a:rPr kumimoji="1" lang="ja-JP" altLang="en-US" sz="900" strike="noStrike" baseline="0" dirty="0" smtClean="0">
                          <a:solidFill>
                            <a:schemeClr val="tx1"/>
                          </a:solidFill>
                        </a:rPr>
                        <a:t>（令和２年度課税分）</a:t>
                      </a:r>
                      <a:endParaRPr kumimoji="1" lang="en-US" altLang="ja-JP" sz="900" strike="noStrike"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ctr" defTabSz="946404" rtl="0" eaLnBrk="1" fontAlgn="auto" latinLnBrk="0" hangingPunct="1">
                        <a:lnSpc>
                          <a:spcPct val="100000"/>
                        </a:lnSpc>
                        <a:spcBef>
                          <a:spcPts val="0"/>
                        </a:spcBef>
                        <a:spcAft>
                          <a:spcPts val="0"/>
                        </a:spcAft>
                        <a:buClrTx/>
                        <a:buSzTx/>
                        <a:buFontTx/>
                        <a:buNone/>
                        <a:tabLst/>
                        <a:defRPr/>
                      </a:pPr>
                      <a:endParaRPr kumimoji="1" lang="en-US" altLang="ja-JP" sz="900" kern="1200" dirty="0" smtClean="0">
                        <a:solidFill>
                          <a:schemeClr val="tx1"/>
                        </a:solidFill>
                        <a:latin typeface="+mn-lt"/>
                        <a:ea typeface="+mn-ea"/>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2610">
                <a:tc>
                  <a:txBody>
                    <a:bodyPr/>
                    <a:lstStyle/>
                    <a:p>
                      <a:pPr algn="ctr"/>
                      <a:r>
                        <a:rPr kumimoji="1" lang="ja-JP" altLang="en-US" sz="800" dirty="0" smtClean="0">
                          <a:solidFill>
                            <a:schemeClr val="tx1"/>
                          </a:solidFill>
                        </a:rPr>
                        <a:t>５９０万円未満</a:t>
                      </a:r>
                      <a:endParaRPr kumimoji="1" lang="ja-JP" alt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dirty="0" smtClean="0">
                          <a:solidFill>
                            <a:schemeClr val="tx1"/>
                          </a:solidFill>
                        </a:rPr>
                        <a:t>２５７，５００円未満</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strike="noStrike" baseline="0" dirty="0" smtClean="0">
                          <a:solidFill>
                            <a:schemeClr val="tx1"/>
                          </a:solidFill>
                        </a:rPr>
                        <a:t>１５４，５００円未満</a:t>
                      </a:r>
                      <a:endParaRPr kumimoji="1" lang="ja-JP" altLang="en-US" sz="900" strike="noStrike" baseline="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dirty="0" smtClean="0">
                          <a:solidFill>
                            <a:schemeClr val="tx1"/>
                          </a:solidFill>
                        </a:rPr>
                        <a:t>２９７，０００円（２４，７５０円）</a:t>
                      </a:r>
                      <a:endParaRPr kumimoji="1" lang="ja-JP" alt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42460">
                <a:tc>
                  <a:txBody>
                    <a:bodyPr/>
                    <a:lstStyle/>
                    <a:p>
                      <a:pPr algn="ctr"/>
                      <a:r>
                        <a:rPr kumimoji="1" lang="ja-JP" altLang="en-US" sz="800" dirty="0" smtClean="0">
                          <a:solidFill>
                            <a:schemeClr val="tx1"/>
                          </a:solidFill>
                        </a:rPr>
                        <a:t>９１０万円未満</a:t>
                      </a:r>
                      <a:endParaRPr kumimoji="1" lang="ja-JP" alt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0" strike="noStrike" baseline="0" dirty="0" smtClean="0">
                          <a:solidFill>
                            <a:schemeClr val="tx1"/>
                          </a:solidFill>
                        </a:rPr>
                        <a:t>５０７，０００円未満</a:t>
                      </a:r>
                      <a:endParaRPr kumimoji="1" lang="en-US" altLang="ja-JP" sz="900" b="0" strike="noStrike"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0" strike="noStrike" baseline="0" dirty="0" smtClean="0">
                          <a:solidFill>
                            <a:schemeClr val="tx1"/>
                          </a:solidFill>
                        </a:rPr>
                        <a:t>３０４，２００円未満</a:t>
                      </a:r>
                      <a:endParaRPr kumimoji="1" lang="en-US" altLang="ja-JP" sz="900" b="0" strike="noStrike" baseline="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46404"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１１８，８００円（９，９００円）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82" name="テキスト ボックス 49"/>
          <p:cNvSpPr txBox="1"/>
          <p:nvPr/>
        </p:nvSpPr>
        <p:spPr>
          <a:xfrm>
            <a:off x="537682" y="6029197"/>
            <a:ext cx="6187360" cy="230832"/>
          </a:xfrm>
          <a:prstGeom prst="rect">
            <a:avLst/>
          </a:prstGeom>
          <a:noFill/>
        </p:spPr>
        <p:txBody>
          <a:bodyPr wrap="square" rtlCol="0">
            <a:spAutoFit/>
          </a:bodyPr>
          <a:ls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a:lstStyle>
          <a:p>
            <a:r>
              <a:rPr lang="ja-JP" altLang="en-US" sz="900" dirty="0" smtClean="0">
                <a:latin typeface="+mj-ea"/>
                <a:ea typeface="+mj-ea"/>
              </a:rPr>
              <a:t>モデル世帯とは、４人世帯（夫婦どちらか一方が働き、子ども２人（</a:t>
            </a:r>
            <a:r>
              <a:rPr lang="en-US" altLang="ja-JP" sz="900" dirty="0" smtClean="0">
                <a:latin typeface="+mj-ea"/>
                <a:ea typeface="+mj-ea"/>
              </a:rPr>
              <a:t>16</a:t>
            </a:r>
            <a:r>
              <a:rPr lang="ja-JP" altLang="en-US" sz="900" dirty="0" smtClean="0">
                <a:latin typeface="+mj-ea"/>
                <a:ea typeface="+mj-ea"/>
              </a:rPr>
              <a:t>歳以上</a:t>
            </a:r>
            <a:r>
              <a:rPr lang="en-US" altLang="ja-JP" sz="900" dirty="0" smtClean="0">
                <a:latin typeface="+mj-ea"/>
                <a:ea typeface="+mj-ea"/>
              </a:rPr>
              <a:t>19</a:t>
            </a:r>
            <a:r>
              <a:rPr lang="ja-JP" altLang="en-US" sz="900" dirty="0" smtClean="0">
                <a:latin typeface="+mj-ea"/>
                <a:ea typeface="+mj-ea"/>
              </a:rPr>
              <a:t>歳未満</a:t>
            </a:r>
            <a:r>
              <a:rPr lang="en-US" altLang="ja-JP" sz="900" dirty="0" smtClean="0">
                <a:latin typeface="+mj-ea"/>
                <a:ea typeface="+mj-ea"/>
              </a:rPr>
              <a:t>1</a:t>
            </a:r>
            <a:r>
              <a:rPr lang="ja-JP" altLang="en-US" sz="900" dirty="0" smtClean="0">
                <a:latin typeface="+mj-ea"/>
                <a:ea typeface="+mj-ea"/>
              </a:rPr>
              <a:t>人、</a:t>
            </a:r>
            <a:r>
              <a:rPr lang="en-US" altLang="ja-JP" sz="900" dirty="0" smtClean="0">
                <a:latin typeface="+mj-ea"/>
                <a:ea typeface="+mj-ea"/>
              </a:rPr>
              <a:t>16</a:t>
            </a:r>
            <a:r>
              <a:rPr lang="ja-JP" altLang="en-US" sz="900" dirty="0" smtClean="0">
                <a:latin typeface="+mj-ea"/>
                <a:ea typeface="+mj-ea"/>
              </a:rPr>
              <a:t>歳未満</a:t>
            </a:r>
            <a:r>
              <a:rPr lang="en-US" altLang="ja-JP" sz="900" dirty="0" smtClean="0">
                <a:latin typeface="+mj-ea"/>
                <a:ea typeface="+mj-ea"/>
              </a:rPr>
              <a:t>1</a:t>
            </a:r>
            <a:r>
              <a:rPr lang="ja-JP" altLang="en-US" sz="900" dirty="0" smtClean="0">
                <a:latin typeface="+mj-ea"/>
                <a:ea typeface="+mj-ea"/>
              </a:rPr>
              <a:t>人））のケースです</a:t>
            </a:r>
            <a:r>
              <a:rPr kumimoji="1" lang="ja-JP" altLang="en-US" sz="900" dirty="0" smtClean="0">
                <a:latin typeface="+mj-ea"/>
                <a:ea typeface="+mj-ea"/>
              </a:rPr>
              <a:t>。</a:t>
            </a:r>
            <a:endParaRPr kumimoji="1" lang="ja-JP" altLang="en-US" sz="900" dirty="0">
              <a:latin typeface="+mj-ea"/>
              <a:ea typeface="+mj-ea"/>
            </a:endParaRPr>
          </a:p>
        </p:txBody>
      </p:sp>
      <p:sp>
        <p:nvSpPr>
          <p:cNvPr id="55" name="テキスト ボックス 49"/>
          <p:cNvSpPr txBox="1"/>
          <p:nvPr/>
        </p:nvSpPr>
        <p:spPr>
          <a:xfrm>
            <a:off x="220872" y="6029197"/>
            <a:ext cx="432695" cy="230832"/>
          </a:xfrm>
          <a:prstGeom prst="rect">
            <a:avLst/>
          </a:prstGeom>
          <a:noFill/>
        </p:spPr>
        <p:txBody>
          <a:bodyPr wrap="square" rtlCol="0">
            <a:spAutoFit/>
          </a:bodyPr>
          <a:ls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a:lstStyle>
          <a:p>
            <a:r>
              <a:rPr lang="en-US" altLang="ja-JP" sz="900" dirty="0" smtClean="0">
                <a:latin typeface="+mj-ea"/>
                <a:ea typeface="+mj-ea"/>
              </a:rPr>
              <a:t>※</a:t>
            </a:r>
            <a:r>
              <a:rPr lang="ja-JP" altLang="en-US" sz="900" dirty="0" smtClean="0">
                <a:latin typeface="+mj-ea"/>
                <a:ea typeface="+mj-ea"/>
              </a:rPr>
              <a:t>１</a:t>
            </a:r>
            <a:endParaRPr kumimoji="1" lang="ja-JP" altLang="en-US" sz="900" dirty="0">
              <a:latin typeface="+mj-ea"/>
              <a:ea typeface="+mj-ea"/>
            </a:endParaRPr>
          </a:p>
        </p:txBody>
      </p:sp>
      <p:grpSp>
        <p:nvGrpSpPr>
          <p:cNvPr id="2" name="グループ化 1"/>
          <p:cNvGrpSpPr/>
          <p:nvPr/>
        </p:nvGrpSpPr>
        <p:grpSpPr>
          <a:xfrm>
            <a:off x="256885" y="6538363"/>
            <a:ext cx="6578556" cy="3349286"/>
            <a:chOff x="256884" y="6605915"/>
            <a:chExt cx="6578556" cy="3349286"/>
          </a:xfrm>
        </p:grpSpPr>
        <p:grpSp>
          <p:nvGrpSpPr>
            <p:cNvPr id="35" name="グループ化 18"/>
            <p:cNvGrpSpPr/>
            <p:nvPr/>
          </p:nvGrpSpPr>
          <p:grpSpPr>
            <a:xfrm>
              <a:off x="256884" y="6605915"/>
              <a:ext cx="6534423" cy="325111"/>
              <a:chOff x="360090" y="1685044"/>
              <a:chExt cx="6534423" cy="313060"/>
            </a:xfrm>
          </p:grpSpPr>
          <p:sp>
            <p:nvSpPr>
              <p:cNvPr id="37"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38" name="AutoShape 7"/>
              <p:cNvSpPr>
                <a:spLocks noChangeArrowheads="1"/>
              </p:cNvSpPr>
              <p:nvPr/>
            </p:nvSpPr>
            <p:spPr bwMode="auto">
              <a:xfrm>
                <a:off x="360090" y="1685044"/>
                <a:ext cx="1544050" cy="313060"/>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800" b="1" dirty="0" smtClean="0">
                    <a:solidFill>
                      <a:schemeClr val="bg1"/>
                    </a:solidFill>
                    <a:latin typeface="Arial" pitchFamily="34" charset="0"/>
                    <a:ea typeface="ＭＳ Ｐゴシック" pitchFamily="50" charset="-128"/>
                    <a:cs typeface="ＭＳ Ｐゴシック" pitchFamily="50" charset="-128"/>
                  </a:rPr>
                  <a:t>留意</a:t>
                </a:r>
                <a:r>
                  <a:rPr lang="ja-JP" altLang="en-US" sz="1800" b="1" dirty="0">
                    <a:solidFill>
                      <a:schemeClr val="bg1"/>
                    </a:solidFill>
                    <a:latin typeface="Arial" pitchFamily="34" charset="0"/>
                    <a:ea typeface="ＭＳ Ｐゴシック" pitchFamily="50" charset="-128"/>
                    <a:cs typeface="ＭＳ Ｐゴシック" pitchFamily="50" charset="-128"/>
                  </a:rPr>
                  <a:t>事項</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56" name="Rectangle 11"/>
            <p:cNvSpPr>
              <a:spLocks noChangeArrowheads="1"/>
            </p:cNvSpPr>
            <p:nvPr/>
          </p:nvSpPr>
          <p:spPr bwMode="auto">
            <a:xfrm>
              <a:off x="307403" y="9272176"/>
              <a:ext cx="107753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tabLst>
                  <a:tab pos="4011613" algn="l"/>
                </a:tabLst>
              </a:pPr>
              <a:r>
                <a:rPr lang="ja-JP" altLang="ja-JP" sz="1000" dirty="0">
                  <a:latin typeface="ＭＳ Ｐゴシック" pitchFamily="50" charset="-128"/>
                  <a:ea typeface="ＭＳ Ｐゴシック" pitchFamily="50" charset="-128"/>
                  <a:cs typeface="Times New Roman" pitchFamily="18" charset="0"/>
                </a:rPr>
                <a:t>● </a:t>
              </a:r>
              <a:r>
                <a:rPr lang="ja-JP" altLang="ja-JP" sz="1000" dirty="0" smtClean="0">
                  <a:latin typeface="ＭＳ Ｐゴシック" pitchFamily="50" charset="-128"/>
                  <a:ea typeface="ＭＳ Ｐゴシック" pitchFamily="50" charset="-128"/>
                  <a:cs typeface="Times New Roman" pitchFamily="18" charset="0"/>
                </a:rPr>
                <a:t>大阪府</a:t>
              </a:r>
              <a:r>
                <a:rPr lang="ja-JP" altLang="en-US" sz="1000" dirty="0" smtClean="0">
                  <a:latin typeface="ＭＳ Ｐゴシック" pitchFamily="50" charset="-128"/>
                  <a:ea typeface="ＭＳ Ｐゴシック" pitchFamily="50" charset="-128"/>
                  <a:cs typeface="Times New Roman" pitchFamily="18" charset="0"/>
                </a:rPr>
                <a:t>担当</a:t>
              </a:r>
              <a:r>
                <a:rPr lang="ja-JP" altLang="ja-JP" sz="1000" dirty="0">
                  <a:latin typeface="ＭＳ Ｐゴシック" pitchFamily="50" charset="-128"/>
                  <a:ea typeface="ＭＳ Ｐゴシック" pitchFamily="50" charset="-128"/>
                  <a:cs typeface="Times New Roman" pitchFamily="18" charset="0"/>
                </a:rPr>
                <a:t>　</a:t>
              </a:r>
              <a:endParaRPr lang="ja-JP" sz="1000" dirty="0">
                <a:latin typeface="ＭＳ Ｐゴシック" pitchFamily="50" charset="-128"/>
                <a:ea typeface="ＭＳ Ｐゴシック" pitchFamily="50" charset="-128"/>
                <a:cs typeface="Times New Roman" pitchFamily="18" charset="0"/>
              </a:endParaRPr>
            </a:p>
          </p:txBody>
        </p:sp>
        <p:sp>
          <p:nvSpPr>
            <p:cNvPr id="58" name="Text Box 4"/>
            <p:cNvSpPr txBox="1">
              <a:spLocks noChangeArrowheads="1"/>
            </p:cNvSpPr>
            <p:nvPr/>
          </p:nvSpPr>
          <p:spPr bwMode="auto">
            <a:xfrm>
              <a:off x="1725587" y="9293177"/>
              <a:ext cx="3907431" cy="662024"/>
            </a:xfrm>
            <a:prstGeom prst="rect">
              <a:avLst/>
            </a:prstGeom>
            <a:noFill/>
            <a:ln>
              <a:noFill/>
            </a:ln>
            <a:extLst/>
          </p:spPr>
          <p:txBody>
            <a:bodyPr vert="horz" wrap="square" lIns="74295" tIns="8890" rIns="74295" bIns="8890" numCol="1" anchor="t" anchorCtr="0" compatLnSpc="1">
              <a:prstTxWarp prst="textNoShape">
                <a:avLst/>
              </a:prstTxWarp>
            </a:bodyPr>
            <a:lstStyle/>
            <a:p>
              <a:pPr fontAlgn="base">
                <a:lnSpc>
                  <a:spcPct val="96000"/>
                </a:lnSpc>
                <a:spcBef>
                  <a:spcPct val="0"/>
                </a:spcBef>
                <a:spcAft>
                  <a:spcPct val="0"/>
                </a:spcAft>
              </a:pPr>
              <a:r>
                <a:rPr lang="ja-JP" altLang="en-US" sz="900" dirty="0" smtClean="0">
                  <a:latin typeface="+mj-ea"/>
                  <a:ea typeface="+mj-ea"/>
                  <a:cs typeface="ＭＳ Ｐゴシック" pitchFamily="50" charset="-128"/>
                </a:rPr>
                <a:t>教育庁　私学課　 </a:t>
              </a:r>
              <a:r>
                <a:rPr lang="ja-JP" altLang="en-US" sz="900" dirty="0">
                  <a:latin typeface="+mj-ea"/>
                  <a:ea typeface="+mj-ea"/>
                  <a:cs typeface="ＭＳ Ｐゴシック" pitchFamily="50" charset="-128"/>
                </a:rPr>
                <a:t>学び直し支援金</a:t>
              </a:r>
              <a:r>
                <a:rPr lang="ja-JP" altLang="en-US" sz="900" dirty="0" smtClean="0">
                  <a:latin typeface="+mj-ea"/>
                  <a:ea typeface="+mj-ea"/>
                  <a:cs typeface="ＭＳ Ｐゴシック" pitchFamily="50" charset="-128"/>
                </a:rPr>
                <a:t>担当</a:t>
              </a:r>
              <a:endParaRPr lang="en-US" altLang="ja-JP" sz="900" dirty="0" smtClean="0">
                <a:latin typeface="+mj-ea"/>
                <a:ea typeface="+mj-ea"/>
                <a:cs typeface="ＭＳ Ｐゴシック" pitchFamily="50" charset="-128"/>
              </a:endParaRPr>
            </a:p>
            <a:p>
              <a:pPr fontAlgn="base">
                <a:lnSpc>
                  <a:spcPct val="96000"/>
                </a:lnSpc>
                <a:spcBef>
                  <a:spcPct val="0"/>
                </a:spcBef>
                <a:spcAft>
                  <a:spcPct val="0"/>
                </a:spcAft>
              </a:pPr>
              <a:r>
                <a:rPr lang="en-US" altLang="zh-TW" sz="900" dirty="0" smtClean="0">
                  <a:latin typeface="+mn-ea"/>
                  <a:cs typeface="ＭＳ Ｐゴシック" pitchFamily="50" charset="-128"/>
                </a:rPr>
                <a:t>540-8570</a:t>
              </a:r>
              <a:r>
                <a:rPr lang="ja-JP" altLang="en-US" sz="900" dirty="0" smtClean="0">
                  <a:latin typeface="+mn-ea"/>
                  <a:cs typeface="ＭＳ Ｐゴシック" pitchFamily="50" charset="-128"/>
                </a:rPr>
                <a:t>　</a:t>
              </a:r>
              <a:r>
                <a:rPr lang="ja-JP" altLang="en-US" sz="900" dirty="0" smtClean="0">
                  <a:latin typeface="+mj-ea"/>
                  <a:ea typeface="+mj-ea"/>
                  <a:cs typeface="ＭＳ Ｐゴシック" pitchFamily="50" charset="-128"/>
                </a:rPr>
                <a:t>大阪市中央区大手前</a:t>
              </a:r>
              <a:r>
                <a:rPr lang="en-US" altLang="ja-JP" sz="900" dirty="0" smtClean="0">
                  <a:latin typeface="+mj-ea"/>
                  <a:ea typeface="+mj-ea"/>
                  <a:cs typeface="ＭＳ Ｐゴシック" pitchFamily="50" charset="-128"/>
                </a:rPr>
                <a:t>3-1-43</a:t>
              </a:r>
              <a:r>
                <a:rPr lang="ja-JP" altLang="en-US" sz="900" dirty="0" smtClean="0">
                  <a:latin typeface="+mj-ea"/>
                  <a:ea typeface="+mj-ea"/>
                  <a:cs typeface="ＭＳ Ｐゴシック" pitchFamily="50" charset="-128"/>
                </a:rPr>
                <a:t>　</a:t>
              </a:r>
              <a:r>
                <a:rPr lang="zh-TW" altLang="en-US" sz="900" dirty="0" smtClean="0">
                  <a:latin typeface="+mn-ea"/>
                  <a:cs typeface="ＭＳ Ｐゴシック" pitchFamily="50" charset="-128"/>
                </a:rPr>
                <a:t>大阪府新別館</a:t>
              </a:r>
              <a:r>
                <a:rPr lang="zh-TW" altLang="en-US" sz="900" dirty="0">
                  <a:latin typeface="+mn-ea"/>
                  <a:cs typeface="ＭＳ Ｐゴシック" pitchFamily="50" charset="-128"/>
                </a:rPr>
                <a:t>南館</a:t>
              </a:r>
              <a:r>
                <a:rPr lang="en-US" altLang="zh-TW" sz="900" dirty="0" smtClean="0">
                  <a:latin typeface="+mn-ea"/>
                  <a:cs typeface="ＭＳ Ｐゴシック" pitchFamily="50" charset="-128"/>
                </a:rPr>
                <a:t>10</a:t>
              </a:r>
              <a:r>
                <a:rPr lang="zh-TW" altLang="en-US" sz="900" dirty="0" smtClean="0">
                  <a:latin typeface="+mn-ea"/>
                  <a:cs typeface="ＭＳ Ｐゴシック" pitchFamily="50" charset="-128"/>
                </a:rPr>
                <a:t>階</a:t>
              </a:r>
              <a:endParaRPr lang="en-US" altLang="zh-TW" sz="900" dirty="0" smtClean="0">
                <a:latin typeface="+mn-ea"/>
                <a:cs typeface="ＭＳ Ｐゴシック" pitchFamily="50" charset="-128"/>
              </a:endParaRPr>
            </a:p>
            <a:p>
              <a:pPr fontAlgn="base">
                <a:lnSpc>
                  <a:spcPct val="96000"/>
                </a:lnSpc>
                <a:spcBef>
                  <a:spcPct val="0"/>
                </a:spcBef>
                <a:spcAft>
                  <a:spcPct val="0"/>
                </a:spcAft>
              </a:pPr>
              <a:r>
                <a:rPr lang="ja-JP" altLang="en-US" sz="900" dirty="0" smtClean="0">
                  <a:latin typeface="+mj-ea"/>
                  <a:ea typeface="+mj-ea"/>
                  <a:cs typeface="ＭＳ Ｐゴシック" pitchFamily="50" charset="-128"/>
                </a:rPr>
                <a:t>電話</a:t>
              </a:r>
              <a:r>
                <a:rPr lang="zh-TW" altLang="en-US" sz="900" dirty="0" smtClean="0">
                  <a:latin typeface="+mj-ea"/>
                  <a:ea typeface="+mj-ea"/>
                  <a:cs typeface="ＭＳ Ｐゴシック" pitchFamily="50" charset="-128"/>
                </a:rPr>
                <a:t>：</a:t>
              </a:r>
              <a:r>
                <a:rPr lang="en-US" altLang="ja-JP" sz="900" dirty="0">
                  <a:latin typeface="+mj-ea"/>
                  <a:ea typeface="+mj-ea"/>
                  <a:cs typeface="ＭＳ Ｐゴシック" pitchFamily="50" charset="-128"/>
                </a:rPr>
                <a:t>06</a:t>
              </a:r>
              <a:r>
                <a:rPr lang="en-US" altLang="zh-TW" sz="900" dirty="0" smtClean="0">
                  <a:latin typeface="+mj-ea"/>
                  <a:ea typeface="+mj-ea"/>
                  <a:cs typeface="ＭＳ Ｐゴシック" pitchFamily="50" charset="-128"/>
                </a:rPr>
                <a:t>-</a:t>
              </a:r>
              <a:r>
                <a:rPr lang="en-US" altLang="ja-JP" sz="900" dirty="0" smtClean="0">
                  <a:latin typeface="+mj-ea"/>
                  <a:ea typeface="+mj-ea"/>
                  <a:cs typeface="ＭＳ Ｐゴシック" pitchFamily="50" charset="-128"/>
                </a:rPr>
                <a:t>6941-0351</a:t>
              </a:r>
              <a:r>
                <a:rPr lang="ja-JP" altLang="en-US" sz="900" dirty="0">
                  <a:latin typeface="+mj-ea"/>
                  <a:ea typeface="+mj-ea"/>
                  <a:cs typeface="ＭＳ Ｐゴシック" pitchFamily="50" charset="-128"/>
                </a:rPr>
                <a:t>（代）</a:t>
              </a:r>
              <a:r>
                <a:rPr lang="zh-TW" altLang="en-US" sz="900" dirty="0">
                  <a:latin typeface="+mj-ea"/>
                  <a:ea typeface="+mj-ea"/>
                  <a:cs typeface="ＭＳ Ｐゴシック" pitchFamily="50" charset="-128"/>
                </a:rPr>
                <a:t>　　</a:t>
              </a:r>
              <a:r>
                <a:rPr lang="en-US" altLang="ja-JP" sz="900" dirty="0">
                  <a:latin typeface="+mj-ea"/>
                  <a:ea typeface="+mj-ea"/>
                  <a:cs typeface="ＭＳ Ｐゴシック" pitchFamily="50" charset="-128"/>
                </a:rPr>
                <a:t>FAX</a:t>
              </a:r>
              <a:r>
                <a:rPr lang="zh-TW" altLang="en-US" sz="900" dirty="0" smtClean="0">
                  <a:latin typeface="+mj-ea"/>
                  <a:ea typeface="+mj-ea"/>
                  <a:cs typeface="ＭＳ Ｐゴシック" pitchFamily="50" charset="-128"/>
                </a:rPr>
                <a:t>：</a:t>
              </a:r>
              <a:r>
                <a:rPr lang="en-US" altLang="ja-JP" sz="900" dirty="0">
                  <a:latin typeface="+mj-ea"/>
                  <a:ea typeface="+mj-ea"/>
                  <a:cs typeface="ＭＳ Ｐゴシック" pitchFamily="50" charset="-128"/>
                </a:rPr>
                <a:t>06</a:t>
              </a:r>
              <a:r>
                <a:rPr lang="en-US" altLang="zh-TW" sz="900" dirty="0" smtClean="0">
                  <a:latin typeface="+mj-ea"/>
                  <a:ea typeface="+mj-ea"/>
                  <a:cs typeface="ＭＳ Ｐゴシック" pitchFamily="50" charset="-128"/>
                </a:rPr>
                <a:t>-</a:t>
              </a:r>
              <a:r>
                <a:rPr lang="en-US" altLang="ja-JP" sz="900" dirty="0" smtClean="0">
                  <a:latin typeface="+mj-ea"/>
                  <a:ea typeface="+mj-ea"/>
                  <a:cs typeface="ＭＳ Ｐゴシック" pitchFamily="50" charset="-128"/>
                </a:rPr>
                <a:t>6210</a:t>
              </a:r>
              <a:r>
                <a:rPr lang="en-US" altLang="zh-TW" sz="900" dirty="0" smtClean="0">
                  <a:latin typeface="+mj-ea"/>
                  <a:ea typeface="+mj-ea"/>
                  <a:cs typeface="ＭＳ Ｐゴシック" pitchFamily="50" charset="-128"/>
                </a:rPr>
                <a:t>-</a:t>
              </a:r>
              <a:r>
                <a:rPr lang="en-US" altLang="ja-JP" sz="900" dirty="0" smtClean="0">
                  <a:latin typeface="+mj-ea"/>
                  <a:ea typeface="+mj-ea"/>
                  <a:cs typeface="ＭＳ Ｐゴシック" pitchFamily="50" charset="-128"/>
                </a:rPr>
                <a:t>9276</a:t>
              </a:r>
              <a:endParaRPr lang="en-US" altLang="ja-JP" sz="900" dirty="0">
                <a:latin typeface="+mj-ea"/>
                <a:ea typeface="+mj-ea"/>
                <a:cs typeface="ＭＳ Ｐゴシック" pitchFamily="50" charset="-128"/>
              </a:endParaRPr>
            </a:p>
          </p:txBody>
        </p:sp>
        <p:sp>
          <p:nvSpPr>
            <p:cNvPr id="51" name="テキスト ボックス 50"/>
            <p:cNvSpPr txBox="1"/>
            <p:nvPr/>
          </p:nvSpPr>
          <p:spPr>
            <a:xfrm>
              <a:off x="329975" y="6944032"/>
              <a:ext cx="6505465" cy="577081"/>
            </a:xfrm>
            <a:prstGeom prst="rect">
              <a:avLst/>
            </a:prstGeom>
            <a:noFill/>
            <a:ln cmpd="thickThin">
              <a:noFill/>
            </a:ln>
          </p:spPr>
          <p:txBody>
            <a:bodyPr wrap="square" rtlCol="0">
              <a:spAutoFit/>
            </a:bodyPr>
            <a:lstStyle/>
            <a:p>
              <a:r>
                <a:rPr lang="ja-JP" altLang="en-US" sz="1050" dirty="0">
                  <a:latin typeface="+mj-ea"/>
                </a:rPr>
                <a:t>○</a:t>
              </a:r>
              <a:r>
                <a:rPr lang="ja-JP" altLang="en-US" sz="1050" dirty="0" smtClean="0">
                  <a:latin typeface="+mj-ea"/>
                </a:rPr>
                <a:t>学び直し支援金には、大阪府私立高等学校等授業料支援補助金による上乗せ補助はありません。</a:t>
              </a:r>
              <a:endParaRPr lang="en-US" altLang="ja-JP" sz="1050" dirty="0" smtClean="0">
                <a:latin typeface="+mj-ea"/>
              </a:endParaRPr>
            </a:p>
            <a:p>
              <a:r>
                <a:rPr lang="ja-JP" altLang="en-US" sz="1050" dirty="0">
                  <a:latin typeface="+mj-ea"/>
                </a:rPr>
                <a:t>○</a:t>
              </a:r>
              <a:r>
                <a:rPr lang="ja-JP" altLang="en-US" sz="1050" dirty="0" smtClean="0">
                  <a:latin typeface="+mj-ea"/>
                </a:rPr>
                <a:t>学び直し支援金は、就学支援金と</a:t>
              </a:r>
              <a:r>
                <a:rPr lang="ja-JP" altLang="en-US" sz="1050" dirty="0">
                  <a:latin typeface="+mj-ea"/>
                </a:rPr>
                <a:t>同様</a:t>
              </a:r>
              <a:r>
                <a:rPr lang="ja-JP" altLang="en-US" sz="1050" dirty="0" smtClean="0">
                  <a:latin typeface="+mj-ea"/>
                </a:rPr>
                <a:t>に、生徒</a:t>
              </a:r>
              <a:r>
                <a:rPr lang="ja-JP" altLang="en-US" sz="1050" dirty="0">
                  <a:latin typeface="+mj-ea"/>
                </a:rPr>
                <a:t>に直接</a:t>
              </a:r>
              <a:r>
                <a:rPr lang="ja-JP" altLang="en-US" sz="1050" dirty="0" smtClean="0">
                  <a:latin typeface="+mj-ea"/>
                </a:rPr>
                <a:t>支給されるもの</a:t>
              </a:r>
              <a:r>
                <a:rPr lang="ja-JP" altLang="en-US" sz="1050" dirty="0">
                  <a:latin typeface="+mj-ea"/>
                </a:rPr>
                <a:t>ではなく、学校</a:t>
              </a:r>
              <a:r>
                <a:rPr lang="ja-JP" altLang="en-US" sz="1050" dirty="0" smtClean="0">
                  <a:latin typeface="+mj-ea"/>
                </a:rPr>
                <a:t>が大阪府から代理受領し、</a:t>
              </a:r>
              <a:endParaRPr lang="en-US" altLang="ja-JP" sz="1050" dirty="0" smtClean="0">
                <a:latin typeface="+mj-ea"/>
              </a:endParaRPr>
            </a:p>
            <a:p>
              <a:r>
                <a:rPr lang="ja-JP" altLang="en-US" sz="1050" dirty="0" smtClean="0">
                  <a:latin typeface="+mj-ea"/>
                </a:rPr>
                <a:t>  </a:t>
              </a:r>
              <a:r>
                <a:rPr lang="ja-JP" altLang="en-US" sz="1050" dirty="0">
                  <a:latin typeface="+mj-ea"/>
                </a:rPr>
                <a:t> </a:t>
              </a:r>
              <a:r>
                <a:rPr lang="ja-JP" altLang="en-US" sz="1050" dirty="0" smtClean="0">
                  <a:latin typeface="+mj-ea"/>
                </a:rPr>
                <a:t>生徒の授業料に充当します。</a:t>
              </a:r>
              <a:endParaRPr lang="en-US" altLang="ja-JP" sz="1050" dirty="0" smtClean="0">
                <a:latin typeface="+mj-ea"/>
              </a:endParaRPr>
            </a:p>
          </p:txBody>
        </p:sp>
        <p:grpSp>
          <p:nvGrpSpPr>
            <p:cNvPr id="5" name="グループ化 4"/>
            <p:cNvGrpSpPr/>
            <p:nvPr/>
          </p:nvGrpSpPr>
          <p:grpSpPr>
            <a:xfrm>
              <a:off x="256884" y="8551123"/>
              <a:ext cx="6557618" cy="632394"/>
              <a:chOff x="279288" y="8182177"/>
              <a:chExt cx="6557618" cy="632394"/>
            </a:xfrm>
          </p:grpSpPr>
          <p:grpSp>
            <p:nvGrpSpPr>
              <p:cNvPr id="29" name="グループ化 28"/>
              <p:cNvGrpSpPr/>
              <p:nvPr/>
            </p:nvGrpSpPr>
            <p:grpSpPr>
              <a:xfrm>
                <a:off x="279288" y="8182177"/>
                <a:ext cx="6557618" cy="454682"/>
                <a:chOff x="336895" y="1640210"/>
                <a:chExt cx="6557618" cy="437828"/>
              </a:xfrm>
            </p:grpSpPr>
            <p:grpSp>
              <p:nvGrpSpPr>
                <p:cNvPr id="30" name="グループ化 29"/>
                <p:cNvGrpSpPr/>
                <p:nvPr/>
              </p:nvGrpSpPr>
              <p:grpSpPr>
                <a:xfrm>
                  <a:off x="336895" y="1640210"/>
                  <a:ext cx="6557618" cy="376238"/>
                  <a:chOff x="336895" y="1640210"/>
                  <a:chExt cx="6557618" cy="376238"/>
                </a:xfrm>
              </p:grpSpPr>
              <p:sp>
                <p:nvSpPr>
                  <p:cNvPr id="32"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33" name="AutoShape 7"/>
                  <p:cNvSpPr>
                    <a:spLocks noChangeArrowheads="1"/>
                  </p:cNvSpPr>
                  <p:nvPr/>
                </p:nvSpPr>
                <p:spPr bwMode="auto">
                  <a:xfrm>
                    <a:off x="336895" y="1640210"/>
                    <a:ext cx="967565"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rPr>
                      <a:t>窓　口</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31" name="Rectangle 8"/>
                <p:cNvSpPr>
                  <a:spLocks noChangeArrowheads="1"/>
                </p:cNvSpPr>
                <p:nvPr/>
              </p:nvSpPr>
              <p:spPr bwMode="auto">
                <a:xfrm>
                  <a:off x="1379748" y="1703388"/>
                  <a:ext cx="539887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defTabSz="914400" fontAlgn="base">
                    <a:spcBef>
                      <a:spcPct val="0"/>
                    </a:spcBef>
                    <a:spcAft>
                      <a:spcPct val="0"/>
                    </a:spcAft>
                  </a:pPr>
                  <a:r>
                    <a:rPr lang="ja-JP" altLang="en-US" sz="1100" b="1" dirty="0" smtClean="0">
                      <a:latin typeface="ＭＳ ゴシック" pitchFamily="49" charset="-128"/>
                      <a:ea typeface="ＭＳ ゴシック" pitchFamily="49" charset="-128"/>
                      <a:cs typeface="ＭＳ Ｐゴシック" pitchFamily="50" charset="-128"/>
                    </a:rPr>
                    <a:t>詳しくは、生徒の</a:t>
                  </a:r>
                  <a:r>
                    <a:rPr lang="ja-JP" altLang="en-US" sz="1100" b="1" dirty="0">
                      <a:latin typeface="ＭＳ ゴシック" pitchFamily="49" charset="-128"/>
                      <a:ea typeface="ＭＳ ゴシック" pitchFamily="49" charset="-128"/>
                      <a:cs typeface="ＭＳ Ｐゴシック" pitchFamily="50" charset="-128"/>
                    </a:rPr>
                    <a:t>在学</a:t>
                  </a:r>
                  <a:r>
                    <a:rPr lang="ja-JP" altLang="en-US" sz="1100" b="1" dirty="0" smtClean="0">
                      <a:latin typeface="ＭＳ ゴシック" pitchFamily="49" charset="-128"/>
                      <a:ea typeface="ＭＳ ゴシック" pitchFamily="49" charset="-128"/>
                      <a:cs typeface="ＭＳ Ｐゴシック" pitchFamily="50" charset="-128"/>
                    </a:rPr>
                    <a:t>する学校（事務室）へお問い合わせください。</a:t>
                  </a:r>
                  <a:endParaRPr lang="ja-JP" sz="1100" b="1" dirty="0">
                    <a:latin typeface="ＭＳ ゴシック" pitchFamily="49" charset="-128"/>
                    <a:ea typeface="ＭＳ ゴシック" pitchFamily="49" charset="-128"/>
                    <a:cs typeface="ＭＳ Ｐゴシック" pitchFamily="50" charset="-128"/>
                  </a:endParaRPr>
                </a:p>
              </p:txBody>
            </p:sp>
          </p:grpSp>
          <p:sp>
            <p:nvSpPr>
              <p:cNvPr id="39" name="Rectangle 11"/>
              <p:cNvSpPr>
                <a:spLocks noChangeArrowheads="1"/>
              </p:cNvSpPr>
              <p:nvPr/>
            </p:nvSpPr>
            <p:spPr bwMode="auto">
              <a:xfrm>
                <a:off x="317798" y="8558872"/>
                <a:ext cx="1505540" cy="25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11613" algn="l"/>
                  </a:tabLst>
                </a:pPr>
                <a:r>
                  <a:rPr kumimoji="1" lang="ja-JP" altLang="ja-JP" sz="1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 </a:t>
                </a:r>
                <a:r>
                  <a:rPr kumimoji="1" lang="ja-JP" sz="1000" b="0" i="0"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学校事務室の連絡先</a:t>
                </a:r>
                <a:endParaRPr kumimoji="1" lang="ja-JP" sz="1000" b="0" i="0"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44" name="Line 10"/>
            <p:cNvSpPr>
              <a:spLocks noChangeShapeType="1"/>
            </p:cNvSpPr>
            <p:nvPr/>
          </p:nvSpPr>
          <p:spPr bwMode="auto">
            <a:xfrm>
              <a:off x="295394" y="9259413"/>
              <a:ext cx="6476143" cy="7208"/>
            </a:xfrm>
            <a:prstGeom prst="line">
              <a:avLst/>
            </a:prstGeom>
            <a:noFill/>
            <a:ln w="25400">
              <a:solidFill>
                <a:srgbClr val="00008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3" name="グループ化 42"/>
            <p:cNvGrpSpPr/>
            <p:nvPr/>
          </p:nvGrpSpPr>
          <p:grpSpPr>
            <a:xfrm>
              <a:off x="256884" y="7549619"/>
              <a:ext cx="6534423" cy="454682"/>
              <a:chOff x="360090" y="1640210"/>
              <a:chExt cx="6534423" cy="437828"/>
            </a:xfrm>
          </p:grpSpPr>
          <p:grpSp>
            <p:nvGrpSpPr>
              <p:cNvPr id="45" name="グループ化 44"/>
              <p:cNvGrpSpPr/>
              <p:nvPr/>
            </p:nvGrpSpPr>
            <p:grpSpPr>
              <a:xfrm>
                <a:off x="360090" y="1640210"/>
                <a:ext cx="6534423" cy="376238"/>
                <a:chOff x="360090" y="1640210"/>
                <a:chExt cx="6534423" cy="376238"/>
              </a:xfrm>
            </p:grpSpPr>
            <p:sp>
              <p:nvSpPr>
                <p:cNvPr id="47"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48" name="AutoShape 7"/>
                <p:cNvSpPr>
                  <a:spLocks noChangeArrowheads="1"/>
                </p:cNvSpPr>
                <p:nvPr/>
              </p:nvSpPr>
              <p:spPr bwMode="auto">
                <a:xfrm>
                  <a:off x="360090" y="1640210"/>
                  <a:ext cx="967565"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rPr>
                    <a:t>個人情報</a:t>
                  </a:r>
                  <a:endParaRPr kumimoji="1" lang="ja-JP" sz="16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46" name="Rectangle 8"/>
              <p:cNvSpPr>
                <a:spLocks noChangeArrowheads="1"/>
              </p:cNvSpPr>
              <p:nvPr/>
            </p:nvSpPr>
            <p:spPr bwMode="auto">
              <a:xfrm>
                <a:off x="1379748" y="1703388"/>
                <a:ext cx="539887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ja-JP" altLang="en-US" sz="1100" b="1" dirty="0">
                    <a:latin typeface="ＭＳ ゴシック" pitchFamily="49" charset="-128"/>
                    <a:ea typeface="ＭＳ ゴシック" pitchFamily="49" charset="-128"/>
                    <a:cs typeface="ＭＳ Ｐゴシック" pitchFamily="50" charset="-128"/>
                  </a:rPr>
                  <a:t>次</a:t>
                </a:r>
                <a:r>
                  <a:rPr lang="ja-JP" altLang="en-US" sz="1100" b="1" dirty="0" smtClean="0">
                    <a:latin typeface="ＭＳ ゴシック" pitchFamily="49" charset="-128"/>
                    <a:ea typeface="ＭＳ ゴシック" pitchFamily="49" charset="-128"/>
                    <a:cs typeface="ＭＳ Ｐゴシック" pitchFamily="50" charset="-128"/>
                  </a:rPr>
                  <a:t>の</a:t>
                </a:r>
                <a:r>
                  <a:rPr lang="ja-JP" altLang="en-US" sz="1100" b="1" dirty="0">
                    <a:latin typeface="ＭＳ ゴシック" pitchFamily="49" charset="-128"/>
                    <a:ea typeface="ＭＳ ゴシック" pitchFamily="49" charset="-128"/>
                    <a:cs typeface="ＭＳ Ｐゴシック" pitchFamily="50" charset="-128"/>
                  </a:rPr>
                  <a:t>個人</a:t>
                </a:r>
                <a:r>
                  <a:rPr lang="ja-JP" altLang="en-US" sz="1100" b="1" dirty="0" smtClean="0">
                    <a:latin typeface="ＭＳ ゴシック" pitchFamily="49" charset="-128"/>
                    <a:ea typeface="ＭＳ ゴシック" pitchFamily="49" charset="-128"/>
                    <a:cs typeface="ＭＳ Ｐゴシック" pitchFamily="50" charset="-128"/>
                  </a:rPr>
                  <a:t>情報の取扱いにご留意ください。</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49" name="テキスト ボックス 48"/>
            <p:cNvSpPr txBox="1"/>
            <p:nvPr/>
          </p:nvSpPr>
          <p:spPr>
            <a:xfrm>
              <a:off x="290545" y="7940295"/>
              <a:ext cx="6417864" cy="553998"/>
            </a:xfrm>
            <a:prstGeom prst="rect">
              <a:avLst/>
            </a:prstGeom>
            <a:noFill/>
          </p:spPr>
          <p:txBody>
            <a:bodyPr wrap="square" rtlCol="0">
              <a:spAutoFit/>
            </a:bodyPr>
            <a:lstStyle>
              <a:defPPr>
                <a:defRPr lang="ja-JP"/>
              </a:defPPr>
              <a:lvl1pPr>
                <a:defRPr sz="1050">
                  <a:latin typeface="+mj-ea"/>
                  <a:ea typeface="+mj-ea"/>
                </a:defRPr>
              </a:lvl1pPr>
            </a:lstStyle>
            <a:p>
              <a:pPr lvl="0"/>
              <a:r>
                <a:rPr lang="ja-JP" altLang="en-US" sz="1000" dirty="0" smtClean="0"/>
                <a:t>　大阪府私立高等学校等学び直し支援金の</a:t>
              </a:r>
              <a:r>
                <a:rPr lang="ja-JP" altLang="ja-JP" sz="1000" dirty="0" smtClean="0"/>
                <a:t>申請</a:t>
              </a:r>
              <a:r>
                <a:rPr lang="ja-JP" altLang="ja-JP" sz="1000" dirty="0"/>
                <a:t>に関し収集した個人情報については、学</a:t>
              </a:r>
              <a:r>
                <a:rPr lang="ja-JP" altLang="ja-JP" sz="1000" dirty="0" smtClean="0"/>
                <a:t>校内</a:t>
              </a:r>
              <a:r>
                <a:rPr lang="ja-JP" altLang="en-US" sz="1000" dirty="0" smtClean="0"/>
                <a:t>及び大阪府</a:t>
              </a:r>
              <a:r>
                <a:rPr lang="ja-JP" altLang="ja-JP" sz="1000" dirty="0" smtClean="0"/>
                <a:t>における</a:t>
              </a:r>
              <a:r>
                <a:rPr lang="ja-JP" altLang="en-US" sz="1000" dirty="0" smtClean="0"/>
                <a:t>本制度の事務</a:t>
              </a:r>
              <a:r>
                <a:rPr lang="ja-JP" altLang="en-US" sz="1000" dirty="0"/>
                <a:t>手続き</a:t>
              </a:r>
              <a:r>
                <a:rPr lang="ja-JP" altLang="en-US" sz="1000" dirty="0" smtClean="0"/>
                <a:t>に</a:t>
              </a:r>
              <a:r>
                <a:rPr lang="ja-JP" altLang="ja-JP" sz="1000" dirty="0" smtClean="0"/>
                <a:t>使用</a:t>
              </a:r>
              <a:r>
                <a:rPr lang="ja-JP" altLang="en-US" sz="1000" dirty="0"/>
                <a:t>し、大阪府への情報提供</a:t>
              </a:r>
              <a:r>
                <a:rPr lang="ja-JP" altLang="en-US" sz="1000" dirty="0" smtClean="0"/>
                <a:t>は、オンライン</a:t>
              </a:r>
              <a:r>
                <a:rPr lang="ja-JP" altLang="en-US" sz="1000" dirty="0"/>
                <a:t>を</a:t>
              </a:r>
              <a:r>
                <a:rPr lang="ja-JP" altLang="en-US" sz="1000" dirty="0" smtClean="0"/>
                <a:t>経由するものもあります。また、</a:t>
              </a:r>
              <a:r>
                <a:rPr lang="ja-JP" altLang="ja-JP" sz="1000" dirty="0" smtClean="0"/>
                <a:t>本事業</a:t>
              </a:r>
              <a:r>
                <a:rPr lang="ja-JP" altLang="ja-JP" sz="1000" dirty="0"/>
                <a:t>に関連して奨学金貸付事業</a:t>
              </a:r>
              <a:r>
                <a:rPr lang="ja-JP" altLang="ja-JP" sz="1000" dirty="0" smtClean="0"/>
                <a:t>を行う</a:t>
              </a:r>
              <a:r>
                <a:rPr lang="ja-JP" altLang="en-US" sz="1000" dirty="0" smtClean="0"/>
                <a:t>公益</a:t>
              </a:r>
              <a:r>
                <a:rPr lang="ja-JP" altLang="ja-JP" sz="1000" dirty="0" smtClean="0"/>
                <a:t>財団</a:t>
              </a:r>
              <a:r>
                <a:rPr lang="ja-JP" altLang="ja-JP" sz="1000" dirty="0"/>
                <a:t>法人大阪府育英会</a:t>
              </a:r>
              <a:r>
                <a:rPr lang="ja-JP" altLang="ja-JP" sz="1000" dirty="0" smtClean="0"/>
                <a:t>に</a:t>
              </a:r>
              <a:r>
                <a:rPr lang="ja-JP" altLang="en-US" sz="1000" dirty="0"/>
                <a:t>情報</a:t>
              </a:r>
              <a:r>
                <a:rPr lang="ja-JP" altLang="en-US" sz="1000" dirty="0" smtClean="0"/>
                <a:t>提供する場合があります</a:t>
              </a:r>
              <a:r>
                <a:rPr lang="ja-JP" altLang="ja-JP" sz="1000" dirty="0" smtClean="0"/>
                <a:t>。</a:t>
              </a:r>
              <a:endParaRPr lang="ja-JP" altLang="ja-JP" sz="1000" dirty="0"/>
            </a:p>
          </p:txBody>
        </p:sp>
      </p:grpSp>
      <p:sp>
        <p:nvSpPr>
          <p:cNvPr id="52" name="テキスト ボックス 49"/>
          <p:cNvSpPr txBox="1"/>
          <p:nvPr/>
        </p:nvSpPr>
        <p:spPr>
          <a:xfrm>
            <a:off x="216850" y="6205833"/>
            <a:ext cx="432695" cy="230832"/>
          </a:xfrm>
          <a:prstGeom prst="rect">
            <a:avLst/>
          </a:prstGeom>
          <a:noFill/>
        </p:spPr>
        <p:txBody>
          <a:bodyPr wrap="square" rtlCol="0">
            <a:spAutoFit/>
          </a:bodyPr>
          <a:ls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a:lstStyle>
          <a:p>
            <a:r>
              <a:rPr lang="en-US" altLang="ja-JP" sz="900" dirty="0" smtClean="0">
                <a:latin typeface="+mj-ea"/>
                <a:ea typeface="+mj-ea"/>
              </a:rPr>
              <a:t>※</a:t>
            </a:r>
            <a:r>
              <a:rPr lang="ja-JP" altLang="en-US" sz="900" dirty="0" smtClean="0">
                <a:latin typeface="+mj-ea"/>
                <a:ea typeface="+mj-ea"/>
              </a:rPr>
              <a:t>２</a:t>
            </a:r>
            <a:endParaRPr kumimoji="1" lang="ja-JP" altLang="en-US" sz="900" dirty="0">
              <a:latin typeface="+mj-ea"/>
              <a:ea typeface="+mj-ea"/>
            </a:endParaRPr>
          </a:p>
        </p:txBody>
      </p:sp>
      <p:sp>
        <p:nvSpPr>
          <p:cNvPr id="53" name="テキスト ボックス 49"/>
          <p:cNvSpPr txBox="1"/>
          <p:nvPr/>
        </p:nvSpPr>
        <p:spPr>
          <a:xfrm>
            <a:off x="533660" y="6213278"/>
            <a:ext cx="6187360" cy="230832"/>
          </a:xfrm>
          <a:prstGeom prst="rect">
            <a:avLst/>
          </a:prstGeom>
          <a:noFill/>
        </p:spPr>
        <p:txBody>
          <a:bodyPr wrap="square" rtlCol="0">
            <a:spAutoFit/>
          </a:bodyPr>
          <a:ls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a:lstStyle>
          <a:p>
            <a:r>
              <a:rPr lang="ja-JP" altLang="en-US" sz="900" dirty="0">
                <a:latin typeface="+mj-ea"/>
              </a:rPr>
              <a:t>実際の支給額は、支給額月額と授業料月額（年額を月割りしたもの）のいずれか低い方の金額となります。</a:t>
            </a:r>
          </a:p>
        </p:txBody>
      </p:sp>
    </p:spTree>
    <p:extLst>
      <p:ext uri="{BB962C8B-B14F-4D97-AF65-F5344CB8AC3E}">
        <p14:creationId xmlns:p14="http://schemas.microsoft.com/office/powerpoint/2010/main" val="794607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11"/>
          <p:cNvGrpSpPr/>
          <p:nvPr/>
        </p:nvGrpSpPr>
        <p:grpSpPr>
          <a:xfrm>
            <a:off x="242634" y="2353518"/>
            <a:ext cx="6534424" cy="390721"/>
            <a:chOff x="360089" y="1640210"/>
            <a:chExt cx="6534424" cy="376238"/>
          </a:xfrm>
        </p:grpSpPr>
        <p:sp>
          <p:nvSpPr>
            <p:cNvPr id="14"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15" name="AutoShape 7"/>
            <p:cNvSpPr>
              <a:spLocks noChangeArrowheads="1"/>
            </p:cNvSpPr>
            <p:nvPr/>
          </p:nvSpPr>
          <p:spPr bwMode="auto">
            <a:xfrm>
              <a:off x="360089" y="1640210"/>
              <a:ext cx="4573841"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ja-JP" altLang="en-US" sz="1600" b="1" dirty="0" smtClean="0">
                  <a:solidFill>
                    <a:schemeClr val="bg1"/>
                  </a:solidFill>
                  <a:latin typeface="Arial" pitchFamily="34" charset="0"/>
                  <a:ea typeface="ＭＳ Ｐゴシック" pitchFamily="50" charset="-128"/>
                  <a:cs typeface="ＭＳ Ｐゴシック" pitchFamily="50" charset="-128"/>
                </a:rPr>
                <a:t>保護者（親権者）の住民税の課税額を証明する書類</a:t>
              </a:r>
              <a:endParaRPr kumimoji="1" lang="ja-JP" sz="10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graphicFrame>
        <p:nvGraphicFramePr>
          <p:cNvPr id="39" name="表 38"/>
          <p:cNvGraphicFramePr>
            <a:graphicFrameLocks noGrp="1"/>
          </p:cNvGraphicFramePr>
          <p:nvPr>
            <p:extLst>
              <p:ext uri="{D42A27DB-BD31-4B8C-83A1-F6EECF244321}">
                <p14:modId xmlns:p14="http://schemas.microsoft.com/office/powerpoint/2010/main" val="2328101952"/>
              </p:ext>
            </p:extLst>
          </p:nvPr>
        </p:nvGraphicFramePr>
        <p:xfrm>
          <a:off x="390973" y="2935274"/>
          <a:ext cx="6530996" cy="3012798"/>
        </p:xfrm>
        <a:graphic>
          <a:graphicData uri="http://schemas.openxmlformats.org/drawingml/2006/table">
            <a:tbl>
              <a:tblPr firstRow="1" bandRow="1">
                <a:tableStyleId>{5C22544A-7EE6-4342-B048-85BDC9FD1C3A}</a:tableStyleId>
              </a:tblPr>
              <a:tblGrid>
                <a:gridCol w="1962613">
                  <a:extLst>
                    <a:ext uri="{9D8B030D-6E8A-4147-A177-3AD203B41FA5}">
                      <a16:colId xmlns:a16="http://schemas.microsoft.com/office/drawing/2014/main" val="20000"/>
                    </a:ext>
                  </a:extLst>
                </a:gridCol>
                <a:gridCol w="3427012">
                  <a:extLst>
                    <a:ext uri="{9D8B030D-6E8A-4147-A177-3AD203B41FA5}">
                      <a16:colId xmlns:a16="http://schemas.microsoft.com/office/drawing/2014/main" val="20001"/>
                    </a:ext>
                  </a:extLst>
                </a:gridCol>
                <a:gridCol w="1141371">
                  <a:extLst>
                    <a:ext uri="{9D8B030D-6E8A-4147-A177-3AD203B41FA5}">
                      <a16:colId xmlns:a16="http://schemas.microsoft.com/office/drawing/2014/main" val="20002"/>
                    </a:ext>
                  </a:extLst>
                </a:gridCol>
              </a:tblGrid>
              <a:tr h="213086">
                <a:tc>
                  <a:txBody>
                    <a:bodyPr/>
                    <a:lstStyle/>
                    <a:p>
                      <a:pPr algn="ctr"/>
                      <a:r>
                        <a:rPr kumimoji="1" lang="ja-JP" altLang="en-US" sz="800" dirty="0" smtClean="0">
                          <a:solidFill>
                            <a:schemeClr val="tx1"/>
                          </a:solidFill>
                        </a:rPr>
                        <a:t>保護者の職業形態等</a:t>
                      </a:r>
                      <a:endParaRPr kumimoji="1" lang="ja-JP" alt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dirty="0" smtClean="0">
                          <a:solidFill>
                            <a:schemeClr val="tx1"/>
                          </a:solidFill>
                        </a:rPr>
                        <a:t>添付書類</a:t>
                      </a:r>
                      <a:endParaRPr kumimoji="1" lang="ja-JP" alt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800" dirty="0" smtClean="0">
                          <a:solidFill>
                            <a:schemeClr val="tx1"/>
                          </a:solidFill>
                        </a:rPr>
                        <a:t>注意事項</a:t>
                      </a:r>
                      <a:endParaRPr kumimoji="1" lang="ja-JP" altLang="en-US" sz="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56612">
                <a:tc>
                  <a:txBody>
                    <a:bodyPr/>
                    <a:lstStyle/>
                    <a:p>
                      <a:pPr marL="216000" marR="0" indent="-457200" algn="l" defTabSz="946404" rtl="0" eaLnBrk="1" fontAlgn="auto" latinLnBrk="0" hangingPunct="1">
                        <a:lnSpc>
                          <a:spcPct val="100000"/>
                        </a:lnSpc>
                        <a:spcBef>
                          <a:spcPts val="0"/>
                        </a:spcBef>
                        <a:spcAft>
                          <a:spcPts val="0"/>
                        </a:spcAft>
                        <a:buClrTx/>
                        <a:buSzTx/>
                        <a:buFont typeface="+mj-lt"/>
                        <a:buNone/>
                        <a:tabLst/>
                        <a:defRPr/>
                      </a:pPr>
                      <a:r>
                        <a:rPr lang="ja-JP" altLang="en-US" sz="800" dirty="0" smtClean="0">
                          <a:solidFill>
                            <a:schemeClr val="tx1"/>
                          </a:solidFill>
                          <a:effectLst/>
                          <a:latin typeface="明朝体"/>
                          <a:cs typeface="Times New Roman"/>
                        </a:rPr>
                        <a:t>１　　サラリーマンなど住民税の全額を給料から天引きされている人</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800" spc="-5" dirty="0" smtClean="0">
                          <a:solidFill>
                            <a:schemeClr val="tx1"/>
                          </a:solidFill>
                          <a:effectLst/>
                        </a:rPr>
                        <a:t>・</a:t>
                      </a:r>
                      <a:r>
                        <a:rPr lang="ja-JP" altLang="ja-JP" sz="800" spc="-5" dirty="0" smtClean="0">
                          <a:solidFill>
                            <a:schemeClr val="tx1"/>
                          </a:solidFill>
                          <a:effectLst/>
                        </a:rPr>
                        <a:t>「</a:t>
                      </a:r>
                      <a:r>
                        <a:rPr lang="ja-JP" altLang="en-US" sz="800" u="none" spc="-5" dirty="0" smtClean="0">
                          <a:solidFill>
                            <a:schemeClr val="tx1"/>
                          </a:solidFill>
                          <a:effectLst/>
                        </a:rPr>
                        <a:t>令和元</a:t>
                      </a:r>
                      <a:r>
                        <a:rPr lang="ja-JP" altLang="ja-JP" sz="800" u="none" spc="-5" dirty="0" smtClean="0">
                          <a:solidFill>
                            <a:schemeClr val="tx1"/>
                          </a:solidFill>
                          <a:effectLst/>
                        </a:rPr>
                        <a:t>年度</a:t>
                      </a:r>
                      <a:r>
                        <a:rPr lang="ja-JP" altLang="ja-JP" sz="800" spc="-5" dirty="0" smtClean="0">
                          <a:solidFill>
                            <a:schemeClr val="tx1"/>
                          </a:solidFill>
                          <a:effectLst/>
                        </a:rPr>
                        <a:t>市（町村）民税・府民税特別徴収税額の</a:t>
                      </a:r>
                      <a:r>
                        <a:rPr lang="ja-JP" altLang="en-US" sz="800" spc="-5" dirty="0" smtClean="0">
                          <a:solidFill>
                            <a:schemeClr val="tx1"/>
                          </a:solidFill>
                          <a:effectLst/>
                        </a:rPr>
                        <a:t>決定</a:t>
                      </a:r>
                      <a:r>
                        <a:rPr lang="ja-JP" altLang="ja-JP" sz="800" spc="-5" dirty="0" smtClean="0">
                          <a:solidFill>
                            <a:schemeClr val="tx1"/>
                          </a:solidFill>
                          <a:effectLst/>
                        </a:rPr>
                        <a:t>通知書」のコピー</a:t>
                      </a:r>
                      <a:endParaRPr lang="en-US" altLang="ja-JP" sz="800" spc="-5" dirty="0" smtClean="0">
                        <a:solidFill>
                          <a:schemeClr val="tx1"/>
                        </a:solidFill>
                        <a:effectLst/>
                      </a:endParaRPr>
                    </a:p>
                    <a:p>
                      <a:r>
                        <a:rPr lang="en-US" altLang="ja-JP" sz="800" u="sng" spc="-5" dirty="0" smtClean="0">
                          <a:solidFill>
                            <a:schemeClr val="tx1"/>
                          </a:solidFill>
                          <a:effectLst/>
                        </a:rPr>
                        <a:t>※</a:t>
                      </a:r>
                      <a:r>
                        <a:rPr lang="ja-JP" altLang="en-US" sz="800" u="sng" spc="-5" dirty="0" smtClean="0">
                          <a:solidFill>
                            <a:schemeClr val="tx1"/>
                          </a:solidFill>
                          <a:effectLst/>
                        </a:rPr>
                        <a:t>令和</a:t>
                      </a:r>
                      <a:r>
                        <a:rPr lang="ja-JP" altLang="en-US" sz="800" u="sng" spc="-5" smtClean="0">
                          <a:solidFill>
                            <a:schemeClr val="tx1"/>
                          </a:solidFill>
                          <a:effectLst/>
                        </a:rPr>
                        <a:t>２年度分は３で</a:t>
                      </a:r>
                      <a:r>
                        <a:rPr lang="ja-JP" altLang="en-US" sz="800" u="sng" spc="-5" dirty="0" smtClean="0">
                          <a:solidFill>
                            <a:schemeClr val="tx1"/>
                          </a:solidFill>
                          <a:effectLst/>
                        </a:rPr>
                        <a:t>ご提出ください。</a:t>
                      </a:r>
                      <a:endParaRPr lang="en-US" altLang="ja-JP" sz="800" u="sng" spc="-5" dirty="0" smtClean="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rPr>
                        <a:t>毎年５月末から６月 にかけて勤務先を経由して交付されます。</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8376">
                <a:tc>
                  <a:txBody>
                    <a:bodyPr/>
                    <a:lstStyle/>
                    <a:p>
                      <a:pPr marL="216000" indent="-457200">
                        <a:buFont typeface="+mj-lt"/>
                        <a:buNone/>
                      </a:pPr>
                      <a:r>
                        <a:rPr lang="ja-JP" altLang="en-US" sz="800" spc="-5" dirty="0" smtClean="0">
                          <a:solidFill>
                            <a:schemeClr val="tx1"/>
                          </a:solidFill>
                          <a:effectLst/>
                        </a:rPr>
                        <a:t>２　　</a:t>
                      </a:r>
                      <a:r>
                        <a:rPr lang="ja-JP" altLang="ja-JP" sz="800" spc="-5" dirty="0" smtClean="0">
                          <a:solidFill>
                            <a:schemeClr val="tx1"/>
                          </a:solidFill>
                          <a:effectLst/>
                        </a:rPr>
                        <a:t>「個人で事業を経営してい</a:t>
                      </a:r>
                      <a:r>
                        <a:rPr lang="ja-JP" altLang="en-US" sz="800" spc="-5" dirty="0" smtClean="0">
                          <a:solidFill>
                            <a:schemeClr val="tx1"/>
                          </a:solidFill>
                          <a:effectLst/>
                        </a:rPr>
                        <a:t>る</a:t>
                      </a:r>
                      <a:r>
                        <a:rPr lang="ja-JP" altLang="ja-JP" sz="800" spc="-5" dirty="0" smtClean="0">
                          <a:solidFill>
                            <a:schemeClr val="tx1"/>
                          </a:solidFill>
                          <a:effectLst/>
                        </a:rPr>
                        <a:t>人」など市（町村）民税・府民税の全額を市町村や銀行の窓口で納めている人</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800" spc="-5" dirty="0" smtClean="0">
                          <a:solidFill>
                            <a:schemeClr val="tx1"/>
                          </a:solidFill>
                          <a:effectLst/>
                        </a:rPr>
                        <a:t>・</a:t>
                      </a:r>
                      <a:r>
                        <a:rPr lang="ja-JP" altLang="ja-JP" sz="800" spc="-5" dirty="0" smtClean="0">
                          <a:solidFill>
                            <a:schemeClr val="tx1"/>
                          </a:solidFill>
                          <a:effectLst/>
                        </a:rPr>
                        <a:t>「</a:t>
                      </a:r>
                      <a:r>
                        <a:rPr lang="ja-JP" altLang="en-US" sz="800" u="none" spc="-5" dirty="0" smtClean="0">
                          <a:solidFill>
                            <a:schemeClr val="tx1"/>
                          </a:solidFill>
                          <a:effectLst/>
                        </a:rPr>
                        <a:t>令和元</a:t>
                      </a:r>
                      <a:r>
                        <a:rPr lang="ja-JP" altLang="ja-JP" sz="800" u="none" spc="-5" dirty="0" smtClean="0">
                          <a:solidFill>
                            <a:schemeClr val="tx1"/>
                          </a:solidFill>
                          <a:effectLst/>
                        </a:rPr>
                        <a:t>年度</a:t>
                      </a:r>
                      <a:r>
                        <a:rPr lang="ja-JP" altLang="ja-JP" sz="800" spc="-5" dirty="0" smtClean="0">
                          <a:solidFill>
                            <a:schemeClr val="tx1"/>
                          </a:solidFill>
                          <a:effectLst/>
                        </a:rPr>
                        <a:t>市（町村）民税・府民税納税</a:t>
                      </a:r>
                      <a:r>
                        <a:rPr lang="ja-JP" altLang="en-US" sz="800" spc="-5" dirty="0" smtClean="0">
                          <a:solidFill>
                            <a:schemeClr val="tx1"/>
                          </a:solidFill>
                          <a:effectLst/>
                        </a:rPr>
                        <a:t>通知書」のコピー</a:t>
                      </a:r>
                      <a:endParaRPr lang="en-US" altLang="ja-JP" sz="800" spc="-5" dirty="0" smtClean="0">
                        <a:solidFill>
                          <a:schemeClr val="tx1"/>
                        </a:solidFill>
                        <a:effectLst/>
                      </a:endParaRPr>
                    </a:p>
                    <a:p>
                      <a:pPr marL="0" marR="0" indent="0" algn="l" defTabSz="946404" rtl="0" eaLnBrk="1" fontAlgn="auto" latinLnBrk="0" hangingPunct="1">
                        <a:lnSpc>
                          <a:spcPct val="100000"/>
                        </a:lnSpc>
                        <a:spcBef>
                          <a:spcPts val="0"/>
                        </a:spcBef>
                        <a:spcAft>
                          <a:spcPts val="0"/>
                        </a:spcAft>
                        <a:buClrTx/>
                        <a:buSzTx/>
                        <a:buFontTx/>
                        <a:buNone/>
                        <a:tabLst/>
                        <a:defRPr/>
                      </a:pPr>
                      <a:r>
                        <a:rPr lang="ja-JP" altLang="ja-JP" sz="800" spc="-5" dirty="0" smtClean="0">
                          <a:solidFill>
                            <a:schemeClr val="tx1"/>
                          </a:solidFill>
                          <a:effectLst/>
                        </a:rPr>
                        <a:t>・「</a:t>
                      </a:r>
                      <a:r>
                        <a:rPr lang="ja-JP" altLang="en-US" sz="800" u="none" spc="-5" dirty="0" smtClean="0">
                          <a:solidFill>
                            <a:schemeClr val="tx1"/>
                          </a:solidFill>
                          <a:effectLst/>
                        </a:rPr>
                        <a:t>令和２</a:t>
                      </a:r>
                      <a:r>
                        <a:rPr lang="ja-JP" altLang="ja-JP" sz="800" u="none" spc="-5" dirty="0" smtClean="0">
                          <a:solidFill>
                            <a:schemeClr val="tx1"/>
                          </a:solidFill>
                          <a:effectLst/>
                        </a:rPr>
                        <a:t>年度</a:t>
                      </a:r>
                      <a:r>
                        <a:rPr lang="ja-JP" altLang="ja-JP" sz="800" spc="-5" dirty="0" smtClean="0">
                          <a:solidFill>
                            <a:schemeClr val="tx1"/>
                          </a:solidFill>
                          <a:effectLst/>
                        </a:rPr>
                        <a:t>市（町村）民税・府民税納税通知書」の</a:t>
                      </a:r>
                      <a:r>
                        <a:rPr lang="ja-JP" altLang="en-US" sz="800" spc="-5" dirty="0" smtClean="0">
                          <a:solidFill>
                            <a:schemeClr val="tx1"/>
                          </a:solidFill>
                          <a:effectLst/>
                        </a:rPr>
                        <a:t>コピー　</a:t>
                      </a:r>
                      <a:endParaRPr lang="en-US" altLang="ja-JP" sz="800" spc="-5" dirty="0" smtClean="0">
                        <a:solidFill>
                          <a:schemeClr val="tx1"/>
                        </a:solidFill>
                        <a:effectLst/>
                      </a:endParaRPr>
                    </a:p>
                    <a:p>
                      <a:pPr marL="0" marR="0" lvl="0" indent="0" algn="l" defTabSz="946404" rtl="0" eaLnBrk="1" fontAlgn="auto" latinLnBrk="0" hangingPunct="1">
                        <a:lnSpc>
                          <a:spcPct val="100000"/>
                        </a:lnSpc>
                        <a:spcBef>
                          <a:spcPts val="0"/>
                        </a:spcBef>
                        <a:spcAft>
                          <a:spcPts val="0"/>
                        </a:spcAft>
                        <a:buClrTx/>
                        <a:buSzTx/>
                        <a:buFontTx/>
                        <a:buNone/>
                        <a:tabLst/>
                        <a:defRPr/>
                      </a:pPr>
                      <a:r>
                        <a:rPr kumimoji="1" lang="ja-JP" altLang="en-US" sz="800" b="1" spc="-5" dirty="0" smtClean="0">
                          <a:solidFill>
                            <a:schemeClr val="tx1"/>
                          </a:solidFill>
                          <a:effectLst/>
                        </a:rPr>
                        <a:t>（</a:t>
                      </a:r>
                      <a:r>
                        <a:rPr kumimoji="1" lang="en-US" altLang="ja-JP" sz="800" b="1" spc="-5" dirty="0" smtClean="0">
                          <a:solidFill>
                            <a:schemeClr val="tx1"/>
                          </a:solidFill>
                          <a:effectLst/>
                        </a:rPr>
                        <a:t>※</a:t>
                      </a:r>
                      <a:r>
                        <a:rPr kumimoji="1" lang="ja-JP" altLang="en-US" sz="800" b="1" spc="-5" dirty="0" smtClean="0">
                          <a:solidFill>
                            <a:schemeClr val="tx1"/>
                          </a:solidFill>
                          <a:effectLst/>
                        </a:rPr>
                        <a:t>）</a:t>
                      </a:r>
                      <a:r>
                        <a:rPr lang="ja-JP" altLang="en-US" sz="800" spc="-5" dirty="0" smtClean="0">
                          <a:solidFill>
                            <a:schemeClr val="tx1"/>
                          </a:solidFill>
                          <a:effectLst/>
                        </a:rPr>
                        <a:t>　　　</a:t>
                      </a:r>
                      <a:endParaRPr lang="ja-JP" altLang="ja-JP" sz="800" dirty="0" smtClean="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46404" rtl="0" eaLnBrk="1" fontAlgn="auto" latinLnBrk="0" hangingPunct="1">
                        <a:lnSpc>
                          <a:spcPct val="100000"/>
                        </a:lnSpc>
                        <a:spcBef>
                          <a:spcPts val="0"/>
                        </a:spcBef>
                        <a:spcAft>
                          <a:spcPts val="0"/>
                        </a:spcAft>
                        <a:buClrTx/>
                        <a:buSzTx/>
                        <a:buFontTx/>
                        <a:buNone/>
                        <a:tabLst/>
                        <a:defRPr/>
                      </a:pPr>
                      <a:r>
                        <a:rPr lang="ja-JP" altLang="en-US" sz="800" spc="-5" dirty="0" smtClean="0">
                          <a:solidFill>
                            <a:schemeClr val="tx1"/>
                          </a:solidFill>
                          <a:effectLst/>
                        </a:rPr>
                        <a:t>毎年</a:t>
                      </a:r>
                      <a:r>
                        <a:rPr lang="ja-JP" altLang="ja-JP" sz="800" spc="-5" dirty="0" smtClean="0">
                          <a:solidFill>
                            <a:schemeClr val="tx1"/>
                          </a:solidFill>
                          <a:effectLst/>
                        </a:rPr>
                        <a:t>６月中に市町村の税務担当課から直接</a:t>
                      </a:r>
                      <a:r>
                        <a:rPr lang="ja-JP" altLang="en-US" sz="800" spc="-5" dirty="0" smtClean="0">
                          <a:solidFill>
                            <a:schemeClr val="tx1"/>
                          </a:solidFill>
                          <a:effectLst/>
                        </a:rPr>
                        <a:t>自宅等へ送付されます。</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00139">
                <a:tc>
                  <a:txBody>
                    <a:bodyPr/>
                    <a:lstStyle/>
                    <a:p>
                      <a:pPr marL="216000" indent="-457200">
                        <a:buFont typeface="+mj-lt"/>
                        <a:buNone/>
                      </a:pPr>
                      <a:r>
                        <a:rPr lang="ja-JP" altLang="en-US" sz="800" spc="-5" dirty="0" smtClean="0">
                          <a:solidFill>
                            <a:schemeClr val="tx1"/>
                          </a:solidFill>
                          <a:effectLst/>
                        </a:rPr>
                        <a:t>３　　</a:t>
                      </a:r>
                      <a:r>
                        <a:rPr lang="ja-JP" altLang="ja-JP" sz="800" spc="-5" dirty="0" smtClean="0">
                          <a:solidFill>
                            <a:schemeClr val="tx1"/>
                          </a:solidFill>
                          <a:effectLst/>
                        </a:rPr>
                        <a:t>市（町村）民税・府民税が非課税の人または上記１</a:t>
                      </a:r>
                      <a:r>
                        <a:rPr lang="ja-JP" altLang="en-US" sz="800" spc="-5" dirty="0" smtClean="0">
                          <a:solidFill>
                            <a:schemeClr val="tx1"/>
                          </a:solidFill>
                          <a:effectLst/>
                        </a:rPr>
                        <a:t>、</a:t>
                      </a:r>
                      <a:r>
                        <a:rPr lang="ja-JP" altLang="ja-JP" sz="800" spc="-5" dirty="0" smtClean="0">
                          <a:solidFill>
                            <a:schemeClr val="tx1"/>
                          </a:solidFill>
                          <a:effectLst/>
                        </a:rPr>
                        <a:t>２の通知</a:t>
                      </a:r>
                      <a:r>
                        <a:rPr lang="ja-JP" altLang="en-US" sz="800" spc="-5" dirty="0" smtClean="0">
                          <a:solidFill>
                            <a:schemeClr val="tx1"/>
                          </a:solidFill>
                          <a:effectLst/>
                        </a:rPr>
                        <a:t>書</a:t>
                      </a:r>
                      <a:r>
                        <a:rPr lang="ja-JP" altLang="ja-JP" sz="800" spc="-5" dirty="0" smtClean="0">
                          <a:solidFill>
                            <a:schemeClr val="tx1"/>
                          </a:solidFill>
                          <a:effectLst/>
                        </a:rPr>
                        <a:t>を紛失した人</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46404" rtl="0" eaLnBrk="1" fontAlgn="auto" latinLnBrk="0" hangingPunct="1">
                        <a:lnSpc>
                          <a:spcPct val="100000"/>
                        </a:lnSpc>
                        <a:spcBef>
                          <a:spcPts val="0"/>
                        </a:spcBef>
                        <a:spcAft>
                          <a:spcPts val="0"/>
                        </a:spcAft>
                        <a:buClrTx/>
                        <a:buSzTx/>
                        <a:buFontTx/>
                        <a:buNone/>
                        <a:tabLst/>
                        <a:defRPr/>
                      </a:pPr>
                      <a:r>
                        <a:rPr lang="ja-JP" altLang="en-US" sz="800" spc="-5" dirty="0" smtClean="0">
                          <a:solidFill>
                            <a:schemeClr val="tx1"/>
                          </a:solidFill>
                          <a:effectLst/>
                        </a:rPr>
                        <a:t>令和元</a:t>
                      </a:r>
                      <a:r>
                        <a:rPr lang="ja-JP" altLang="ja-JP" sz="800" spc="-5" dirty="0" smtClean="0">
                          <a:solidFill>
                            <a:schemeClr val="tx1"/>
                          </a:solidFill>
                          <a:effectLst/>
                        </a:rPr>
                        <a:t>年</a:t>
                      </a:r>
                      <a:r>
                        <a:rPr lang="ja-JP" altLang="en-US" sz="800" spc="-5" dirty="0" smtClean="0">
                          <a:solidFill>
                            <a:schemeClr val="tx1"/>
                          </a:solidFill>
                          <a:effectLst/>
                        </a:rPr>
                        <a:t>度と</a:t>
                      </a:r>
                      <a:r>
                        <a:rPr lang="ja-JP" altLang="en-US" sz="800" u="none" spc="-5" dirty="0" smtClean="0">
                          <a:solidFill>
                            <a:schemeClr val="tx1"/>
                          </a:solidFill>
                          <a:effectLst/>
                        </a:rPr>
                        <a:t>令和２</a:t>
                      </a:r>
                      <a:r>
                        <a:rPr lang="ja-JP" altLang="ja-JP" sz="800" spc="-5" dirty="0" smtClean="0">
                          <a:solidFill>
                            <a:schemeClr val="tx1"/>
                          </a:solidFill>
                          <a:effectLst/>
                        </a:rPr>
                        <a:t>年</a:t>
                      </a:r>
                      <a:r>
                        <a:rPr lang="ja-JP" altLang="en-US" sz="800" spc="-5" dirty="0" smtClean="0">
                          <a:solidFill>
                            <a:schemeClr val="tx1"/>
                          </a:solidFill>
                          <a:effectLst/>
                        </a:rPr>
                        <a:t>度</a:t>
                      </a:r>
                      <a:r>
                        <a:rPr lang="ja-JP" altLang="ja-JP" sz="800" spc="-5" dirty="0" smtClean="0">
                          <a:solidFill>
                            <a:schemeClr val="tx1"/>
                          </a:solidFill>
                          <a:effectLst/>
                        </a:rPr>
                        <a:t>の市町村発行の</a:t>
                      </a:r>
                      <a:r>
                        <a:rPr lang="ja-JP" altLang="en-US" sz="800" spc="-5" dirty="0" smtClean="0">
                          <a:solidFill>
                            <a:schemeClr val="tx1"/>
                          </a:solidFill>
                          <a:effectLst/>
                        </a:rPr>
                        <a:t>下記①から③の書類のうちのいずれか。</a:t>
                      </a:r>
                      <a:endParaRPr lang="en-US" altLang="ja-JP" sz="800" spc="-5" dirty="0" smtClean="0">
                        <a:solidFill>
                          <a:schemeClr val="tx1"/>
                        </a:solidFill>
                        <a:effectLst/>
                      </a:endParaRPr>
                    </a:p>
                    <a:p>
                      <a:pPr marL="0" marR="0" indent="0" algn="l" defTabSz="946404" rtl="0" eaLnBrk="1" fontAlgn="auto" latinLnBrk="0" hangingPunct="1">
                        <a:lnSpc>
                          <a:spcPct val="100000"/>
                        </a:lnSpc>
                        <a:spcBef>
                          <a:spcPts val="0"/>
                        </a:spcBef>
                        <a:spcAft>
                          <a:spcPts val="0"/>
                        </a:spcAft>
                        <a:buClrTx/>
                        <a:buSzTx/>
                        <a:buFontTx/>
                        <a:buNone/>
                        <a:tabLst/>
                        <a:defRPr/>
                      </a:pPr>
                      <a:r>
                        <a:rPr lang="ja-JP" altLang="en-US" sz="800" spc="-5" dirty="0" smtClean="0">
                          <a:solidFill>
                            <a:schemeClr val="tx1"/>
                          </a:solidFill>
                          <a:effectLst/>
                        </a:rPr>
                        <a:t>①</a:t>
                      </a:r>
                      <a:r>
                        <a:rPr lang="ja-JP" altLang="ja-JP" sz="800" spc="-5" dirty="0" smtClean="0">
                          <a:solidFill>
                            <a:schemeClr val="tx1"/>
                          </a:solidFill>
                          <a:effectLst/>
                        </a:rPr>
                        <a:t>「市（町</a:t>
                      </a:r>
                      <a:r>
                        <a:rPr lang="ja-JP" altLang="en-US" sz="800" spc="-5" dirty="0" smtClean="0">
                          <a:solidFill>
                            <a:schemeClr val="tx1"/>
                          </a:solidFill>
                          <a:effectLst/>
                        </a:rPr>
                        <a:t>村</a:t>
                      </a:r>
                      <a:r>
                        <a:rPr lang="ja-JP" altLang="ja-JP" sz="800" spc="-5" dirty="0" smtClean="0">
                          <a:solidFill>
                            <a:schemeClr val="tx1"/>
                          </a:solidFill>
                          <a:effectLst/>
                        </a:rPr>
                        <a:t>）民税・府民税</a:t>
                      </a:r>
                      <a:r>
                        <a:rPr lang="ja-JP" altLang="en-US" sz="800" spc="-5" dirty="0" smtClean="0">
                          <a:solidFill>
                            <a:schemeClr val="tx1"/>
                          </a:solidFill>
                          <a:effectLst/>
                        </a:rPr>
                        <a:t>課税</a:t>
                      </a:r>
                      <a:r>
                        <a:rPr lang="ja-JP" altLang="ja-JP" sz="800" spc="-5" dirty="0" smtClean="0">
                          <a:solidFill>
                            <a:schemeClr val="tx1"/>
                          </a:solidFill>
                          <a:effectLst/>
                        </a:rPr>
                        <a:t>証明書」</a:t>
                      </a:r>
                      <a:r>
                        <a:rPr lang="ja-JP" altLang="en-US" sz="800" spc="-5" dirty="0" smtClean="0">
                          <a:solidFill>
                            <a:schemeClr val="tx1"/>
                          </a:solidFill>
                          <a:effectLst/>
                        </a:rPr>
                        <a:t>の原本</a:t>
                      </a:r>
                      <a:endParaRPr lang="en-US" altLang="ja-JP" sz="800" spc="-5" dirty="0" smtClean="0">
                        <a:solidFill>
                          <a:schemeClr val="tx1"/>
                        </a:solidFill>
                        <a:effectLst/>
                      </a:endParaRPr>
                    </a:p>
                    <a:p>
                      <a:pPr marL="0" marR="0" indent="0" algn="l" defTabSz="946404" rtl="0" eaLnBrk="1" fontAlgn="auto" latinLnBrk="0" hangingPunct="1">
                        <a:lnSpc>
                          <a:spcPct val="100000"/>
                        </a:lnSpc>
                        <a:spcBef>
                          <a:spcPts val="0"/>
                        </a:spcBef>
                        <a:spcAft>
                          <a:spcPts val="0"/>
                        </a:spcAft>
                        <a:buClrTx/>
                        <a:buSzTx/>
                        <a:buFontTx/>
                        <a:buNone/>
                        <a:tabLst/>
                        <a:defRPr/>
                      </a:pPr>
                      <a:r>
                        <a:rPr lang="ja-JP" altLang="en-US" sz="800" spc="-5" dirty="0" smtClean="0">
                          <a:solidFill>
                            <a:schemeClr val="tx1"/>
                          </a:solidFill>
                          <a:effectLst/>
                        </a:rPr>
                        <a:t>②</a:t>
                      </a:r>
                      <a:r>
                        <a:rPr lang="ja-JP" altLang="ja-JP" sz="800" spc="-5" dirty="0" smtClean="0">
                          <a:solidFill>
                            <a:schemeClr val="tx1"/>
                          </a:solidFill>
                          <a:effectLst/>
                        </a:rPr>
                        <a:t>「非課税証明書」</a:t>
                      </a:r>
                      <a:r>
                        <a:rPr lang="ja-JP" altLang="en-US" sz="800" spc="-5" dirty="0" smtClean="0">
                          <a:solidFill>
                            <a:schemeClr val="tx1"/>
                          </a:solidFill>
                          <a:effectLst/>
                        </a:rPr>
                        <a:t>の原本</a:t>
                      </a:r>
                      <a:endParaRPr lang="en-US" altLang="ja-JP" sz="800" spc="-5" dirty="0" smtClean="0">
                        <a:solidFill>
                          <a:schemeClr val="tx1"/>
                        </a:solidFill>
                        <a:effectLst/>
                      </a:endParaRPr>
                    </a:p>
                    <a:p>
                      <a:pPr marL="0" marR="0" indent="0" algn="l" defTabSz="946404" rtl="0" eaLnBrk="1" fontAlgn="auto" latinLnBrk="0" hangingPunct="1">
                        <a:lnSpc>
                          <a:spcPct val="100000"/>
                        </a:lnSpc>
                        <a:spcBef>
                          <a:spcPts val="0"/>
                        </a:spcBef>
                        <a:spcAft>
                          <a:spcPts val="0"/>
                        </a:spcAft>
                        <a:buClrTx/>
                        <a:buSzTx/>
                        <a:buFontTx/>
                        <a:buNone/>
                        <a:tabLst/>
                        <a:defRPr/>
                      </a:pPr>
                      <a:r>
                        <a:rPr lang="ja-JP" altLang="en-US" sz="800" spc="-5" dirty="0" smtClean="0">
                          <a:solidFill>
                            <a:schemeClr val="tx1"/>
                          </a:solidFill>
                          <a:effectLst/>
                        </a:rPr>
                        <a:t>③「非課税通知書」のコピー</a:t>
                      </a:r>
                      <a:endParaRPr lang="en-US" altLang="ja-JP" sz="800" spc="-5" dirty="0" smtClean="0">
                        <a:solidFill>
                          <a:schemeClr val="tx1"/>
                        </a:solidFill>
                        <a:effectLst/>
                      </a:endParaRPr>
                    </a:p>
                    <a:p>
                      <a:pPr marL="0" marR="0" indent="0" algn="l" defTabSz="946404"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rPr>
                        <a:t>★</a:t>
                      </a:r>
                      <a:r>
                        <a:rPr lang="ja-JP" altLang="en-US" sz="800" u="none" spc="-5" dirty="0" smtClean="0">
                          <a:solidFill>
                            <a:schemeClr val="tx1"/>
                          </a:solidFill>
                          <a:effectLst/>
                        </a:rPr>
                        <a:t>令和２</a:t>
                      </a:r>
                      <a:r>
                        <a:rPr lang="ja-JP" altLang="ja-JP" sz="800" spc="-5" dirty="0" smtClean="0">
                          <a:solidFill>
                            <a:schemeClr val="tx1"/>
                          </a:solidFill>
                          <a:effectLst/>
                        </a:rPr>
                        <a:t>年</a:t>
                      </a:r>
                      <a:r>
                        <a:rPr lang="ja-JP" altLang="en-US" sz="800" spc="-5" dirty="0" smtClean="0">
                          <a:solidFill>
                            <a:schemeClr val="tx1"/>
                          </a:solidFill>
                          <a:effectLst/>
                        </a:rPr>
                        <a:t>度</a:t>
                      </a:r>
                      <a:r>
                        <a:rPr lang="ja-JP" altLang="ja-JP" sz="800" spc="-5" dirty="0" smtClean="0">
                          <a:solidFill>
                            <a:schemeClr val="tx1"/>
                          </a:solidFill>
                          <a:effectLst/>
                        </a:rPr>
                        <a:t>の</a:t>
                      </a:r>
                      <a:r>
                        <a:rPr kumimoji="1" lang="ja-JP" altLang="en-US" sz="800" dirty="0" smtClean="0">
                          <a:solidFill>
                            <a:schemeClr val="tx1"/>
                          </a:solidFill>
                        </a:rPr>
                        <a:t>証明書の交付を依頼する際に「高等学校等就学支援金等に係る課税証明書（補足）」を提出し、市町村から発行があった場合は、併せて学校に提出してください。</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46404" rtl="0" eaLnBrk="1" fontAlgn="auto" latinLnBrk="0" hangingPunct="1">
                        <a:lnSpc>
                          <a:spcPct val="100000"/>
                        </a:lnSpc>
                        <a:spcBef>
                          <a:spcPts val="0"/>
                        </a:spcBef>
                        <a:spcAft>
                          <a:spcPts val="0"/>
                        </a:spcAft>
                        <a:buClrTx/>
                        <a:buSzTx/>
                        <a:buFontTx/>
                        <a:buNone/>
                        <a:tabLst/>
                        <a:defRPr/>
                      </a:pPr>
                      <a:r>
                        <a:rPr lang="ja-JP" altLang="ja-JP" sz="800" spc="-5" dirty="0" smtClean="0">
                          <a:solidFill>
                            <a:schemeClr val="tx1"/>
                          </a:solidFill>
                          <a:effectLst/>
                        </a:rPr>
                        <a:t>１月１日現在の住所地の市町村（</a:t>
                      </a:r>
                      <a:r>
                        <a:rPr lang="ja-JP" altLang="en-US" sz="800" u="sng" spc="-5" dirty="0" smtClean="0">
                          <a:solidFill>
                            <a:schemeClr val="tx1"/>
                          </a:solidFill>
                          <a:effectLst/>
                        </a:rPr>
                        <a:t>住民</a:t>
                      </a:r>
                      <a:r>
                        <a:rPr lang="ja-JP" altLang="ja-JP" sz="800" u="sng" spc="-5" dirty="0" smtClean="0">
                          <a:solidFill>
                            <a:schemeClr val="tx1"/>
                          </a:solidFill>
                          <a:effectLst/>
                        </a:rPr>
                        <a:t>税の窓口</a:t>
                      </a:r>
                      <a:r>
                        <a:rPr lang="ja-JP" altLang="ja-JP" sz="800" spc="-5" dirty="0" smtClean="0">
                          <a:solidFill>
                            <a:schemeClr val="tx1"/>
                          </a:solidFill>
                          <a:effectLst/>
                        </a:rPr>
                        <a:t>）</a:t>
                      </a:r>
                      <a:r>
                        <a:rPr lang="ja-JP" altLang="en-US" sz="800" spc="-5" dirty="0" smtClean="0">
                          <a:solidFill>
                            <a:schemeClr val="tx1"/>
                          </a:solidFill>
                          <a:effectLst/>
                        </a:rPr>
                        <a:t>で</a:t>
                      </a:r>
                      <a:r>
                        <a:rPr lang="ja-JP" altLang="ja-JP" sz="800" spc="-5" dirty="0" smtClean="0">
                          <a:solidFill>
                            <a:schemeClr val="tx1"/>
                          </a:solidFill>
                          <a:effectLst/>
                        </a:rPr>
                        <a:t>、証明書の交付を受け</a:t>
                      </a:r>
                      <a:r>
                        <a:rPr lang="ja-JP" altLang="en-US" sz="800" spc="-5" dirty="0" smtClean="0">
                          <a:solidFill>
                            <a:schemeClr val="tx1"/>
                          </a:solidFill>
                          <a:effectLst/>
                        </a:rPr>
                        <a:t>てください</a:t>
                      </a:r>
                      <a:r>
                        <a:rPr lang="ja-JP" altLang="ja-JP" sz="800" spc="-5" dirty="0" smtClean="0">
                          <a:solidFill>
                            <a:schemeClr val="tx1"/>
                          </a:solidFill>
                          <a:effectLst/>
                        </a:rPr>
                        <a:t>。（交付手数料が必要）</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56612">
                <a:tc>
                  <a:txBody>
                    <a:bodyPr/>
                    <a:lstStyle/>
                    <a:p>
                      <a:pPr marL="216000" marR="0" indent="-457200" algn="l" defTabSz="946404" rtl="0" eaLnBrk="1" fontAlgn="auto" latinLnBrk="0" hangingPunct="1">
                        <a:lnSpc>
                          <a:spcPct val="100000"/>
                        </a:lnSpc>
                        <a:spcBef>
                          <a:spcPts val="0"/>
                        </a:spcBef>
                        <a:spcAft>
                          <a:spcPts val="0"/>
                        </a:spcAft>
                        <a:buClrTx/>
                        <a:buSzTx/>
                        <a:buFont typeface="+mj-lt"/>
                        <a:buNone/>
                        <a:tabLst/>
                        <a:defRPr/>
                      </a:pPr>
                      <a:r>
                        <a:rPr lang="ja-JP" altLang="en-US" sz="800" spc="-5" dirty="0" smtClean="0">
                          <a:solidFill>
                            <a:schemeClr val="tx1"/>
                          </a:solidFill>
                          <a:effectLst/>
                        </a:rPr>
                        <a:t>４　　</a:t>
                      </a:r>
                      <a:r>
                        <a:rPr lang="ja-JP" altLang="ja-JP" sz="800" spc="-5" dirty="0" smtClean="0">
                          <a:solidFill>
                            <a:schemeClr val="tx1"/>
                          </a:solidFill>
                          <a:effectLst/>
                        </a:rPr>
                        <a:t>生活保護</a:t>
                      </a:r>
                      <a:r>
                        <a:rPr lang="ja-JP" altLang="en-US" sz="800" spc="-5" dirty="0" smtClean="0">
                          <a:solidFill>
                            <a:schemeClr val="tx1"/>
                          </a:solidFill>
                          <a:effectLst/>
                        </a:rPr>
                        <a:t>（生活扶助）</a:t>
                      </a:r>
                      <a:r>
                        <a:rPr lang="ja-JP" altLang="ja-JP" sz="800" spc="-5" dirty="0" smtClean="0">
                          <a:solidFill>
                            <a:schemeClr val="tx1"/>
                          </a:solidFill>
                          <a:effectLst/>
                        </a:rPr>
                        <a:t>を受</a:t>
                      </a:r>
                      <a:r>
                        <a:rPr lang="ja-JP" altLang="en-US" sz="800" spc="-5" dirty="0" smtClean="0">
                          <a:solidFill>
                            <a:schemeClr val="tx1"/>
                          </a:solidFill>
                          <a:effectLst/>
                        </a:rPr>
                        <a:t>けている</a:t>
                      </a:r>
                      <a:r>
                        <a:rPr lang="ja-JP" altLang="ja-JP" sz="800" spc="-5" dirty="0" smtClean="0">
                          <a:solidFill>
                            <a:schemeClr val="tx1"/>
                          </a:solidFill>
                          <a:effectLst/>
                        </a:rPr>
                        <a:t>人</a:t>
                      </a:r>
                      <a:endParaRPr lang="ja-JP" altLang="ja-JP" sz="800" dirty="0" smtClean="0">
                        <a:solidFill>
                          <a:schemeClr val="tx1"/>
                        </a:solidFill>
                        <a:effectLst/>
                        <a:latin typeface="明朝体"/>
                        <a:cs typeface="Times New Roman"/>
                      </a:endParaRPr>
                    </a:p>
                    <a:p>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ja-JP" sz="800" spc="-5" dirty="0" smtClean="0">
                          <a:solidFill>
                            <a:schemeClr val="tx1"/>
                          </a:solidFill>
                          <a:effectLst/>
                          <a:latin typeface="+mn-ea"/>
                          <a:ea typeface="+mn-ea"/>
                        </a:rPr>
                        <a:t>生活保護</a:t>
                      </a:r>
                      <a:r>
                        <a:rPr lang="ja-JP" altLang="en-US" sz="800" spc="-5" dirty="0" smtClean="0">
                          <a:solidFill>
                            <a:schemeClr val="tx1"/>
                          </a:solidFill>
                          <a:effectLst/>
                          <a:latin typeface="+mn-ea"/>
                          <a:ea typeface="+mn-ea"/>
                        </a:rPr>
                        <a:t>法に基づく保護（生活扶助）を受けている</a:t>
                      </a:r>
                      <a:r>
                        <a:rPr lang="ja-JP" altLang="ja-JP" sz="800" spc="-5" dirty="0" smtClean="0">
                          <a:solidFill>
                            <a:schemeClr val="tx1"/>
                          </a:solidFill>
                          <a:effectLst/>
                          <a:latin typeface="+mn-ea"/>
                          <a:ea typeface="+mn-ea"/>
                        </a:rPr>
                        <a:t>ことを証明する</a:t>
                      </a:r>
                      <a:r>
                        <a:rPr lang="ja-JP" altLang="en-US" sz="800" spc="-5" dirty="0" smtClean="0">
                          <a:solidFill>
                            <a:schemeClr val="tx1"/>
                          </a:solidFill>
                          <a:effectLst/>
                          <a:latin typeface="+mn-ea"/>
                          <a:ea typeface="+mn-ea"/>
                        </a:rPr>
                        <a:t>生活保護受給証明書</a:t>
                      </a:r>
                      <a:r>
                        <a:rPr lang="ja-JP" altLang="ja-JP" sz="800" spc="-5" dirty="0" smtClean="0">
                          <a:solidFill>
                            <a:schemeClr val="tx1"/>
                          </a:solidFill>
                          <a:effectLst/>
                          <a:latin typeface="+mn-ea"/>
                          <a:ea typeface="+mn-ea"/>
                        </a:rPr>
                        <a:t>（生徒との扶養関係がわかるもの）</a:t>
                      </a:r>
                      <a:r>
                        <a:rPr lang="ja-JP" altLang="en-US" sz="800" spc="-5" dirty="0" smtClean="0">
                          <a:solidFill>
                            <a:schemeClr val="tx1"/>
                          </a:solidFill>
                          <a:effectLst/>
                          <a:latin typeface="+mn-ea"/>
                          <a:ea typeface="+mn-ea"/>
                        </a:rPr>
                        <a:t>（</a:t>
                      </a:r>
                      <a:r>
                        <a:rPr lang="ja-JP" altLang="en-US" sz="800" u="none" spc="-5" dirty="0" smtClean="0">
                          <a:solidFill>
                            <a:schemeClr val="tx1"/>
                          </a:solidFill>
                          <a:effectLst/>
                          <a:latin typeface="+mn-ea"/>
                          <a:ea typeface="+mn-ea"/>
                        </a:rPr>
                        <a:t>令和元</a:t>
                      </a:r>
                      <a:r>
                        <a:rPr lang="ja-JP" altLang="en-US" sz="800" spc="-5" dirty="0" smtClean="0">
                          <a:solidFill>
                            <a:schemeClr val="tx1"/>
                          </a:solidFill>
                          <a:effectLst/>
                          <a:latin typeface="+mn-ea"/>
                          <a:ea typeface="+mn-ea"/>
                        </a:rPr>
                        <a:t>年１月１日及び</a:t>
                      </a:r>
                      <a:r>
                        <a:rPr lang="ja-JP" altLang="en-US" sz="800" u="none" spc="-5" dirty="0" smtClean="0">
                          <a:solidFill>
                            <a:schemeClr val="tx1"/>
                          </a:solidFill>
                          <a:effectLst/>
                          <a:latin typeface="+mn-ea"/>
                          <a:ea typeface="+mn-ea"/>
                        </a:rPr>
                        <a:t>令和</a:t>
                      </a:r>
                      <a:r>
                        <a:rPr lang="en-US" altLang="ja-JP" sz="800" u="none" spc="-5" dirty="0" smtClean="0">
                          <a:solidFill>
                            <a:schemeClr val="tx1"/>
                          </a:solidFill>
                          <a:effectLst/>
                          <a:latin typeface="+mn-ea"/>
                          <a:ea typeface="+mn-ea"/>
                        </a:rPr>
                        <a:t/>
                      </a:r>
                      <a:br>
                        <a:rPr lang="en-US" altLang="ja-JP" sz="800" u="none" spc="-5" dirty="0" smtClean="0">
                          <a:solidFill>
                            <a:schemeClr val="tx1"/>
                          </a:solidFill>
                          <a:effectLst/>
                          <a:latin typeface="+mn-ea"/>
                          <a:ea typeface="+mn-ea"/>
                        </a:rPr>
                      </a:br>
                      <a:r>
                        <a:rPr lang="ja-JP" altLang="en-US" sz="800" u="none" spc="-5" dirty="0" smtClean="0">
                          <a:solidFill>
                            <a:schemeClr val="tx1"/>
                          </a:solidFill>
                          <a:effectLst/>
                          <a:latin typeface="+mn-ea"/>
                          <a:ea typeface="+mn-ea"/>
                        </a:rPr>
                        <a:t>２</a:t>
                      </a:r>
                      <a:r>
                        <a:rPr lang="ja-JP" altLang="en-US" sz="800" spc="-5" dirty="0" smtClean="0">
                          <a:solidFill>
                            <a:schemeClr val="tx1"/>
                          </a:solidFill>
                          <a:effectLst/>
                          <a:latin typeface="+mn-ea"/>
                          <a:ea typeface="+mn-ea"/>
                        </a:rPr>
                        <a:t>年１月１日に受給していることがわかるもの）</a:t>
                      </a:r>
                      <a:endParaRPr kumimoji="1" lang="ja-JP" altLang="en-US" sz="80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46404" rtl="0" eaLnBrk="1" fontAlgn="auto" latinLnBrk="0" hangingPunct="1">
                        <a:lnSpc>
                          <a:spcPct val="100000"/>
                        </a:lnSpc>
                        <a:spcBef>
                          <a:spcPts val="0"/>
                        </a:spcBef>
                        <a:spcAft>
                          <a:spcPts val="0"/>
                        </a:spcAft>
                        <a:buClrTx/>
                        <a:buSzTx/>
                        <a:buFontTx/>
                        <a:buNone/>
                        <a:tabLst/>
                        <a:defRPr/>
                      </a:pPr>
                      <a:r>
                        <a:rPr lang="ja-JP" altLang="en-US" sz="800" spc="-5" dirty="0" smtClean="0">
                          <a:solidFill>
                            <a:schemeClr val="tx1"/>
                          </a:solidFill>
                          <a:effectLst/>
                        </a:rPr>
                        <a:t>市町村（</a:t>
                      </a:r>
                      <a:r>
                        <a:rPr lang="ja-JP" altLang="en-US" sz="800" u="sng" spc="-5" dirty="0" smtClean="0">
                          <a:solidFill>
                            <a:schemeClr val="tx1"/>
                          </a:solidFill>
                          <a:effectLst/>
                        </a:rPr>
                        <a:t>生活保護担当窓口</a:t>
                      </a:r>
                      <a:r>
                        <a:rPr lang="ja-JP" altLang="en-US" sz="800" spc="-5" dirty="0" smtClean="0">
                          <a:solidFill>
                            <a:schemeClr val="tx1"/>
                          </a:solidFill>
                          <a:effectLst/>
                        </a:rPr>
                        <a:t>）で証明書の交付を受けてください。</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9118">
                <a:tc>
                  <a:txBody>
                    <a:bodyPr/>
                    <a:lstStyle/>
                    <a:p>
                      <a:pPr marL="0" marR="0" indent="0" algn="l" defTabSz="946404" rtl="0" eaLnBrk="1" fontAlgn="auto" latinLnBrk="0" hangingPunct="1">
                        <a:lnSpc>
                          <a:spcPct val="100000"/>
                        </a:lnSpc>
                        <a:spcBef>
                          <a:spcPts val="0"/>
                        </a:spcBef>
                        <a:spcAft>
                          <a:spcPts val="0"/>
                        </a:spcAft>
                        <a:buClrTx/>
                        <a:buSzTx/>
                        <a:buFont typeface="+mj-lt"/>
                        <a:buNone/>
                        <a:tabLst/>
                        <a:defRPr/>
                      </a:pPr>
                      <a:r>
                        <a:rPr kumimoji="1" lang="ja-JP" altLang="en-US" sz="800" dirty="0" smtClean="0">
                          <a:solidFill>
                            <a:schemeClr val="tx1"/>
                          </a:solidFill>
                        </a:rPr>
                        <a:t>５　　その他</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800" dirty="0" smtClean="0">
                          <a:solidFill>
                            <a:schemeClr val="tx1"/>
                          </a:solidFill>
                        </a:rPr>
                        <a:t>学校の事務室に相談してください</a:t>
                      </a:r>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7" name="Rectangle 12"/>
          <p:cNvSpPr>
            <a:spLocks noChangeArrowheads="1"/>
          </p:cNvSpPr>
          <p:nvPr/>
        </p:nvSpPr>
        <p:spPr bwMode="auto">
          <a:xfrm>
            <a:off x="3300116" y="10442312"/>
            <a:ext cx="516358"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1"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tab pos="4011613" algn="l"/>
              </a:tabLst>
            </a:pPr>
            <a:r>
              <a:rPr kumimoji="1" lang="ja-JP" altLang="en-US" sz="900" b="0" i="0" u="none" strike="noStrike" cap="none" normalizeH="0" baseline="0" dirty="0" smtClean="0">
                <a:ln>
                  <a:noFill/>
                </a:ln>
                <a:solidFill>
                  <a:schemeClr val="tx1"/>
                </a:solidFill>
                <a:effectLst/>
                <a:latin typeface="+mn-ea"/>
                <a:cs typeface="ＭＳ Ｐゴシック" pitchFamily="50" charset="-128"/>
              </a:rPr>
              <a:t>－２－</a:t>
            </a:r>
            <a:endParaRPr kumimoji="1" lang="ja-JP" sz="900" b="0" i="0" u="none" strike="noStrike" cap="none" normalizeH="0" baseline="0" dirty="0" smtClean="0">
              <a:ln>
                <a:noFill/>
              </a:ln>
              <a:solidFill>
                <a:schemeClr val="tx1"/>
              </a:solidFill>
              <a:effectLst/>
              <a:latin typeface="+mn-ea"/>
              <a:cs typeface="ＭＳ Ｐゴシック" pitchFamily="50" charset="-128"/>
            </a:endParaRPr>
          </a:p>
        </p:txBody>
      </p:sp>
      <p:grpSp>
        <p:nvGrpSpPr>
          <p:cNvPr id="2" name="グループ化 1"/>
          <p:cNvGrpSpPr/>
          <p:nvPr/>
        </p:nvGrpSpPr>
        <p:grpSpPr>
          <a:xfrm>
            <a:off x="242635" y="140891"/>
            <a:ext cx="6670439" cy="390721"/>
            <a:chOff x="141035" y="13891"/>
            <a:chExt cx="6670439" cy="390721"/>
          </a:xfrm>
        </p:grpSpPr>
        <p:grpSp>
          <p:nvGrpSpPr>
            <p:cNvPr id="20" name="グループ化 19"/>
            <p:cNvGrpSpPr/>
            <p:nvPr/>
          </p:nvGrpSpPr>
          <p:grpSpPr>
            <a:xfrm>
              <a:off x="141035" y="13891"/>
              <a:ext cx="6539860" cy="390721"/>
              <a:chOff x="354653" y="1647353"/>
              <a:chExt cx="6539860" cy="376238"/>
            </a:xfrm>
          </p:grpSpPr>
          <p:sp>
            <p:nvSpPr>
              <p:cNvPr id="21"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22" name="AutoShape 7"/>
              <p:cNvSpPr>
                <a:spLocks noChangeArrowheads="1"/>
              </p:cNvSpPr>
              <p:nvPr/>
            </p:nvSpPr>
            <p:spPr bwMode="auto">
              <a:xfrm>
                <a:off x="354653" y="1647353"/>
                <a:ext cx="2012080"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800" b="1" dirty="0" smtClean="0">
                    <a:solidFill>
                      <a:schemeClr val="bg1"/>
                    </a:solidFill>
                    <a:latin typeface="Arial" pitchFamily="34" charset="0"/>
                    <a:ea typeface="ＭＳ Ｐゴシック" pitchFamily="50" charset="-128"/>
                    <a:cs typeface="ＭＳ Ｐゴシック" pitchFamily="50" charset="-128"/>
                  </a:rPr>
                  <a:t>申請に必要な書類</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29" name="Rectangle 8"/>
            <p:cNvSpPr>
              <a:spLocks noChangeArrowheads="1"/>
            </p:cNvSpPr>
            <p:nvPr/>
          </p:nvSpPr>
          <p:spPr bwMode="auto">
            <a:xfrm>
              <a:off x="2297276" y="95942"/>
              <a:ext cx="4514198" cy="27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defTabSz="914400" fontAlgn="base">
                <a:spcBef>
                  <a:spcPct val="0"/>
                </a:spcBef>
                <a:spcAft>
                  <a:spcPct val="0"/>
                </a:spcAft>
              </a:pPr>
              <a:r>
                <a:rPr lang="ja-JP" altLang="en-US" sz="1100" b="1" dirty="0" smtClean="0">
                  <a:latin typeface="ＭＳ ゴシック" pitchFamily="49" charset="-128"/>
                  <a:ea typeface="ＭＳ ゴシック" pitchFamily="49" charset="-128"/>
                  <a:cs typeface="ＭＳ Ｐゴシック" pitchFamily="50" charset="-128"/>
                </a:rPr>
                <a:t>申請に必要な書類は以下のとおりです。</a:t>
              </a:r>
              <a:endParaRPr lang="ja-JP" sz="1100" b="1" dirty="0">
                <a:latin typeface="ＭＳ ゴシック" pitchFamily="49" charset="-128"/>
                <a:ea typeface="ＭＳ ゴシック" pitchFamily="49" charset="-128"/>
                <a:cs typeface="ＭＳ Ｐゴシック" pitchFamily="50" charset="-128"/>
              </a:endParaRPr>
            </a:p>
          </p:txBody>
        </p:sp>
      </p:grpSp>
      <p:sp>
        <p:nvSpPr>
          <p:cNvPr id="31" name="テキスト ボックス 30"/>
          <p:cNvSpPr txBox="1"/>
          <p:nvPr/>
        </p:nvSpPr>
        <p:spPr>
          <a:xfrm>
            <a:off x="-106457" y="514245"/>
            <a:ext cx="7367364" cy="1477328"/>
          </a:xfrm>
          <a:prstGeom prst="rect">
            <a:avLst/>
          </a:prstGeom>
          <a:noFill/>
        </p:spPr>
        <p:txBody>
          <a:bodyPr wrap="square" rtlCol="0">
            <a:spAutoFit/>
          </a:bodyPr>
          <a:lstStyle>
            <a:defPPr>
              <a:defRPr lang="ja-JP"/>
            </a:defPPr>
            <a:lvl1pPr>
              <a:defRPr sz="1050">
                <a:latin typeface="+mj-ea"/>
                <a:ea typeface="+mj-ea"/>
              </a:defRPr>
            </a:lvl1pPr>
          </a:lstStyle>
          <a:p>
            <a:r>
              <a:rPr lang="ja-JP" altLang="en-US" sz="1000" dirty="0"/>
              <a:t>　　 　下記</a:t>
            </a:r>
            <a:r>
              <a:rPr lang="ja-JP" altLang="en-US" sz="1000" dirty="0" smtClean="0"/>
              <a:t>の書類を、生徒が在学する学校（事務室）を経由して、大阪府に提出してください。</a:t>
            </a:r>
            <a:endParaRPr lang="en-US" altLang="ja-JP" sz="1000" dirty="0"/>
          </a:p>
          <a:p>
            <a:r>
              <a:rPr lang="ja-JP" altLang="en-US" sz="1000" dirty="0"/>
              <a:t>　　 　 ①</a:t>
            </a:r>
            <a:r>
              <a:rPr lang="ja-JP" altLang="en-US" sz="1000" dirty="0" smtClean="0"/>
              <a:t>　「大阪府私立高等学校等学び直し支援金受給資格認定申請書」</a:t>
            </a:r>
            <a:endParaRPr lang="en-US" altLang="ja-JP" sz="1000" dirty="0"/>
          </a:p>
          <a:p>
            <a:r>
              <a:rPr lang="ja-JP" altLang="en-US" sz="1000" dirty="0"/>
              <a:t>　　 　 ②</a:t>
            </a:r>
            <a:r>
              <a:rPr lang="ja-JP" altLang="en-US" sz="1000" dirty="0" smtClean="0"/>
              <a:t>　「保護者等（親権者）の住民税の課税額を証明する書類」</a:t>
            </a:r>
            <a:endParaRPr lang="en-US" altLang="ja-JP" sz="1000" dirty="0"/>
          </a:p>
          <a:p>
            <a:r>
              <a:rPr lang="ja-JP" altLang="en-US" sz="1000" b="1" dirty="0" smtClean="0"/>
              <a:t>　　　　</a:t>
            </a:r>
            <a:r>
              <a:rPr lang="en-US" altLang="ja-JP" sz="1000" b="1" dirty="0" smtClean="0"/>
              <a:t>※</a:t>
            </a:r>
            <a:r>
              <a:rPr lang="ja-JP" altLang="en-US" sz="1000" b="1" dirty="0" smtClean="0"/>
              <a:t>　就学支援金を受給している者が引き続き学び直し支援金を申請する場合は、提出を省略できる場合があります。</a:t>
            </a:r>
            <a:endParaRPr lang="en-US" altLang="ja-JP" sz="1000" b="1" dirty="0" smtClean="0"/>
          </a:p>
          <a:p>
            <a:r>
              <a:rPr lang="ja-JP" altLang="en-US" sz="1000" dirty="0"/>
              <a:t>　　 　 </a:t>
            </a:r>
            <a:r>
              <a:rPr lang="en-US" altLang="ja-JP" sz="1000" b="1" dirty="0" smtClean="0"/>
              <a:t>※</a:t>
            </a:r>
            <a:r>
              <a:rPr lang="ja-JP" altLang="en-US" sz="1000" b="1" dirty="0"/>
              <a:t>　</a:t>
            </a:r>
            <a:r>
              <a:rPr lang="ja-JP" altLang="en-US" sz="1000" b="1" dirty="0" smtClean="0"/>
              <a:t>保護者等（親権者全員）の課税額を証明する書類が提出できない場合（例：海外単身赴任）、国内に在住する保護者</a:t>
            </a:r>
            <a:endParaRPr lang="en-US" altLang="ja-JP" sz="1000" b="1" dirty="0" smtClean="0"/>
          </a:p>
          <a:p>
            <a:r>
              <a:rPr lang="ja-JP" altLang="en-US" sz="1000" b="1" dirty="0" smtClean="0"/>
              <a:t>　　</a:t>
            </a:r>
            <a:r>
              <a:rPr lang="ja-JP" altLang="en-US" sz="1000" dirty="0"/>
              <a:t>　　 　</a:t>
            </a:r>
            <a:r>
              <a:rPr lang="ja-JP" altLang="en-US" sz="1000" dirty="0" smtClean="0"/>
              <a:t>　</a:t>
            </a:r>
            <a:r>
              <a:rPr lang="ja-JP" altLang="en-US" sz="1000" b="1" dirty="0" smtClean="0"/>
              <a:t>の課税額で判定しますが、その場合の支給額は月額</a:t>
            </a:r>
            <a:r>
              <a:rPr lang="en-US" altLang="ja-JP" sz="1000" b="1" dirty="0" smtClean="0"/>
              <a:t>9,900</a:t>
            </a:r>
            <a:r>
              <a:rPr lang="ja-JP" altLang="en-US" sz="1000" b="1" dirty="0" smtClean="0"/>
              <a:t>円となります。</a:t>
            </a:r>
            <a:endParaRPr lang="en-US" altLang="ja-JP" sz="1000" b="1" strike="dblStrike" dirty="0" smtClean="0"/>
          </a:p>
          <a:p>
            <a:r>
              <a:rPr lang="ja-JP" altLang="en-US" sz="1000" b="1" dirty="0"/>
              <a:t>　</a:t>
            </a:r>
            <a:r>
              <a:rPr lang="ja-JP" altLang="en-US" sz="1000" b="1" dirty="0" smtClean="0"/>
              <a:t>　　　</a:t>
            </a:r>
            <a:r>
              <a:rPr lang="ja-JP" altLang="en-US" sz="1000" dirty="0" smtClean="0"/>
              <a:t>⇒受給資格認定申請に必要な書類は上記のとおりです。この他状況に応じて「支給停止申出書」、「支給再開申出書」、</a:t>
            </a:r>
            <a:endParaRPr lang="en-US" altLang="ja-JP" sz="1000" dirty="0" smtClean="0"/>
          </a:p>
          <a:p>
            <a:r>
              <a:rPr lang="ja-JP" altLang="en-US" sz="1000" dirty="0"/>
              <a:t>　</a:t>
            </a:r>
            <a:r>
              <a:rPr lang="ja-JP" altLang="en-US" sz="1000" dirty="0" smtClean="0"/>
              <a:t>　　　　</a:t>
            </a:r>
            <a:r>
              <a:rPr lang="ja-JP" altLang="en-US" sz="1000" dirty="0"/>
              <a:t>「大阪府私立高等学校等学び直し支援</a:t>
            </a:r>
            <a:r>
              <a:rPr lang="ja-JP" altLang="en-US" sz="1000" dirty="0" smtClean="0"/>
              <a:t>金収入状況届出書」等を提出いただく場合がありますが、その際には在学する学校</a:t>
            </a:r>
            <a:endParaRPr lang="en-US" altLang="ja-JP" sz="1000" dirty="0" smtClean="0"/>
          </a:p>
          <a:p>
            <a:r>
              <a:rPr lang="ja-JP" altLang="en-US" sz="1000" dirty="0"/>
              <a:t>　</a:t>
            </a:r>
            <a:r>
              <a:rPr lang="ja-JP" altLang="en-US" sz="1000" dirty="0" smtClean="0"/>
              <a:t>　　　　の指示に従って対応いただきますようお願いします。　</a:t>
            </a:r>
            <a:endParaRPr lang="en-US" altLang="ja-JP" sz="1000" dirty="0"/>
          </a:p>
        </p:txBody>
      </p:sp>
      <p:grpSp>
        <p:nvGrpSpPr>
          <p:cNvPr id="36" name="グループ化 35"/>
          <p:cNvGrpSpPr/>
          <p:nvPr/>
        </p:nvGrpSpPr>
        <p:grpSpPr>
          <a:xfrm>
            <a:off x="256409" y="6951639"/>
            <a:ext cx="6534424" cy="454683"/>
            <a:chOff x="360089" y="1640209"/>
            <a:chExt cx="6534424" cy="437829"/>
          </a:xfrm>
        </p:grpSpPr>
        <p:grpSp>
          <p:nvGrpSpPr>
            <p:cNvPr id="37" name="グループ化 21"/>
            <p:cNvGrpSpPr/>
            <p:nvPr/>
          </p:nvGrpSpPr>
          <p:grpSpPr>
            <a:xfrm>
              <a:off x="360089" y="1640209"/>
              <a:ext cx="6534424" cy="376238"/>
              <a:chOff x="360089" y="1640209"/>
              <a:chExt cx="6534424" cy="376238"/>
            </a:xfrm>
          </p:grpSpPr>
          <p:sp>
            <p:nvSpPr>
              <p:cNvPr id="40" name="Line 6"/>
              <p:cNvSpPr>
                <a:spLocks noChangeShapeType="1"/>
              </p:cNvSpPr>
              <p:nvPr/>
            </p:nvSpPr>
            <p:spPr bwMode="auto">
              <a:xfrm>
                <a:off x="360762" y="1960426"/>
                <a:ext cx="6533751" cy="1273"/>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41" name="AutoShape 7"/>
              <p:cNvSpPr>
                <a:spLocks noChangeArrowheads="1"/>
              </p:cNvSpPr>
              <p:nvPr/>
            </p:nvSpPr>
            <p:spPr bwMode="auto">
              <a:xfrm>
                <a:off x="360089" y="1640209"/>
                <a:ext cx="2213545" cy="376238"/>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rPr>
                  <a:t>年度途中の事情の変更</a:t>
                </a:r>
                <a:endParaRPr kumimoji="1" lang="ja-JP" sz="16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grpSp>
        <p:sp>
          <p:nvSpPr>
            <p:cNvPr id="38" name="Rectangle 8"/>
            <p:cNvSpPr>
              <a:spLocks noChangeArrowheads="1"/>
            </p:cNvSpPr>
            <p:nvPr/>
          </p:nvSpPr>
          <p:spPr bwMode="auto">
            <a:xfrm>
              <a:off x="2652486" y="1703388"/>
              <a:ext cx="419304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defTabSz="914400" fontAlgn="base">
                <a:spcBef>
                  <a:spcPct val="0"/>
                </a:spcBef>
                <a:spcAft>
                  <a:spcPct val="0"/>
                </a:spcAft>
              </a:pPr>
              <a:r>
                <a:rPr lang="ja-JP" altLang="en-US" sz="1050" b="1" dirty="0">
                  <a:latin typeface="ＭＳ ゴシック" pitchFamily="49" charset="-128"/>
                  <a:ea typeface="ＭＳ ゴシック" pitchFamily="49" charset="-128"/>
                  <a:cs typeface="ＭＳ Ｐゴシック" pitchFamily="50" charset="-128"/>
                </a:rPr>
                <a:t>以下の事柄が発生した場合には、すみやかに学校に連絡してください。</a:t>
              </a:r>
              <a:endParaRPr lang="ja-JP" altLang="ja-JP" sz="1050" b="1" dirty="0">
                <a:latin typeface="ＭＳ ゴシック" pitchFamily="49" charset="-128"/>
                <a:ea typeface="ＭＳ ゴシック" pitchFamily="49" charset="-128"/>
                <a:cs typeface="ＭＳ Ｐゴシック" pitchFamily="50" charset="-128"/>
              </a:endParaRPr>
            </a:p>
          </p:txBody>
        </p:sp>
      </p:grpSp>
      <p:sp>
        <p:nvSpPr>
          <p:cNvPr id="42" name="テキスト ボックス 41"/>
          <p:cNvSpPr txBox="1"/>
          <p:nvPr/>
        </p:nvSpPr>
        <p:spPr>
          <a:xfrm>
            <a:off x="290743" y="7391257"/>
            <a:ext cx="6520730" cy="2085186"/>
          </a:xfrm>
          <a:prstGeom prst="rect">
            <a:avLst/>
          </a:prstGeom>
          <a:noFill/>
        </p:spPr>
        <p:txBody>
          <a:bodyPr wrap="square" tIns="0" bIns="0" rtlCol="0">
            <a:spAutoFit/>
          </a:bodyPr>
          <a:lstStyle/>
          <a:p>
            <a:r>
              <a:rPr kumimoji="1" lang="ja-JP" altLang="en-US" sz="1050" dirty="0" smtClean="0">
                <a:latin typeface="+mj-ea"/>
                <a:ea typeface="+mj-ea"/>
              </a:rPr>
              <a:t>　</a:t>
            </a:r>
            <a:r>
              <a:rPr kumimoji="1" lang="ja-JP" altLang="en-US" sz="1000" dirty="0" smtClean="0">
                <a:latin typeface="+mj-ea"/>
                <a:ea typeface="+mj-ea"/>
              </a:rPr>
              <a:t>年度途中において、以下の事柄が発生した場合は、支給額が変更</a:t>
            </a:r>
            <a:r>
              <a:rPr lang="ja-JP" altLang="en-US" sz="1000" dirty="0">
                <a:latin typeface="+mj-ea"/>
                <a:ea typeface="+mj-ea"/>
              </a:rPr>
              <a:t>と</a:t>
            </a:r>
            <a:r>
              <a:rPr lang="ja-JP" altLang="en-US" sz="1000" dirty="0" smtClean="0">
                <a:latin typeface="+mj-ea"/>
                <a:ea typeface="+mj-ea"/>
              </a:rPr>
              <a:t>なる場合があり</a:t>
            </a:r>
            <a:r>
              <a:rPr kumimoji="1" lang="ja-JP" altLang="en-US" sz="1000" dirty="0" smtClean="0">
                <a:latin typeface="+mj-ea"/>
                <a:ea typeface="+mj-ea"/>
              </a:rPr>
              <a:t>ますので、必ず</a:t>
            </a:r>
            <a:r>
              <a:rPr lang="ja-JP" altLang="en-US" sz="1000" dirty="0" smtClean="0">
                <a:latin typeface="+mj-ea"/>
                <a:ea typeface="+mj-ea"/>
              </a:rPr>
              <a:t>学校に連絡し、</a:t>
            </a:r>
            <a:r>
              <a:rPr lang="ja-JP" altLang="en-US" sz="1000" u="sng" dirty="0" smtClean="0">
                <a:latin typeface="+mj-ea"/>
                <a:ea typeface="+mj-ea"/>
              </a:rPr>
              <a:t>必要な書類</a:t>
            </a:r>
            <a:r>
              <a:rPr lang="ja-JP" altLang="en-US" sz="1000" dirty="0" smtClean="0">
                <a:latin typeface="+mj-ea"/>
                <a:ea typeface="+mj-ea"/>
              </a:rPr>
              <a:t>を学校に提出してください。</a:t>
            </a:r>
            <a:endParaRPr lang="en-US" altLang="ja-JP" sz="1000" dirty="0" smtClean="0">
              <a:latin typeface="+mj-ea"/>
              <a:ea typeface="+mj-ea"/>
            </a:endParaRPr>
          </a:p>
          <a:p>
            <a:r>
              <a:rPr kumimoji="1" lang="ja-JP" altLang="en-US" sz="1000" dirty="0">
                <a:latin typeface="+mj-ea"/>
                <a:ea typeface="+mj-ea"/>
              </a:rPr>
              <a:t>　</a:t>
            </a:r>
            <a:r>
              <a:rPr kumimoji="1" lang="ja-JP" altLang="en-US" sz="1000" dirty="0" smtClean="0">
                <a:latin typeface="+mj-ea"/>
                <a:ea typeface="+mj-ea"/>
              </a:rPr>
              <a:t>　</a:t>
            </a:r>
            <a:r>
              <a:rPr kumimoji="1" lang="en-US" altLang="ja-JP" sz="1000" dirty="0" smtClean="0">
                <a:latin typeface="+mj-ea"/>
                <a:ea typeface="+mj-ea"/>
              </a:rPr>
              <a:t>※</a:t>
            </a:r>
            <a:r>
              <a:rPr kumimoji="1" lang="ja-JP" altLang="en-US" sz="1000" dirty="0" smtClean="0">
                <a:latin typeface="+mj-ea"/>
                <a:ea typeface="+mj-ea"/>
              </a:rPr>
              <a:t>様式や必要な添付書類については、学校（事務室）にお問い合わせください。</a:t>
            </a:r>
            <a:endParaRPr kumimoji="1" lang="en-US" altLang="ja-JP" sz="1000" dirty="0" smtClean="0">
              <a:latin typeface="+mj-ea"/>
              <a:ea typeface="+mj-ea"/>
            </a:endParaRPr>
          </a:p>
          <a:p>
            <a:r>
              <a:rPr kumimoji="1" lang="ja-JP" altLang="en-US" sz="1000" u="sng" dirty="0" smtClean="0">
                <a:latin typeface="+mj-ea"/>
                <a:ea typeface="+mj-ea"/>
              </a:rPr>
              <a:t>１　</a:t>
            </a:r>
            <a:r>
              <a:rPr lang="ja-JP" altLang="en-US" sz="1000" u="sng" dirty="0">
                <a:latin typeface="+mj-ea"/>
                <a:ea typeface="+mj-ea"/>
              </a:rPr>
              <a:t>休学に</a:t>
            </a:r>
            <a:r>
              <a:rPr lang="ja-JP" altLang="en-US" sz="1000" u="sng" dirty="0" smtClean="0">
                <a:latin typeface="+mj-ea"/>
                <a:ea typeface="+mj-ea"/>
              </a:rPr>
              <a:t>より学び直し支援金の支給の停止を希望する場合</a:t>
            </a:r>
            <a:endParaRPr lang="en-US" altLang="ja-JP" sz="1000" u="sng" dirty="0" smtClean="0">
              <a:latin typeface="+mj-ea"/>
              <a:ea typeface="+mj-ea"/>
            </a:endParaRPr>
          </a:p>
          <a:p>
            <a:pPr>
              <a:spcBef>
                <a:spcPts val="600"/>
              </a:spcBef>
            </a:pPr>
            <a:r>
              <a:rPr lang="ja-JP" altLang="en-US" sz="1000" u="sng" dirty="0" smtClean="0">
                <a:latin typeface="+mj-ea"/>
                <a:ea typeface="+mj-ea"/>
              </a:rPr>
              <a:t>２</a:t>
            </a:r>
            <a:r>
              <a:rPr lang="ja-JP" altLang="en-US" sz="1000" u="sng" dirty="0">
                <a:latin typeface="+mj-ea"/>
                <a:ea typeface="+mj-ea"/>
              </a:rPr>
              <a:t>　</a:t>
            </a:r>
            <a:r>
              <a:rPr lang="ja-JP" altLang="en-US" sz="1000" u="sng" dirty="0" smtClean="0">
                <a:latin typeface="+mj-ea"/>
                <a:ea typeface="+mj-ea"/>
              </a:rPr>
              <a:t>復学に</a:t>
            </a:r>
            <a:r>
              <a:rPr lang="ja-JP" altLang="en-US" sz="1000" u="sng" dirty="0">
                <a:latin typeface="+mj-ea"/>
                <a:ea typeface="+mj-ea"/>
              </a:rPr>
              <a:t>より学び直し支援金の支給</a:t>
            </a:r>
            <a:r>
              <a:rPr lang="ja-JP" altLang="en-US" sz="1000" u="sng" dirty="0" smtClean="0">
                <a:latin typeface="+mj-ea"/>
                <a:ea typeface="+mj-ea"/>
              </a:rPr>
              <a:t>の再開を希望する</a:t>
            </a:r>
            <a:r>
              <a:rPr lang="ja-JP" altLang="en-US" sz="1000" u="sng" dirty="0">
                <a:latin typeface="+mj-ea"/>
                <a:ea typeface="+mj-ea"/>
              </a:rPr>
              <a:t>場合</a:t>
            </a:r>
          </a:p>
          <a:p>
            <a:pPr>
              <a:spcBef>
                <a:spcPts val="600"/>
              </a:spcBef>
            </a:pPr>
            <a:r>
              <a:rPr lang="ja-JP" altLang="en-US" sz="1000" u="sng" dirty="0">
                <a:latin typeface="+mj-ea"/>
                <a:ea typeface="+mj-ea"/>
              </a:rPr>
              <a:t>３</a:t>
            </a:r>
            <a:r>
              <a:rPr lang="ja-JP" altLang="en-US" sz="1000" u="sng" dirty="0" smtClean="0">
                <a:latin typeface="+mj-ea"/>
                <a:ea typeface="+mj-ea"/>
              </a:rPr>
              <a:t>　保護者等（親権者）</a:t>
            </a:r>
            <a:r>
              <a:rPr lang="ja-JP" altLang="en-US" sz="1000" u="sng" dirty="0">
                <a:latin typeface="+mj-ea"/>
                <a:ea typeface="+mj-ea"/>
              </a:rPr>
              <a:t>に</a:t>
            </a:r>
            <a:r>
              <a:rPr lang="ja-JP" altLang="en-US" sz="1000" u="sng" dirty="0" smtClean="0">
                <a:latin typeface="+mj-ea"/>
                <a:ea typeface="+mj-ea"/>
              </a:rPr>
              <a:t>変更があった場合</a:t>
            </a:r>
            <a:endParaRPr lang="en-US" altLang="ja-JP" sz="1000" u="sng" dirty="0" smtClean="0">
              <a:latin typeface="+mj-ea"/>
              <a:ea typeface="+mj-ea"/>
            </a:endParaRPr>
          </a:p>
          <a:p>
            <a:r>
              <a:rPr lang="ja-JP" altLang="en-US" sz="1000" dirty="0" smtClean="0">
                <a:latin typeface="+mj-ea"/>
                <a:ea typeface="+mj-ea"/>
              </a:rPr>
              <a:t>　○離婚・死別等により、父母のどちらか一方のみが親権者となった場合</a:t>
            </a:r>
            <a:endParaRPr lang="en-US" altLang="ja-JP" sz="1000" dirty="0" smtClean="0">
              <a:latin typeface="+mj-ea"/>
              <a:ea typeface="+mj-ea"/>
            </a:endParaRPr>
          </a:p>
          <a:p>
            <a:r>
              <a:rPr lang="ja-JP" altLang="en-US" sz="1000" dirty="0" smtClean="0">
                <a:latin typeface="+mj-ea"/>
                <a:ea typeface="+mj-ea"/>
              </a:rPr>
              <a:t>　○養子縁組（再婚に伴う養子縁組も含む）により、親権者に変更があった場合</a:t>
            </a:r>
            <a:endParaRPr lang="en-US" altLang="ja-JP" sz="1000" dirty="0" smtClean="0">
              <a:latin typeface="+mj-ea"/>
              <a:ea typeface="+mj-ea"/>
            </a:endParaRPr>
          </a:p>
          <a:p>
            <a:r>
              <a:rPr lang="ja-JP" altLang="en-US" sz="1000" dirty="0">
                <a:latin typeface="+mj-ea"/>
                <a:ea typeface="+mj-ea"/>
              </a:rPr>
              <a:t>　</a:t>
            </a:r>
            <a:r>
              <a:rPr lang="ja-JP" altLang="en-US" sz="1000" dirty="0" smtClean="0">
                <a:latin typeface="+mj-ea"/>
                <a:ea typeface="+mj-ea"/>
              </a:rPr>
              <a:t>○未成年後見人が決定された場合</a:t>
            </a:r>
            <a:endParaRPr lang="en-US" altLang="ja-JP" sz="1000" dirty="0" smtClean="0">
              <a:latin typeface="+mj-ea"/>
              <a:ea typeface="+mj-ea"/>
            </a:endParaRPr>
          </a:p>
          <a:p>
            <a:r>
              <a:rPr lang="ja-JP" altLang="en-US" sz="1000" dirty="0">
                <a:latin typeface="+mj-ea"/>
                <a:ea typeface="+mj-ea"/>
              </a:rPr>
              <a:t>　</a:t>
            </a:r>
            <a:r>
              <a:rPr lang="ja-JP" altLang="en-US" sz="1000" dirty="0" smtClean="0">
                <a:latin typeface="+mj-ea"/>
                <a:ea typeface="+mj-ea"/>
              </a:rPr>
              <a:t>○生徒が成人した場合（婚姻により成人する場合も含む）</a:t>
            </a:r>
            <a:endParaRPr lang="en-US" altLang="ja-JP" sz="1000" dirty="0" smtClean="0">
              <a:latin typeface="+mj-ea"/>
              <a:ea typeface="+mj-ea"/>
            </a:endParaRPr>
          </a:p>
          <a:p>
            <a:pPr>
              <a:spcBef>
                <a:spcPts val="600"/>
              </a:spcBef>
            </a:pPr>
            <a:r>
              <a:rPr lang="ja-JP" altLang="en-US" sz="1000" u="sng" dirty="0">
                <a:latin typeface="+mj-ea"/>
                <a:ea typeface="+mj-ea"/>
              </a:rPr>
              <a:t>４</a:t>
            </a:r>
            <a:r>
              <a:rPr lang="ja-JP" altLang="en-US" sz="1000" u="sng" dirty="0" smtClean="0">
                <a:latin typeface="+mj-ea"/>
                <a:ea typeface="+mj-ea"/>
              </a:rPr>
              <a:t>　所得要件に変更があった場合</a:t>
            </a:r>
            <a:endParaRPr lang="en-US" altLang="ja-JP" sz="1000" u="sng" dirty="0" smtClean="0">
              <a:latin typeface="+mj-ea"/>
              <a:ea typeface="+mj-ea"/>
            </a:endParaRPr>
          </a:p>
          <a:p>
            <a:r>
              <a:rPr kumimoji="1" lang="ja-JP" altLang="en-US" sz="1000" dirty="0" smtClean="0">
                <a:latin typeface="+mj-ea"/>
                <a:ea typeface="+mj-ea"/>
              </a:rPr>
              <a:t>　</a:t>
            </a:r>
            <a:r>
              <a:rPr lang="ja-JP" altLang="en-US" sz="1000" dirty="0" smtClean="0">
                <a:latin typeface="+mj-ea"/>
                <a:ea typeface="+mj-ea"/>
              </a:rPr>
              <a:t>○所得の修正申告や税額の更正決定等により、</a:t>
            </a:r>
            <a:r>
              <a:rPr lang="ja-JP" altLang="en-US" sz="1000" dirty="0" smtClean="0">
                <a:latin typeface="+mj-ea"/>
              </a:rPr>
              <a:t>道府県民税所得割額や</a:t>
            </a:r>
            <a:r>
              <a:rPr lang="ja-JP" altLang="en-US" sz="1000" dirty="0" smtClean="0">
                <a:latin typeface="+mj-ea"/>
                <a:ea typeface="+mj-ea"/>
              </a:rPr>
              <a:t>市町村民税所得割額が変更となった場合</a:t>
            </a:r>
            <a:endParaRPr kumimoji="1" lang="ja-JP" altLang="en-US" sz="1000" dirty="0">
              <a:latin typeface="+mj-ea"/>
              <a:ea typeface="+mj-ea"/>
            </a:endParaRPr>
          </a:p>
        </p:txBody>
      </p:sp>
      <p:sp>
        <p:nvSpPr>
          <p:cNvPr id="25" name="テキスト ボックス 49"/>
          <p:cNvSpPr txBox="1"/>
          <p:nvPr/>
        </p:nvSpPr>
        <p:spPr>
          <a:xfrm>
            <a:off x="707783" y="6154752"/>
            <a:ext cx="6187360" cy="369332"/>
          </a:xfrm>
          <a:prstGeom prst="rect">
            <a:avLst/>
          </a:prstGeom>
          <a:noFill/>
        </p:spPr>
        <p:txBody>
          <a:bodyPr wrap="square" rtlCol="0">
            <a:spAutoFit/>
          </a:bodyPr>
          <a:ls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a:lstStyle>
          <a:p>
            <a:r>
              <a:rPr lang="ja-JP" altLang="en-US" sz="900" dirty="0">
                <a:latin typeface="+mj-ea"/>
                <a:ea typeface="+mj-ea"/>
              </a:rPr>
              <a:t>審査に必要となる市町村民税の課税情報（課税所得額（課税標準額）及び調整控除の額）の記載がない場合は</a:t>
            </a:r>
            <a:r>
              <a:rPr lang="ja-JP" altLang="en-US" sz="900" dirty="0" smtClean="0">
                <a:latin typeface="+mj-ea"/>
                <a:ea typeface="+mj-ea"/>
              </a:rPr>
              <a:t>、</a:t>
            </a:r>
            <a:r>
              <a:rPr lang="en-US" altLang="ja-JP" sz="900" dirty="0" smtClean="0">
                <a:latin typeface="+mj-ea"/>
                <a:ea typeface="+mj-ea"/>
              </a:rPr>
              <a:t/>
            </a:r>
            <a:br>
              <a:rPr lang="en-US" altLang="ja-JP" sz="900" dirty="0" smtClean="0">
                <a:latin typeface="+mj-ea"/>
                <a:ea typeface="+mj-ea"/>
              </a:rPr>
            </a:br>
            <a:r>
              <a:rPr lang="ja-JP" altLang="en-US" sz="900" dirty="0" smtClean="0">
                <a:latin typeface="+mj-ea"/>
                <a:ea typeface="+mj-ea"/>
              </a:rPr>
              <a:t>上記３の</a:t>
            </a:r>
            <a:r>
              <a:rPr lang="ja-JP" altLang="en-US" sz="900" dirty="0">
                <a:latin typeface="+mj-ea"/>
                <a:ea typeface="+mj-ea"/>
              </a:rPr>
              <a:t>提出を求めることがあります。</a:t>
            </a:r>
            <a:endParaRPr kumimoji="1" lang="ja-JP" altLang="en-US" sz="900" dirty="0">
              <a:latin typeface="+mj-ea"/>
              <a:ea typeface="+mj-ea"/>
            </a:endParaRPr>
          </a:p>
        </p:txBody>
      </p:sp>
      <p:sp>
        <p:nvSpPr>
          <p:cNvPr id="26" name="テキスト ボックス 49"/>
          <p:cNvSpPr txBox="1"/>
          <p:nvPr/>
        </p:nvSpPr>
        <p:spPr>
          <a:xfrm>
            <a:off x="390973" y="6154752"/>
            <a:ext cx="432695" cy="230832"/>
          </a:xfrm>
          <a:prstGeom prst="rect">
            <a:avLst/>
          </a:prstGeom>
          <a:noFill/>
        </p:spPr>
        <p:txBody>
          <a:bodyPr wrap="square" rtlCol="0">
            <a:spAutoFit/>
          </a:bodyPr>
          <a:lstStyle>
            <a:defPPr>
              <a:defRPr lang="ja-JP"/>
            </a:defPPr>
            <a:lvl1pPr marL="0" algn="l" defTabSz="946404" rtl="0" eaLnBrk="1" latinLnBrk="0" hangingPunct="1">
              <a:defRPr kumimoji="1" sz="1900" kern="1200">
                <a:solidFill>
                  <a:schemeClr val="tx1"/>
                </a:solidFill>
                <a:latin typeface="+mn-lt"/>
                <a:ea typeface="+mn-ea"/>
                <a:cs typeface="+mn-cs"/>
              </a:defRPr>
            </a:lvl1pPr>
            <a:lvl2pPr marL="473202" algn="l" defTabSz="946404" rtl="0" eaLnBrk="1" latinLnBrk="0" hangingPunct="1">
              <a:defRPr kumimoji="1" sz="1900" kern="1200">
                <a:solidFill>
                  <a:schemeClr val="tx1"/>
                </a:solidFill>
                <a:latin typeface="+mn-lt"/>
                <a:ea typeface="+mn-ea"/>
                <a:cs typeface="+mn-cs"/>
              </a:defRPr>
            </a:lvl2pPr>
            <a:lvl3pPr marL="946404" algn="l" defTabSz="946404" rtl="0" eaLnBrk="1" latinLnBrk="0" hangingPunct="1">
              <a:defRPr kumimoji="1" sz="1900" kern="1200">
                <a:solidFill>
                  <a:schemeClr val="tx1"/>
                </a:solidFill>
                <a:latin typeface="+mn-lt"/>
                <a:ea typeface="+mn-ea"/>
                <a:cs typeface="+mn-cs"/>
              </a:defRPr>
            </a:lvl3pPr>
            <a:lvl4pPr marL="1419606" algn="l" defTabSz="946404" rtl="0" eaLnBrk="1" latinLnBrk="0" hangingPunct="1">
              <a:defRPr kumimoji="1" sz="1900" kern="1200">
                <a:solidFill>
                  <a:schemeClr val="tx1"/>
                </a:solidFill>
                <a:latin typeface="+mn-lt"/>
                <a:ea typeface="+mn-ea"/>
                <a:cs typeface="+mn-cs"/>
              </a:defRPr>
            </a:lvl4pPr>
            <a:lvl5pPr marL="1892808" algn="l" defTabSz="946404" rtl="0" eaLnBrk="1" latinLnBrk="0" hangingPunct="1">
              <a:defRPr kumimoji="1" sz="1900" kern="1200">
                <a:solidFill>
                  <a:schemeClr val="tx1"/>
                </a:solidFill>
                <a:latin typeface="+mn-lt"/>
                <a:ea typeface="+mn-ea"/>
                <a:cs typeface="+mn-cs"/>
              </a:defRPr>
            </a:lvl5pPr>
            <a:lvl6pPr marL="2366010" algn="l" defTabSz="946404" rtl="0" eaLnBrk="1" latinLnBrk="0" hangingPunct="1">
              <a:defRPr kumimoji="1" sz="1900" kern="1200">
                <a:solidFill>
                  <a:schemeClr val="tx1"/>
                </a:solidFill>
                <a:latin typeface="+mn-lt"/>
                <a:ea typeface="+mn-ea"/>
                <a:cs typeface="+mn-cs"/>
              </a:defRPr>
            </a:lvl6pPr>
            <a:lvl7pPr marL="2839212" algn="l" defTabSz="946404" rtl="0" eaLnBrk="1" latinLnBrk="0" hangingPunct="1">
              <a:defRPr kumimoji="1" sz="1900" kern="1200">
                <a:solidFill>
                  <a:schemeClr val="tx1"/>
                </a:solidFill>
                <a:latin typeface="+mn-lt"/>
                <a:ea typeface="+mn-ea"/>
                <a:cs typeface="+mn-cs"/>
              </a:defRPr>
            </a:lvl7pPr>
            <a:lvl8pPr marL="3312414" algn="l" defTabSz="946404" rtl="0" eaLnBrk="1" latinLnBrk="0" hangingPunct="1">
              <a:defRPr kumimoji="1" sz="1900" kern="1200">
                <a:solidFill>
                  <a:schemeClr val="tx1"/>
                </a:solidFill>
                <a:latin typeface="+mn-lt"/>
                <a:ea typeface="+mn-ea"/>
                <a:cs typeface="+mn-cs"/>
              </a:defRPr>
            </a:lvl8pPr>
            <a:lvl9pPr marL="3785616" algn="l" defTabSz="946404" rtl="0" eaLnBrk="1" latinLnBrk="0" hangingPunct="1">
              <a:defRPr kumimoji="1" sz="1900" kern="1200">
                <a:solidFill>
                  <a:schemeClr val="tx1"/>
                </a:solidFill>
                <a:latin typeface="+mn-lt"/>
                <a:ea typeface="+mn-ea"/>
                <a:cs typeface="+mn-cs"/>
              </a:defRPr>
            </a:lvl9pPr>
          </a:lstStyle>
          <a:p>
            <a:r>
              <a:rPr lang="en-US" altLang="ja-JP" sz="900" dirty="0" smtClean="0">
                <a:latin typeface="+mj-ea"/>
                <a:ea typeface="+mj-ea"/>
              </a:rPr>
              <a:t>※</a:t>
            </a:r>
            <a:endParaRPr kumimoji="1" lang="ja-JP" altLang="en-US" sz="900" dirty="0">
              <a:latin typeface="+mj-ea"/>
              <a:ea typeface="+mj-ea"/>
            </a:endParaRPr>
          </a:p>
        </p:txBody>
      </p:sp>
    </p:spTree>
    <p:extLst>
      <p:ext uri="{BB962C8B-B14F-4D97-AF65-F5344CB8AC3E}">
        <p14:creationId xmlns:p14="http://schemas.microsoft.com/office/powerpoint/2010/main" val="925812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4"/>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19036" y="5529840"/>
            <a:ext cx="6532350" cy="3543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300" y="2176069"/>
            <a:ext cx="2219376" cy="318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03" y="924190"/>
            <a:ext cx="5610225" cy="115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AutoShape 7"/>
          <p:cNvSpPr>
            <a:spLocks noChangeArrowheads="1"/>
          </p:cNvSpPr>
          <p:nvPr/>
        </p:nvSpPr>
        <p:spPr bwMode="auto">
          <a:xfrm>
            <a:off x="238704" y="112816"/>
            <a:ext cx="967565" cy="390721"/>
          </a:xfrm>
          <a:prstGeom prst="roundRect">
            <a:avLst>
              <a:gd name="adj" fmla="val 16667"/>
            </a:avLst>
          </a:pr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800" b="1" dirty="0" smtClean="0">
                <a:solidFill>
                  <a:schemeClr val="bg1"/>
                </a:solidFill>
                <a:latin typeface="Arial" pitchFamily="34" charset="0"/>
                <a:ea typeface="ＭＳ Ｐゴシック" pitchFamily="50" charset="-128"/>
                <a:cs typeface="ＭＳ Ｐゴシック" pitchFamily="50" charset="-128"/>
              </a:rPr>
              <a:t>添付</a:t>
            </a:r>
            <a:r>
              <a:rPr lang="ja-JP" altLang="en-US" sz="1800" b="1" dirty="0">
                <a:solidFill>
                  <a:schemeClr val="bg1"/>
                </a:solidFill>
                <a:latin typeface="Arial" pitchFamily="34" charset="0"/>
                <a:ea typeface="ＭＳ Ｐゴシック" pitchFamily="50" charset="-128"/>
                <a:cs typeface="ＭＳ Ｐゴシック" pitchFamily="50" charset="-128"/>
              </a:rPr>
              <a:t>書類</a:t>
            </a:r>
            <a:endParaRPr kumimoji="1" lang="ja-JP" sz="1800" b="1"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sp>
        <p:nvSpPr>
          <p:cNvPr id="34" name="Rectangle 8"/>
          <p:cNvSpPr>
            <a:spLocks noChangeArrowheads="1"/>
          </p:cNvSpPr>
          <p:nvPr/>
        </p:nvSpPr>
        <p:spPr bwMode="auto">
          <a:xfrm>
            <a:off x="1270762" y="203044"/>
            <a:ext cx="6113018" cy="24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gn="just" defTabSz="914400" fontAlgn="base">
              <a:spcBef>
                <a:spcPct val="0"/>
              </a:spcBef>
              <a:spcAft>
                <a:spcPct val="0"/>
              </a:spcAft>
            </a:pPr>
            <a:r>
              <a:rPr lang="ja-JP" altLang="en-US" sz="900" b="1" dirty="0" smtClean="0">
                <a:latin typeface="ＭＳ ゴシック" pitchFamily="49" charset="-128"/>
                <a:ea typeface="ＭＳ ゴシック" pitchFamily="49" charset="-128"/>
                <a:cs typeface="ＭＳ Ｐゴシック" pitchFamily="50" charset="-128"/>
              </a:rPr>
              <a:t>課税額を証明する書類（①～④のうち必要なもの）を提出してください。</a:t>
            </a:r>
            <a:endParaRPr lang="ja-JP" sz="900" b="1" dirty="0">
              <a:latin typeface="ＭＳ ゴシック" pitchFamily="49" charset="-128"/>
              <a:ea typeface="ＭＳ ゴシック" pitchFamily="49" charset="-128"/>
              <a:cs typeface="ＭＳ Ｐゴシック" pitchFamily="50" charset="-128"/>
            </a:endParaRPr>
          </a:p>
        </p:txBody>
      </p:sp>
      <p:sp>
        <p:nvSpPr>
          <p:cNvPr id="35" name="Line 6"/>
          <p:cNvSpPr>
            <a:spLocks noChangeShapeType="1"/>
          </p:cNvSpPr>
          <p:nvPr/>
        </p:nvSpPr>
        <p:spPr bwMode="auto">
          <a:xfrm>
            <a:off x="239376" y="445358"/>
            <a:ext cx="6533751" cy="1322"/>
          </a:xfrm>
          <a:prstGeom prst="line">
            <a:avLst/>
          </a:prstGeom>
          <a:noFill/>
          <a:ln w="133350">
            <a:solidFill>
              <a:srgbClr val="000080"/>
            </a:solidFill>
            <a:round/>
            <a:headEnd/>
            <a:tailEnd/>
          </a:ln>
          <a:extLst>
            <a:ext uri="{909E8E84-426E-40DD-AFC4-6F175D3DCCD1}">
              <a14:hiddenFill xmlns:a14="http://schemas.microsoft.com/office/drawing/2010/main">
                <a:no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59" name="角丸四角形 58"/>
          <p:cNvSpPr/>
          <p:nvPr/>
        </p:nvSpPr>
        <p:spPr>
          <a:xfrm>
            <a:off x="154705" y="556109"/>
            <a:ext cx="6391765" cy="36478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spc="-5" dirty="0" smtClean="0">
                <a:solidFill>
                  <a:schemeClr val="tx1"/>
                </a:solidFill>
              </a:rPr>
              <a:t>①</a:t>
            </a:r>
            <a:r>
              <a:rPr lang="ja-JP" altLang="ja-JP" sz="1200" spc="-5" dirty="0" smtClean="0">
                <a:solidFill>
                  <a:schemeClr val="tx1"/>
                </a:solidFill>
              </a:rPr>
              <a:t>市</a:t>
            </a:r>
            <a:r>
              <a:rPr lang="ja-JP" altLang="ja-JP" sz="1200" spc="-5" dirty="0">
                <a:solidFill>
                  <a:schemeClr val="tx1"/>
                </a:solidFill>
              </a:rPr>
              <a:t>（町村）民税・府民</a:t>
            </a:r>
            <a:r>
              <a:rPr lang="ja-JP" altLang="ja-JP" sz="1200" spc="-5" dirty="0" smtClean="0">
                <a:solidFill>
                  <a:schemeClr val="tx1"/>
                </a:solidFill>
              </a:rPr>
              <a:t>税</a:t>
            </a:r>
            <a:r>
              <a:rPr lang="ja-JP" altLang="en-US" sz="1200" spc="-5" dirty="0" smtClean="0">
                <a:solidFill>
                  <a:schemeClr val="tx1"/>
                </a:solidFill>
              </a:rPr>
              <a:t>特別徴収税額の通知書の写し　</a:t>
            </a:r>
            <a:r>
              <a:rPr lang="en-US" altLang="ja-JP" sz="1200" u="sng" spc="-5" dirty="0" smtClean="0">
                <a:solidFill>
                  <a:srgbClr val="FF0000"/>
                </a:solidFill>
              </a:rPr>
              <a:t>※</a:t>
            </a:r>
            <a:r>
              <a:rPr lang="ja-JP" altLang="en-US" sz="1200" u="sng" spc="-5" dirty="0" smtClean="0">
                <a:solidFill>
                  <a:srgbClr val="FF0000"/>
                </a:solidFill>
              </a:rPr>
              <a:t>令和２年度分は②をご提出ください</a:t>
            </a:r>
            <a:endParaRPr kumimoji="1" lang="ja-JP" altLang="en-US" sz="1200" u="sng" dirty="0">
              <a:solidFill>
                <a:srgbClr val="FF0000"/>
              </a:solidFill>
            </a:endParaRPr>
          </a:p>
        </p:txBody>
      </p:sp>
      <p:sp>
        <p:nvSpPr>
          <p:cNvPr id="61" name="角丸四角形 60"/>
          <p:cNvSpPr/>
          <p:nvPr/>
        </p:nvSpPr>
        <p:spPr>
          <a:xfrm>
            <a:off x="281945" y="2080067"/>
            <a:ext cx="1615396" cy="27874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②－１課税証明書</a:t>
            </a:r>
            <a:endParaRPr kumimoji="1" lang="ja-JP" altLang="en-US" sz="1200" dirty="0">
              <a:solidFill>
                <a:schemeClr val="tx1"/>
              </a:solidFill>
            </a:endParaRPr>
          </a:p>
        </p:txBody>
      </p:sp>
      <p:sp>
        <p:nvSpPr>
          <p:cNvPr id="68" name="正方形/長方形 67"/>
          <p:cNvSpPr/>
          <p:nvPr/>
        </p:nvSpPr>
        <p:spPr>
          <a:xfrm>
            <a:off x="4224623" y="7227987"/>
            <a:ext cx="250465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4224623" y="7355410"/>
            <a:ext cx="250465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7" name="図 66"/>
          <p:cNvPicPr>
            <a:picLocks noChangeAspect="1"/>
          </p:cNvPicPr>
          <p:nvPr/>
        </p:nvPicPr>
        <p:blipFill rotWithShape="1">
          <a:blip r:embed="rId5" cstate="print">
            <a:extLst>
              <a:ext uri="{28A0092B-C50C-407E-A947-70E740481C1C}">
                <a14:useLocalDpi xmlns:a14="http://schemas.microsoft.com/office/drawing/2010/main" val="0"/>
              </a:ext>
            </a:extLst>
          </a:blip>
          <a:srcRect l="43546"/>
          <a:stretch/>
        </p:blipFill>
        <p:spPr>
          <a:xfrm rot="16200000">
            <a:off x="4485901" y="7253799"/>
            <a:ext cx="2080636" cy="2605085"/>
          </a:xfrm>
          <a:prstGeom prst="rect">
            <a:avLst/>
          </a:prstGeom>
        </p:spPr>
      </p:pic>
      <p:sp>
        <p:nvSpPr>
          <p:cNvPr id="82" name="角丸四角形 81"/>
          <p:cNvSpPr/>
          <p:nvPr/>
        </p:nvSpPr>
        <p:spPr>
          <a:xfrm>
            <a:off x="219036" y="5470441"/>
            <a:ext cx="3141384" cy="28214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spc="-5" dirty="0" smtClean="0">
                <a:solidFill>
                  <a:schemeClr val="tx1"/>
                </a:solidFill>
              </a:rPr>
              <a:t>③</a:t>
            </a:r>
            <a:r>
              <a:rPr lang="ja-JP" altLang="ja-JP" sz="1200" spc="-5" dirty="0" smtClean="0">
                <a:solidFill>
                  <a:schemeClr val="tx1"/>
                </a:solidFill>
              </a:rPr>
              <a:t>市</a:t>
            </a:r>
            <a:r>
              <a:rPr lang="ja-JP" altLang="ja-JP" sz="1200" spc="-5" dirty="0">
                <a:solidFill>
                  <a:schemeClr val="tx1"/>
                </a:solidFill>
              </a:rPr>
              <a:t>（町村）民税・府民</a:t>
            </a:r>
            <a:r>
              <a:rPr lang="ja-JP" altLang="ja-JP" sz="1200" spc="-5" dirty="0" smtClean="0">
                <a:solidFill>
                  <a:schemeClr val="tx1"/>
                </a:solidFill>
              </a:rPr>
              <a:t>税</a:t>
            </a:r>
            <a:r>
              <a:rPr lang="ja-JP" altLang="en-US" sz="1200" spc="-5" dirty="0" smtClean="0">
                <a:solidFill>
                  <a:schemeClr val="tx1"/>
                </a:solidFill>
              </a:rPr>
              <a:t>　</a:t>
            </a:r>
            <a:r>
              <a:rPr lang="ja-JP" altLang="ja-JP" sz="1200" spc="-5" dirty="0" smtClean="0">
                <a:solidFill>
                  <a:schemeClr val="tx1"/>
                </a:solidFill>
              </a:rPr>
              <a:t>納税</a:t>
            </a:r>
            <a:r>
              <a:rPr lang="ja-JP" altLang="en-US" sz="1200" spc="-5" dirty="0" smtClean="0">
                <a:solidFill>
                  <a:schemeClr val="tx1"/>
                </a:solidFill>
              </a:rPr>
              <a:t>通知書の写し</a:t>
            </a:r>
            <a:endParaRPr kumimoji="1" lang="ja-JP" altLang="en-US" sz="1200" dirty="0">
              <a:solidFill>
                <a:schemeClr val="tx1"/>
              </a:solidFill>
            </a:endParaRPr>
          </a:p>
        </p:txBody>
      </p:sp>
      <p:sp>
        <p:nvSpPr>
          <p:cNvPr id="83" name="角丸四角形 82"/>
          <p:cNvSpPr/>
          <p:nvPr/>
        </p:nvSpPr>
        <p:spPr>
          <a:xfrm>
            <a:off x="3689458" y="7183287"/>
            <a:ext cx="3298081" cy="2653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spc="-5" dirty="0" smtClean="0">
                <a:solidFill>
                  <a:schemeClr val="tx1"/>
                </a:solidFill>
              </a:rPr>
              <a:t>④</a:t>
            </a:r>
            <a:r>
              <a:rPr lang="ja-JP" altLang="ja-JP" sz="1200" spc="-5" dirty="0" smtClean="0">
                <a:solidFill>
                  <a:schemeClr val="tx1"/>
                </a:solidFill>
              </a:rPr>
              <a:t>市</a:t>
            </a:r>
            <a:r>
              <a:rPr lang="ja-JP" altLang="ja-JP" sz="1200" spc="-5" dirty="0">
                <a:solidFill>
                  <a:schemeClr val="tx1"/>
                </a:solidFill>
              </a:rPr>
              <a:t>（町村）民税・</a:t>
            </a:r>
            <a:r>
              <a:rPr lang="ja-JP" altLang="ja-JP" sz="1200" spc="-5" dirty="0" smtClean="0">
                <a:solidFill>
                  <a:schemeClr val="tx1"/>
                </a:solidFill>
              </a:rPr>
              <a:t>府民</a:t>
            </a:r>
            <a:r>
              <a:rPr lang="ja-JP" altLang="en-US" sz="1200" spc="-5" dirty="0" smtClean="0">
                <a:solidFill>
                  <a:schemeClr val="tx1"/>
                </a:solidFill>
              </a:rPr>
              <a:t>税　非課税通知書の写し</a:t>
            </a:r>
            <a:endParaRPr kumimoji="1" lang="ja-JP" altLang="en-US" sz="1200" dirty="0">
              <a:solidFill>
                <a:schemeClr val="tx1"/>
              </a:solidFill>
            </a:endParaRPr>
          </a:p>
        </p:txBody>
      </p:sp>
      <p:sp>
        <p:nvSpPr>
          <p:cNvPr id="84" name="正方形/長方形 83"/>
          <p:cNvSpPr/>
          <p:nvPr/>
        </p:nvSpPr>
        <p:spPr>
          <a:xfrm>
            <a:off x="6309233" y="8859023"/>
            <a:ext cx="432048"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角丸四角形 85"/>
          <p:cNvSpPr/>
          <p:nvPr/>
        </p:nvSpPr>
        <p:spPr>
          <a:xfrm>
            <a:off x="271219" y="8572497"/>
            <a:ext cx="1238171" cy="11172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角丸四角形 86"/>
          <p:cNvSpPr/>
          <p:nvPr/>
        </p:nvSpPr>
        <p:spPr>
          <a:xfrm>
            <a:off x="1015692" y="7555592"/>
            <a:ext cx="857422" cy="11936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下矢印 87"/>
          <p:cNvSpPr/>
          <p:nvPr/>
        </p:nvSpPr>
        <p:spPr>
          <a:xfrm>
            <a:off x="1225017" y="7742929"/>
            <a:ext cx="45719" cy="247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四角形吹き出し 88"/>
          <p:cNvSpPr/>
          <p:nvPr/>
        </p:nvSpPr>
        <p:spPr>
          <a:xfrm>
            <a:off x="1715988" y="8286143"/>
            <a:ext cx="1198629" cy="379454"/>
          </a:xfrm>
          <a:prstGeom prst="wedgeRectCallout">
            <a:avLst>
              <a:gd name="adj1" fmla="val -74116"/>
              <a:gd name="adj2" fmla="val 4875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700" dirty="0" smtClean="0">
                <a:solidFill>
                  <a:schemeClr val="tx1"/>
                </a:solidFill>
              </a:rPr>
              <a:t>道府県民税所得割額及び市町村民税所得割額</a:t>
            </a:r>
            <a:endParaRPr kumimoji="1" lang="ja-JP" altLang="en-US" sz="700" dirty="0">
              <a:solidFill>
                <a:schemeClr val="tx1"/>
              </a:solidFill>
            </a:endParaRPr>
          </a:p>
        </p:txBody>
      </p:sp>
      <p:sp>
        <p:nvSpPr>
          <p:cNvPr id="90" name="角丸四角形 89"/>
          <p:cNvSpPr/>
          <p:nvPr/>
        </p:nvSpPr>
        <p:spPr>
          <a:xfrm>
            <a:off x="4390324" y="7510843"/>
            <a:ext cx="1202016" cy="16411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1239912" y="6666975"/>
            <a:ext cx="633202" cy="338554"/>
          </a:xfrm>
          <a:prstGeom prst="rect">
            <a:avLst/>
          </a:prstGeom>
          <a:noFill/>
        </p:spPr>
        <p:txBody>
          <a:bodyPr wrap="square" rtlCol="0">
            <a:spAutoFit/>
          </a:bodyPr>
          <a:lstStyle/>
          <a:p>
            <a:pPr eaLnBrk="0"/>
            <a:r>
              <a:rPr kumimoji="1" lang="ja-JP" altLang="en-US" sz="1600" b="1" dirty="0" smtClean="0"/>
              <a:t>見本</a:t>
            </a:r>
            <a:endParaRPr kumimoji="1" lang="ja-JP" altLang="en-US" sz="1600" b="1" dirty="0"/>
          </a:p>
        </p:txBody>
      </p:sp>
      <p:sp>
        <p:nvSpPr>
          <p:cNvPr id="92" name="テキスト ボックス 91"/>
          <p:cNvSpPr txBox="1"/>
          <p:nvPr/>
        </p:nvSpPr>
        <p:spPr>
          <a:xfrm>
            <a:off x="5986908" y="8289133"/>
            <a:ext cx="633202" cy="338554"/>
          </a:xfrm>
          <a:prstGeom prst="rect">
            <a:avLst/>
          </a:prstGeom>
          <a:noFill/>
        </p:spPr>
        <p:txBody>
          <a:bodyPr wrap="square" rtlCol="0">
            <a:spAutoFit/>
          </a:bodyPr>
          <a:lstStyle/>
          <a:p>
            <a:pPr eaLnBrk="0"/>
            <a:r>
              <a:rPr kumimoji="1" lang="ja-JP" altLang="en-US" sz="1600" b="1" dirty="0" smtClean="0"/>
              <a:t>見本</a:t>
            </a:r>
            <a:endParaRPr kumimoji="1" lang="ja-JP" altLang="en-US" sz="1600" b="1" dirty="0"/>
          </a:p>
        </p:txBody>
      </p:sp>
      <p:sp>
        <p:nvSpPr>
          <p:cNvPr id="93" name="四角形吹き出し 92"/>
          <p:cNvSpPr/>
          <p:nvPr/>
        </p:nvSpPr>
        <p:spPr>
          <a:xfrm>
            <a:off x="1495208" y="7719518"/>
            <a:ext cx="874281" cy="207826"/>
          </a:xfrm>
          <a:prstGeom prst="wedgeRectCallout">
            <a:avLst>
              <a:gd name="adj1" fmla="val -56596"/>
              <a:gd name="adj2" fmla="val -72704"/>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chemeClr val="tx1"/>
                </a:solidFill>
              </a:rPr>
              <a:t>「市民税・府民税」</a:t>
            </a:r>
            <a:endParaRPr kumimoji="1" lang="ja-JP" altLang="en-US" sz="700" dirty="0">
              <a:solidFill>
                <a:schemeClr val="tx1"/>
              </a:solidFill>
            </a:endParaRPr>
          </a:p>
        </p:txBody>
      </p:sp>
      <p:sp>
        <p:nvSpPr>
          <p:cNvPr id="94" name="四角形吹き出し 93"/>
          <p:cNvSpPr/>
          <p:nvPr/>
        </p:nvSpPr>
        <p:spPr>
          <a:xfrm>
            <a:off x="293586" y="8286143"/>
            <a:ext cx="857799" cy="207826"/>
          </a:xfrm>
          <a:prstGeom prst="wedgeRectCallout">
            <a:avLst>
              <a:gd name="adj1" fmla="val -1255"/>
              <a:gd name="adj2" fmla="val 78540"/>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chemeClr val="tx1"/>
                </a:solidFill>
              </a:rPr>
              <a:t>「差引所得割額」</a:t>
            </a:r>
            <a:endParaRPr kumimoji="1" lang="ja-JP" altLang="en-US" sz="700" dirty="0">
              <a:solidFill>
                <a:schemeClr val="tx1"/>
              </a:solidFill>
            </a:endParaRPr>
          </a:p>
        </p:txBody>
      </p:sp>
      <p:sp>
        <p:nvSpPr>
          <p:cNvPr id="95" name="四角形吹き出し 94"/>
          <p:cNvSpPr/>
          <p:nvPr/>
        </p:nvSpPr>
        <p:spPr>
          <a:xfrm>
            <a:off x="4305710" y="8031257"/>
            <a:ext cx="563804" cy="207826"/>
          </a:xfrm>
          <a:prstGeom prst="wedgeRectCallout">
            <a:avLst>
              <a:gd name="adj1" fmla="val 86828"/>
              <a:gd name="adj2" fmla="val -150618"/>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chemeClr val="tx1"/>
                </a:solidFill>
              </a:rPr>
              <a:t>「非課税」</a:t>
            </a:r>
            <a:endParaRPr kumimoji="1" lang="ja-JP" altLang="en-US" sz="700" dirty="0">
              <a:solidFill>
                <a:schemeClr val="tx1"/>
              </a:solidFill>
            </a:endParaRPr>
          </a:p>
        </p:txBody>
      </p:sp>
      <p:sp>
        <p:nvSpPr>
          <p:cNvPr id="97" name="四角形吹き出し 96"/>
          <p:cNvSpPr/>
          <p:nvPr/>
        </p:nvSpPr>
        <p:spPr>
          <a:xfrm>
            <a:off x="1457700" y="7347441"/>
            <a:ext cx="1252537" cy="158025"/>
          </a:xfrm>
          <a:prstGeom prst="wedgeRectCallout">
            <a:avLst>
              <a:gd name="adj1" fmla="val -55985"/>
              <a:gd name="adj2" fmla="val -27873"/>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00" dirty="0" smtClean="0">
                <a:solidFill>
                  <a:schemeClr val="tx1"/>
                </a:solidFill>
              </a:rPr>
              <a:t>「市民税・府民税課税明細書（その２）」</a:t>
            </a:r>
            <a:endParaRPr kumimoji="1" lang="ja-JP" altLang="en-US" sz="500" dirty="0">
              <a:solidFill>
                <a:schemeClr val="tx1"/>
              </a:solidFill>
            </a:endParaRPr>
          </a:p>
        </p:txBody>
      </p:sp>
      <p:sp>
        <p:nvSpPr>
          <p:cNvPr id="56" name="テキスト ボックス 55"/>
          <p:cNvSpPr txBox="1"/>
          <p:nvPr/>
        </p:nvSpPr>
        <p:spPr>
          <a:xfrm>
            <a:off x="454672" y="5771810"/>
            <a:ext cx="45719" cy="60605"/>
          </a:xfrm>
          <a:prstGeom prst="rect">
            <a:avLst/>
          </a:prstGeom>
          <a:solidFill>
            <a:schemeClr val="bg1"/>
          </a:solidFill>
        </p:spPr>
        <p:txBody>
          <a:bodyPr wrap="square" rtlCol="0">
            <a:spAutoFit/>
          </a:bodyPr>
          <a:lstStyle/>
          <a:p>
            <a:endParaRPr kumimoji="1" lang="ja-JP" altLang="en-US" sz="800" dirty="0">
              <a:latin typeface="花鳥風月" pitchFamily="1" charset="-128"/>
              <a:ea typeface="花鳥風月" pitchFamily="1" charset="-128"/>
            </a:endParaRPr>
          </a:p>
        </p:txBody>
      </p:sp>
      <p:sp>
        <p:nvSpPr>
          <p:cNvPr id="57" name="テキスト ボックス 56"/>
          <p:cNvSpPr txBox="1"/>
          <p:nvPr/>
        </p:nvSpPr>
        <p:spPr>
          <a:xfrm>
            <a:off x="3832909" y="5682730"/>
            <a:ext cx="53291" cy="55220"/>
          </a:xfrm>
          <a:prstGeom prst="rect">
            <a:avLst/>
          </a:prstGeom>
          <a:solidFill>
            <a:schemeClr val="bg1"/>
          </a:solidFill>
        </p:spPr>
        <p:txBody>
          <a:bodyPr wrap="square" rtlCol="0">
            <a:spAutoFit/>
          </a:bodyPr>
          <a:lstStyle/>
          <a:p>
            <a:endParaRPr kumimoji="1" lang="ja-JP" altLang="en-US" sz="800" dirty="0">
              <a:latin typeface="花鳥風月" pitchFamily="1" charset="-128"/>
              <a:ea typeface="花鳥風月" pitchFamily="1" charset="-128"/>
            </a:endParaRPr>
          </a:p>
        </p:txBody>
      </p:sp>
      <p:sp>
        <p:nvSpPr>
          <p:cNvPr id="58" name="テキスト ボックス 57"/>
          <p:cNvSpPr txBox="1"/>
          <p:nvPr/>
        </p:nvSpPr>
        <p:spPr>
          <a:xfrm>
            <a:off x="416919" y="7428008"/>
            <a:ext cx="60612" cy="45719"/>
          </a:xfrm>
          <a:prstGeom prst="rect">
            <a:avLst/>
          </a:prstGeom>
          <a:solidFill>
            <a:schemeClr val="bg1"/>
          </a:solidFill>
        </p:spPr>
        <p:txBody>
          <a:bodyPr wrap="square" rtlCol="0">
            <a:spAutoFit/>
          </a:bodyPr>
          <a:lstStyle/>
          <a:p>
            <a:endParaRPr kumimoji="1" lang="ja-JP" altLang="en-US" sz="800" dirty="0">
              <a:latin typeface="花鳥風月" pitchFamily="1" charset="-128"/>
              <a:ea typeface="花鳥風月" pitchFamily="1" charset="-128"/>
            </a:endParaRPr>
          </a:p>
        </p:txBody>
      </p:sp>
      <p:pic>
        <p:nvPicPr>
          <p:cNvPr id="36" name="図 2" descr="画面の領域"/>
          <p:cNvPicPr>
            <a:picLocks noChangeAspect="1"/>
          </p:cNvPicPr>
          <p:nvPr/>
        </p:nvPicPr>
        <p:blipFill rotWithShape="1">
          <a:blip r:embed="rId6">
            <a:extLst>
              <a:ext uri="{28A0092B-C50C-407E-A947-70E740481C1C}">
                <a14:useLocalDpi xmlns:a14="http://schemas.microsoft.com/office/drawing/2010/main" val="0"/>
              </a:ext>
            </a:extLst>
          </a:blip>
          <a:srcRect t="-1" b="113"/>
          <a:stretch/>
        </p:blipFill>
        <p:spPr bwMode="auto">
          <a:xfrm>
            <a:off x="4223676" y="2186103"/>
            <a:ext cx="2368386" cy="318305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0" name="テキスト ボックス 59"/>
          <p:cNvSpPr txBox="1"/>
          <p:nvPr/>
        </p:nvSpPr>
        <p:spPr>
          <a:xfrm>
            <a:off x="4536346" y="7555592"/>
            <a:ext cx="64770" cy="83515"/>
          </a:xfrm>
          <a:prstGeom prst="rect">
            <a:avLst/>
          </a:prstGeom>
          <a:solidFill>
            <a:schemeClr val="bg1"/>
          </a:solidFill>
        </p:spPr>
        <p:txBody>
          <a:bodyPr wrap="square" rtlCol="0">
            <a:spAutoFit/>
          </a:bodyPr>
          <a:lstStyle/>
          <a:p>
            <a:endParaRPr kumimoji="1" lang="ja-JP" altLang="en-US" sz="800" dirty="0">
              <a:latin typeface="花鳥風月" pitchFamily="1" charset="-128"/>
              <a:ea typeface="花鳥風月" pitchFamily="1" charset="-128"/>
            </a:endParaRPr>
          </a:p>
        </p:txBody>
      </p:sp>
      <p:sp>
        <p:nvSpPr>
          <p:cNvPr id="31" name="テキスト ボックス 30"/>
          <p:cNvSpPr txBox="1"/>
          <p:nvPr/>
        </p:nvSpPr>
        <p:spPr>
          <a:xfrm>
            <a:off x="2238858" y="2195812"/>
            <a:ext cx="633202" cy="338554"/>
          </a:xfrm>
          <a:prstGeom prst="rect">
            <a:avLst/>
          </a:prstGeom>
          <a:noFill/>
        </p:spPr>
        <p:txBody>
          <a:bodyPr wrap="square" rtlCol="0">
            <a:spAutoFit/>
          </a:bodyPr>
          <a:lstStyle/>
          <a:p>
            <a:pPr eaLnBrk="0"/>
            <a:r>
              <a:rPr kumimoji="1" lang="ja-JP" altLang="en-US" sz="1600" b="1" dirty="0" smtClean="0">
                <a:solidFill>
                  <a:srgbClr val="FF0000"/>
                </a:solidFill>
              </a:rPr>
              <a:t>見本</a:t>
            </a:r>
            <a:endParaRPr kumimoji="1" lang="ja-JP" altLang="en-US" sz="1600" b="1" dirty="0">
              <a:solidFill>
                <a:srgbClr val="FF0000"/>
              </a:solidFill>
            </a:endParaRPr>
          </a:p>
        </p:txBody>
      </p:sp>
      <p:sp>
        <p:nvSpPr>
          <p:cNvPr id="32" name="角丸四角形 31"/>
          <p:cNvSpPr/>
          <p:nvPr/>
        </p:nvSpPr>
        <p:spPr>
          <a:xfrm>
            <a:off x="3213577" y="2118361"/>
            <a:ext cx="2378764" cy="40644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②－２課税証明書補足資料</a:t>
            </a:r>
            <a:endParaRPr kumimoji="1" lang="en-US" altLang="ja-JP" sz="1200" dirty="0" smtClean="0">
              <a:solidFill>
                <a:schemeClr val="tx1"/>
              </a:solidFill>
            </a:endParaRPr>
          </a:p>
          <a:p>
            <a:pPr algn="ctr"/>
            <a:r>
              <a:rPr kumimoji="1" lang="ja-JP" altLang="en-US" sz="1050" dirty="0" smtClean="0">
                <a:solidFill>
                  <a:schemeClr val="tx1"/>
                </a:solidFill>
              </a:rPr>
              <a:t>（市町村から発行された場合のみ）</a:t>
            </a:r>
            <a:endParaRPr kumimoji="1" lang="ja-JP" altLang="en-US" sz="1050" dirty="0">
              <a:solidFill>
                <a:schemeClr val="tx1"/>
              </a:solidFill>
            </a:endParaRPr>
          </a:p>
        </p:txBody>
      </p:sp>
    </p:spTree>
    <p:extLst>
      <p:ext uri="{BB962C8B-B14F-4D97-AF65-F5344CB8AC3E}">
        <p14:creationId xmlns:p14="http://schemas.microsoft.com/office/powerpoint/2010/main" val="847751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wrap="square" rtlCol="0">
        <a:spAutoFit/>
      </a:bodyPr>
      <a:lstStyle>
        <a:defPPr algn="ctr">
          <a:defRPr kumimoji="1" sz="1000" dirty="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3419</TotalTime>
  <Words>1865</Words>
  <Application>Microsoft Office PowerPoint</Application>
  <PresentationFormat>ユーザー設定</PresentationFormat>
  <Paragraphs>124</Paragraphs>
  <Slides>3</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vt:i4>
      </vt:variant>
    </vt:vector>
  </HeadingPairs>
  <TitlesOfParts>
    <vt:vector size="13" baseType="lpstr">
      <vt:lpstr>ＭＳ Ｐゴシック</vt:lpstr>
      <vt:lpstr>ＭＳ ゴシック</vt:lpstr>
      <vt:lpstr>新細明體</vt:lpstr>
      <vt:lpstr>メイリオ</vt:lpstr>
      <vt:lpstr>花鳥風月</vt:lpstr>
      <vt:lpstr>明朝体</vt:lpstr>
      <vt:lpstr>Arial</vt:lpstr>
      <vt:lpstr>Calibri</vt:lpstr>
      <vt:lpstr>Times New Roman</vt:lpstr>
      <vt:lpstr>Office ​​テーマ</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小田　廣子</dc:creator>
  <cp:lastModifiedBy>門﨑　綾</cp:lastModifiedBy>
  <cp:revision>410</cp:revision>
  <cp:lastPrinted>2020-08-12T13:05:15Z</cp:lastPrinted>
  <dcterms:created xsi:type="dcterms:W3CDTF">2011-06-02T09:47:25Z</dcterms:created>
  <dcterms:modified xsi:type="dcterms:W3CDTF">2020-08-21T09:13:23Z</dcterms:modified>
</cp:coreProperties>
</file>