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0"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4" autoAdjust="0"/>
    <p:restoredTop sz="94660"/>
  </p:normalViewPr>
  <p:slideViewPr>
    <p:cSldViewPr snapToGrid="0" showGuides="1">
      <p:cViewPr>
        <p:scale>
          <a:sx n="80" d="100"/>
          <a:sy n="80" d="100"/>
        </p:scale>
        <p:origin x="300" y="60"/>
      </p:cViewPr>
      <p:guideLst>
        <p:guide orient="horz" pos="2183"/>
        <p:guide pos="38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4" cy="498476"/>
          </a:xfrm>
          <a:prstGeom prst="rect">
            <a:avLst/>
          </a:prstGeom>
        </p:spPr>
        <p:txBody>
          <a:bodyPr vert="horz" lIns="91329" tIns="45665" rIns="91329" bIns="4566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1"/>
            <a:ext cx="2949574" cy="498476"/>
          </a:xfrm>
          <a:prstGeom prst="rect">
            <a:avLst/>
          </a:prstGeom>
        </p:spPr>
        <p:txBody>
          <a:bodyPr vert="horz" lIns="91329" tIns="45665" rIns="91329" bIns="45665" rtlCol="0"/>
          <a:lstStyle>
            <a:lvl1pPr algn="r">
              <a:defRPr sz="1200"/>
            </a:lvl1pPr>
          </a:lstStyle>
          <a:p>
            <a:fld id="{E55AC955-34D6-4BBB-9CEF-EAACCBF8FFEB}" type="datetimeFigureOut">
              <a:rPr kumimoji="1" lang="ja-JP" altLang="en-US" smtClean="0"/>
              <a:t>2020/10/29</a:t>
            </a:fld>
            <a:endParaRPr kumimoji="1" lang="ja-JP" altLang="en-US"/>
          </a:p>
        </p:txBody>
      </p:sp>
      <p:sp>
        <p:nvSpPr>
          <p:cNvPr id="4" name="スライド イメージ プレースホルダー 3"/>
          <p:cNvSpPr>
            <a:spLocks noGrp="1" noRot="1" noChangeAspect="1"/>
          </p:cNvSpPr>
          <p:nvPr>
            <p:ph type="sldImg" idx="2"/>
          </p:nvPr>
        </p:nvSpPr>
        <p:spPr>
          <a:xfrm>
            <a:off x="423863" y="1244600"/>
            <a:ext cx="5959475" cy="3352800"/>
          </a:xfrm>
          <a:prstGeom prst="rect">
            <a:avLst/>
          </a:prstGeom>
          <a:noFill/>
          <a:ln w="12700">
            <a:solidFill>
              <a:prstClr val="black"/>
            </a:solidFill>
          </a:ln>
        </p:spPr>
        <p:txBody>
          <a:bodyPr vert="horz" lIns="91329" tIns="45665" rIns="91329" bIns="45665" rtlCol="0" anchor="ctr"/>
          <a:lstStyle/>
          <a:p>
            <a:endParaRPr lang="ja-JP" altLang="en-US"/>
          </a:p>
        </p:txBody>
      </p:sp>
      <p:sp>
        <p:nvSpPr>
          <p:cNvPr id="5" name="ノート プレースホルダー 4"/>
          <p:cNvSpPr>
            <a:spLocks noGrp="1"/>
          </p:cNvSpPr>
          <p:nvPr>
            <p:ph type="body" sz="quarter" idx="3"/>
          </p:nvPr>
        </p:nvSpPr>
        <p:spPr>
          <a:xfrm>
            <a:off x="681039" y="4783140"/>
            <a:ext cx="5445124" cy="3913187"/>
          </a:xfrm>
          <a:prstGeom prst="rect">
            <a:avLst/>
          </a:prstGeom>
        </p:spPr>
        <p:txBody>
          <a:bodyPr vert="horz" lIns="91329" tIns="45665" rIns="91329" bIns="4566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6"/>
            <a:ext cx="2949574" cy="498476"/>
          </a:xfrm>
          <a:prstGeom prst="rect">
            <a:avLst/>
          </a:prstGeom>
        </p:spPr>
        <p:txBody>
          <a:bodyPr vert="horz" lIns="91329" tIns="45665" rIns="91329" bIns="4566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6"/>
            <a:ext cx="2949574" cy="498476"/>
          </a:xfrm>
          <a:prstGeom prst="rect">
            <a:avLst/>
          </a:prstGeom>
        </p:spPr>
        <p:txBody>
          <a:bodyPr vert="horz" lIns="91329" tIns="45665" rIns="91329" bIns="45665" rtlCol="0" anchor="b"/>
          <a:lstStyle>
            <a:lvl1pPr algn="r">
              <a:defRPr sz="1200"/>
            </a:lvl1pPr>
          </a:lstStyle>
          <a:p>
            <a:fld id="{71991AD8-3E60-4710-8C81-BD805CD2D605}" type="slidenum">
              <a:rPr kumimoji="1" lang="ja-JP" altLang="en-US" smtClean="0"/>
              <a:t>‹#›</a:t>
            </a:fld>
            <a:endParaRPr kumimoji="1" lang="ja-JP" altLang="en-US"/>
          </a:p>
        </p:txBody>
      </p:sp>
    </p:spTree>
    <p:extLst>
      <p:ext uri="{BB962C8B-B14F-4D97-AF65-F5344CB8AC3E}">
        <p14:creationId xmlns:p14="http://schemas.microsoft.com/office/powerpoint/2010/main" val="42556550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7B571EB-D550-4FE0-8278-669FF857F61E}" type="datetimeFigureOut">
              <a:rPr kumimoji="1" lang="ja-JP" altLang="en-US" smtClean="0"/>
              <a:t>2020/10/29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269B46-69CC-48EF-A383-DCB8C21763C3}" type="slidenum">
              <a:rPr kumimoji="1" lang="ja-JP" altLang="en-US" smtClean="0"/>
              <a:t>‹#›</a:t>
            </a:fld>
            <a:endParaRPr kumimoji="1" lang="ja-JP" altLang="en-US"/>
          </a:p>
        </p:txBody>
      </p:sp>
    </p:spTree>
    <p:extLst>
      <p:ext uri="{BB962C8B-B14F-4D97-AF65-F5344CB8AC3E}">
        <p14:creationId xmlns:p14="http://schemas.microsoft.com/office/powerpoint/2010/main" val="1033544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7B571EB-D550-4FE0-8278-669FF857F61E}" type="datetimeFigureOut">
              <a:rPr kumimoji="1" lang="ja-JP" altLang="en-US" smtClean="0"/>
              <a:t>2020/10/29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269B46-69CC-48EF-A383-DCB8C21763C3}" type="slidenum">
              <a:rPr kumimoji="1" lang="ja-JP" altLang="en-US" smtClean="0"/>
              <a:t>‹#›</a:t>
            </a:fld>
            <a:endParaRPr kumimoji="1" lang="ja-JP" altLang="en-US"/>
          </a:p>
        </p:txBody>
      </p:sp>
    </p:spTree>
    <p:extLst>
      <p:ext uri="{BB962C8B-B14F-4D97-AF65-F5344CB8AC3E}">
        <p14:creationId xmlns:p14="http://schemas.microsoft.com/office/powerpoint/2010/main" val="1335153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7B571EB-D550-4FE0-8278-669FF857F61E}" type="datetimeFigureOut">
              <a:rPr kumimoji="1" lang="ja-JP" altLang="en-US" smtClean="0"/>
              <a:t>2020/10/29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269B46-69CC-48EF-A383-DCB8C21763C3}" type="slidenum">
              <a:rPr kumimoji="1" lang="ja-JP" altLang="en-US" smtClean="0"/>
              <a:t>‹#›</a:t>
            </a:fld>
            <a:endParaRPr kumimoji="1" lang="ja-JP" altLang="en-US"/>
          </a:p>
        </p:txBody>
      </p:sp>
    </p:spTree>
    <p:extLst>
      <p:ext uri="{BB962C8B-B14F-4D97-AF65-F5344CB8AC3E}">
        <p14:creationId xmlns:p14="http://schemas.microsoft.com/office/powerpoint/2010/main" val="3714203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7B571EB-D550-4FE0-8278-669FF857F61E}" type="datetimeFigureOut">
              <a:rPr kumimoji="1" lang="ja-JP" altLang="en-US" smtClean="0"/>
              <a:t>2020/10/29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269B46-69CC-48EF-A383-DCB8C21763C3}" type="slidenum">
              <a:rPr kumimoji="1" lang="ja-JP" altLang="en-US" smtClean="0"/>
              <a:t>‹#›</a:t>
            </a:fld>
            <a:endParaRPr kumimoji="1" lang="ja-JP" altLang="en-US"/>
          </a:p>
        </p:txBody>
      </p:sp>
    </p:spTree>
    <p:extLst>
      <p:ext uri="{BB962C8B-B14F-4D97-AF65-F5344CB8AC3E}">
        <p14:creationId xmlns:p14="http://schemas.microsoft.com/office/powerpoint/2010/main" val="1889070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7B571EB-D550-4FE0-8278-669FF857F61E}" type="datetimeFigureOut">
              <a:rPr kumimoji="1" lang="ja-JP" altLang="en-US" smtClean="0"/>
              <a:t>2020/10/29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269B46-69CC-48EF-A383-DCB8C21763C3}" type="slidenum">
              <a:rPr kumimoji="1" lang="ja-JP" altLang="en-US" smtClean="0"/>
              <a:t>‹#›</a:t>
            </a:fld>
            <a:endParaRPr kumimoji="1" lang="ja-JP" altLang="en-US"/>
          </a:p>
        </p:txBody>
      </p:sp>
    </p:spTree>
    <p:extLst>
      <p:ext uri="{BB962C8B-B14F-4D97-AF65-F5344CB8AC3E}">
        <p14:creationId xmlns:p14="http://schemas.microsoft.com/office/powerpoint/2010/main" val="1358644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7B571EB-D550-4FE0-8278-669FF857F61E}" type="datetimeFigureOut">
              <a:rPr kumimoji="1" lang="ja-JP" altLang="en-US" smtClean="0"/>
              <a:t>2020/10/29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3269B46-69CC-48EF-A383-DCB8C21763C3}" type="slidenum">
              <a:rPr kumimoji="1" lang="ja-JP" altLang="en-US" smtClean="0"/>
              <a:t>‹#›</a:t>
            </a:fld>
            <a:endParaRPr kumimoji="1" lang="ja-JP" altLang="en-US"/>
          </a:p>
        </p:txBody>
      </p:sp>
    </p:spTree>
    <p:extLst>
      <p:ext uri="{BB962C8B-B14F-4D97-AF65-F5344CB8AC3E}">
        <p14:creationId xmlns:p14="http://schemas.microsoft.com/office/powerpoint/2010/main" val="535793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7B571EB-D550-4FE0-8278-669FF857F61E}" type="datetimeFigureOut">
              <a:rPr kumimoji="1" lang="ja-JP" altLang="en-US" smtClean="0"/>
              <a:t>2020/10/29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3269B46-69CC-48EF-A383-DCB8C21763C3}" type="slidenum">
              <a:rPr kumimoji="1" lang="ja-JP" altLang="en-US" smtClean="0"/>
              <a:t>‹#›</a:t>
            </a:fld>
            <a:endParaRPr kumimoji="1" lang="ja-JP" altLang="en-US"/>
          </a:p>
        </p:txBody>
      </p:sp>
    </p:spTree>
    <p:extLst>
      <p:ext uri="{BB962C8B-B14F-4D97-AF65-F5344CB8AC3E}">
        <p14:creationId xmlns:p14="http://schemas.microsoft.com/office/powerpoint/2010/main" val="1511402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7B571EB-D550-4FE0-8278-669FF857F61E}" type="datetimeFigureOut">
              <a:rPr kumimoji="1" lang="ja-JP" altLang="en-US" smtClean="0"/>
              <a:t>2020/10/29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3269B46-69CC-48EF-A383-DCB8C21763C3}" type="slidenum">
              <a:rPr kumimoji="1" lang="ja-JP" altLang="en-US" smtClean="0"/>
              <a:t>‹#›</a:t>
            </a:fld>
            <a:endParaRPr kumimoji="1" lang="ja-JP" altLang="en-US"/>
          </a:p>
        </p:txBody>
      </p:sp>
    </p:spTree>
    <p:extLst>
      <p:ext uri="{BB962C8B-B14F-4D97-AF65-F5344CB8AC3E}">
        <p14:creationId xmlns:p14="http://schemas.microsoft.com/office/powerpoint/2010/main" val="1186137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7B571EB-D550-4FE0-8278-669FF857F61E}" type="datetimeFigureOut">
              <a:rPr kumimoji="1" lang="ja-JP" altLang="en-US" smtClean="0"/>
              <a:t>2020/10/29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3269B46-69CC-48EF-A383-DCB8C21763C3}" type="slidenum">
              <a:rPr kumimoji="1" lang="ja-JP" altLang="en-US" smtClean="0"/>
              <a:t>‹#›</a:t>
            </a:fld>
            <a:endParaRPr kumimoji="1" lang="ja-JP" altLang="en-US"/>
          </a:p>
        </p:txBody>
      </p:sp>
    </p:spTree>
    <p:extLst>
      <p:ext uri="{BB962C8B-B14F-4D97-AF65-F5344CB8AC3E}">
        <p14:creationId xmlns:p14="http://schemas.microsoft.com/office/powerpoint/2010/main" val="4086189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7B571EB-D550-4FE0-8278-669FF857F61E}" type="datetimeFigureOut">
              <a:rPr kumimoji="1" lang="ja-JP" altLang="en-US" smtClean="0"/>
              <a:t>2020/10/29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3269B46-69CC-48EF-A383-DCB8C21763C3}" type="slidenum">
              <a:rPr kumimoji="1" lang="ja-JP" altLang="en-US" smtClean="0"/>
              <a:t>‹#›</a:t>
            </a:fld>
            <a:endParaRPr kumimoji="1" lang="ja-JP" altLang="en-US"/>
          </a:p>
        </p:txBody>
      </p:sp>
    </p:spTree>
    <p:extLst>
      <p:ext uri="{BB962C8B-B14F-4D97-AF65-F5344CB8AC3E}">
        <p14:creationId xmlns:p14="http://schemas.microsoft.com/office/powerpoint/2010/main" val="2265103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7B571EB-D550-4FE0-8278-669FF857F61E}" type="datetimeFigureOut">
              <a:rPr kumimoji="1" lang="ja-JP" altLang="en-US" smtClean="0"/>
              <a:t>2020/10/29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3269B46-69CC-48EF-A383-DCB8C21763C3}" type="slidenum">
              <a:rPr kumimoji="1" lang="ja-JP" altLang="en-US" smtClean="0"/>
              <a:t>‹#›</a:t>
            </a:fld>
            <a:endParaRPr kumimoji="1" lang="ja-JP" altLang="en-US"/>
          </a:p>
        </p:txBody>
      </p:sp>
    </p:spTree>
    <p:extLst>
      <p:ext uri="{BB962C8B-B14F-4D97-AF65-F5344CB8AC3E}">
        <p14:creationId xmlns:p14="http://schemas.microsoft.com/office/powerpoint/2010/main" val="185410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B571EB-D550-4FE0-8278-669FF857F61E}" type="datetimeFigureOut">
              <a:rPr kumimoji="1" lang="ja-JP" altLang="en-US" smtClean="0"/>
              <a:t>2020/10/29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69B46-69CC-48EF-A383-DCB8C21763C3}" type="slidenum">
              <a:rPr kumimoji="1" lang="ja-JP" altLang="en-US" smtClean="0"/>
              <a:t>‹#›</a:t>
            </a:fld>
            <a:endParaRPr kumimoji="1" lang="ja-JP" altLang="en-US"/>
          </a:p>
        </p:txBody>
      </p:sp>
    </p:spTree>
    <p:extLst>
      <p:ext uri="{BB962C8B-B14F-4D97-AF65-F5344CB8AC3E}">
        <p14:creationId xmlns:p14="http://schemas.microsoft.com/office/powerpoint/2010/main" val="2687715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4106" y="0"/>
            <a:ext cx="11566157" cy="378823"/>
          </a:xfrm>
          <a:solidFill>
            <a:schemeClr val="accent1">
              <a:lumMod val="75000"/>
            </a:schemeClr>
          </a:solidFill>
        </p:spPr>
        <p:txBody>
          <a:bodyPr lIns="0" tIns="0" rIns="0" bIns="0" anchor="ctr" anchorCtr="1">
            <a:noAutofit/>
          </a:bodyPr>
          <a:lstStyle/>
          <a:p>
            <a:pPr algn="ctr"/>
            <a:r>
              <a:rPr lang="ja-JP" altLang="en-US" sz="2000" b="1" dirty="0">
                <a:ln w="3175">
                  <a:solidFill>
                    <a:schemeClr val="tx1"/>
                  </a:solidFill>
                </a:ln>
                <a:solidFill>
                  <a:schemeClr val="bg1"/>
                </a:solidFill>
                <a:latin typeface="メイリオ" panose="020B0604030504040204" pitchFamily="50" charset="-128"/>
                <a:ea typeface="メイリオ" panose="020B0604030504040204" pitchFamily="50" charset="-128"/>
              </a:rPr>
              <a:t>大阪府私立高等学校等修学旅行等のキャンセル料支援事業費補助金交付要綱について</a:t>
            </a:r>
            <a:endParaRPr kumimoji="1" lang="ja-JP" altLang="en-US" sz="2000" b="1" dirty="0">
              <a:ln w="3175">
                <a:solidFill>
                  <a:schemeClr val="tx1"/>
                </a:solidFill>
              </a:ln>
              <a:solidFill>
                <a:schemeClr val="bg1"/>
              </a:solidFill>
              <a:latin typeface="メイリオ" panose="020B0604030504040204" pitchFamily="50" charset="-128"/>
              <a:ea typeface="メイリオ" panose="020B0604030504040204" pitchFamily="50" charset="-128"/>
            </a:endParaRPr>
          </a:p>
        </p:txBody>
      </p:sp>
      <p:sp>
        <p:nvSpPr>
          <p:cNvPr id="3" name="コンテンツ プレースホルダー 2"/>
          <p:cNvSpPr>
            <a:spLocks noGrp="1"/>
          </p:cNvSpPr>
          <p:nvPr>
            <p:ph idx="1"/>
          </p:nvPr>
        </p:nvSpPr>
        <p:spPr>
          <a:xfrm>
            <a:off x="334107" y="794400"/>
            <a:ext cx="5725381" cy="1352161"/>
          </a:xfrm>
          <a:ln>
            <a:solidFill>
              <a:schemeClr val="tx1"/>
            </a:solidFill>
          </a:ln>
        </p:spPr>
        <p:txBody>
          <a:bodyPr tIns="144000">
            <a:noAutofit/>
          </a:bodyPr>
          <a:lstStyle/>
          <a:p>
            <a:pPr marL="0" indent="0">
              <a:buNone/>
            </a:pPr>
            <a:r>
              <a:rPr lang="ja-JP" altLang="en-US" sz="1200" dirty="0" smtClean="0">
                <a:latin typeface="メイリオ" panose="020B0604030504040204" pitchFamily="50" charset="-128"/>
                <a:ea typeface="メイリオ" panose="020B0604030504040204" pitchFamily="50" charset="-128"/>
              </a:rPr>
              <a:t>　新型</a:t>
            </a:r>
            <a:r>
              <a:rPr lang="ja-JP" altLang="en-US" sz="1200" dirty="0">
                <a:latin typeface="メイリオ" panose="020B0604030504040204" pitchFamily="50" charset="-128"/>
                <a:ea typeface="メイリオ" panose="020B0604030504040204" pitchFamily="50" charset="-128"/>
              </a:rPr>
              <a:t>コロナ感染症の影響で、急遽、学校単位で修学旅行等のキャンセルが発生</a:t>
            </a:r>
            <a:r>
              <a:rPr lang="ja-JP" altLang="en-US" sz="1200" dirty="0" smtClean="0">
                <a:latin typeface="メイリオ" panose="020B0604030504040204" pitchFamily="50" charset="-128"/>
                <a:ea typeface="メイリオ" panose="020B0604030504040204" pitchFamily="50" charset="-128"/>
              </a:rPr>
              <a:t>した場合キャンセル料</a:t>
            </a:r>
            <a:r>
              <a:rPr lang="ja-JP" altLang="en-US" sz="1200" dirty="0">
                <a:latin typeface="メイリオ" panose="020B0604030504040204" pitchFamily="50" charset="-128"/>
                <a:ea typeface="メイリオ" panose="020B0604030504040204" pitchFamily="50" charset="-128"/>
              </a:rPr>
              <a:t>を全額保護者の自己負担とすると、保護者等に過度</a:t>
            </a:r>
            <a:r>
              <a:rPr lang="ja-JP" altLang="en-US" sz="1200" dirty="0" smtClean="0">
                <a:latin typeface="メイリオ" panose="020B0604030504040204" pitchFamily="50" charset="-128"/>
                <a:ea typeface="メイリオ" panose="020B0604030504040204" pitchFamily="50" charset="-128"/>
              </a:rPr>
              <a:t>な負担</a:t>
            </a:r>
            <a:r>
              <a:rPr lang="ja-JP" altLang="en-US" sz="1200" dirty="0">
                <a:latin typeface="メイリオ" panose="020B0604030504040204" pitchFamily="50" charset="-128"/>
                <a:ea typeface="メイリオ" panose="020B0604030504040204" pitchFamily="50" charset="-128"/>
              </a:rPr>
              <a:t>を強いること</a:t>
            </a:r>
            <a:r>
              <a:rPr lang="ja-JP" altLang="en-US" sz="1200" dirty="0" smtClean="0">
                <a:latin typeface="メイリオ" panose="020B0604030504040204" pitchFamily="50" charset="-128"/>
                <a:ea typeface="メイリオ" panose="020B0604030504040204" pitchFamily="50" charset="-128"/>
              </a:rPr>
              <a:t>となる可能性</a:t>
            </a:r>
            <a:endParaRPr lang="en-US" altLang="ja-JP" sz="1200" dirty="0" smtClean="0">
              <a:latin typeface="メイリオ" panose="020B0604030504040204" pitchFamily="50" charset="-128"/>
              <a:ea typeface="メイリオ" panose="020B0604030504040204" pitchFamily="50" charset="-128"/>
            </a:endParaRPr>
          </a:p>
          <a:p>
            <a:pPr marL="0" indent="0">
              <a:buNone/>
            </a:pPr>
            <a:r>
              <a:rPr lang="ja-JP" altLang="en-US" sz="1200" dirty="0" smtClean="0">
                <a:latin typeface="メイリオ" panose="020B0604030504040204" pitchFamily="50" charset="-128"/>
                <a:ea typeface="メイリオ" panose="020B0604030504040204" pitchFamily="50" charset="-128"/>
              </a:rPr>
              <a:t>　そこで、生徒及び教職員が新型コロナ感染症に罹患したことによる学校休業や罹患者及び濃厚接触者の特定により、修学旅行等がキャンセルとなった場合、保護者の経済的負担を軽減するため、公費によりキャンセル料を負担</a:t>
            </a:r>
            <a:endParaRPr lang="en-US" altLang="ja-JP" sz="1200" dirty="0" smtClean="0">
              <a:latin typeface="メイリオ" panose="020B0604030504040204" pitchFamily="50" charset="-128"/>
              <a:ea typeface="メイリオ" panose="020B0604030504040204" pitchFamily="50" charset="-128"/>
            </a:endParaRPr>
          </a:p>
          <a:p>
            <a:pPr marL="0" indent="0">
              <a:buNone/>
            </a:pPr>
            <a:endParaRPr kumimoji="1" lang="ja-JP" altLang="en-US" sz="1200" dirty="0">
              <a:latin typeface="メイリオ" panose="020B0604030504040204" pitchFamily="50" charset="-128"/>
              <a:ea typeface="メイリオ" panose="020B0604030504040204" pitchFamily="50" charset="-128"/>
            </a:endParaRPr>
          </a:p>
        </p:txBody>
      </p:sp>
      <p:sp>
        <p:nvSpPr>
          <p:cNvPr id="4" name="正方形/長方形 3"/>
          <p:cNvSpPr/>
          <p:nvPr/>
        </p:nvSpPr>
        <p:spPr>
          <a:xfrm>
            <a:off x="334104" y="444504"/>
            <a:ext cx="4295045" cy="32340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ln w="3175">
                  <a:solidFill>
                    <a:srgbClr val="0070C0"/>
                  </a:solidFill>
                </a:ln>
                <a:solidFill>
                  <a:schemeClr val="bg1"/>
                </a:solidFill>
                <a:latin typeface="メイリオ" panose="020B0604030504040204" pitchFamily="50" charset="-128"/>
                <a:ea typeface="メイリオ" panose="020B0604030504040204" pitchFamily="50" charset="-128"/>
              </a:rPr>
              <a:t>１</a:t>
            </a:r>
            <a:r>
              <a:rPr kumimoji="1" lang="ja-JP" altLang="en-US" sz="1400" b="1" dirty="0" smtClean="0">
                <a:ln w="3175">
                  <a:solidFill>
                    <a:srgbClr val="0070C0"/>
                  </a:solidFill>
                </a:ln>
                <a:solidFill>
                  <a:schemeClr val="bg1"/>
                </a:solidFill>
                <a:latin typeface="メイリオ" panose="020B0604030504040204" pitchFamily="50" charset="-128"/>
                <a:ea typeface="メイリオ" panose="020B0604030504040204" pitchFamily="50" charset="-128"/>
              </a:rPr>
              <a:t>．修学旅行キャンセル料支援補助金　趣旨</a:t>
            </a:r>
            <a:r>
              <a:rPr kumimoji="1" lang="en-US" altLang="ja-JP" sz="1400" b="1" dirty="0" smtClean="0">
                <a:ln w="3175">
                  <a:solidFill>
                    <a:srgbClr val="0070C0"/>
                  </a:solidFill>
                </a:ln>
                <a:solidFill>
                  <a:schemeClr val="bg1"/>
                </a:solidFill>
                <a:latin typeface="メイリオ" panose="020B0604030504040204" pitchFamily="50" charset="-128"/>
                <a:ea typeface="メイリオ" panose="020B0604030504040204" pitchFamily="50" charset="-128"/>
              </a:rPr>
              <a:t>/</a:t>
            </a:r>
            <a:r>
              <a:rPr kumimoji="1" lang="ja-JP" altLang="en-US" sz="1400" b="1" dirty="0" smtClean="0">
                <a:ln w="3175">
                  <a:solidFill>
                    <a:srgbClr val="0070C0"/>
                  </a:solidFill>
                </a:ln>
                <a:solidFill>
                  <a:schemeClr val="bg1"/>
                </a:solidFill>
                <a:latin typeface="メイリオ" panose="020B0604030504040204" pitchFamily="50" charset="-128"/>
                <a:ea typeface="メイリオ" panose="020B0604030504040204" pitchFamily="50" charset="-128"/>
              </a:rPr>
              <a:t>目的</a:t>
            </a:r>
            <a:endParaRPr kumimoji="1" lang="ja-JP" altLang="en-US" sz="1400" b="1" dirty="0">
              <a:ln w="3175">
                <a:solidFill>
                  <a:srgbClr val="0070C0"/>
                </a:solidFill>
              </a:ln>
              <a:solidFill>
                <a:schemeClr val="bg1"/>
              </a:solidFill>
              <a:latin typeface="メイリオ" panose="020B0604030504040204" pitchFamily="50" charset="-128"/>
              <a:ea typeface="メイリオ" panose="020B0604030504040204" pitchFamily="50" charset="-128"/>
            </a:endParaRPr>
          </a:p>
        </p:txBody>
      </p:sp>
      <p:sp>
        <p:nvSpPr>
          <p:cNvPr id="5" name="正方形/長方形 4"/>
          <p:cNvSpPr/>
          <p:nvPr/>
        </p:nvSpPr>
        <p:spPr>
          <a:xfrm>
            <a:off x="334104" y="2185934"/>
            <a:ext cx="2175326" cy="32340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ln w="3175">
                  <a:solidFill>
                    <a:srgbClr val="0070C0"/>
                  </a:solidFill>
                </a:ln>
                <a:solidFill>
                  <a:schemeClr val="bg1"/>
                </a:solidFill>
                <a:latin typeface="メイリオ" panose="020B0604030504040204" pitchFamily="50" charset="-128"/>
                <a:ea typeface="メイリオ" panose="020B0604030504040204" pitchFamily="50" charset="-128"/>
              </a:rPr>
              <a:t>２</a:t>
            </a:r>
            <a:r>
              <a:rPr kumimoji="1" lang="ja-JP" altLang="en-US" sz="1400" b="1" dirty="0" smtClean="0">
                <a:ln w="3175">
                  <a:solidFill>
                    <a:srgbClr val="0070C0"/>
                  </a:solidFill>
                </a:ln>
                <a:solidFill>
                  <a:schemeClr val="bg1"/>
                </a:solidFill>
                <a:latin typeface="メイリオ" panose="020B0604030504040204" pitchFamily="50" charset="-128"/>
                <a:ea typeface="メイリオ" panose="020B0604030504040204" pitchFamily="50" charset="-128"/>
              </a:rPr>
              <a:t>．補助金　制度概要</a:t>
            </a:r>
            <a:endParaRPr kumimoji="1" lang="ja-JP" altLang="en-US" sz="1400" b="1" dirty="0">
              <a:ln w="3175">
                <a:solidFill>
                  <a:srgbClr val="0070C0"/>
                </a:solidFill>
              </a:ln>
              <a:solidFill>
                <a:schemeClr val="bg1"/>
              </a:solidFill>
              <a:latin typeface="メイリオ" panose="020B0604030504040204" pitchFamily="50" charset="-128"/>
              <a:ea typeface="メイリオ" panose="020B0604030504040204" pitchFamily="50" charset="-128"/>
            </a:endParaRPr>
          </a:p>
        </p:txBody>
      </p:sp>
      <p:sp>
        <p:nvSpPr>
          <p:cNvPr id="10" name="正方形/長方形 9"/>
          <p:cNvSpPr/>
          <p:nvPr/>
        </p:nvSpPr>
        <p:spPr>
          <a:xfrm>
            <a:off x="334105" y="2547974"/>
            <a:ext cx="5725384" cy="4216539"/>
          </a:xfrm>
          <a:prstGeom prst="rect">
            <a:avLst/>
          </a:prstGeom>
          <a:ln w="9525">
            <a:solidFill>
              <a:schemeClr val="tx1"/>
            </a:solidFill>
            <a:prstDash val="solid"/>
          </a:ln>
        </p:spPr>
        <p:txBody>
          <a:bodyPr wrap="square">
            <a:spAutoFit/>
          </a:bodyPr>
          <a:lstStyle/>
          <a:p>
            <a:r>
              <a:rPr lang="ja-JP" altLang="en-US" sz="1200" b="1" dirty="0" smtClean="0">
                <a:latin typeface="メイリオ" panose="020B0604030504040204" pitchFamily="50" charset="-128"/>
                <a:ea typeface="メイリオ" panose="020B0604030504040204" pitchFamily="50" charset="-128"/>
              </a:rPr>
              <a:t>◆対象となる経費</a:t>
            </a:r>
          </a:p>
          <a:p>
            <a:r>
              <a:rPr lang="ja-JP" altLang="en-US" sz="1200" dirty="0">
                <a:latin typeface="メイリオ" panose="020B0604030504040204" pitchFamily="50" charset="-128"/>
                <a:ea typeface="メイリオ" panose="020B0604030504040204" pitchFamily="50" charset="-128"/>
              </a:rPr>
              <a:t>修学旅行等を延期又は中止した場合に発生したキャンセル料について、本来保護者等が負担することとなる経費を補助事業者が負担した場合における</a:t>
            </a:r>
            <a:r>
              <a:rPr lang="ja-JP" altLang="en-US" sz="1200" dirty="0" smtClean="0">
                <a:latin typeface="メイリオ" panose="020B0604030504040204" pitchFamily="50" charset="-128"/>
                <a:ea typeface="メイリオ" panose="020B0604030504040204" pitchFamily="50" charset="-128"/>
              </a:rPr>
              <a:t>経費</a:t>
            </a:r>
            <a:endParaRPr lang="en-US" altLang="ja-JP" sz="1200" dirty="0" smtClean="0">
              <a:latin typeface="メイリオ" panose="020B0604030504040204" pitchFamily="50" charset="-128"/>
              <a:ea typeface="メイリオ" panose="020B0604030504040204" pitchFamily="50" charset="-128"/>
            </a:endParaRPr>
          </a:p>
          <a:p>
            <a:endParaRPr lang="en-US" altLang="ja-JP" sz="1000" b="1" dirty="0" smtClean="0">
              <a:latin typeface="メイリオ" panose="020B0604030504040204" pitchFamily="50" charset="-128"/>
              <a:ea typeface="メイリオ" panose="020B0604030504040204" pitchFamily="50" charset="-128"/>
            </a:endParaRPr>
          </a:p>
          <a:p>
            <a:r>
              <a:rPr lang="ja-JP" altLang="en-US" sz="1200" b="1" dirty="0" smtClean="0">
                <a:latin typeface="メイリオ" panose="020B0604030504040204" pitchFamily="50" charset="-128"/>
                <a:ea typeface="メイリオ" panose="020B0604030504040204" pitchFamily="50" charset="-128"/>
              </a:rPr>
              <a:t>◆対象学校種</a:t>
            </a:r>
          </a:p>
          <a:p>
            <a:r>
              <a:rPr lang="ja-JP" altLang="en-US" sz="1200" dirty="0" smtClean="0">
                <a:latin typeface="メイリオ" panose="020B0604030504040204" pitchFamily="50" charset="-128"/>
                <a:ea typeface="メイリオ" panose="020B0604030504040204" pitchFamily="50" charset="-128"/>
              </a:rPr>
              <a:t>府内の私立小学校、中学校、高等学校、中等教育学校及び専修学校（高等課程）</a:t>
            </a:r>
          </a:p>
          <a:p>
            <a:endParaRPr lang="en-US" altLang="ja-JP" sz="1000" b="1" dirty="0" smtClean="0">
              <a:latin typeface="メイリオ" panose="020B0604030504040204" pitchFamily="50" charset="-128"/>
              <a:ea typeface="メイリオ" panose="020B0604030504040204" pitchFamily="50" charset="-128"/>
            </a:endParaRPr>
          </a:p>
          <a:p>
            <a:r>
              <a:rPr lang="ja-JP" altLang="en-US" sz="1200" b="1" dirty="0" smtClean="0">
                <a:latin typeface="メイリオ" panose="020B0604030504040204" pitchFamily="50" charset="-128"/>
                <a:ea typeface="メイリオ" panose="020B0604030504040204" pitchFamily="50" charset="-128"/>
              </a:rPr>
              <a:t>◆対象となる期間</a:t>
            </a:r>
            <a:endParaRPr lang="en-US" altLang="ja-JP" sz="1200" b="1" dirty="0" smtClean="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令和２年４月１日以降に出発し、かつ令和３年３月</a:t>
            </a:r>
            <a:r>
              <a:rPr lang="en-US" altLang="ja-JP" sz="1200" dirty="0">
                <a:latin typeface="メイリオ" panose="020B0604030504040204" pitchFamily="50" charset="-128"/>
                <a:ea typeface="メイリオ" panose="020B0604030504040204" pitchFamily="50" charset="-128"/>
              </a:rPr>
              <a:t>31</a:t>
            </a:r>
            <a:r>
              <a:rPr lang="ja-JP" altLang="en-US" sz="1200" dirty="0">
                <a:latin typeface="メイリオ" panose="020B0604030504040204" pitchFamily="50" charset="-128"/>
                <a:ea typeface="メイリオ" panose="020B0604030504040204" pitchFamily="50" charset="-128"/>
              </a:rPr>
              <a:t>日以前に帰着を予定している修学旅行</a:t>
            </a:r>
            <a:r>
              <a:rPr lang="ja-JP" altLang="en-US" sz="1200" dirty="0" smtClean="0">
                <a:latin typeface="メイリオ" panose="020B0604030504040204" pitchFamily="50" charset="-128"/>
                <a:ea typeface="メイリオ" panose="020B0604030504040204" pitchFamily="50" charset="-128"/>
              </a:rPr>
              <a:t>等</a:t>
            </a:r>
            <a:endParaRPr lang="en-US" altLang="ja-JP" sz="1200" dirty="0" smtClean="0">
              <a:latin typeface="メイリオ" panose="020B0604030504040204" pitchFamily="50" charset="-128"/>
              <a:ea typeface="メイリオ" panose="020B0604030504040204" pitchFamily="50" charset="-128"/>
            </a:endParaRPr>
          </a:p>
          <a:p>
            <a:endParaRPr lang="en-US" altLang="ja-JP" sz="1000" b="1" dirty="0" smtClean="0">
              <a:latin typeface="メイリオ" panose="020B0604030504040204" pitchFamily="50" charset="-128"/>
              <a:ea typeface="メイリオ" panose="020B0604030504040204" pitchFamily="50" charset="-128"/>
            </a:endParaRPr>
          </a:p>
          <a:p>
            <a:r>
              <a:rPr lang="ja-JP" altLang="en-US" sz="1200" b="1" dirty="0" smtClean="0">
                <a:latin typeface="メイリオ" panose="020B0604030504040204" pitchFamily="50" charset="-128"/>
                <a:ea typeface="メイリオ" panose="020B0604030504040204" pitchFamily="50" charset="-128"/>
              </a:rPr>
              <a:t>◆対象となる修学旅行等</a:t>
            </a:r>
            <a:endParaRPr lang="en-US" altLang="ja-JP" sz="1200" b="1" dirty="0" smtClean="0">
              <a:latin typeface="メイリオ" panose="020B0604030504040204" pitchFamily="50" charset="-128"/>
              <a:ea typeface="メイリオ" panose="020B0604030504040204" pitchFamily="50" charset="-128"/>
            </a:endParaRPr>
          </a:p>
          <a:p>
            <a:r>
              <a:rPr lang="en-US" altLang="ja-JP"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小中高</a:t>
            </a:r>
            <a:r>
              <a:rPr lang="en-US" altLang="ja-JP" sz="1200" dirty="0" smtClean="0">
                <a:latin typeface="メイリオ" panose="020B0604030504040204" pitchFamily="50" charset="-128"/>
                <a:ea typeface="メイリオ" panose="020B0604030504040204" pitchFamily="50" charset="-128"/>
              </a:rPr>
              <a:t>】</a:t>
            </a:r>
          </a:p>
          <a:p>
            <a:r>
              <a:rPr lang="ja-JP" altLang="en-US" sz="1200" dirty="0">
                <a:latin typeface="メイリオ" panose="020B0604030504040204" pitchFamily="50" charset="-128"/>
                <a:ea typeface="メイリオ" panose="020B0604030504040204" pitchFamily="50" charset="-128"/>
              </a:rPr>
              <a:t>名称の如何を問わず、学習指導要領の特別活動に位置づけられており、原則として学校、学年もしくは学級全員が参加し、かつ宿泊を伴う</a:t>
            </a:r>
            <a:r>
              <a:rPr lang="ja-JP" altLang="en-US" sz="1200" dirty="0" smtClean="0">
                <a:latin typeface="メイリオ" panose="020B0604030504040204" pitchFamily="50" charset="-128"/>
                <a:ea typeface="メイリオ" panose="020B0604030504040204" pitchFamily="50" charset="-128"/>
              </a:rPr>
              <a:t>もの（</a:t>
            </a:r>
            <a:r>
              <a:rPr lang="ja-JP" altLang="en-US" sz="1200" dirty="0">
                <a:latin typeface="メイリオ" panose="020B0604030504040204" pitchFamily="50" charset="-128"/>
                <a:ea typeface="メイリオ" panose="020B0604030504040204" pitchFamily="50" charset="-128"/>
              </a:rPr>
              <a:t>やむを得ず、当該修学</a:t>
            </a:r>
            <a:r>
              <a:rPr lang="ja-JP" altLang="en-US" sz="1200" dirty="0" smtClean="0">
                <a:latin typeface="メイリオ" panose="020B0604030504040204" pitchFamily="50" charset="-128"/>
                <a:ea typeface="メイリオ" panose="020B0604030504040204" pitchFamily="50" charset="-128"/>
              </a:rPr>
              <a:t>旅行等を</a:t>
            </a:r>
            <a:r>
              <a:rPr lang="ja-JP" altLang="en-US" sz="1200" dirty="0">
                <a:latin typeface="メイリオ" panose="020B0604030504040204" pitchFamily="50" charset="-128"/>
                <a:ea typeface="メイリオ" panose="020B0604030504040204" pitchFamily="50" charset="-128"/>
              </a:rPr>
              <a:t>日帰りに変更したものを</a:t>
            </a:r>
            <a:r>
              <a:rPr lang="ja-JP" altLang="en-US" sz="1200" dirty="0" smtClean="0">
                <a:latin typeface="メイリオ" panose="020B0604030504040204" pitchFamily="50" charset="-128"/>
                <a:ea typeface="メイリオ" panose="020B0604030504040204" pitchFamily="50" charset="-128"/>
              </a:rPr>
              <a:t>含む）</a:t>
            </a:r>
            <a:endParaRPr lang="ja-JP" altLang="en-US" sz="1200" dirty="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ただし</a:t>
            </a:r>
            <a:r>
              <a:rPr lang="ja-JP" altLang="en-US" sz="1200" dirty="0">
                <a:latin typeface="メイリオ" panose="020B0604030504040204" pitchFamily="50" charset="-128"/>
                <a:ea typeface="メイリオ" panose="020B0604030504040204" pitchFamily="50" charset="-128"/>
              </a:rPr>
              <a:t>、教育課程外の研修旅行や宿泊を伴わない遠足などは、本事業の</a:t>
            </a:r>
            <a:r>
              <a:rPr lang="ja-JP" altLang="en-US" sz="1200" dirty="0" smtClean="0">
                <a:latin typeface="メイリオ" panose="020B0604030504040204" pitchFamily="50" charset="-128"/>
                <a:ea typeface="メイリオ" panose="020B0604030504040204" pitchFamily="50" charset="-128"/>
              </a:rPr>
              <a:t>対象外</a:t>
            </a:r>
            <a:endParaRPr lang="ja-JP" altLang="en-US" sz="1200" dirty="0">
              <a:latin typeface="メイリオ" panose="020B0604030504040204" pitchFamily="50" charset="-128"/>
              <a:ea typeface="メイリオ" panose="020B0604030504040204" pitchFamily="50" charset="-128"/>
            </a:endParaRPr>
          </a:p>
          <a:p>
            <a:endParaRPr lang="en-US" altLang="ja-JP" sz="1200" dirty="0">
              <a:latin typeface="メイリオ" panose="020B0604030504040204" pitchFamily="50" charset="-128"/>
              <a:ea typeface="メイリオ" panose="020B0604030504040204" pitchFamily="50" charset="-128"/>
            </a:endParaRPr>
          </a:p>
          <a:p>
            <a:endParaRPr lang="en-US" altLang="ja-JP" sz="1000" dirty="0" smtClean="0">
              <a:latin typeface="メイリオ" panose="020B0604030504040204" pitchFamily="50" charset="-128"/>
              <a:ea typeface="メイリオ" panose="020B0604030504040204" pitchFamily="50" charset="-128"/>
            </a:endParaRPr>
          </a:p>
          <a:p>
            <a:r>
              <a:rPr lang="en-US" altLang="ja-JP" sz="1200" dirty="0"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専修学校（高等課程）</a:t>
            </a:r>
            <a:r>
              <a:rPr lang="en-US" altLang="ja-JP" sz="1200" dirty="0" smtClean="0">
                <a:latin typeface="メイリオ" panose="020B0604030504040204" pitchFamily="50" charset="-128"/>
                <a:ea typeface="メイリオ" panose="020B0604030504040204" pitchFamily="50" charset="-128"/>
              </a:rPr>
              <a:t>】</a:t>
            </a:r>
          </a:p>
          <a:p>
            <a:r>
              <a:rPr lang="ja-JP" altLang="en-US" sz="1200" dirty="0">
                <a:latin typeface="メイリオ" panose="020B0604030504040204" pitchFamily="50" charset="-128"/>
                <a:ea typeface="メイリオ" panose="020B0604030504040204" pitchFamily="50" charset="-128"/>
              </a:rPr>
              <a:t>課程の修了要件に係る活動であり、原則として学科、コースもしくは学級全員が参加し、宿泊を伴う</a:t>
            </a:r>
            <a:r>
              <a:rPr lang="ja-JP" altLang="en-US" sz="1200" dirty="0" smtClean="0">
                <a:latin typeface="メイリオ" panose="020B0604030504040204" pitchFamily="50" charset="-128"/>
                <a:ea typeface="メイリオ" panose="020B0604030504040204" pitchFamily="50" charset="-128"/>
              </a:rPr>
              <a:t>もの（</a:t>
            </a:r>
            <a:r>
              <a:rPr lang="ja-JP" altLang="en-US" sz="1200" dirty="0">
                <a:latin typeface="メイリオ" panose="020B0604030504040204" pitchFamily="50" charset="-128"/>
                <a:ea typeface="メイリオ" panose="020B0604030504040204" pitchFamily="50" charset="-128"/>
              </a:rPr>
              <a:t>やむを得ず、当該活動を日帰りに変更したものを</a:t>
            </a:r>
            <a:r>
              <a:rPr lang="ja-JP" altLang="en-US" sz="1200" dirty="0" smtClean="0">
                <a:latin typeface="メイリオ" panose="020B0604030504040204" pitchFamily="50" charset="-128"/>
                <a:ea typeface="メイリオ" panose="020B0604030504040204" pitchFamily="50" charset="-128"/>
              </a:rPr>
              <a:t>含む）</a:t>
            </a:r>
            <a:endParaRPr lang="ja-JP" altLang="en-US" sz="1200" dirty="0">
              <a:latin typeface="メイリオ" panose="020B0604030504040204" pitchFamily="50" charset="-128"/>
              <a:ea typeface="メイリオ" panose="020B0604030504040204" pitchFamily="50" charset="-128"/>
            </a:endParaRPr>
          </a:p>
        </p:txBody>
      </p:sp>
      <p:sp>
        <p:nvSpPr>
          <p:cNvPr id="11" name="正方形/長方形 10"/>
          <p:cNvSpPr/>
          <p:nvPr/>
        </p:nvSpPr>
        <p:spPr>
          <a:xfrm>
            <a:off x="6117185" y="431625"/>
            <a:ext cx="1426616" cy="32340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ln w="3175">
                  <a:solidFill>
                    <a:srgbClr val="0070C0"/>
                  </a:solidFill>
                </a:ln>
                <a:solidFill>
                  <a:schemeClr val="bg1"/>
                </a:solidFill>
                <a:latin typeface="メイリオ" panose="020B0604030504040204" pitchFamily="50" charset="-128"/>
                <a:ea typeface="メイリオ" panose="020B0604030504040204" pitchFamily="50" charset="-128"/>
              </a:rPr>
              <a:t>３</a:t>
            </a:r>
            <a:r>
              <a:rPr kumimoji="1" lang="ja-JP" altLang="en-US" sz="1400" b="1" dirty="0" smtClean="0">
                <a:ln w="3175">
                  <a:solidFill>
                    <a:srgbClr val="0070C0"/>
                  </a:solidFill>
                </a:ln>
                <a:solidFill>
                  <a:schemeClr val="bg1"/>
                </a:solidFill>
                <a:latin typeface="メイリオ" panose="020B0604030504040204" pitchFamily="50" charset="-128"/>
                <a:ea typeface="メイリオ" panose="020B0604030504040204" pitchFamily="50" charset="-128"/>
              </a:rPr>
              <a:t>．補助金額</a:t>
            </a:r>
            <a:endParaRPr kumimoji="1" lang="ja-JP" altLang="en-US" sz="1400" b="1" dirty="0">
              <a:ln w="3175">
                <a:solidFill>
                  <a:srgbClr val="0070C0"/>
                </a:solidFill>
              </a:ln>
              <a:solidFill>
                <a:schemeClr val="bg1"/>
              </a:solidFill>
              <a:latin typeface="メイリオ" panose="020B0604030504040204" pitchFamily="50" charset="-128"/>
              <a:ea typeface="メイリオ" panose="020B0604030504040204" pitchFamily="50" charset="-128"/>
            </a:endParaRPr>
          </a:p>
        </p:txBody>
      </p:sp>
      <p:sp>
        <p:nvSpPr>
          <p:cNvPr id="12" name="正方形/長方形 11"/>
          <p:cNvSpPr/>
          <p:nvPr/>
        </p:nvSpPr>
        <p:spPr>
          <a:xfrm>
            <a:off x="6117184" y="795924"/>
            <a:ext cx="5783079" cy="1800000"/>
          </a:xfrm>
          <a:prstGeom prst="rect">
            <a:avLst/>
          </a:prstGeom>
          <a:ln>
            <a:solidFill>
              <a:schemeClr val="tx1"/>
            </a:solidFill>
          </a:ln>
        </p:spPr>
        <p:txBody>
          <a:bodyPr wrap="square">
            <a:spAutoFit/>
          </a:bodyPr>
          <a:lstStyle/>
          <a:p>
            <a:r>
              <a:rPr lang="ja-JP" altLang="en-US" sz="1200" u="sng" dirty="0" smtClean="0">
                <a:latin typeface="メイリオ" panose="020B0604030504040204" pitchFamily="50" charset="-128"/>
                <a:ea typeface="メイリオ" panose="020B0604030504040204" pitchFamily="50" charset="-128"/>
              </a:rPr>
              <a:t>◆出発日の</a:t>
            </a:r>
            <a:r>
              <a:rPr lang="en-US" altLang="ja-JP" sz="1200" u="sng" dirty="0" smtClean="0">
                <a:latin typeface="メイリオ" panose="020B0604030504040204" pitchFamily="50" charset="-128"/>
                <a:ea typeface="メイリオ" panose="020B0604030504040204" pitchFamily="50" charset="-128"/>
              </a:rPr>
              <a:t>21</a:t>
            </a:r>
            <a:r>
              <a:rPr lang="ja-JP" altLang="en-US" sz="1200" u="sng" dirty="0" smtClean="0">
                <a:latin typeface="メイリオ" panose="020B0604030504040204" pitchFamily="50" charset="-128"/>
                <a:ea typeface="メイリオ" panose="020B0604030504040204" pitchFamily="50" charset="-128"/>
              </a:rPr>
              <a:t>日以前にキャンセルした場合</a:t>
            </a:r>
            <a:endParaRPr lang="en-US" altLang="ja-JP" sz="1200" u="sng" dirty="0" smtClean="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修学旅行等ごとに、キャンセル料の補助対象経費総額と参加児童生徒数に</a:t>
            </a:r>
            <a:r>
              <a:rPr lang="en-US" altLang="ja-JP" sz="1200" dirty="0">
                <a:latin typeface="メイリオ" panose="020B0604030504040204" pitchFamily="50" charset="-128"/>
                <a:ea typeface="メイリオ" panose="020B0604030504040204" pitchFamily="50" charset="-128"/>
              </a:rPr>
              <a:t>5,000</a:t>
            </a:r>
            <a:r>
              <a:rPr lang="ja-JP" altLang="en-US" sz="1200" dirty="0">
                <a:latin typeface="メイリオ" panose="020B0604030504040204" pitchFamily="50" charset="-128"/>
                <a:ea typeface="メイリオ" panose="020B0604030504040204" pitchFamily="50" charset="-128"/>
              </a:rPr>
              <a:t>円を乗じた金額を比較し、低い方（</a:t>
            </a:r>
            <a:r>
              <a:rPr lang="en-US" altLang="ja-JP" sz="1200" dirty="0">
                <a:latin typeface="メイリオ" panose="020B0604030504040204" pitchFamily="50" charset="-128"/>
                <a:ea typeface="メイリオ" panose="020B0604030504040204" pitchFamily="50" charset="-128"/>
              </a:rPr>
              <a:t>1,000</a:t>
            </a:r>
            <a:r>
              <a:rPr lang="ja-JP" altLang="en-US" sz="1200" dirty="0">
                <a:latin typeface="メイリオ" panose="020B0604030504040204" pitchFamily="50" charset="-128"/>
                <a:ea typeface="メイリオ" panose="020B0604030504040204" pitchFamily="50" charset="-128"/>
              </a:rPr>
              <a:t>円未満は切捨て）を当該学校分の補助金額と</a:t>
            </a:r>
            <a:r>
              <a:rPr lang="ja-JP" altLang="en-US" sz="1200" dirty="0" smtClean="0">
                <a:latin typeface="メイリオ" panose="020B0604030504040204" pitchFamily="50" charset="-128"/>
                <a:ea typeface="メイリオ" panose="020B0604030504040204" pitchFamily="50" charset="-128"/>
              </a:rPr>
              <a:t>する</a:t>
            </a:r>
            <a:endParaRPr lang="en-US" altLang="ja-JP" sz="1200" dirty="0" smtClean="0">
              <a:latin typeface="メイリオ" panose="020B0604030504040204" pitchFamily="50" charset="-128"/>
              <a:ea typeface="メイリオ" panose="020B0604030504040204" pitchFamily="50" charset="-128"/>
            </a:endParaRPr>
          </a:p>
          <a:p>
            <a:endParaRPr lang="en-US" altLang="ja-JP" sz="1200" dirty="0" smtClean="0">
              <a:latin typeface="メイリオ" panose="020B0604030504040204" pitchFamily="50" charset="-128"/>
              <a:ea typeface="メイリオ" panose="020B0604030504040204" pitchFamily="50" charset="-128"/>
            </a:endParaRPr>
          </a:p>
          <a:p>
            <a:r>
              <a:rPr lang="ja-JP" altLang="en-US" sz="1200" u="sng" dirty="0" smtClean="0">
                <a:latin typeface="メイリオ" panose="020B0604030504040204" pitchFamily="50" charset="-128"/>
                <a:ea typeface="メイリオ" panose="020B0604030504040204" pitchFamily="50" charset="-128"/>
              </a:rPr>
              <a:t>◆出発日の</a:t>
            </a:r>
            <a:r>
              <a:rPr lang="en-US" altLang="ja-JP" sz="1200" u="sng" dirty="0" smtClean="0">
                <a:latin typeface="メイリオ" panose="020B0604030504040204" pitchFamily="50" charset="-128"/>
                <a:ea typeface="メイリオ" panose="020B0604030504040204" pitchFamily="50" charset="-128"/>
              </a:rPr>
              <a:t>20</a:t>
            </a:r>
            <a:r>
              <a:rPr lang="ja-JP" altLang="en-US" sz="1200" u="sng" dirty="0" smtClean="0">
                <a:latin typeface="メイリオ" panose="020B0604030504040204" pitchFamily="50" charset="-128"/>
                <a:ea typeface="メイリオ" panose="020B0604030504040204" pitchFamily="50" charset="-128"/>
              </a:rPr>
              <a:t>日前以降にキャンセルした場合</a:t>
            </a:r>
            <a:endParaRPr lang="en-US" altLang="ja-JP" sz="1200" u="sng" dirty="0" smtClean="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修学旅行等ごとに、キャンセル料等の補助対象経費総額と参加児童生徒数に</a:t>
            </a:r>
            <a:r>
              <a:rPr lang="en-US" altLang="ja-JP" sz="1200" dirty="0">
                <a:latin typeface="メイリオ" panose="020B0604030504040204" pitchFamily="50" charset="-128"/>
                <a:ea typeface="メイリオ" panose="020B0604030504040204" pitchFamily="50" charset="-128"/>
              </a:rPr>
              <a:t>12,182</a:t>
            </a:r>
            <a:r>
              <a:rPr lang="ja-JP" altLang="en-US" sz="1200" dirty="0">
                <a:latin typeface="メイリオ" panose="020B0604030504040204" pitchFamily="50" charset="-128"/>
                <a:ea typeface="メイリオ" panose="020B0604030504040204" pitchFamily="50" charset="-128"/>
              </a:rPr>
              <a:t>円を乗じた金額を比較し、低い方（</a:t>
            </a:r>
            <a:r>
              <a:rPr lang="en-US" altLang="ja-JP" sz="1200" dirty="0">
                <a:latin typeface="メイリオ" panose="020B0604030504040204" pitchFamily="50" charset="-128"/>
                <a:ea typeface="メイリオ" panose="020B0604030504040204" pitchFamily="50" charset="-128"/>
              </a:rPr>
              <a:t>1,000</a:t>
            </a:r>
            <a:r>
              <a:rPr lang="ja-JP" altLang="en-US" sz="1200" dirty="0">
                <a:latin typeface="メイリオ" panose="020B0604030504040204" pitchFamily="50" charset="-128"/>
                <a:ea typeface="メイリオ" panose="020B0604030504040204" pitchFamily="50" charset="-128"/>
              </a:rPr>
              <a:t>円未満は切捨て）を当該学校分の補助金額と</a:t>
            </a:r>
            <a:r>
              <a:rPr lang="ja-JP" altLang="en-US" sz="1200" dirty="0" smtClean="0">
                <a:latin typeface="メイリオ" panose="020B0604030504040204" pitchFamily="50" charset="-128"/>
                <a:ea typeface="メイリオ" panose="020B0604030504040204" pitchFamily="50" charset="-128"/>
              </a:rPr>
              <a:t>する</a:t>
            </a:r>
            <a:endParaRPr lang="en-US" altLang="ja-JP" sz="1200" dirty="0" smtClean="0">
              <a:latin typeface="メイリオ" panose="020B0604030504040204" pitchFamily="50" charset="-128"/>
              <a:ea typeface="メイリオ" panose="020B0604030504040204" pitchFamily="50" charset="-128"/>
            </a:endParaRPr>
          </a:p>
          <a:p>
            <a:endParaRPr lang="en-US" altLang="ja-JP" sz="1200" dirty="0" smtClean="0">
              <a:latin typeface="メイリオ" panose="020B0604030504040204" pitchFamily="50" charset="-128"/>
              <a:ea typeface="メイリオ" panose="020B0604030504040204" pitchFamily="50" charset="-128"/>
            </a:endParaRPr>
          </a:p>
        </p:txBody>
      </p: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68700" y="3296991"/>
            <a:ext cx="5785116" cy="3467522"/>
          </a:xfrm>
          <a:prstGeom prst="rect">
            <a:avLst/>
          </a:prstGeom>
        </p:spPr>
      </p:pic>
      <p:sp>
        <p:nvSpPr>
          <p:cNvPr id="16" name="正方形/長方形 15"/>
          <p:cNvSpPr/>
          <p:nvPr/>
        </p:nvSpPr>
        <p:spPr>
          <a:xfrm>
            <a:off x="6168700" y="2727808"/>
            <a:ext cx="4482129" cy="54342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ln w="3175">
                  <a:solidFill>
                    <a:srgbClr val="0070C0"/>
                  </a:solidFill>
                </a:ln>
                <a:solidFill>
                  <a:schemeClr val="bg1"/>
                </a:solidFill>
                <a:latin typeface="メイリオ" panose="020B0604030504040204" pitchFamily="50" charset="-128"/>
                <a:ea typeface="メイリオ" panose="020B0604030504040204" pitchFamily="50" charset="-128"/>
              </a:rPr>
              <a:t>４．</a:t>
            </a:r>
            <a:r>
              <a:rPr lang="ja-JP" altLang="en-US" sz="1400" b="1" dirty="0" smtClean="0">
                <a:ln w="3175">
                  <a:solidFill>
                    <a:srgbClr val="0070C0"/>
                  </a:solidFill>
                </a:ln>
                <a:solidFill>
                  <a:schemeClr val="bg1"/>
                </a:solidFill>
                <a:latin typeface="メイリオ" panose="020B0604030504040204" pitchFamily="50" charset="-128"/>
                <a:ea typeface="メイリオ" panose="020B0604030504040204" pitchFamily="50" charset="-128"/>
              </a:rPr>
              <a:t>補助</a:t>
            </a:r>
            <a:r>
              <a:rPr lang="ja-JP" altLang="en-US" sz="1400" b="1" dirty="0" smtClean="0">
                <a:ln w="3175">
                  <a:solidFill>
                    <a:srgbClr val="0070C0"/>
                  </a:solidFill>
                </a:ln>
                <a:solidFill>
                  <a:schemeClr val="bg1"/>
                </a:solidFill>
                <a:latin typeface="メイリオ" panose="020B0604030504040204" pitchFamily="50" charset="-128"/>
                <a:ea typeface="メイリオ" panose="020B0604030504040204" pitchFamily="50" charset="-128"/>
              </a:rPr>
              <a:t>金交付事務</a:t>
            </a:r>
            <a:r>
              <a:rPr lang="ja-JP" altLang="en-US" sz="1400" b="1" dirty="0" smtClean="0">
                <a:ln w="3175">
                  <a:solidFill>
                    <a:srgbClr val="0070C0"/>
                  </a:solidFill>
                </a:ln>
                <a:solidFill>
                  <a:schemeClr val="bg1"/>
                </a:solidFill>
                <a:latin typeface="メイリオ" panose="020B0604030504040204" pitchFamily="50" charset="-128"/>
                <a:ea typeface="メイリオ" panose="020B0604030504040204" pitchFamily="50" charset="-128"/>
              </a:rPr>
              <a:t>フロー</a:t>
            </a:r>
            <a:r>
              <a:rPr lang="en-US" altLang="ja-JP" sz="1400" b="1" dirty="0" smtClean="0">
                <a:ln w="3175">
                  <a:solidFill>
                    <a:srgbClr val="0070C0"/>
                  </a:solidFill>
                </a:ln>
                <a:solidFill>
                  <a:schemeClr val="bg1"/>
                </a:solidFill>
                <a:latin typeface="メイリオ" panose="020B0604030504040204" pitchFamily="50" charset="-128"/>
                <a:ea typeface="メイリオ" panose="020B0604030504040204" pitchFamily="50" charset="-128"/>
              </a:rPr>
              <a:t/>
            </a:r>
            <a:br>
              <a:rPr lang="en-US" altLang="ja-JP" sz="1400" b="1" dirty="0" smtClean="0">
                <a:ln w="3175">
                  <a:solidFill>
                    <a:srgbClr val="0070C0"/>
                  </a:solidFill>
                </a:ln>
                <a:solidFill>
                  <a:schemeClr val="bg1"/>
                </a:solidFill>
                <a:latin typeface="メイリオ" panose="020B0604030504040204" pitchFamily="50" charset="-128"/>
                <a:ea typeface="メイリオ" panose="020B0604030504040204" pitchFamily="50" charset="-128"/>
              </a:rPr>
            </a:br>
            <a:r>
              <a:rPr lang="ja-JP" altLang="en-US" sz="1400" b="1" dirty="0" smtClean="0">
                <a:ln w="3175">
                  <a:solidFill>
                    <a:srgbClr val="0070C0"/>
                  </a:solidFill>
                </a:ln>
                <a:solidFill>
                  <a:schemeClr val="bg1"/>
                </a:solidFill>
                <a:latin typeface="メイリオ" panose="020B0604030504040204" pitchFamily="50" charset="-128"/>
                <a:ea typeface="メイリオ" panose="020B0604030504040204" pitchFamily="50" charset="-128"/>
              </a:rPr>
              <a:t>（</a:t>
            </a:r>
            <a:r>
              <a:rPr lang="ja-JP" altLang="en-US" sz="1400" b="1" dirty="0" smtClean="0">
                <a:ln w="3175">
                  <a:solidFill>
                    <a:srgbClr val="0070C0"/>
                  </a:solidFill>
                </a:ln>
                <a:solidFill>
                  <a:schemeClr val="bg1"/>
                </a:solidFill>
                <a:latin typeface="メイリオ" panose="020B0604030504040204" pitchFamily="50" charset="-128"/>
                <a:ea typeface="メイリオ" panose="020B0604030504040204" pitchFamily="50" charset="-128"/>
              </a:rPr>
              <a:t>旅行代金前払いからのキャンセル料支払いの場合）</a:t>
            </a:r>
            <a:endParaRPr kumimoji="1" lang="ja-JP" altLang="en-US" sz="1400" b="1" dirty="0">
              <a:ln w="3175">
                <a:solidFill>
                  <a:srgbClr val="0070C0"/>
                </a:solidFill>
              </a:ln>
              <a:solidFill>
                <a:schemeClr val="bg1"/>
              </a:solidFill>
              <a:latin typeface="メイリオ" panose="020B0604030504040204" pitchFamily="50" charset="-128"/>
              <a:ea typeface="メイリオ" panose="020B0604030504040204" pitchFamily="50" charset="-128"/>
            </a:endParaRPr>
          </a:p>
        </p:txBody>
      </p:sp>
      <p:sp>
        <p:nvSpPr>
          <p:cNvPr id="22" name="正方形/長方形 21"/>
          <p:cNvSpPr/>
          <p:nvPr/>
        </p:nvSpPr>
        <p:spPr>
          <a:xfrm>
            <a:off x="6181336" y="3300424"/>
            <a:ext cx="5760000" cy="3456000"/>
          </a:xfrm>
          <a:prstGeom prst="rect">
            <a:avLst/>
          </a:prstGeom>
          <a:ln w="9525">
            <a:solidFill>
              <a:schemeClr val="tx1"/>
            </a:solidFill>
            <a:prstDash val="solid"/>
          </a:ln>
        </p:spPr>
        <p:txBody>
          <a:bodyPr wrap="square">
            <a:spAutoFit/>
          </a:bodyPr>
          <a:lstStyle/>
          <a:p>
            <a:endParaRPr lang="ja-JP" altLang="en-US"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391795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552</TotalTime>
  <Words>492</Words>
  <Application>Microsoft Office PowerPoint</Application>
  <PresentationFormat>ワイド画面</PresentationFormat>
  <Paragraphs>29</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游ゴシック</vt:lpstr>
      <vt:lpstr>游ゴシック Light</vt:lpstr>
      <vt:lpstr>Arial</vt:lpstr>
      <vt:lpstr>Office テーマ</vt:lpstr>
      <vt:lpstr>大阪府私立高等学校等修学旅行等のキャンセル料支援事業費補助金交付要綱について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藤原　勇典</dc:creator>
  <cp:lastModifiedBy>井上　拓海</cp:lastModifiedBy>
  <cp:revision>87</cp:revision>
  <cp:lastPrinted>2020-10-29T06:21:58Z</cp:lastPrinted>
  <dcterms:created xsi:type="dcterms:W3CDTF">2020-09-25T05:53:13Z</dcterms:created>
  <dcterms:modified xsi:type="dcterms:W3CDTF">2020-10-29T06:22:57Z</dcterms:modified>
</cp:coreProperties>
</file>