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56" r:id="rId3"/>
    <p:sldId id="269" r:id="rId4"/>
    <p:sldId id="267" r:id="rId5"/>
    <p:sldId id="368" r:id="rId6"/>
    <p:sldId id="360" r:id="rId7"/>
    <p:sldId id="362" r:id="rId8"/>
    <p:sldId id="361" r:id="rId9"/>
    <p:sldId id="369" r:id="rId10"/>
    <p:sldId id="366" r:id="rId11"/>
    <p:sldId id="265" r:id="rId1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60"/>
  </p:normalViewPr>
  <p:slideViewPr>
    <p:cSldViewPr snapToGrid="0">
      <p:cViewPr varScale="1">
        <p:scale>
          <a:sx n="96" d="100"/>
          <a:sy n="96" d="100"/>
        </p:scale>
        <p:origin x="2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E725983-36C3-40DD-8194-6544059B4D9C}" type="datetimeFigureOut">
              <a:rPr kumimoji="1" lang="ja-JP" altLang="en-US" smtClean="0"/>
              <a:t>2025/1/22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5482652-781B-49DB-B063-684091C75592}" type="slidenum">
              <a:rPr kumimoji="1" lang="ja-JP" altLang="en-US" smtClean="0"/>
              <a:t>‹#›</a:t>
            </a:fld>
            <a:endParaRPr kumimoji="1" lang="ja-JP" altLang="en-US"/>
          </a:p>
        </p:txBody>
      </p:sp>
    </p:spTree>
    <p:extLst>
      <p:ext uri="{BB962C8B-B14F-4D97-AF65-F5344CB8AC3E}">
        <p14:creationId xmlns:p14="http://schemas.microsoft.com/office/powerpoint/2010/main" val="3222679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9F612-E670-405B-9374-78856B54F2F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7A265ED-3A4C-47D0-86F8-60E2114A2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EE4CB9-DA7B-476B-BDF9-9FFEB49A36AA}"/>
              </a:ext>
            </a:extLst>
          </p:cNvPr>
          <p:cNvSpPr>
            <a:spLocks noGrp="1"/>
          </p:cNvSpPr>
          <p:nvPr>
            <p:ph type="dt" sz="half" idx="10"/>
          </p:nvPr>
        </p:nvSpPr>
        <p:spPr/>
        <p:txBody>
          <a:bodyPr/>
          <a:lstStyle/>
          <a:p>
            <a:fld id="{FCAAE089-EB29-496E-8EA0-24BC7588EC3A}" type="datetime1">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5A2252C0-7AE4-4A1C-970C-21680E7A5E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FAF3F9-2BAF-4C4E-B3FF-91258FD4F251}"/>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419910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F36891-6C61-4C04-A844-499B97E84BA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7F85D9-FB0B-4D8B-874D-82FEDBD9EF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72021B-3D1D-41AB-8088-F650BE92909F}"/>
              </a:ext>
            </a:extLst>
          </p:cNvPr>
          <p:cNvSpPr>
            <a:spLocks noGrp="1"/>
          </p:cNvSpPr>
          <p:nvPr>
            <p:ph type="dt" sz="half" idx="10"/>
          </p:nvPr>
        </p:nvSpPr>
        <p:spPr/>
        <p:txBody>
          <a:bodyPr/>
          <a:lstStyle/>
          <a:p>
            <a:fld id="{08257DA0-C0C1-421B-9671-D2B659B85103}" type="datetime1">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4A62A824-6E80-4802-9C8D-52124520D9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BF792F-40C9-457C-B922-9A0D677E0ABC}"/>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102247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6719957-BA72-4ECB-8770-514BBBE1656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5D8B69-F44E-44BC-88FC-58A00C5062E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CD13E7-C186-4785-A558-C653359E983E}"/>
              </a:ext>
            </a:extLst>
          </p:cNvPr>
          <p:cNvSpPr>
            <a:spLocks noGrp="1"/>
          </p:cNvSpPr>
          <p:nvPr>
            <p:ph type="dt" sz="half" idx="10"/>
          </p:nvPr>
        </p:nvSpPr>
        <p:spPr/>
        <p:txBody>
          <a:bodyPr/>
          <a:lstStyle/>
          <a:p>
            <a:fld id="{8AF7FA6C-403E-419D-AE3D-98871F101A66}" type="datetime1">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AD19E8F7-E793-4D86-9C41-65E46DEF85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472DEB-9187-4DCC-A102-08E1138F3455}"/>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146770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5DF21-00C6-43CD-9986-9CF17C80E5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1EC6F2-AC1C-4A1F-A7A1-EAAC958463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266B74-97C3-4226-8A25-D1BEBA978703}"/>
              </a:ext>
            </a:extLst>
          </p:cNvPr>
          <p:cNvSpPr>
            <a:spLocks noGrp="1"/>
          </p:cNvSpPr>
          <p:nvPr>
            <p:ph type="dt" sz="half" idx="10"/>
          </p:nvPr>
        </p:nvSpPr>
        <p:spPr/>
        <p:txBody>
          <a:bodyPr/>
          <a:lstStyle/>
          <a:p>
            <a:fld id="{79F4007F-0C82-426F-81D3-F384DD0481F6}" type="datetime1">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B9B3BE63-FC86-4D0E-A177-80979E563C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808DC5-8370-474A-94B9-C3867E7FFC9C}"/>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251126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E39FD-2586-47FB-A958-8726B2A5372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279852-F3AD-49F0-9407-B1BFAAE15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7E6AE79-3D2D-4F2D-A8B1-03B6EBB9F758}"/>
              </a:ext>
            </a:extLst>
          </p:cNvPr>
          <p:cNvSpPr>
            <a:spLocks noGrp="1"/>
          </p:cNvSpPr>
          <p:nvPr>
            <p:ph type="dt" sz="half" idx="10"/>
          </p:nvPr>
        </p:nvSpPr>
        <p:spPr/>
        <p:txBody>
          <a:bodyPr/>
          <a:lstStyle/>
          <a:p>
            <a:fld id="{38AC6CFD-A489-496A-9060-8257B8008B43}" type="datetime1">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776D75D3-58D1-4297-8E33-7F8C901757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3A9499-600A-4F79-805C-0B439BC5C2B0}"/>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122266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8B737-65F5-45BA-A185-605B54C71D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7DF7-6BA1-4A14-9921-FFA3E3DA794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F31A3BB-5B80-495D-A206-6B07F4EAD53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67740C-2EE9-47FB-9FEB-AB116AF23F91}"/>
              </a:ext>
            </a:extLst>
          </p:cNvPr>
          <p:cNvSpPr>
            <a:spLocks noGrp="1"/>
          </p:cNvSpPr>
          <p:nvPr>
            <p:ph type="dt" sz="half" idx="10"/>
          </p:nvPr>
        </p:nvSpPr>
        <p:spPr/>
        <p:txBody>
          <a:bodyPr/>
          <a:lstStyle/>
          <a:p>
            <a:fld id="{B2AF7941-C187-477D-A332-64C7DB57BA35}" type="datetime1">
              <a:rPr kumimoji="1" lang="ja-JP" altLang="en-US" smtClean="0"/>
              <a:t>2025/1/22</a:t>
            </a:fld>
            <a:endParaRPr kumimoji="1" lang="ja-JP" altLang="en-US"/>
          </a:p>
        </p:txBody>
      </p:sp>
      <p:sp>
        <p:nvSpPr>
          <p:cNvPr id="6" name="フッター プレースホルダー 5">
            <a:extLst>
              <a:ext uri="{FF2B5EF4-FFF2-40B4-BE49-F238E27FC236}">
                <a16:creationId xmlns:a16="http://schemas.microsoft.com/office/drawing/2014/main" id="{2EBDD594-A2F2-4265-A2C8-30A3676311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7BC786-3E71-40DD-97C1-8ED2C219CF85}"/>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52076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73F2C3-0986-44A3-A5EF-AE705903321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3C01B5-FBCE-4573-A514-38386147B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2346E1A-0868-4B44-ACFB-2442E860F6A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93064F7-10A0-467F-A546-F2E4CFE57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FC21FD1-B4A8-493D-A7AF-B41EE2C1C4C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8AC1336-8993-43CE-B506-3ECC3C3DD30E}"/>
              </a:ext>
            </a:extLst>
          </p:cNvPr>
          <p:cNvSpPr>
            <a:spLocks noGrp="1"/>
          </p:cNvSpPr>
          <p:nvPr>
            <p:ph type="dt" sz="half" idx="10"/>
          </p:nvPr>
        </p:nvSpPr>
        <p:spPr/>
        <p:txBody>
          <a:bodyPr/>
          <a:lstStyle/>
          <a:p>
            <a:fld id="{CA28F6AB-F196-400A-8EF6-1FE94C782216}" type="datetime1">
              <a:rPr kumimoji="1" lang="ja-JP" altLang="en-US" smtClean="0"/>
              <a:t>2025/1/22</a:t>
            </a:fld>
            <a:endParaRPr kumimoji="1" lang="ja-JP" altLang="en-US"/>
          </a:p>
        </p:txBody>
      </p:sp>
      <p:sp>
        <p:nvSpPr>
          <p:cNvPr id="8" name="フッター プレースホルダー 7">
            <a:extLst>
              <a:ext uri="{FF2B5EF4-FFF2-40B4-BE49-F238E27FC236}">
                <a16:creationId xmlns:a16="http://schemas.microsoft.com/office/drawing/2014/main" id="{48F760B5-27F3-45A0-94F9-A93EDED8E1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A38803-2CC0-45E8-8E1C-3F32028C8A07}"/>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77751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034931-8AF8-4A42-A321-72B6A5ABEE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CDB1EF3-A6AC-43BA-A42B-B6FD8395974E}"/>
              </a:ext>
            </a:extLst>
          </p:cNvPr>
          <p:cNvSpPr>
            <a:spLocks noGrp="1"/>
          </p:cNvSpPr>
          <p:nvPr>
            <p:ph type="dt" sz="half" idx="10"/>
          </p:nvPr>
        </p:nvSpPr>
        <p:spPr/>
        <p:txBody>
          <a:bodyPr/>
          <a:lstStyle/>
          <a:p>
            <a:fld id="{8A8AD019-4F7B-480C-AF8B-09CDC74E05C3}" type="datetime1">
              <a:rPr kumimoji="1" lang="ja-JP" altLang="en-US" smtClean="0"/>
              <a:t>2025/1/22</a:t>
            </a:fld>
            <a:endParaRPr kumimoji="1" lang="ja-JP" altLang="en-US"/>
          </a:p>
        </p:txBody>
      </p:sp>
      <p:sp>
        <p:nvSpPr>
          <p:cNvPr id="4" name="フッター プレースホルダー 3">
            <a:extLst>
              <a:ext uri="{FF2B5EF4-FFF2-40B4-BE49-F238E27FC236}">
                <a16:creationId xmlns:a16="http://schemas.microsoft.com/office/drawing/2014/main" id="{1A205D8C-61B2-45D2-A79C-FC9C72AF169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7887FDC-2D45-4AB1-AD80-AC41EDF193E3}"/>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382117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A1DF06-D328-460E-B6A8-10F7C0DEC078}"/>
              </a:ext>
            </a:extLst>
          </p:cNvPr>
          <p:cNvSpPr>
            <a:spLocks noGrp="1"/>
          </p:cNvSpPr>
          <p:nvPr>
            <p:ph type="dt" sz="half" idx="10"/>
          </p:nvPr>
        </p:nvSpPr>
        <p:spPr/>
        <p:txBody>
          <a:bodyPr/>
          <a:lstStyle/>
          <a:p>
            <a:fld id="{71447452-83EB-4633-A02E-36969E09F76C}" type="datetime1">
              <a:rPr kumimoji="1" lang="ja-JP" altLang="en-US" smtClean="0"/>
              <a:t>2025/1/22</a:t>
            </a:fld>
            <a:endParaRPr kumimoji="1" lang="ja-JP" altLang="en-US"/>
          </a:p>
        </p:txBody>
      </p:sp>
      <p:sp>
        <p:nvSpPr>
          <p:cNvPr id="3" name="フッター プレースホルダー 2">
            <a:extLst>
              <a:ext uri="{FF2B5EF4-FFF2-40B4-BE49-F238E27FC236}">
                <a16:creationId xmlns:a16="http://schemas.microsoft.com/office/drawing/2014/main" id="{4C5E4873-381E-48C6-A5DF-7CB40DB8DF5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D559D4-C12A-4211-9876-CF959DDDCE12}"/>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286679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D2610-5E01-4489-A1C6-884F3A88EB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4C538E-91B2-4332-A5D5-720917068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F1852C-F0FF-45F4-A1F0-8DACAE8DD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AC7628-BE86-4194-8079-21E18D7E2A11}"/>
              </a:ext>
            </a:extLst>
          </p:cNvPr>
          <p:cNvSpPr>
            <a:spLocks noGrp="1"/>
          </p:cNvSpPr>
          <p:nvPr>
            <p:ph type="dt" sz="half" idx="10"/>
          </p:nvPr>
        </p:nvSpPr>
        <p:spPr/>
        <p:txBody>
          <a:bodyPr/>
          <a:lstStyle/>
          <a:p>
            <a:fld id="{EFEEE04D-4C24-4E56-B623-83C5727F7DAE}" type="datetime1">
              <a:rPr kumimoji="1" lang="ja-JP" altLang="en-US" smtClean="0"/>
              <a:t>2025/1/22</a:t>
            </a:fld>
            <a:endParaRPr kumimoji="1" lang="ja-JP" altLang="en-US"/>
          </a:p>
        </p:txBody>
      </p:sp>
      <p:sp>
        <p:nvSpPr>
          <p:cNvPr id="6" name="フッター プレースホルダー 5">
            <a:extLst>
              <a:ext uri="{FF2B5EF4-FFF2-40B4-BE49-F238E27FC236}">
                <a16:creationId xmlns:a16="http://schemas.microsoft.com/office/drawing/2014/main" id="{D5EE02E5-C5C2-4C7F-8322-38C6BE3676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C7AEFB-8348-47F8-A06E-AA4EA8B821D2}"/>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199424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976AD2-6CEA-4D71-B32C-FC861855CE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6CFA25D-7CEC-4396-9893-9B32C89E7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C05608E-704D-4074-BE4C-1216F60F2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7250270-6AC5-4499-A80E-F04006B144BD}"/>
              </a:ext>
            </a:extLst>
          </p:cNvPr>
          <p:cNvSpPr>
            <a:spLocks noGrp="1"/>
          </p:cNvSpPr>
          <p:nvPr>
            <p:ph type="dt" sz="half" idx="10"/>
          </p:nvPr>
        </p:nvSpPr>
        <p:spPr/>
        <p:txBody>
          <a:bodyPr/>
          <a:lstStyle/>
          <a:p>
            <a:fld id="{432F48C2-D1C1-4225-A849-E5799BDAD70B}" type="datetime1">
              <a:rPr kumimoji="1" lang="ja-JP" altLang="en-US" smtClean="0"/>
              <a:t>2025/1/22</a:t>
            </a:fld>
            <a:endParaRPr kumimoji="1" lang="ja-JP" altLang="en-US"/>
          </a:p>
        </p:txBody>
      </p:sp>
      <p:sp>
        <p:nvSpPr>
          <p:cNvPr id="6" name="フッター プレースホルダー 5">
            <a:extLst>
              <a:ext uri="{FF2B5EF4-FFF2-40B4-BE49-F238E27FC236}">
                <a16:creationId xmlns:a16="http://schemas.microsoft.com/office/drawing/2014/main" id="{FEB55932-0660-4990-A2B7-67BE987831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6A909-FFFB-4C00-842E-F7D606656A3B}"/>
              </a:ext>
            </a:extLst>
          </p:cNvPr>
          <p:cNvSpPr>
            <a:spLocks noGrp="1"/>
          </p:cNvSpPr>
          <p:nvPr>
            <p:ph type="sldNum" sz="quarter" idx="12"/>
          </p:nvPr>
        </p:nvSpPr>
        <p:spPr/>
        <p:txBody>
          <a:body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310801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A09199A-1030-43DA-A51F-88B332775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75732E-1788-4669-B498-C27CA97F2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B3A2BF-F94F-4EDC-AAC0-C8C965B8E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40E39-EB2E-4951-AC89-DA133A21CC1E}" type="datetime1">
              <a:rPr kumimoji="1" lang="ja-JP" altLang="en-US" smtClean="0"/>
              <a:t>2025/1/22</a:t>
            </a:fld>
            <a:endParaRPr kumimoji="1" lang="ja-JP" altLang="en-US"/>
          </a:p>
        </p:txBody>
      </p:sp>
      <p:sp>
        <p:nvSpPr>
          <p:cNvPr id="5" name="フッター プレースホルダー 4">
            <a:extLst>
              <a:ext uri="{FF2B5EF4-FFF2-40B4-BE49-F238E27FC236}">
                <a16:creationId xmlns:a16="http://schemas.microsoft.com/office/drawing/2014/main" id="{23489711-47A6-4354-95D4-ED4CAEA3D2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C78ED6F-90F2-471B-A22B-D7B6F9A45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FAA28-2341-4815-A8CA-D35F9998A5F7}" type="slidenum">
              <a:rPr kumimoji="1" lang="ja-JP" altLang="en-US" smtClean="0"/>
              <a:t>‹#›</a:t>
            </a:fld>
            <a:endParaRPr kumimoji="1" lang="ja-JP" altLang="en-US"/>
          </a:p>
        </p:txBody>
      </p:sp>
    </p:spTree>
    <p:extLst>
      <p:ext uri="{BB962C8B-B14F-4D97-AF65-F5344CB8AC3E}">
        <p14:creationId xmlns:p14="http://schemas.microsoft.com/office/powerpoint/2010/main" val="2320059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DB2AFA1F-C318-4C79-B2C1-BF2E276F7060}"/>
              </a:ext>
            </a:extLst>
          </p:cNvPr>
          <p:cNvSpPr>
            <a:spLocks noGrp="1"/>
          </p:cNvSpPr>
          <p:nvPr>
            <p:ph type="subTitle" idx="1"/>
          </p:nvPr>
        </p:nvSpPr>
        <p:spPr>
          <a:xfrm>
            <a:off x="954505" y="2553653"/>
            <a:ext cx="10724148" cy="1721567"/>
          </a:xfrm>
        </p:spPr>
        <p:txBody>
          <a:bodyPr>
            <a:normAutofit/>
          </a:bodyPr>
          <a:lstStyle/>
          <a:p>
            <a:pPr algn="l"/>
            <a:r>
              <a:rPr kumimoji="1" lang="ja-JP" altLang="en-US" sz="3600" dirty="0">
                <a:latin typeface="UD デジタル 教科書体 NP-R" panose="02020400000000000000" pitchFamily="18" charset="-128"/>
                <a:ea typeface="UD デジタル 教科書体 NP-R" panose="02020400000000000000" pitchFamily="18" charset="-128"/>
              </a:rPr>
              <a:t>議題２</a:t>
            </a:r>
            <a:r>
              <a:rPr kumimoji="1" lang="en-US" altLang="ja-JP" sz="3600" dirty="0">
                <a:latin typeface="UD デジタル 教科書体 NP-R" panose="02020400000000000000" pitchFamily="18" charset="-128"/>
                <a:ea typeface="UD デジタル 教科書体 NP-R" panose="02020400000000000000" pitchFamily="18" charset="-128"/>
              </a:rPr>
              <a:t>. </a:t>
            </a:r>
            <a:r>
              <a:rPr kumimoji="1" lang="ja-JP" altLang="en-US" sz="3600" dirty="0">
                <a:latin typeface="UD デジタル 教科書体 NP-R" panose="02020400000000000000" pitchFamily="18" charset="-128"/>
                <a:ea typeface="UD デジタル 教科書体 NP-R" panose="02020400000000000000" pitchFamily="18" charset="-128"/>
              </a:rPr>
              <a:t>南海トラフ地震臨時情報発表時における</a:t>
            </a:r>
            <a:endParaRPr kumimoji="1" lang="en-US" altLang="ja-JP" sz="3600" dirty="0">
              <a:latin typeface="UD デジタル 教科書体 NP-R" panose="02020400000000000000" pitchFamily="18" charset="-128"/>
              <a:ea typeface="UD デジタル 教科書体 NP-R" panose="02020400000000000000" pitchFamily="18" charset="-128"/>
            </a:endParaRPr>
          </a:p>
          <a:p>
            <a:pPr algn="l"/>
            <a:r>
              <a:rPr kumimoji="1" lang="ja-JP" altLang="en-US" sz="3600" dirty="0">
                <a:latin typeface="UD デジタル 教科書体 NP-R" panose="02020400000000000000" pitchFamily="18" charset="-128"/>
                <a:ea typeface="UD デジタル 教科書体 NP-R" panose="02020400000000000000" pitchFamily="18" charset="-128"/>
              </a:rPr>
              <a:t>　  　　府民への呼びかけ等について</a:t>
            </a:r>
            <a:endParaRPr kumimoji="1" lang="en-US" altLang="ja-JP" sz="3600" dirty="0">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5">
            <a:extLst>
              <a:ext uri="{FF2B5EF4-FFF2-40B4-BE49-F238E27FC236}">
                <a16:creationId xmlns:a16="http://schemas.microsoft.com/office/drawing/2014/main" id="{E9510E23-46EA-44F1-A9E3-B1D32B2E17BB}"/>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1</a:t>
            </a:fld>
            <a:endParaRPr kumimoji="1" lang="ja-JP" altLang="en-US" sz="1600" dirty="0"/>
          </a:p>
        </p:txBody>
      </p:sp>
    </p:spTree>
    <p:extLst>
      <p:ext uri="{BB962C8B-B14F-4D97-AF65-F5344CB8AC3E}">
        <p14:creationId xmlns:p14="http://schemas.microsoft.com/office/powerpoint/2010/main" val="156531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7B329220-FB63-45E2-B52F-5EB36B62CF3B}"/>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10</a:t>
            </a:fld>
            <a:endParaRPr kumimoji="1" lang="ja-JP" altLang="en-US" sz="1600" dirty="0"/>
          </a:p>
        </p:txBody>
      </p:sp>
      <p:sp>
        <p:nvSpPr>
          <p:cNvPr id="6" name="タイトル 1">
            <a:extLst>
              <a:ext uri="{FF2B5EF4-FFF2-40B4-BE49-F238E27FC236}">
                <a16:creationId xmlns:a16="http://schemas.microsoft.com/office/drawing/2014/main" id="{72F21BE5-BCB1-468B-B1E9-2DEE0369AA88}"/>
              </a:ext>
            </a:extLst>
          </p:cNvPr>
          <p:cNvSpPr txBox="1">
            <a:spLocks/>
          </p:cNvSpPr>
          <p:nvPr/>
        </p:nvSpPr>
        <p:spPr>
          <a:xfrm>
            <a:off x="0" y="-1"/>
            <a:ext cx="12181501" cy="972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3.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府の対応  </a:t>
            </a:r>
            <a:r>
              <a:rPr kumimoji="1" lang="ja-JP" altLang="en-US" sz="32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a:t>
            </a:r>
            <a:r>
              <a:rPr lang="en-US" altLang="ja-JP" sz="3200" dirty="0">
                <a:solidFill>
                  <a:schemeClr val="bg1"/>
                </a:solidFill>
                <a:latin typeface="UD デジタル 教科書体 NK-B" panose="02020700000000000000" pitchFamily="18" charset="-128"/>
                <a:ea typeface="UD デジタル 教科書体 NK-B" panose="02020700000000000000" pitchFamily="18" charset="-128"/>
                <a:cs typeface="+mn-cs"/>
              </a:rPr>
              <a:t>2</a:t>
            </a:r>
            <a:r>
              <a:rPr kumimoji="1" lang="ja-JP" altLang="en-US" sz="32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）学校や医療施設の対応等に係る統一的な判断基準等</a:t>
            </a:r>
            <a:endParaRPr kumimoji="1" lang="en-US" altLang="ja-JP" sz="32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endParaRPr>
          </a:p>
          <a:p>
            <a:pPr algn="l"/>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cs typeface="+mn-cs"/>
              </a:rPr>
              <a:t>　　　　　　　　　　　　　（国や</a:t>
            </a:r>
            <a:r>
              <a:rPr kumimoji="1" lang="ja-JP" altLang="en-US" sz="28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関西広域連合との調整経過</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cs typeface="+mn-cs"/>
              </a:rPr>
              <a:t>）</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21EA910C-F6C7-42C8-AEFE-65F0FD561668}"/>
              </a:ext>
            </a:extLst>
          </p:cNvPr>
          <p:cNvSpPr txBox="1"/>
          <p:nvPr/>
        </p:nvSpPr>
        <p:spPr>
          <a:xfrm>
            <a:off x="5144293" y="2211825"/>
            <a:ext cx="492443" cy="2927337"/>
          </a:xfrm>
          <a:prstGeom prst="rect">
            <a:avLst/>
          </a:prstGeom>
          <a:noFill/>
        </p:spPr>
        <p:txBody>
          <a:bodyPr vert="eaVert"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関西広域連合</a:t>
            </a:r>
            <a:r>
              <a:rPr lang="ja-JP" altLang="en-US" sz="2000" dirty="0">
                <a:latin typeface="UD デジタル 教科書体 NK-R" panose="02020400000000000000" pitchFamily="18" charset="-128"/>
                <a:ea typeface="UD デジタル 教科書体 NK-R" panose="02020400000000000000" pitchFamily="18" charset="-128"/>
              </a:rPr>
              <a:t>との</a:t>
            </a:r>
            <a:r>
              <a:rPr kumimoji="1" lang="ja-JP" altLang="en-US" sz="2000" dirty="0">
                <a:latin typeface="UD デジタル 教科書体 NK-R" panose="02020400000000000000" pitchFamily="18" charset="-128"/>
                <a:ea typeface="UD デジタル 教科書体 NK-R" panose="02020400000000000000" pitchFamily="18" charset="-128"/>
              </a:rPr>
              <a:t>打合せ</a:t>
            </a:r>
          </a:p>
        </p:txBody>
      </p:sp>
      <p:sp>
        <p:nvSpPr>
          <p:cNvPr id="10" name="テキスト ボックス 9">
            <a:extLst>
              <a:ext uri="{FF2B5EF4-FFF2-40B4-BE49-F238E27FC236}">
                <a16:creationId xmlns:a16="http://schemas.microsoft.com/office/drawing/2014/main" id="{63894A29-3FA9-4BEB-B7A1-3F661ECF8ED9}"/>
              </a:ext>
            </a:extLst>
          </p:cNvPr>
          <p:cNvSpPr txBox="1"/>
          <p:nvPr/>
        </p:nvSpPr>
        <p:spPr>
          <a:xfrm>
            <a:off x="3645194" y="2213276"/>
            <a:ext cx="492443" cy="2862321"/>
          </a:xfrm>
          <a:prstGeom prst="rect">
            <a:avLst/>
          </a:prstGeom>
          <a:noFill/>
        </p:spPr>
        <p:txBody>
          <a:bodyPr vert="eaVert"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国（内閣府）</a:t>
            </a:r>
            <a:r>
              <a:rPr lang="ja-JP" altLang="en-US" sz="2000" dirty="0">
                <a:latin typeface="UD デジタル 教科書体 NK-R" panose="02020400000000000000" pitchFamily="18" charset="-128"/>
                <a:ea typeface="UD デジタル 教科書体 NK-R" panose="02020400000000000000" pitchFamily="18" charset="-128"/>
              </a:rPr>
              <a:t>との打合せ</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2D12DB28-3228-4470-B9E2-479ACB1A306C}"/>
              </a:ext>
            </a:extLst>
          </p:cNvPr>
          <p:cNvSpPr txBox="1"/>
          <p:nvPr/>
        </p:nvSpPr>
        <p:spPr>
          <a:xfrm>
            <a:off x="8517090" y="2211757"/>
            <a:ext cx="492443" cy="3036363"/>
          </a:xfrm>
          <a:prstGeom prst="rect">
            <a:avLst/>
          </a:prstGeom>
          <a:noFill/>
        </p:spPr>
        <p:txBody>
          <a:bodyPr vert="eaVert"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関西広域連合ヒアリング</a:t>
            </a:r>
          </a:p>
        </p:txBody>
      </p:sp>
      <p:sp>
        <p:nvSpPr>
          <p:cNvPr id="13" name="テキスト ボックス 12">
            <a:extLst>
              <a:ext uri="{FF2B5EF4-FFF2-40B4-BE49-F238E27FC236}">
                <a16:creationId xmlns:a16="http://schemas.microsoft.com/office/drawing/2014/main" id="{F0FD3B75-B03B-4213-82EA-9E5C268A2A4D}"/>
              </a:ext>
            </a:extLst>
          </p:cNvPr>
          <p:cNvSpPr txBox="1"/>
          <p:nvPr/>
        </p:nvSpPr>
        <p:spPr>
          <a:xfrm>
            <a:off x="7981597" y="2211756"/>
            <a:ext cx="492443" cy="2927407"/>
          </a:xfrm>
          <a:prstGeom prst="rect">
            <a:avLst/>
          </a:prstGeom>
          <a:noFill/>
        </p:spPr>
        <p:txBody>
          <a:bodyPr vert="eaVert"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国</a:t>
            </a:r>
            <a:r>
              <a:rPr kumimoji="1" lang="en-US" altLang="ja-JP" sz="2000" dirty="0">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R" panose="02020400000000000000" pitchFamily="18" charset="-128"/>
                <a:ea typeface="UD デジタル 教科書体 NK-R" panose="02020400000000000000" pitchFamily="18" charset="-128"/>
              </a:rPr>
              <a:t>内閣府</a:t>
            </a:r>
            <a:r>
              <a:rPr kumimoji="1" lang="en-US" altLang="ja-JP" sz="2000" dirty="0">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R" panose="02020400000000000000" pitchFamily="18" charset="-128"/>
                <a:ea typeface="UD デジタル 教科書体 NK-R" panose="02020400000000000000" pitchFamily="18" charset="-128"/>
              </a:rPr>
              <a:t>ヒアリング</a:t>
            </a:r>
          </a:p>
        </p:txBody>
      </p:sp>
      <p:sp>
        <p:nvSpPr>
          <p:cNvPr id="14" name="矢印: 右 13">
            <a:extLst>
              <a:ext uri="{FF2B5EF4-FFF2-40B4-BE49-F238E27FC236}">
                <a16:creationId xmlns:a16="http://schemas.microsoft.com/office/drawing/2014/main" id="{8B06A145-2D44-4BE0-8CB6-72E4EFE1E27B}"/>
              </a:ext>
            </a:extLst>
          </p:cNvPr>
          <p:cNvSpPr/>
          <p:nvPr/>
        </p:nvSpPr>
        <p:spPr>
          <a:xfrm>
            <a:off x="497308" y="1145385"/>
            <a:ext cx="11093114" cy="369332"/>
          </a:xfrm>
          <a:prstGeom prst="rightArrow">
            <a:avLst>
              <a:gd name="adj1" fmla="val 73333"/>
              <a:gd name="adj2" fmla="val 51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927C543-1A8A-4A3D-9D5D-C10F182A5361}"/>
              </a:ext>
            </a:extLst>
          </p:cNvPr>
          <p:cNvSpPr txBox="1"/>
          <p:nvPr/>
        </p:nvSpPr>
        <p:spPr>
          <a:xfrm>
            <a:off x="8140626" y="1853621"/>
            <a:ext cx="765313" cy="369332"/>
          </a:xfrm>
          <a:prstGeom prst="rect">
            <a:avLst/>
          </a:prstGeom>
          <a:noFill/>
        </p:spPr>
        <p:txBody>
          <a:bodyPr wrap="square" rtlCol="0">
            <a:spAutoFit/>
          </a:bodyPr>
          <a:lstStyle/>
          <a:p>
            <a:r>
              <a:rPr lang="en-US" altLang="ja-JP" dirty="0">
                <a:latin typeface="UD デジタル 教科書体 NK-R" panose="02020400000000000000" pitchFamily="18" charset="-128"/>
                <a:ea typeface="UD デジタル 教科書体 NK-R" panose="02020400000000000000" pitchFamily="18" charset="-128"/>
              </a:rPr>
              <a:t>26</a:t>
            </a:r>
            <a:r>
              <a:rPr kumimoji="1" lang="ja-JP" altLang="en-US" dirty="0">
                <a:latin typeface="UD デジタル 教科書体 NK-R" panose="02020400000000000000" pitchFamily="18" charset="-128"/>
                <a:ea typeface="UD デジタル 教科書体 NK-R" panose="02020400000000000000" pitchFamily="18" charset="-128"/>
              </a:rPr>
              <a:t>日</a:t>
            </a:r>
          </a:p>
        </p:txBody>
      </p:sp>
      <p:sp>
        <p:nvSpPr>
          <p:cNvPr id="15" name="テキスト ボックス 14">
            <a:extLst>
              <a:ext uri="{FF2B5EF4-FFF2-40B4-BE49-F238E27FC236}">
                <a16:creationId xmlns:a16="http://schemas.microsoft.com/office/drawing/2014/main" id="{0431EADB-402C-4D1E-BBC5-A61EBA3FA5DB}"/>
              </a:ext>
            </a:extLst>
          </p:cNvPr>
          <p:cNvSpPr txBox="1"/>
          <p:nvPr/>
        </p:nvSpPr>
        <p:spPr>
          <a:xfrm>
            <a:off x="737982" y="1479365"/>
            <a:ext cx="872359" cy="400110"/>
          </a:xfrm>
          <a:prstGeom prst="rect">
            <a:avLst/>
          </a:prstGeom>
          <a:noFill/>
        </p:spPr>
        <p:txBody>
          <a:bodyPr wrap="square" rtlCol="0">
            <a:spAutoFit/>
          </a:bodyPr>
          <a:lstStyle/>
          <a:p>
            <a:r>
              <a:rPr lang="en-US" altLang="ja-JP" sz="2000" dirty="0">
                <a:latin typeface="UD デジタル 教科書体 NK-R" panose="02020400000000000000" pitchFamily="18" charset="-128"/>
                <a:ea typeface="UD デジタル 教科書体 NK-R" panose="02020400000000000000" pitchFamily="18" charset="-128"/>
              </a:rPr>
              <a:t>10</a:t>
            </a:r>
            <a:r>
              <a:rPr lang="ja-JP" altLang="en-US" sz="2000" dirty="0">
                <a:latin typeface="UD デジタル 教科書体 NK-R" panose="02020400000000000000" pitchFamily="18" charset="-128"/>
                <a:ea typeface="UD デジタル 教科書体 NK-R" panose="02020400000000000000" pitchFamily="18" charset="-128"/>
              </a:rPr>
              <a:t>月</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9F5C71DA-0A95-4276-B70B-83734391CE20}"/>
              </a:ext>
            </a:extLst>
          </p:cNvPr>
          <p:cNvSpPr txBox="1"/>
          <p:nvPr/>
        </p:nvSpPr>
        <p:spPr>
          <a:xfrm>
            <a:off x="1053589" y="1853945"/>
            <a:ext cx="765313" cy="369332"/>
          </a:xfrm>
          <a:prstGeom prst="rect">
            <a:avLst/>
          </a:prstGeom>
          <a:noFill/>
        </p:spPr>
        <p:txBody>
          <a:bodyPr wrap="square" rtlCol="0">
            <a:spAutoFit/>
          </a:bodyPr>
          <a:lstStyle/>
          <a:p>
            <a:pPr algn="ctr"/>
            <a:r>
              <a:rPr lang="en-US" altLang="ja-JP" dirty="0">
                <a:latin typeface="UD デジタル 教科書体 NK-R" panose="02020400000000000000" pitchFamily="18" charset="-128"/>
                <a:ea typeface="UD デジタル 教科書体 NK-R" panose="02020400000000000000" pitchFamily="18" charset="-128"/>
              </a:rPr>
              <a:t>3</a:t>
            </a:r>
            <a:r>
              <a:rPr kumimoji="1" lang="ja-JP" altLang="en-US" dirty="0">
                <a:latin typeface="UD デジタル 教科書体 NK-R" panose="02020400000000000000" pitchFamily="18" charset="-128"/>
                <a:ea typeface="UD デジタル 教科書体 NK-R" panose="02020400000000000000" pitchFamily="18" charset="-128"/>
              </a:rPr>
              <a:t>日</a:t>
            </a:r>
          </a:p>
        </p:txBody>
      </p:sp>
      <p:sp>
        <p:nvSpPr>
          <p:cNvPr id="19" name="テキスト ボックス 18">
            <a:extLst>
              <a:ext uri="{FF2B5EF4-FFF2-40B4-BE49-F238E27FC236}">
                <a16:creationId xmlns:a16="http://schemas.microsoft.com/office/drawing/2014/main" id="{AA222E7C-CE6F-4779-9D9D-5F7E5233747E}"/>
              </a:ext>
            </a:extLst>
          </p:cNvPr>
          <p:cNvSpPr txBox="1"/>
          <p:nvPr/>
        </p:nvSpPr>
        <p:spPr>
          <a:xfrm>
            <a:off x="2268385" y="2215697"/>
            <a:ext cx="492443" cy="2923465"/>
          </a:xfrm>
          <a:prstGeom prst="rect">
            <a:avLst/>
          </a:prstGeom>
          <a:noFill/>
        </p:spPr>
        <p:txBody>
          <a:bodyPr vert="eaVert"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国（内閣府）へ</a:t>
            </a:r>
            <a:r>
              <a:rPr lang="ja-JP" altLang="en-US" sz="2000" dirty="0">
                <a:latin typeface="UD デジタル 教科書体 NK-R" panose="02020400000000000000" pitchFamily="18" charset="-128"/>
                <a:ea typeface="UD デジタル 教科書体 NK-R" panose="02020400000000000000" pitchFamily="18" charset="-128"/>
              </a:rPr>
              <a:t>提案</a:t>
            </a:r>
            <a:r>
              <a:rPr kumimoji="1" lang="ja-JP" altLang="en-US" sz="2000" dirty="0">
                <a:latin typeface="UD デジタル 教科書体 NK-R" panose="02020400000000000000" pitchFamily="18" charset="-128"/>
                <a:ea typeface="UD デジタル 教科書体 NK-R" panose="02020400000000000000" pitchFamily="18" charset="-128"/>
              </a:rPr>
              <a:t>提出</a:t>
            </a:r>
          </a:p>
        </p:txBody>
      </p:sp>
      <p:sp>
        <p:nvSpPr>
          <p:cNvPr id="20" name="テキスト ボックス 19">
            <a:extLst>
              <a:ext uri="{FF2B5EF4-FFF2-40B4-BE49-F238E27FC236}">
                <a16:creationId xmlns:a16="http://schemas.microsoft.com/office/drawing/2014/main" id="{EF149172-C02E-44D1-92CD-26B850455A6A}"/>
              </a:ext>
            </a:extLst>
          </p:cNvPr>
          <p:cNvSpPr txBox="1"/>
          <p:nvPr/>
        </p:nvSpPr>
        <p:spPr>
          <a:xfrm>
            <a:off x="2124568" y="1853946"/>
            <a:ext cx="765313" cy="369332"/>
          </a:xfrm>
          <a:prstGeom prst="rect">
            <a:avLst/>
          </a:prstGeom>
          <a:noFill/>
        </p:spPr>
        <p:txBody>
          <a:bodyPr wrap="square" rtlCol="0">
            <a:spAutoFit/>
          </a:bodyPr>
          <a:lstStyle/>
          <a:p>
            <a:pPr algn="ctr"/>
            <a:r>
              <a:rPr kumimoji="1" lang="en-US" altLang="ja-JP" dirty="0">
                <a:latin typeface="UD デジタル 教科書体 NK-R" panose="02020400000000000000" pitchFamily="18" charset="-128"/>
                <a:ea typeface="UD デジタル 教科書体 NK-R" panose="02020400000000000000" pitchFamily="18" charset="-128"/>
              </a:rPr>
              <a:t>17</a:t>
            </a:r>
            <a:r>
              <a:rPr kumimoji="1" lang="ja-JP" altLang="en-US" dirty="0">
                <a:latin typeface="UD デジタル 教科書体 NK-R" panose="02020400000000000000" pitchFamily="18" charset="-128"/>
                <a:ea typeface="UD デジタル 教科書体 NK-R" panose="02020400000000000000" pitchFamily="18" charset="-128"/>
              </a:rPr>
              <a:t>日</a:t>
            </a:r>
          </a:p>
        </p:txBody>
      </p:sp>
      <p:sp>
        <p:nvSpPr>
          <p:cNvPr id="21" name="テキスト ボックス 20">
            <a:extLst>
              <a:ext uri="{FF2B5EF4-FFF2-40B4-BE49-F238E27FC236}">
                <a16:creationId xmlns:a16="http://schemas.microsoft.com/office/drawing/2014/main" id="{D6B1009E-E834-4F06-83B3-5ACAC9FA41B0}"/>
              </a:ext>
            </a:extLst>
          </p:cNvPr>
          <p:cNvSpPr txBox="1"/>
          <p:nvPr/>
        </p:nvSpPr>
        <p:spPr>
          <a:xfrm>
            <a:off x="3169398" y="1477336"/>
            <a:ext cx="872359" cy="400110"/>
          </a:xfrm>
          <a:prstGeom prst="rect">
            <a:avLst/>
          </a:prstGeom>
          <a:noFill/>
        </p:spPr>
        <p:txBody>
          <a:bodyPr wrap="square" rtlCol="0">
            <a:spAutoFit/>
          </a:bodyPr>
          <a:lstStyle/>
          <a:p>
            <a:r>
              <a:rPr lang="en-US" altLang="ja-JP" sz="2000" dirty="0">
                <a:latin typeface="UD デジタル 教科書体 NK-R" panose="02020400000000000000" pitchFamily="18" charset="-128"/>
                <a:ea typeface="UD デジタル 教科書体 NK-R" panose="02020400000000000000" pitchFamily="18" charset="-128"/>
              </a:rPr>
              <a:t>11</a:t>
            </a:r>
            <a:r>
              <a:rPr lang="ja-JP" altLang="en-US" sz="2000" dirty="0">
                <a:latin typeface="UD デジタル 教科書体 NK-R" panose="02020400000000000000" pitchFamily="18" charset="-128"/>
                <a:ea typeface="UD デジタル 教科書体 NK-R" panose="02020400000000000000" pitchFamily="18" charset="-128"/>
              </a:rPr>
              <a:t>月</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487E03D5-F583-4786-B2F6-3D6AC6776CBC}"/>
              </a:ext>
            </a:extLst>
          </p:cNvPr>
          <p:cNvSpPr txBox="1"/>
          <p:nvPr/>
        </p:nvSpPr>
        <p:spPr>
          <a:xfrm>
            <a:off x="3499494" y="1854108"/>
            <a:ext cx="765313" cy="369332"/>
          </a:xfrm>
          <a:prstGeom prst="rect">
            <a:avLst/>
          </a:prstGeom>
          <a:noFill/>
        </p:spPr>
        <p:txBody>
          <a:bodyPr wrap="square" rtlCol="0">
            <a:spAutoFit/>
          </a:bodyPr>
          <a:lstStyle/>
          <a:p>
            <a:pPr algn="ctr"/>
            <a:r>
              <a:rPr kumimoji="1" lang="en-US" altLang="ja-JP" dirty="0">
                <a:latin typeface="UD デジタル 教科書体 NK-R" panose="02020400000000000000" pitchFamily="18" charset="-128"/>
                <a:ea typeface="UD デジタル 教科書体 NK-R" panose="02020400000000000000" pitchFamily="18" charset="-128"/>
              </a:rPr>
              <a:t>6</a:t>
            </a:r>
            <a:r>
              <a:rPr kumimoji="1" lang="ja-JP" altLang="en-US" dirty="0">
                <a:latin typeface="UD デジタル 教科書体 NK-R" panose="02020400000000000000" pitchFamily="18" charset="-128"/>
                <a:ea typeface="UD デジタル 教科書体 NK-R" panose="02020400000000000000" pitchFamily="18" charset="-128"/>
              </a:rPr>
              <a:t>日</a:t>
            </a:r>
          </a:p>
        </p:txBody>
      </p:sp>
      <p:sp>
        <p:nvSpPr>
          <p:cNvPr id="24" name="テキスト ボックス 23">
            <a:extLst>
              <a:ext uri="{FF2B5EF4-FFF2-40B4-BE49-F238E27FC236}">
                <a16:creationId xmlns:a16="http://schemas.microsoft.com/office/drawing/2014/main" id="{1B529702-EEF3-494C-B1DD-E92BD8AA32AD}"/>
              </a:ext>
            </a:extLst>
          </p:cNvPr>
          <p:cNvSpPr txBox="1"/>
          <p:nvPr/>
        </p:nvSpPr>
        <p:spPr>
          <a:xfrm>
            <a:off x="4674202" y="1477336"/>
            <a:ext cx="1228018" cy="400110"/>
          </a:xfrm>
          <a:prstGeom prst="rect">
            <a:avLst/>
          </a:prstGeom>
          <a:noFill/>
        </p:spPr>
        <p:txBody>
          <a:bodyPr wrap="square" rtlCol="0">
            <a:spAutoFit/>
          </a:bodyPr>
          <a:lstStyle/>
          <a:p>
            <a:r>
              <a:rPr lang="en-US" altLang="ja-JP" sz="2000" dirty="0">
                <a:latin typeface="UD デジタル 教科書体 NK-R" panose="02020400000000000000" pitchFamily="18" charset="-128"/>
                <a:ea typeface="UD デジタル 教科書体 NK-R" panose="02020400000000000000" pitchFamily="18" charset="-128"/>
              </a:rPr>
              <a:t>12</a:t>
            </a:r>
            <a:r>
              <a:rPr lang="ja-JP" altLang="en-US" sz="2000" dirty="0">
                <a:latin typeface="UD デジタル 教科書体 NK-R" panose="02020400000000000000" pitchFamily="18" charset="-128"/>
                <a:ea typeface="UD デジタル 教科書体 NK-R" panose="02020400000000000000" pitchFamily="18" charset="-128"/>
              </a:rPr>
              <a:t>月</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7348B8E0-0E81-4B84-9269-A78345034DCC}"/>
              </a:ext>
            </a:extLst>
          </p:cNvPr>
          <p:cNvSpPr txBox="1"/>
          <p:nvPr/>
        </p:nvSpPr>
        <p:spPr>
          <a:xfrm>
            <a:off x="4998782" y="1854016"/>
            <a:ext cx="765313" cy="369332"/>
          </a:xfrm>
          <a:prstGeom prst="rect">
            <a:avLst/>
          </a:prstGeom>
          <a:noFill/>
        </p:spPr>
        <p:txBody>
          <a:bodyPr wrap="square" rtlCol="0">
            <a:spAutoFit/>
          </a:bodyPr>
          <a:lstStyle/>
          <a:p>
            <a:pPr algn="ctr"/>
            <a:r>
              <a:rPr kumimoji="1" lang="en-US" altLang="ja-JP" dirty="0">
                <a:latin typeface="UD デジタル 教科書体 NK-R" panose="02020400000000000000" pitchFamily="18" charset="-128"/>
                <a:ea typeface="UD デジタル 教科書体 NK-R" panose="02020400000000000000" pitchFamily="18" charset="-128"/>
              </a:rPr>
              <a:t>6</a:t>
            </a:r>
            <a:r>
              <a:rPr kumimoji="1" lang="ja-JP" altLang="en-US" dirty="0">
                <a:latin typeface="UD デジタル 教科書体 NK-R" panose="02020400000000000000" pitchFamily="18" charset="-128"/>
                <a:ea typeface="UD デジタル 教科書体 NK-R" panose="02020400000000000000" pitchFamily="18" charset="-128"/>
              </a:rPr>
              <a:t>日</a:t>
            </a:r>
          </a:p>
        </p:txBody>
      </p:sp>
      <p:sp>
        <p:nvSpPr>
          <p:cNvPr id="23" name="テキスト ボックス 22">
            <a:extLst>
              <a:ext uri="{FF2B5EF4-FFF2-40B4-BE49-F238E27FC236}">
                <a16:creationId xmlns:a16="http://schemas.microsoft.com/office/drawing/2014/main" id="{C46CBF4D-901A-4857-9B8C-1490E4C30C58}"/>
              </a:ext>
            </a:extLst>
          </p:cNvPr>
          <p:cNvSpPr txBox="1"/>
          <p:nvPr/>
        </p:nvSpPr>
        <p:spPr>
          <a:xfrm>
            <a:off x="6377208" y="1855898"/>
            <a:ext cx="765313" cy="369332"/>
          </a:xfrm>
          <a:prstGeom prst="rect">
            <a:avLst/>
          </a:prstGeom>
          <a:noFill/>
        </p:spPr>
        <p:txBody>
          <a:bodyPr wrap="square" rtlCol="0">
            <a:spAutoFit/>
          </a:bodyPr>
          <a:lstStyle/>
          <a:p>
            <a:pPr algn="ctr"/>
            <a:r>
              <a:rPr lang="en-US" altLang="ja-JP" dirty="0">
                <a:latin typeface="UD デジタル 教科書体 NK-R" panose="02020400000000000000" pitchFamily="18" charset="-128"/>
                <a:ea typeface="UD デジタル 教科書体 NK-R" panose="02020400000000000000" pitchFamily="18" charset="-128"/>
              </a:rPr>
              <a:t>2</a:t>
            </a:r>
            <a:r>
              <a:rPr lang="ja-JP" altLang="en-US" dirty="0">
                <a:latin typeface="UD デジタル 教科書体 NK-R" panose="02020400000000000000" pitchFamily="18" charset="-128"/>
                <a:ea typeface="UD デジタル 教科書体 NK-R" panose="02020400000000000000" pitchFamily="18" charset="-128"/>
              </a:rPr>
              <a:t>０</a:t>
            </a:r>
            <a:r>
              <a:rPr kumimoji="1" lang="ja-JP" altLang="en-US" dirty="0">
                <a:latin typeface="UD デジタル 教科書体 NK-R" panose="02020400000000000000" pitchFamily="18" charset="-128"/>
                <a:ea typeface="UD デジタル 教科書体 NK-R" panose="02020400000000000000" pitchFamily="18" charset="-128"/>
              </a:rPr>
              <a:t>日</a:t>
            </a:r>
          </a:p>
        </p:txBody>
      </p:sp>
      <p:sp>
        <p:nvSpPr>
          <p:cNvPr id="26" name="テキスト ボックス 25">
            <a:extLst>
              <a:ext uri="{FF2B5EF4-FFF2-40B4-BE49-F238E27FC236}">
                <a16:creationId xmlns:a16="http://schemas.microsoft.com/office/drawing/2014/main" id="{1C0645AC-306D-4D69-830E-5060C57E113E}"/>
              </a:ext>
            </a:extLst>
          </p:cNvPr>
          <p:cNvSpPr txBox="1"/>
          <p:nvPr/>
        </p:nvSpPr>
        <p:spPr>
          <a:xfrm>
            <a:off x="6128169" y="2210235"/>
            <a:ext cx="1292662" cy="3037885"/>
          </a:xfrm>
          <a:prstGeom prst="rect">
            <a:avLst/>
          </a:prstGeom>
          <a:noFill/>
        </p:spPr>
        <p:txBody>
          <a:bodyPr vert="eaVert"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国（内閣府）</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臨時情報</a:t>
            </a:r>
            <a:r>
              <a:rPr kumimoji="1" lang="ja-JP" altLang="en-US" dirty="0">
                <a:latin typeface="UD デジタル 教科書体 NK-R" panose="02020400000000000000" pitchFamily="18" charset="-128"/>
                <a:ea typeface="UD デジタル 教科書体 NK-R" panose="02020400000000000000" pitchFamily="18" charset="-128"/>
              </a:rPr>
              <a:t>発表を受けての</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防災対応に</a:t>
            </a:r>
            <a:r>
              <a:rPr lang="ja-JP" altLang="en-US" dirty="0">
                <a:latin typeface="UD デジタル 教科書体 NK-R" panose="02020400000000000000" pitchFamily="18" charset="-128"/>
                <a:ea typeface="UD デジタル 教科書体 NK-R" panose="02020400000000000000" pitchFamily="18" charset="-128"/>
              </a:rPr>
              <a:t>関する検証と</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改善方策を公表</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43B740BB-559E-482B-8AE8-60CE12733747}"/>
              </a:ext>
            </a:extLst>
          </p:cNvPr>
          <p:cNvSpPr txBox="1"/>
          <p:nvPr/>
        </p:nvSpPr>
        <p:spPr>
          <a:xfrm>
            <a:off x="9818632" y="1483912"/>
            <a:ext cx="765313" cy="400110"/>
          </a:xfrm>
          <a:prstGeom prst="rect">
            <a:avLst/>
          </a:prstGeom>
          <a:noFill/>
        </p:spPr>
        <p:txBody>
          <a:bodyPr wrap="square" rtlCol="0">
            <a:spAutoFit/>
          </a:bodyPr>
          <a:lstStyle/>
          <a:p>
            <a:r>
              <a:rPr lang="en-US" altLang="ja-JP" sz="20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月</a:t>
            </a:r>
            <a:endParaRPr kumimoji="1" lang="ja-JP" altLang="en-US" sz="20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5AEE52B7-3F9A-4240-AB54-24FCE6A4B9DA}"/>
              </a:ext>
            </a:extLst>
          </p:cNvPr>
          <p:cNvSpPr txBox="1"/>
          <p:nvPr/>
        </p:nvSpPr>
        <p:spPr>
          <a:xfrm>
            <a:off x="10079064" y="1857541"/>
            <a:ext cx="765313" cy="369332"/>
          </a:xfrm>
          <a:prstGeom prst="rect">
            <a:avLst/>
          </a:prstGeom>
          <a:noFill/>
        </p:spPr>
        <p:txBody>
          <a:bodyPr wrap="square" rtlCol="0">
            <a:spAutoFit/>
          </a:bodyPr>
          <a:lstStyle/>
          <a:p>
            <a:pPr algn="ctr"/>
            <a:r>
              <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rPr>
              <a:t>27</a:t>
            </a: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日</a:t>
            </a:r>
          </a:p>
        </p:txBody>
      </p:sp>
      <p:sp>
        <p:nvSpPr>
          <p:cNvPr id="33" name="テキスト ボックス 32">
            <a:extLst>
              <a:ext uri="{FF2B5EF4-FFF2-40B4-BE49-F238E27FC236}">
                <a16:creationId xmlns:a16="http://schemas.microsoft.com/office/drawing/2014/main" id="{DDF7B320-57EB-414D-B195-D03D1F7203ED}"/>
              </a:ext>
            </a:extLst>
          </p:cNvPr>
          <p:cNvSpPr txBox="1"/>
          <p:nvPr/>
        </p:nvSpPr>
        <p:spPr>
          <a:xfrm>
            <a:off x="949508" y="2225557"/>
            <a:ext cx="1015663" cy="2848591"/>
          </a:xfrm>
          <a:prstGeom prst="rect">
            <a:avLst/>
          </a:prstGeom>
          <a:noFill/>
        </p:spPr>
        <p:txBody>
          <a:bodyPr vert="eaVert"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第</a:t>
            </a:r>
            <a:r>
              <a:rPr lang="en-US" altLang="ja-JP" dirty="0">
                <a:latin typeface="UD デジタル 教科書体 NK-R" panose="02020400000000000000" pitchFamily="18" charset="-128"/>
                <a:ea typeface="UD デジタル 教科書体 NK-R" panose="02020400000000000000" pitchFamily="18" charset="-128"/>
              </a:rPr>
              <a:t>1</a:t>
            </a:r>
            <a:r>
              <a:rPr lang="ja-JP" altLang="en-US" dirty="0">
                <a:latin typeface="UD デジタル 教科書体 NK-R" panose="02020400000000000000" pitchFamily="18" charset="-128"/>
                <a:ea typeface="UD デジタル 教科書体 NK-R" panose="02020400000000000000" pitchFamily="18" charset="-128"/>
              </a:rPr>
              <a:t>回</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大阪府防災・危機管理</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対策本部会議</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7176A352-0542-4114-8BC3-698D32BE9EC9}"/>
              </a:ext>
            </a:extLst>
          </p:cNvPr>
          <p:cNvSpPr txBox="1"/>
          <p:nvPr/>
        </p:nvSpPr>
        <p:spPr>
          <a:xfrm>
            <a:off x="984470" y="6078624"/>
            <a:ext cx="9733879" cy="769441"/>
          </a:xfrm>
          <a:prstGeom prst="rect">
            <a:avLst/>
          </a:prstGeom>
          <a:noFill/>
        </p:spPr>
        <p:txBody>
          <a:bodyPr wrap="square" rtlCol="0">
            <a:spAutoFit/>
          </a:bodyPr>
          <a:lstStyle/>
          <a:p>
            <a:r>
              <a:rPr lang="ja-JP" altLang="en-US" sz="2200" dirty="0">
                <a:latin typeface="UD デジタル 教科書体 NK-R" panose="02020400000000000000" pitchFamily="18" charset="-128"/>
                <a:ea typeface="UD デジタル 教科書体 NK-R" panose="02020400000000000000" pitchFamily="18" charset="-128"/>
              </a:rPr>
              <a:t>関西広域連合　： </a:t>
            </a:r>
            <a:r>
              <a:rPr lang="ja-JP" altLang="en-US" sz="2200" dirty="0">
                <a:latin typeface="UD デジタル 教科書体 NP-R" panose="02020400000000000000" pitchFamily="18" charset="-128"/>
                <a:ea typeface="UD デジタル 教科書体 NP-R" panose="02020400000000000000" pitchFamily="18" charset="-128"/>
              </a:rPr>
              <a:t>提示される国の方針を踏まえ、不足部分などを抽出し、</a:t>
            </a:r>
            <a:endParaRPr lang="en-US" altLang="ja-JP" sz="2200" dirty="0">
              <a:latin typeface="UD デジタル 教科書体 NK-R" panose="02020400000000000000" pitchFamily="18" charset="-128"/>
              <a:ea typeface="UD デジタル 教科書体 NK-R" panose="02020400000000000000" pitchFamily="18" charset="-128"/>
            </a:endParaRPr>
          </a:p>
          <a:p>
            <a:r>
              <a:rPr lang="ja-JP" altLang="en-US" sz="2200" dirty="0">
                <a:latin typeface="UD デジタル 教科書体 NK-R" panose="02020400000000000000" pitchFamily="18" charset="-128"/>
                <a:ea typeface="UD デジタル 教科書体 NK-R" panose="02020400000000000000" pitchFamily="18" charset="-128"/>
              </a:rPr>
              <a:t>　　　　　　　　　</a:t>
            </a:r>
            <a:r>
              <a:rPr kumimoji="1" lang="ja-JP" altLang="en-US" sz="2200" dirty="0">
                <a:latin typeface="UD デジタル 教科書体 NK-R" panose="02020400000000000000" pitchFamily="18" charset="-128"/>
                <a:ea typeface="UD デジタル 教科書体 NK-R" panose="02020400000000000000" pitchFamily="18" charset="-128"/>
              </a:rPr>
              <a:t>　　　　　 </a:t>
            </a:r>
            <a:r>
              <a:rPr lang="ja-JP" altLang="en-US" sz="2200" dirty="0">
                <a:latin typeface="UD デジタル 教科書体 NP-R" panose="02020400000000000000" pitchFamily="18" charset="-128"/>
                <a:ea typeface="UD デジタル 教科書体 NP-R" panose="02020400000000000000" pitchFamily="18" charset="-128"/>
              </a:rPr>
              <a:t>検討していく予定。</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a:extLst>
              <a:ext uri="{FF2B5EF4-FFF2-40B4-BE49-F238E27FC236}">
                <a16:creationId xmlns:a16="http://schemas.microsoft.com/office/drawing/2014/main" id="{6EFD9AC8-844D-4EB2-8650-DCC51CF97667}"/>
              </a:ext>
            </a:extLst>
          </p:cNvPr>
          <p:cNvSpPr txBox="1"/>
          <p:nvPr/>
        </p:nvSpPr>
        <p:spPr>
          <a:xfrm>
            <a:off x="976450" y="5261745"/>
            <a:ext cx="9940681" cy="769441"/>
          </a:xfrm>
          <a:prstGeom prst="rect">
            <a:avLst/>
          </a:prstGeom>
          <a:noFill/>
        </p:spPr>
        <p:txBody>
          <a:bodyPr wrap="square" rtlCol="0">
            <a:spAutoFit/>
          </a:bodyPr>
          <a:lstStyle/>
          <a:p>
            <a:r>
              <a:rPr kumimoji="1" lang="ja-JP" altLang="en-US" sz="2200" dirty="0">
                <a:latin typeface="UD デジタル 教科書体 NK-R" panose="02020400000000000000" pitchFamily="18" charset="-128"/>
                <a:ea typeface="UD デジタル 教科書体 NK-R" panose="02020400000000000000" pitchFamily="18" charset="-128"/>
              </a:rPr>
              <a:t>国（内閣府）　　 ： </a:t>
            </a:r>
            <a:r>
              <a:rPr lang="ja-JP" altLang="en-US" sz="2200" dirty="0">
                <a:latin typeface="UD デジタル 教科書体 NK-R" panose="02020400000000000000" pitchFamily="18" charset="-128"/>
                <a:ea typeface="UD デジタル 教科書体 NK-R" panose="02020400000000000000" pitchFamily="18" charset="-128"/>
              </a:rPr>
              <a:t>各主体が実情に応じた取組を推進するための基本的な考え方を</a:t>
            </a:r>
            <a:endParaRPr lang="en-US" altLang="ja-JP" sz="2200" dirty="0">
              <a:latin typeface="UD デジタル 教科書体 NK-R" panose="02020400000000000000" pitchFamily="18" charset="-128"/>
              <a:ea typeface="UD デジタル 教科書体 NK-R" panose="02020400000000000000" pitchFamily="18" charset="-128"/>
            </a:endParaRPr>
          </a:p>
          <a:p>
            <a:r>
              <a:rPr lang="en-US" altLang="ja-JP" sz="2200" dirty="0">
                <a:latin typeface="UD デジタル 教科書体 NK-R" panose="02020400000000000000" pitchFamily="18" charset="-128"/>
                <a:ea typeface="UD デジタル 教科書体 NK-R" panose="02020400000000000000" pitchFamily="18" charset="-128"/>
              </a:rPr>
              <a:t>                        </a:t>
            </a:r>
            <a:r>
              <a:rPr lang="ja-JP" altLang="en-US" sz="2200" dirty="0">
                <a:latin typeface="UD デジタル 教科書体 NK-R" panose="02020400000000000000" pitchFamily="18" charset="-128"/>
                <a:ea typeface="UD デジタル 教科書体 NK-R" panose="02020400000000000000" pitchFamily="18" charset="-128"/>
              </a:rPr>
              <a:t>ガイドラインに明記。</a:t>
            </a:r>
            <a:endParaRPr kumimoji="1"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E4D4298A-B961-4045-BB4C-06D7900261FD}"/>
              </a:ext>
            </a:extLst>
          </p:cNvPr>
          <p:cNvSpPr txBox="1"/>
          <p:nvPr/>
        </p:nvSpPr>
        <p:spPr>
          <a:xfrm>
            <a:off x="9978067" y="2226896"/>
            <a:ext cx="1015663" cy="2763558"/>
          </a:xfrm>
          <a:prstGeom prst="rect">
            <a:avLst/>
          </a:prstGeom>
          <a:noFill/>
        </p:spPr>
        <p:txBody>
          <a:bodyPr vert="eaVert" wrap="square" rtlCol="0">
            <a:spAutoFit/>
          </a:bodyPr>
          <a:lstStyle/>
          <a:p>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第</a:t>
            </a:r>
            <a:r>
              <a:rPr lang="en-US" altLang="ja-JP"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回</a:t>
            </a:r>
            <a:endParaRPr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　大阪府防災・危機管理</a:t>
            </a:r>
            <a:endParaRPr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　　　　　　　　　　対策本部会議</a:t>
            </a:r>
            <a:endParaRPr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9697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A5722DA-2CF6-4EE0-A302-9511B0ECD1F6}"/>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11</a:t>
            </a:fld>
            <a:endParaRPr kumimoji="1" lang="ja-JP" altLang="en-US" sz="1600" dirty="0"/>
          </a:p>
        </p:txBody>
      </p:sp>
      <p:sp>
        <p:nvSpPr>
          <p:cNvPr id="14" name="字幕 2">
            <a:extLst>
              <a:ext uri="{FF2B5EF4-FFF2-40B4-BE49-F238E27FC236}">
                <a16:creationId xmlns:a16="http://schemas.microsoft.com/office/drawing/2014/main" id="{A3F9D339-66F1-47CF-B146-3F896AA3FABC}"/>
              </a:ext>
            </a:extLst>
          </p:cNvPr>
          <p:cNvSpPr txBox="1">
            <a:spLocks/>
          </p:cNvSpPr>
          <p:nvPr/>
        </p:nvSpPr>
        <p:spPr>
          <a:xfrm>
            <a:off x="2057701" y="4568004"/>
            <a:ext cx="9897738" cy="17304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latin typeface="UD デジタル 教科書体 NK-R" panose="02020400000000000000" pitchFamily="18" charset="-128"/>
                <a:ea typeface="UD デジタル 教科書体 NK-R" panose="02020400000000000000" pitchFamily="18" charset="-128"/>
              </a:rPr>
              <a:t>国（内閣府）のガイドラインの追記・見直しに留意しながら必要に応じて、</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関西広域連合などと連携して国へ要望を継続していく</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 name="タイトル 1">
            <a:extLst>
              <a:ext uri="{FF2B5EF4-FFF2-40B4-BE49-F238E27FC236}">
                <a16:creationId xmlns:a16="http://schemas.microsoft.com/office/drawing/2014/main" id="{197C3BE4-264F-4DF3-96D5-9B0AD78B95F1}"/>
              </a:ext>
            </a:extLst>
          </p:cNvPr>
          <p:cNvSpPr>
            <a:spLocks noGrp="1"/>
          </p:cNvSpPr>
          <p:nvPr>
            <p:ph type="ctrTitle"/>
          </p:nvPr>
        </p:nvSpPr>
        <p:spPr>
          <a:xfrm>
            <a:off x="201811" y="1081273"/>
            <a:ext cx="8208258" cy="832024"/>
          </a:xfrm>
        </p:spPr>
        <p:txBody>
          <a:bodyPr>
            <a:normAutofit/>
          </a:bodyPr>
          <a:lstStyle/>
          <a:p>
            <a:pPr algn="l"/>
            <a:r>
              <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（１）府民・事業者への呼びかけの強化　　　</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10" name="タイトル 1">
            <a:extLst>
              <a:ext uri="{FF2B5EF4-FFF2-40B4-BE49-F238E27FC236}">
                <a16:creationId xmlns:a16="http://schemas.microsoft.com/office/drawing/2014/main" id="{555C3CD7-E577-426E-AD40-488643BF781C}"/>
              </a:ext>
            </a:extLst>
          </p:cNvPr>
          <p:cNvSpPr txBox="1">
            <a:spLocks/>
          </p:cNvSpPr>
          <p:nvPr/>
        </p:nvSpPr>
        <p:spPr>
          <a:xfrm>
            <a:off x="205680" y="3551839"/>
            <a:ext cx="11140099" cy="7200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258888" indent="-1258888" algn="l"/>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cs typeface="+mn-cs"/>
              </a:rPr>
              <a:t>（</a:t>
            </a:r>
            <a:r>
              <a:rPr lang="ja-JP" altLang="en-US" sz="3200" dirty="0">
                <a:latin typeface="UD デジタル 教科書体 NK-R" panose="02020400000000000000" pitchFamily="18" charset="-128"/>
                <a:ea typeface="UD デジタル 教科書体 NK-R" panose="02020400000000000000" pitchFamily="18" charset="-128"/>
              </a:rPr>
              <a:t>２）学校や医療施設の対応等に係る統一的な判断基準等</a:t>
            </a:r>
          </a:p>
        </p:txBody>
      </p:sp>
      <p:sp>
        <p:nvSpPr>
          <p:cNvPr id="11" name="タイトル 1">
            <a:extLst>
              <a:ext uri="{FF2B5EF4-FFF2-40B4-BE49-F238E27FC236}">
                <a16:creationId xmlns:a16="http://schemas.microsoft.com/office/drawing/2014/main" id="{C1693239-6818-4E9F-BF60-FB2359459849}"/>
              </a:ext>
            </a:extLst>
          </p:cNvPr>
          <p:cNvSpPr txBox="1">
            <a:spLocks/>
          </p:cNvSpPr>
          <p:nvPr/>
        </p:nvSpPr>
        <p:spPr>
          <a:xfrm>
            <a:off x="2072693" y="1824346"/>
            <a:ext cx="9695470" cy="12622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UD デジタル 教科書体 NK-R" panose="02020400000000000000" pitchFamily="18" charset="-128"/>
                <a:ea typeface="UD デジタル 教科書体 NK-R" panose="02020400000000000000" pitchFamily="18" charset="-128"/>
              </a:rPr>
              <a:t>市町村と連携して実施するための</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呼びかけ内容等を整理・運用していく</a:t>
            </a:r>
            <a:r>
              <a:rPr lang="ja-JP" altLang="en-US"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R7.4</a:t>
            </a:r>
            <a:r>
              <a:rPr lang="ja-JP" altLang="en-US" sz="3200" dirty="0">
                <a:latin typeface="UD デジタル 教科書体 NK-R" panose="02020400000000000000" pitchFamily="18" charset="-128"/>
                <a:ea typeface="UD デジタル 教科書体 NK-R" panose="02020400000000000000" pitchFamily="18" charset="-128"/>
              </a:rPr>
              <a:t>～）</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7" name="矢印: 右 6">
            <a:extLst>
              <a:ext uri="{FF2B5EF4-FFF2-40B4-BE49-F238E27FC236}">
                <a16:creationId xmlns:a16="http://schemas.microsoft.com/office/drawing/2014/main" id="{439F1DAA-DBAC-45E6-986D-0C4C06987298}"/>
              </a:ext>
            </a:extLst>
          </p:cNvPr>
          <p:cNvSpPr/>
          <p:nvPr/>
        </p:nvSpPr>
        <p:spPr>
          <a:xfrm>
            <a:off x="1529991" y="2128064"/>
            <a:ext cx="502598" cy="416012"/>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3" name="矢印: 右 12">
            <a:extLst>
              <a:ext uri="{FF2B5EF4-FFF2-40B4-BE49-F238E27FC236}">
                <a16:creationId xmlns:a16="http://schemas.microsoft.com/office/drawing/2014/main" id="{18E209B5-D05E-4BA6-B316-BE7352C54CEC}"/>
              </a:ext>
            </a:extLst>
          </p:cNvPr>
          <p:cNvSpPr/>
          <p:nvPr/>
        </p:nvSpPr>
        <p:spPr>
          <a:xfrm>
            <a:off x="1528074" y="4571347"/>
            <a:ext cx="502598" cy="416012"/>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2" name="タイトル 1">
            <a:extLst>
              <a:ext uri="{FF2B5EF4-FFF2-40B4-BE49-F238E27FC236}">
                <a16:creationId xmlns:a16="http://schemas.microsoft.com/office/drawing/2014/main" id="{5150915A-22D1-43D7-9DB6-DF8BC2C2A887}"/>
              </a:ext>
            </a:extLst>
          </p:cNvPr>
          <p:cNvSpPr txBox="1">
            <a:spLocks/>
          </p:cNvSpPr>
          <p:nvPr/>
        </p:nvSpPr>
        <p:spPr>
          <a:xfrm>
            <a:off x="9939" y="4"/>
            <a:ext cx="12181501" cy="720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４</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今後の対応</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9666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3DDE5A-CBC8-4F99-82DC-B5E040955CEC}"/>
              </a:ext>
            </a:extLst>
          </p:cNvPr>
          <p:cNvSpPr>
            <a:spLocks noGrp="1"/>
          </p:cNvSpPr>
          <p:nvPr>
            <p:ph type="ctrTitle"/>
          </p:nvPr>
        </p:nvSpPr>
        <p:spPr>
          <a:xfrm>
            <a:off x="10502" y="-2056"/>
            <a:ext cx="12181498" cy="720000"/>
          </a:xfrm>
          <a:solidFill>
            <a:srgbClr val="002060"/>
          </a:solidFill>
        </p:spPr>
        <p:txBody>
          <a:bodyPr>
            <a:normAutofit/>
          </a:bodyPr>
          <a:lstStyle/>
          <a:p>
            <a:pPr algn="l"/>
            <a:r>
              <a:rPr lang="ja-JP" altLang="en-US" sz="3600" dirty="0">
                <a:latin typeface="UD デジタル 教科書体 NP-R" panose="02020400000000000000" pitchFamily="18" charset="-128"/>
                <a:ea typeface="UD デジタル 教科書体 NP-R" panose="02020400000000000000" pitchFamily="18" charset="-128"/>
              </a:rPr>
              <a:t>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説明内容</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字幕 2">
            <a:extLst>
              <a:ext uri="{FF2B5EF4-FFF2-40B4-BE49-F238E27FC236}">
                <a16:creationId xmlns:a16="http://schemas.microsoft.com/office/drawing/2014/main" id="{60D45E1C-BBE1-444B-9B08-16A9F4BAC60A}"/>
              </a:ext>
            </a:extLst>
          </p:cNvPr>
          <p:cNvSpPr>
            <a:spLocks noGrp="1"/>
          </p:cNvSpPr>
          <p:nvPr>
            <p:ph type="subTitle" idx="1"/>
          </p:nvPr>
        </p:nvSpPr>
        <p:spPr>
          <a:xfrm>
            <a:off x="831549" y="1155469"/>
            <a:ext cx="6484082" cy="591939"/>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１</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前回会議での決定事項</a:t>
            </a:r>
            <a:endParaRPr kumimoji="1"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 name="字幕 2">
            <a:extLst>
              <a:ext uri="{FF2B5EF4-FFF2-40B4-BE49-F238E27FC236}">
                <a16:creationId xmlns:a16="http://schemas.microsoft.com/office/drawing/2014/main" id="{CE2E2F7B-9554-4F51-8730-7430BE5A5E06}"/>
              </a:ext>
            </a:extLst>
          </p:cNvPr>
          <p:cNvSpPr txBox="1">
            <a:spLocks/>
          </p:cNvSpPr>
          <p:nvPr/>
        </p:nvSpPr>
        <p:spPr>
          <a:xfrm>
            <a:off x="831549" y="1860171"/>
            <a:ext cx="5049889" cy="59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latin typeface="UD デジタル 教科書体 NK-R" panose="02020400000000000000" pitchFamily="18" charset="-128"/>
                <a:ea typeface="UD デジタル 教科書体 NK-R" panose="02020400000000000000" pitchFamily="18" charset="-128"/>
              </a:rPr>
              <a:t>２</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国の改善方策</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5" name="字幕 2">
            <a:extLst>
              <a:ext uri="{FF2B5EF4-FFF2-40B4-BE49-F238E27FC236}">
                <a16:creationId xmlns:a16="http://schemas.microsoft.com/office/drawing/2014/main" id="{791A19E7-F92C-4541-A648-605555FF7AD0}"/>
              </a:ext>
            </a:extLst>
          </p:cNvPr>
          <p:cNvSpPr txBox="1">
            <a:spLocks/>
          </p:cNvSpPr>
          <p:nvPr/>
        </p:nvSpPr>
        <p:spPr>
          <a:xfrm>
            <a:off x="831549" y="2635914"/>
            <a:ext cx="6127576" cy="59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３</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府の対応</a:t>
            </a:r>
            <a:endParaRPr lang="en-US" altLang="ja-JP"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 name="字幕 2">
            <a:extLst>
              <a:ext uri="{FF2B5EF4-FFF2-40B4-BE49-F238E27FC236}">
                <a16:creationId xmlns:a16="http://schemas.microsoft.com/office/drawing/2014/main" id="{179F9C7D-A69E-4657-8454-EEE0DDE4B91A}"/>
              </a:ext>
            </a:extLst>
          </p:cNvPr>
          <p:cNvSpPr txBox="1">
            <a:spLocks/>
          </p:cNvSpPr>
          <p:nvPr/>
        </p:nvSpPr>
        <p:spPr>
          <a:xfrm>
            <a:off x="921351" y="3335317"/>
            <a:ext cx="9148363" cy="6379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rPr>
              <a:t>       (1) </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府民・事業者への呼びかけの強化</a:t>
            </a:r>
            <a:endParaRPr lang="en-US" altLang="ja-JP" sz="28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7" name="字幕 2">
            <a:extLst>
              <a:ext uri="{FF2B5EF4-FFF2-40B4-BE49-F238E27FC236}">
                <a16:creationId xmlns:a16="http://schemas.microsoft.com/office/drawing/2014/main" id="{71B75617-34AB-4520-A752-A562032066EA}"/>
              </a:ext>
            </a:extLst>
          </p:cNvPr>
          <p:cNvSpPr txBox="1">
            <a:spLocks/>
          </p:cNvSpPr>
          <p:nvPr/>
        </p:nvSpPr>
        <p:spPr>
          <a:xfrm>
            <a:off x="918628" y="4108252"/>
            <a:ext cx="9957919" cy="720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800" dirty="0">
                <a:latin typeface="UD デジタル 教科書体 NK-R" panose="02020400000000000000" pitchFamily="18" charset="-128"/>
                <a:ea typeface="UD デジタル 教科書体 NK-R" panose="02020400000000000000" pitchFamily="18" charset="-128"/>
              </a:rPr>
              <a:t>       (2) </a:t>
            </a:r>
            <a:r>
              <a:rPr lang="ja-JP" altLang="en-US" sz="2800" dirty="0">
                <a:latin typeface="UD デジタル 教科書体 NK-R" panose="02020400000000000000" pitchFamily="18" charset="-128"/>
                <a:ea typeface="UD デジタル 教科書体 NK-R" panose="02020400000000000000" pitchFamily="18" charset="-128"/>
              </a:rPr>
              <a:t>学校や医療施設の対応等に係る統一的な判断基準</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8" name="字幕 2">
            <a:extLst>
              <a:ext uri="{FF2B5EF4-FFF2-40B4-BE49-F238E27FC236}">
                <a16:creationId xmlns:a16="http://schemas.microsoft.com/office/drawing/2014/main" id="{D63F6AA4-E294-4524-86DC-28A3A75B895B}"/>
              </a:ext>
            </a:extLst>
          </p:cNvPr>
          <p:cNvSpPr txBox="1">
            <a:spLocks/>
          </p:cNvSpPr>
          <p:nvPr/>
        </p:nvSpPr>
        <p:spPr>
          <a:xfrm>
            <a:off x="834268" y="4987064"/>
            <a:ext cx="4279725" cy="6518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latin typeface="UD デジタル 教科書体 NK-R" panose="02020400000000000000" pitchFamily="18" charset="-128"/>
                <a:ea typeface="UD デジタル 教科書体 NK-R" panose="02020400000000000000" pitchFamily="18" charset="-128"/>
              </a:rPr>
              <a:t>４</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今後の対応</a:t>
            </a:r>
          </a:p>
        </p:txBody>
      </p:sp>
      <p:sp>
        <p:nvSpPr>
          <p:cNvPr id="10" name="スライド番号プレースホルダー 5">
            <a:extLst>
              <a:ext uri="{FF2B5EF4-FFF2-40B4-BE49-F238E27FC236}">
                <a16:creationId xmlns:a16="http://schemas.microsoft.com/office/drawing/2014/main" id="{A7E3469F-97F8-40E7-9C48-9B82CE1EBCEA}"/>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410637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0D45E1C-BBE1-444B-9B08-16A9F4BAC60A}"/>
              </a:ext>
            </a:extLst>
          </p:cNvPr>
          <p:cNvSpPr>
            <a:spLocks noGrp="1"/>
          </p:cNvSpPr>
          <p:nvPr>
            <p:ph type="subTitle" idx="1"/>
          </p:nvPr>
        </p:nvSpPr>
        <p:spPr>
          <a:xfrm>
            <a:off x="357804" y="1467750"/>
            <a:ext cx="11589030" cy="4050449"/>
          </a:xfrm>
        </p:spPr>
        <p:txBody>
          <a:bodyPr>
            <a:noAutofit/>
          </a:bodyPr>
          <a:lstStyle/>
          <a:p>
            <a:pPr marL="269875" indent="-269875" algn="l"/>
            <a:r>
              <a:rPr lang="ja-JP" altLang="en-US" sz="3200" dirty="0">
                <a:latin typeface="UD デジタル 教科書体 NK-R" panose="02020400000000000000" pitchFamily="18" charset="-128"/>
                <a:ea typeface="UD デジタル 教科書体 NK-R" panose="02020400000000000000" pitchFamily="18" charset="-128"/>
              </a:rPr>
              <a:t>・ 市町村とともに、</a:t>
            </a:r>
            <a:endParaRPr lang="en-US" altLang="ja-JP" sz="3200" dirty="0">
              <a:latin typeface="UD デジタル 教科書体 NK-R" panose="02020400000000000000" pitchFamily="18" charset="-128"/>
              <a:ea typeface="UD デジタル 教科書体 NK-R" panose="02020400000000000000" pitchFamily="18" charset="-128"/>
            </a:endParaRPr>
          </a:p>
          <a:p>
            <a:pPr marL="269875" indent="-269875" algn="l"/>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府内共通</a:t>
            </a:r>
            <a:r>
              <a:rPr lang="ja-JP" altLang="en-US" sz="3200" dirty="0">
                <a:latin typeface="UD デジタル 教科書体 NK-R" panose="02020400000000000000" pitchFamily="18" charset="-128"/>
                <a:ea typeface="UD デジタル 教科書体 NK-R" panose="02020400000000000000" pitchFamily="18" charset="-128"/>
              </a:rPr>
              <a:t>の呼びかけに加えて</a:t>
            </a:r>
            <a:endParaRPr lang="en-US" altLang="ja-JP" sz="3200" dirty="0">
              <a:latin typeface="UD デジタル 教科書体 NK-R" panose="02020400000000000000" pitchFamily="18" charset="-128"/>
              <a:ea typeface="UD デジタル 教科書体 NK-R" panose="02020400000000000000" pitchFamily="18" charset="-128"/>
            </a:endParaRPr>
          </a:p>
          <a:p>
            <a:pPr marL="269875" indent="-269875" algn="l"/>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津波の浸水想定区域など</a:t>
            </a:r>
            <a:r>
              <a:rPr lang="ja-JP" altLang="en-US" sz="3200" dirty="0">
                <a:latin typeface="UD デジタル 教科書体 NK-R" panose="02020400000000000000" pitchFamily="18" charset="-128"/>
                <a:ea typeface="UD デジタル 教科書体 NK-R" panose="02020400000000000000" pitchFamily="18" charset="-128"/>
              </a:rPr>
              <a:t>、地域特性に応じた</a:t>
            </a:r>
            <a:endParaRPr lang="en-US" altLang="ja-JP" sz="3200" dirty="0">
              <a:latin typeface="UD デジタル 教科書体 NK-R" panose="02020400000000000000" pitchFamily="18" charset="-128"/>
              <a:ea typeface="UD デジタル 教科書体 NK-R" panose="02020400000000000000" pitchFamily="18" charset="-128"/>
            </a:endParaRPr>
          </a:p>
          <a:p>
            <a:pPr marL="269875" indent="-269875" algn="l"/>
            <a:r>
              <a:rPr lang="ja-JP" altLang="en-US" sz="3200" dirty="0">
                <a:latin typeface="UD デジタル 教科書体 NK-R" panose="02020400000000000000" pitchFamily="18" charset="-128"/>
                <a:ea typeface="UD デジタル 教科書体 NK-R" panose="02020400000000000000" pitchFamily="18" charset="-128"/>
              </a:rPr>
              <a:t>　 呼びかけ内容及び 効果的な呼びかけ手法等について検討し、</a:t>
            </a:r>
            <a:endParaRPr lang="en-US" altLang="ja-JP" sz="3200" dirty="0">
              <a:latin typeface="UD デジタル 教科書体 NK-R" panose="02020400000000000000" pitchFamily="18" charset="-128"/>
              <a:ea typeface="UD デジタル 教科書体 NK-R" panose="02020400000000000000" pitchFamily="18" charset="-128"/>
            </a:endParaRPr>
          </a:p>
          <a:p>
            <a:pPr marL="269875" indent="-269875" algn="l"/>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南海トラフ地震臨時情報発表時に、</a:t>
            </a:r>
            <a:endParaRPr lang="en-US" altLang="ja-JP" sz="3200" dirty="0">
              <a:solidFill>
                <a:prstClr val="black"/>
              </a:solidFill>
              <a:latin typeface="UD デジタル 教科書体 NK-R" panose="02020400000000000000" pitchFamily="18" charset="-128"/>
              <a:ea typeface="UD デジタル 教科書体 NK-R" panose="02020400000000000000" pitchFamily="18" charset="-128"/>
            </a:endParaRPr>
          </a:p>
          <a:p>
            <a:pPr marL="269875" indent="-269875" algn="l"/>
            <a:r>
              <a:rPr kumimoji="1"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府民・事業者へ</a:t>
            </a:r>
            <a:r>
              <a:rPr kumimoji="1" lang="ja-JP" altLang="en-US" sz="3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効果的な呼びかけ</a:t>
            </a:r>
            <a:r>
              <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を行う。</a:t>
            </a:r>
            <a:endParaRPr kumimoji="1"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1809E000-9C5C-4D9C-811A-AFCCE94ED462}"/>
              </a:ext>
            </a:extLst>
          </p:cNvPr>
          <p:cNvSpPr txBox="1">
            <a:spLocks/>
          </p:cNvSpPr>
          <p:nvPr/>
        </p:nvSpPr>
        <p:spPr>
          <a:xfrm>
            <a:off x="10498" y="2722"/>
            <a:ext cx="12181501" cy="720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1.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前回会議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（１）府民・事業者への呼びかけの強化</a:t>
            </a:r>
          </a:p>
        </p:txBody>
      </p:sp>
      <p:sp>
        <p:nvSpPr>
          <p:cNvPr id="5" name="スライド番号プレースホルダー 5">
            <a:extLst>
              <a:ext uri="{FF2B5EF4-FFF2-40B4-BE49-F238E27FC236}">
                <a16:creationId xmlns:a16="http://schemas.microsoft.com/office/drawing/2014/main" id="{C0B6ECC4-3326-41AE-AAA7-12332447F922}"/>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3</a:t>
            </a:fld>
            <a:endParaRPr kumimoji="1" lang="ja-JP" altLang="en-US" sz="1600" dirty="0"/>
          </a:p>
        </p:txBody>
      </p:sp>
    </p:spTree>
    <p:extLst>
      <p:ext uri="{BB962C8B-B14F-4D97-AF65-F5344CB8AC3E}">
        <p14:creationId xmlns:p14="http://schemas.microsoft.com/office/powerpoint/2010/main" val="48981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3DDE5A-CBC8-4F99-82DC-B5E040955CEC}"/>
              </a:ext>
            </a:extLst>
          </p:cNvPr>
          <p:cNvSpPr>
            <a:spLocks noGrp="1"/>
          </p:cNvSpPr>
          <p:nvPr>
            <p:ph type="ctrTitle"/>
          </p:nvPr>
        </p:nvSpPr>
        <p:spPr>
          <a:xfrm>
            <a:off x="559" y="949"/>
            <a:ext cx="12181501" cy="720000"/>
          </a:xfrm>
          <a:solidFill>
            <a:srgbClr val="002060"/>
          </a:solidFill>
          <a:ln>
            <a:noFill/>
          </a:ln>
        </p:spPr>
        <p:txBody>
          <a:bodyPr>
            <a:normAutofit/>
          </a:bodyPr>
          <a:lstStyle/>
          <a:p>
            <a:pPr algn="l"/>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1.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前回会議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（２）国への提案</a:t>
            </a:r>
            <a:r>
              <a:rPr lang="ja-JP" altLang="en-US" sz="3600" dirty="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F49552E6-FC87-4C63-8A77-4B709A194B76}"/>
              </a:ext>
            </a:extLst>
          </p:cNvPr>
          <p:cNvSpPr txBox="1"/>
          <p:nvPr/>
        </p:nvSpPr>
        <p:spPr>
          <a:xfrm>
            <a:off x="190297" y="918725"/>
            <a:ext cx="11746600" cy="954107"/>
          </a:xfrm>
          <a:prstGeom prst="rect">
            <a:avLst/>
          </a:prstGeom>
          <a:noFill/>
        </p:spPr>
        <p:txBody>
          <a:bodyPr wrap="square">
            <a:spAutoFit/>
          </a:bodyPr>
          <a:lstStyle/>
          <a:p>
            <a:pPr algn="l"/>
            <a:r>
              <a:rPr lang="ja-JP" altLang="en-US" sz="2800" b="0" i="0" dirty="0">
                <a:solidFill>
                  <a:srgbClr val="222222"/>
                </a:solidFill>
                <a:effectLst/>
                <a:latin typeface="UD デジタル 教科書体 NK-R" panose="02020400000000000000" pitchFamily="18" charset="-128"/>
                <a:ea typeface="UD デジタル 教科書体 NK-R" panose="02020400000000000000" pitchFamily="18" charset="-128"/>
              </a:rPr>
              <a:t>・ 第１回会議での意見を踏まえ、今般の臨時情報発表に伴う課題点や今後の</a:t>
            </a:r>
            <a:endParaRPr lang="en-US" altLang="ja-JP" sz="2800" b="0" i="0" dirty="0">
              <a:solidFill>
                <a:srgbClr val="222222"/>
              </a:solidFill>
              <a:effectLst/>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　 </a:t>
            </a:r>
            <a:r>
              <a:rPr lang="ja-JP" altLang="en-US" sz="2800" b="0" i="0" dirty="0">
                <a:solidFill>
                  <a:srgbClr val="222222"/>
                </a:solidFill>
                <a:effectLst/>
                <a:latin typeface="UD デジタル 教科書体 NK-R" panose="02020400000000000000" pitchFamily="18" charset="-128"/>
                <a:ea typeface="UD デジタル 教科書体 NK-R" panose="02020400000000000000" pitchFamily="18" charset="-128"/>
              </a:rPr>
              <a:t>改善点等</a:t>
            </a:r>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について、</a:t>
            </a:r>
            <a:r>
              <a:rPr lang="ja-JP" altLang="en-US" sz="2800" b="0" i="0" dirty="0">
                <a:solidFill>
                  <a:srgbClr val="222222"/>
                </a:solidFill>
                <a:effectLst/>
                <a:latin typeface="UD デジタル 教科書体 NK-R" panose="02020400000000000000" pitchFamily="18" charset="-128"/>
                <a:ea typeface="UD デジタル 教科書体 NK-R" panose="02020400000000000000" pitchFamily="18" charset="-128"/>
              </a:rPr>
              <a:t>国</a:t>
            </a:r>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へ</a:t>
            </a:r>
            <a:r>
              <a:rPr lang="ja-JP" altLang="en-US" sz="2800" b="0" i="0" dirty="0">
                <a:solidFill>
                  <a:srgbClr val="222222"/>
                </a:solidFill>
                <a:effectLst/>
                <a:latin typeface="UD デジタル 教科書体 NK-R" panose="02020400000000000000" pitchFamily="18" charset="-128"/>
                <a:ea typeface="UD デジタル 教科書体 NK-R" panose="02020400000000000000" pitchFamily="18" charset="-128"/>
              </a:rPr>
              <a:t>提案を</a:t>
            </a:r>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実施</a:t>
            </a:r>
            <a:r>
              <a:rPr lang="ja-JP" altLang="en-US" sz="2800" b="0" i="0" dirty="0">
                <a:solidFill>
                  <a:srgbClr val="222222"/>
                </a:solidFill>
                <a:effectLst/>
                <a:latin typeface="UD デジタル 教科書体 NK-R" panose="02020400000000000000" pitchFamily="18" charset="-128"/>
                <a:ea typeface="UD デジタル 教科書体 NK-R" panose="02020400000000000000" pitchFamily="18" charset="-128"/>
              </a:rPr>
              <a:t>。（</a:t>
            </a:r>
            <a:r>
              <a:rPr lang="ja-JP" altLang="en-US" sz="2600" b="0" i="0" dirty="0">
                <a:solidFill>
                  <a:srgbClr val="222222"/>
                </a:solidFill>
                <a:effectLst/>
                <a:latin typeface="UD デジタル 教科書体 NK-R" panose="02020400000000000000" pitchFamily="18" charset="-128"/>
                <a:ea typeface="UD デジタル 教科書体 NK-R" panose="02020400000000000000" pitchFamily="18" charset="-128"/>
              </a:rPr>
              <a:t>１０</a:t>
            </a:r>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月</a:t>
            </a:r>
            <a:r>
              <a:rPr lang="ja-JP" altLang="en-US" sz="2600" dirty="0">
                <a:solidFill>
                  <a:srgbClr val="222222"/>
                </a:solidFill>
                <a:latin typeface="UD デジタル 教科書体 NK-R" panose="02020400000000000000" pitchFamily="18" charset="-128"/>
                <a:ea typeface="UD デジタル 教科書体 NK-R" panose="02020400000000000000" pitchFamily="18" charset="-128"/>
              </a:rPr>
              <a:t>１７</a:t>
            </a:r>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日提出、</a:t>
            </a:r>
            <a:r>
              <a:rPr lang="ja-JP" altLang="en-US" sz="2600" dirty="0">
                <a:solidFill>
                  <a:srgbClr val="222222"/>
                </a:solidFill>
                <a:latin typeface="UD デジタル 教科書体 NK-R" panose="02020400000000000000" pitchFamily="18" charset="-128"/>
                <a:ea typeface="UD デジタル 教科書体 NK-R" panose="02020400000000000000" pitchFamily="18" charset="-128"/>
              </a:rPr>
              <a:t>１１</a:t>
            </a:r>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月</a:t>
            </a:r>
            <a:r>
              <a:rPr lang="ja-JP" altLang="en-US" sz="2600" dirty="0">
                <a:solidFill>
                  <a:srgbClr val="222222"/>
                </a:solidFill>
                <a:latin typeface="UD デジタル 教科書体 NK-R" panose="02020400000000000000" pitchFamily="18" charset="-128"/>
                <a:ea typeface="UD デジタル 教科書体 NK-R" panose="02020400000000000000" pitchFamily="18" charset="-128"/>
              </a:rPr>
              <a:t>６</a:t>
            </a:r>
            <a:r>
              <a:rPr lang="ja-JP" altLang="en-US" sz="2800" dirty="0">
                <a:solidFill>
                  <a:srgbClr val="222222"/>
                </a:solidFill>
                <a:latin typeface="UD デジタル 教科書体 NK-R" panose="02020400000000000000" pitchFamily="18" charset="-128"/>
                <a:ea typeface="UD デジタル 教科書体 NK-R" panose="02020400000000000000" pitchFamily="18" charset="-128"/>
              </a:rPr>
              <a:t>日説明</a:t>
            </a:r>
            <a:r>
              <a:rPr lang="ja-JP" altLang="en-US" sz="2800" b="0" i="0" dirty="0">
                <a:solidFill>
                  <a:srgbClr val="222222"/>
                </a:solidFill>
                <a:effectLst/>
                <a:latin typeface="UD デジタル 教科書体 NK-R" panose="02020400000000000000" pitchFamily="18" charset="-128"/>
                <a:ea typeface="UD デジタル 教科書体 NK-R" panose="02020400000000000000" pitchFamily="18" charset="-128"/>
              </a:rPr>
              <a:t>）</a:t>
            </a:r>
          </a:p>
        </p:txBody>
      </p:sp>
      <p:sp>
        <p:nvSpPr>
          <p:cNvPr id="7" name="スライド番号プレースホルダー 5">
            <a:extLst>
              <a:ext uri="{FF2B5EF4-FFF2-40B4-BE49-F238E27FC236}">
                <a16:creationId xmlns:a16="http://schemas.microsoft.com/office/drawing/2014/main" id="{B8EF1505-8898-4777-B54B-B501A1CE749D}"/>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4</a:t>
            </a:fld>
            <a:endParaRPr kumimoji="1" lang="ja-JP" altLang="en-US" sz="1600" dirty="0"/>
          </a:p>
        </p:txBody>
      </p:sp>
      <p:sp>
        <p:nvSpPr>
          <p:cNvPr id="9" name="字幕 2">
            <a:extLst>
              <a:ext uri="{FF2B5EF4-FFF2-40B4-BE49-F238E27FC236}">
                <a16:creationId xmlns:a16="http://schemas.microsoft.com/office/drawing/2014/main" id="{866D0719-5115-4FB2-96AB-DE405D16F14C}"/>
              </a:ext>
            </a:extLst>
          </p:cNvPr>
          <p:cNvSpPr>
            <a:spLocks noGrp="1"/>
          </p:cNvSpPr>
          <p:nvPr>
            <p:ph type="subTitle" idx="1"/>
          </p:nvPr>
        </p:nvSpPr>
        <p:spPr>
          <a:xfrm>
            <a:off x="1087067" y="2470952"/>
            <a:ext cx="10394495" cy="687359"/>
          </a:xfrm>
        </p:spPr>
        <p:txBody>
          <a:bodyPr>
            <a:normAutofit/>
          </a:bodyPr>
          <a:lstStyle/>
          <a:p>
            <a:pPr algn="l"/>
            <a:r>
              <a:rPr lang="ja-JP" altLang="en-US" sz="16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国において臨時情報（巨大地震警戒・注意）が発表された場合の、国としての基本的な考え方や、国・都道府県・市区町村の役割や講ずべき措置基準をより具体的かつ明確に示して頂きたい。</a:t>
            </a:r>
            <a:endParaRPr lang="en-US" altLang="ja-JP" sz="16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0" name="字幕 2">
            <a:extLst>
              <a:ext uri="{FF2B5EF4-FFF2-40B4-BE49-F238E27FC236}">
                <a16:creationId xmlns:a16="http://schemas.microsoft.com/office/drawing/2014/main" id="{AF88EA9C-8F1C-4271-9E5B-6DA71214FDF3}"/>
              </a:ext>
            </a:extLst>
          </p:cNvPr>
          <p:cNvSpPr txBox="1">
            <a:spLocks/>
          </p:cNvSpPr>
          <p:nvPr/>
        </p:nvSpPr>
        <p:spPr>
          <a:xfrm>
            <a:off x="599935" y="4130495"/>
            <a:ext cx="7160753" cy="42958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③ 医療施設・社会福祉施設等の対応について</a:t>
            </a:r>
            <a:endParaRPr lang="en-US" altLang="ja-JP" sz="28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2" name="字幕 2">
            <a:extLst>
              <a:ext uri="{FF2B5EF4-FFF2-40B4-BE49-F238E27FC236}">
                <a16:creationId xmlns:a16="http://schemas.microsoft.com/office/drawing/2014/main" id="{6CB3AD6E-7BE6-4383-A546-BBE187118CAE}"/>
              </a:ext>
            </a:extLst>
          </p:cNvPr>
          <p:cNvSpPr txBox="1">
            <a:spLocks/>
          </p:cNvSpPr>
          <p:nvPr/>
        </p:nvSpPr>
        <p:spPr>
          <a:xfrm>
            <a:off x="598152" y="3056374"/>
            <a:ext cx="7851916" cy="44115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② 学校（府立・市町村立・私立）の対応について</a:t>
            </a:r>
          </a:p>
        </p:txBody>
      </p:sp>
      <p:sp>
        <p:nvSpPr>
          <p:cNvPr id="13" name="字幕 2">
            <a:extLst>
              <a:ext uri="{FF2B5EF4-FFF2-40B4-BE49-F238E27FC236}">
                <a16:creationId xmlns:a16="http://schemas.microsoft.com/office/drawing/2014/main" id="{1FA48B19-8920-40C7-846D-055C0D63CE2F}"/>
              </a:ext>
            </a:extLst>
          </p:cNvPr>
          <p:cNvSpPr txBox="1">
            <a:spLocks/>
          </p:cNvSpPr>
          <p:nvPr/>
        </p:nvSpPr>
        <p:spPr>
          <a:xfrm>
            <a:off x="598216" y="2145437"/>
            <a:ext cx="10674570" cy="41464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① 府民・事業者への呼びかけについて</a:t>
            </a:r>
            <a:endParaRPr lang="en-US" altLang="ja-JP" sz="28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4" name="字幕 2">
            <a:extLst>
              <a:ext uri="{FF2B5EF4-FFF2-40B4-BE49-F238E27FC236}">
                <a16:creationId xmlns:a16="http://schemas.microsoft.com/office/drawing/2014/main" id="{9C2F4E0B-D3E0-4F2F-BCF4-7A9AC7308F1E}"/>
              </a:ext>
            </a:extLst>
          </p:cNvPr>
          <p:cNvSpPr txBox="1">
            <a:spLocks/>
          </p:cNvSpPr>
          <p:nvPr/>
        </p:nvSpPr>
        <p:spPr>
          <a:xfrm>
            <a:off x="1107488" y="3424459"/>
            <a:ext cx="10446595" cy="68275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休校や学校行事（修学旅行や入学・卒業式等）の開催可否について 所管省庁において統一的な判断基準を示して頂きたい。併せて、「事前避難対象地域」への修学旅行等の学校行事の実施に関し、業者等との調整も含め統一的な判断基準を示して頂きたい。</a:t>
            </a:r>
            <a:endParaRPr lang="en-US" altLang="ja-JP" sz="1600" dirty="0">
              <a:solidFill>
                <a:srgbClr val="000000"/>
              </a:solidFill>
              <a:latin typeface="UD デジタル 教科書体 NK-R" panose="02020400000000000000" pitchFamily="18" charset="-128"/>
              <a:ea typeface="UD デジタル 教科書体 NK-R" panose="02020400000000000000" pitchFamily="18" charset="-128"/>
            </a:endParaRPr>
          </a:p>
          <a:p>
            <a:pPr algn="l"/>
            <a:endParaRPr lang="ja-JP" altLang="en-US" sz="16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6" name="字幕 2">
            <a:extLst>
              <a:ext uri="{FF2B5EF4-FFF2-40B4-BE49-F238E27FC236}">
                <a16:creationId xmlns:a16="http://schemas.microsoft.com/office/drawing/2014/main" id="{4F6D09B4-CA3D-435A-A3FE-5093A974BC8C}"/>
              </a:ext>
            </a:extLst>
          </p:cNvPr>
          <p:cNvSpPr txBox="1">
            <a:spLocks/>
          </p:cNvSpPr>
          <p:nvPr/>
        </p:nvSpPr>
        <p:spPr>
          <a:xfrm>
            <a:off x="1113995" y="4452320"/>
            <a:ext cx="10446593" cy="5736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所管省庁において施設や在宅等の類型に対応した統一的な留意事項を平時から事前に示すとともに、臨時情報発表時にも速やかに同事項を示して頂きたい。</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7" name="字幕 2">
            <a:extLst>
              <a:ext uri="{FF2B5EF4-FFF2-40B4-BE49-F238E27FC236}">
                <a16:creationId xmlns:a16="http://schemas.microsoft.com/office/drawing/2014/main" id="{8C5EEEB8-7470-4B53-9269-591502CDDE0D}"/>
              </a:ext>
            </a:extLst>
          </p:cNvPr>
          <p:cNvSpPr txBox="1">
            <a:spLocks/>
          </p:cNvSpPr>
          <p:nvPr/>
        </p:nvSpPr>
        <p:spPr>
          <a:xfrm>
            <a:off x="599935" y="5017608"/>
            <a:ext cx="6373830" cy="488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600" dirty="0">
                <a:solidFill>
                  <a:srgbClr val="000000"/>
                </a:solidFill>
                <a:latin typeface="UD デジタル 教科書体 NK-R" panose="02020400000000000000" pitchFamily="18" charset="-128"/>
                <a:ea typeface="UD デジタル 教科書体 NK-R" panose="02020400000000000000" pitchFamily="18" charset="-128"/>
              </a:rPr>
              <a:t>④ イベント開催について</a:t>
            </a:r>
            <a:endParaRPr lang="en-US" altLang="ja-JP" sz="26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8" name="字幕 2">
            <a:extLst>
              <a:ext uri="{FF2B5EF4-FFF2-40B4-BE49-F238E27FC236}">
                <a16:creationId xmlns:a16="http://schemas.microsoft.com/office/drawing/2014/main" id="{CB6B8A4A-07DF-4E6E-8897-0113D7093BF0}"/>
              </a:ext>
            </a:extLst>
          </p:cNvPr>
          <p:cNvSpPr txBox="1">
            <a:spLocks/>
          </p:cNvSpPr>
          <p:nvPr/>
        </p:nvSpPr>
        <p:spPr>
          <a:xfrm>
            <a:off x="1093571" y="5369578"/>
            <a:ext cx="9398280" cy="496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国においてイベント開催の可否に関する統一的な判断基準を示して頂きたい。</a:t>
            </a:r>
            <a:endParaRPr lang="en-US" altLang="ja-JP" sz="16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9" name="字幕 2">
            <a:extLst>
              <a:ext uri="{FF2B5EF4-FFF2-40B4-BE49-F238E27FC236}">
                <a16:creationId xmlns:a16="http://schemas.microsoft.com/office/drawing/2014/main" id="{10B02D95-443A-41A9-8128-94E263801B4D}"/>
              </a:ext>
            </a:extLst>
          </p:cNvPr>
          <p:cNvSpPr txBox="1">
            <a:spLocks/>
          </p:cNvSpPr>
          <p:nvPr/>
        </p:nvSpPr>
        <p:spPr>
          <a:xfrm>
            <a:off x="599935" y="5827782"/>
            <a:ext cx="6017751" cy="42191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⑤ 公共発注工事などの継続について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20" name="字幕 2">
            <a:extLst>
              <a:ext uri="{FF2B5EF4-FFF2-40B4-BE49-F238E27FC236}">
                <a16:creationId xmlns:a16="http://schemas.microsoft.com/office/drawing/2014/main" id="{64DFF5E9-F3A7-4013-A3C6-C835BB855BFC}"/>
              </a:ext>
            </a:extLst>
          </p:cNvPr>
          <p:cNvSpPr txBox="1">
            <a:spLocks/>
          </p:cNvSpPr>
          <p:nvPr/>
        </p:nvSpPr>
        <p:spPr>
          <a:xfrm>
            <a:off x="1088128" y="6149533"/>
            <a:ext cx="10472460" cy="5736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民間工事も含め、所管省庁において工事継続の可否に関する統一的な判断基準や労働安全衛生面での留意事項を示して頂きたい。</a:t>
            </a:r>
            <a:endParaRPr lang="en-US" altLang="ja-JP" sz="1600" dirty="0">
              <a:solidFill>
                <a:srgbClr val="000000"/>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rgbClr val="000000"/>
              </a:solidFill>
              <a:latin typeface="UD デジタル 教科書体 NK-R" panose="02020400000000000000" pitchFamily="18" charset="-128"/>
              <a:ea typeface="UD デジタル 教科書体 NK-R" panose="02020400000000000000" pitchFamily="18" charset="-128"/>
            </a:endParaRPr>
          </a:p>
          <a:p>
            <a:pPr algn="l"/>
            <a:endParaRPr lang="en-US" altLang="ja-JP"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7170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F680668-9C26-4A5F-801B-7620CD2245EC}"/>
              </a:ext>
            </a:extLst>
          </p:cNvPr>
          <p:cNvSpPr txBox="1">
            <a:spLocks/>
          </p:cNvSpPr>
          <p:nvPr/>
        </p:nvSpPr>
        <p:spPr>
          <a:xfrm>
            <a:off x="0" y="9939"/>
            <a:ext cx="12181501" cy="720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２</a:t>
            </a:r>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国の改善方策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３つの改善方策</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5">
            <a:extLst>
              <a:ext uri="{FF2B5EF4-FFF2-40B4-BE49-F238E27FC236}">
                <a16:creationId xmlns:a16="http://schemas.microsoft.com/office/drawing/2014/main" id="{266C0DE8-B0FE-4EF1-9D94-E7651FE9AC34}"/>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5</a:t>
            </a:fld>
            <a:endParaRPr kumimoji="1" lang="ja-JP" altLang="en-US" sz="1600" dirty="0"/>
          </a:p>
        </p:txBody>
      </p:sp>
      <p:sp>
        <p:nvSpPr>
          <p:cNvPr id="6" name="テキスト ボックス 5">
            <a:extLst>
              <a:ext uri="{FF2B5EF4-FFF2-40B4-BE49-F238E27FC236}">
                <a16:creationId xmlns:a16="http://schemas.microsoft.com/office/drawing/2014/main" id="{C112338D-5C8C-40C4-B3C8-AD4A03763FBB}"/>
              </a:ext>
            </a:extLst>
          </p:cNvPr>
          <p:cNvSpPr txBox="1"/>
          <p:nvPr/>
        </p:nvSpPr>
        <p:spPr>
          <a:xfrm>
            <a:off x="279748" y="869030"/>
            <a:ext cx="11627330" cy="892552"/>
          </a:xfrm>
          <a:prstGeom prst="rect">
            <a:avLst/>
          </a:prstGeom>
          <a:noFill/>
        </p:spPr>
        <p:txBody>
          <a:bodyPr wrap="square">
            <a:spAutoFit/>
          </a:bodyPr>
          <a:lstStyle/>
          <a:p>
            <a:pPr algn="l"/>
            <a:r>
              <a:rPr lang="ja-JP" altLang="en-US" sz="2600" b="0" i="0" dirty="0">
                <a:solidFill>
                  <a:srgbClr val="222222"/>
                </a:solidFill>
                <a:effectLst/>
                <a:latin typeface="UD デジタル 教科書体 NK-R" panose="02020400000000000000" pitchFamily="18" charset="-128"/>
                <a:ea typeface="UD デジタル 教科書体 NK-R" panose="02020400000000000000" pitchFamily="18" charset="-128"/>
              </a:rPr>
              <a:t>・ 内閣府より「南海トラフ地震臨時情報</a:t>
            </a:r>
            <a:r>
              <a:rPr lang="en-US" altLang="ja-JP" sz="2600" b="0" i="0" dirty="0">
                <a:solidFill>
                  <a:srgbClr val="222222"/>
                </a:solidFill>
                <a:effectLst/>
                <a:latin typeface="UD デジタル 教科書体 NK-R" panose="02020400000000000000" pitchFamily="18" charset="-128"/>
                <a:ea typeface="UD デジタル 教科書体 NK-R" panose="02020400000000000000" pitchFamily="18" charset="-128"/>
              </a:rPr>
              <a:t>(</a:t>
            </a:r>
            <a:r>
              <a:rPr lang="ja-JP" altLang="en-US" sz="2600" b="0" i="0" dirty="0">
                <a:solidFill>
                  <a:srgbClr val="222222"/>
                </a:solidFill>
                <a:effectLst/>
                <a:latin typeface="UD デジタル 教科書体 NK-R" panose="02020400000000000000" pitchFamily="18" charset="-128"/>
                <a:ea typeface="UD デジタル 教科書体 NK-R" panose="02020400000000000000" pitchFamily="18" charset="-128"/>
              </a:rPr>
              <a:t>巨大地震注意</a:t>
            </a:r>
            <a:r>
              <a:rPr lang="en-US" altLang="ja-JP" sz="2600" b="0" i="0" dirty="0">
                <a:solidFill>
                  <a:srgbClr val="222222"/>
                </a:solidFill>
                <a:effectLst/>
                <a:latin typeface="UD デジタル 教科書体 NK-R" panose="02020400000000000000" pitchFamily="18" charset="-128"/>
                <a:ea typeface="UD デジタル 教科書体 NK-R" panose="02020400000000000000" pitchFamily="18" charset="-128"/>
              </a:rPr>
              <a:t>)</a:t>
            </a:r>
            <a:r>
              <a:rPr lang="ja-JP" altLang="en-US" sz="2600" b="0" i="0" dirty="0">
                <a:solidFill>
                  <a:srgbClr val="222222"/>
                </a:solidFill>
                <a:effectLst/>
                <a:latin typeface="UD デジタル 教科書体 NK-R" panose="02020400000000000000" pitchFamily="18" charset="-128"/>
                <a:ea typeface="UD デジタル 教科書体 NK-R" panose="02020400000000000000" pitchFamily="18" charset="-128"/>
              </a:rPr>
              <a:t>発表を受けての防災対応に</a:t>
            </a:r>
            <a:endParaRPr lang="en-US" altLang="ja-JP" sz="2600" b="0" i="0" dirty="0">
              <a:solidFill>
                <a:srgbClr val="222222"/>
              </a:solidFill>
              <a:effectLst/>
              <a:latin typeface="UD デジタル 教科書体 NK-R" panose="02020400000000000000" pitchFamily="18" charset="-128"/>
              <a:ea typeface="UD デジタル 教科書体 NK-R" panose="02020400000000000000" pitchFamily="18" charset="-128"/>
            </a:endParaRPr>
          </a:p>
          <a:p>
            <a:pPr algn="l"/>
            <a:r>
              <a:rPr lang="ja-JP" altLang="en-US" sz="2600" dirty="0">
                <a:solidFill>
                  <a:srgbClr val="222222"/>
                </a:solidFill>
                <a:latin typeface="UD デジタル 教科書体 NK-R" panose="02020400000000000000" pitchFamily="18" charset="-128"/>
                <a:ea typeface="UD デジタル 教科書体 NK-R" panose="02020400000000000000" pitchFamily="18" charset="-128"/>
              </a:rPr>
              <a:t>　 </a:t>
            </a:r>
            <a:r>
              <a:rPr lang="ja-JP" altLang="en-US" sz="2600" b="0" i="0" dirty="0">
                <a:solidFill>
                  <a:srgbClr val="222222"/>
                </a:solidFill>
                <a:effectLst/>
                <a:latin typeface="UD デジタル 教科書体 NK-R" panose="02020400000000000000" pitchFamily="18" charset="-128"/>
                <a:ea typeface="UD デジタル 教科書体 NK-R" panose="02020400000000000000" pitchFamily="18" charset="-128"/>
              </a:rPr>
              <a:t>関する検証と改善方策」</a:t>
            </a:r>
            <a:r>
              <a:rPr lang="ja-JP" altLang="en-US" sz="2600" dirty="0">
                <a:solidFill>
                  <a:srgbClr val="222222"/>
                </a:solidFill>
                <a:latin typeface="UD デジタル 教科書体 NK-R" panose="02020400000000000000" pitchFamily="18" charset="-128"/>
                <a:ea typeface="UD デジタル 教科書体 NK-R" panose="02020400000000000000" pitchFamily="18" charset="-128"/>
              </a:rPr>
              <a:t>が</a:t>
            </a:r>
            <a:r>
              <a:rPr lang="en-US" altLang="ja-JP" sz="2600" b="0" i="0" dirty="0">
                <a:solidFill>
                  <a:srgbClr val="222222"/>
                </a:solidFill>
                <a:effectLst/>
                <a:latin typeface="UD デジタル 教科書体 NK-R" panose="02020400000000000000" pitchFamily="18" charset="-128"/>
                <a:ea typeface="UD デジタル 教科書体 NK-R" panose="02020400000000000000" pitchFamily="18" charset="-128"/>
              </a:rPr>
              <a:t>12</a:t>
            </a:r>
            <a:r>
              <a:rPr lang="ja-JP" altLang="en-US" sz="2600" b="0" i="0" dirty="0">
                <a:solidFill>
                  <a:srgbClr val="222222"/>
                </a:solidFill>
                <a:effectLst/>
                <a:latin typeface="UD デジタル 教科書体 NK-R" panose="02020400000000000000" pitchFamily="18" charset="-128"/>
                <a:ea typeface="UD デジタル 教科書体 NK-R" panose="02020400000000000000" pitchFamily="18" charset="-128"/>
              </a:rPr>
              <a:t>月</a:t>
            </a:r>
            <a:r>
              <a:rPr lang="en-US" altLang="ja-JP" sz="2600" b="0" i="0" dirty="0">
                <a:solidFill>
                  <a:srgbClr val="222222"/>
                </a:solidFill>
                <a:effectLst/>
                <a:latin typeface="UD デジタル 教科書体 NK-R" panose="02020400000000000000" pitchFamily="18" charset="-128"/>
                <a:ea typeface="UD デジタル 教科書体 NK-R" panose="02020400000000000000" pitchFamily="18" charset="-128"/>
              </a:rPr>
              <a:t>20</a:t>
            </a:r>
            <a:r>
              <a:rPr lang="ja-JP" altLang="en-US" sz="2600" b="0" i="0" dirty="0">
                <a:solidFill>
                  <a:srgbClr val="222222"/>
                </a:solidFill>
                <a:effectLst/>
                <a:latin typeface="UD デジタル 教科書体 NK-R" panose="02020400000000000000" pitchFamily="18" charset="-128"/>
                <a:ea typeface="UD デジタル 教科書体 NK-R" panose="02020400000000000000" pitchFamily="18" charset="-128"/>
              </a:rPr>
              <a:t>日に公表され、３つの改善方策が示された。</a:t>
            </a:r>
          </a:p>
        </p:txBody>
      </p:sp>
      <p:grpSp>
        <p:nvGrpSpPr>
          <p:cNvPr id="21" name="グループ化 20">
            <a:extLst>
              <a:ext uri="{FF2B5EF4-FFF2-40B4-BE49-F238E27FC236}">
                <a16:creationId xmlns:a16="http://schemas.microsoft.com/office/drawing/2014/main" id="{D9224EAE-AEC4-4BFE-9E90-6635539E44E6}"/>
              </a:ext>
            </a:extLst>
          </p:cNvPr>
          <p:cNvGrpSpPr/>
          <p:nvPr/>
        </p:nvGrpSpPr>
        <p:grpSpPr>
          <a:xfrm>
            <a:off x="253055" y="1980352"/>
            <a:ext cx="11742941" cy="4605634"/>
            <a:chOff x="228992" y="2069803"/>
            <a:chExt cx="11742941" cy="4605634"/>
          </a:xfrm>
        </p:grpSpPr>
        <p:pic>
          <p:nvPicPr>
            <p:cNvPr id="3" name="図 2">
              <a:extLst>
                <a:ext uri="{FF2B5EF4-FFF2-40B4-BE49-F238E27FC236}">
                  <a16:creationId xmlns:a16="http://schemas.microsoft.com/office/drawing/2014/main" id="{44DE0F26-DB35-4C41-AE82-83932C477E8D}"/>
                </a:ext>
              </a:extLst>
            </p:cNvPr>
            <p:cNvPicPr>
              <a:picLocks noChangeAspect="1"/>
            </p:cNvPicPr>
            <p:nvPr/>
          </p:nvPicPr>
          <p:blipFill rotWithShape="1">
            <a:blip r:embed="rId2"/>
            <a:srcRect t="993"/>
            <a:stretch/>
          </p:blipFill>
          <p:spPr>
            <a:xfrm>
              <a:off x="228992" y="2074519"/>
              <a:ext cx="3411855" cy="4577524"/>
            </a:xfrm>
            <a:prstGeom prst="rect">
              <a:avLst/>
            </a:prstGeom>
          </p:spPr>
        </p:pic>
        <p:pic>
          <p:nvPicPr>
            <p:cNvPr id="8" name="図 7">
              <a:extLst>
                <a:ext uri="{FF2B5EF4-FFF2-40B4-BE49-F238E27FC236}">
                  <a16:creationId xmlns:a16="http://schemas.microsoft.com/office/drawing/2014/main" id="{A460C301-30AA-4A34-B981-949DCD2E736A}"/>
                </a:ext>
              </a:extLst>
            </p:cNvPr>
            <p:cNvPicPr>
              <a:picLocks noChangeAspect="1"/>
            </p:cNvPicPr>
            <p:nvPr/>
          </p:nvPicPr>
          <p:blipFill rotWithShape="1">
            <a:blip r:embed="rId3"/>
            <a:srcRect t="1042" b="1"/>
            <a:stretch/>
          </p:blipFill>
          <p:spPr>
            <a:xfrm>
              <a:off x="3855214" y="2069803"/>
              <a:ext cx="3851910" cy="4592179"/>
            </a:xfrm>
            <a:prstGeom prst="rect">
              <a:avLst/>
            </a:prstGeom>
          </p:spPr>
        </p:pic>
        <p:grpSp>
          <p:nvGrpSpPr>
            <p:cNvPr id="20" name="グループ化 19">
              <a:extLst>
                <a:ext uri="{FF2B5EF4-FFF2-40B4-BE49-F238E27FC236}">
                  <a16:creationId xmlns:a16="http://schemas.microsoft.com/office/drawing/2014/main" id="{CD61D97D-59CF-4542-9FF2-0299189BDD51}"/>
                </a:ext>
              </a:extLst>
            </p:cNvPr>
            <p:cNvGrpSpPr/>
            <p:nvPr/>
          </p:nvGrpSpPr>
          <p:grpSpPr>
            <a:xfrm>
              <a:off x="7931428" y="2089681"/>
              <a:ext cx="4040505" cy="4585756"/>
              <a:chOff x="7931428" y="2089681"/>
              <a:chExt cx="4040505" cy="4585756"/>
            </a:xfrm>
          </p:grpSpPr>
          <p:pic>
            <p:nvPicPr>
              <p:cNvPr id="10" name="図 9">
                <a:extLst>
                  <a:ext uri="{FF2B5EF4-FFF2-40B4-BE49-F238E27FC236}">
                    <a16:creationId xmlns:a16="http://schemas.microsoft.com/office/drawing/2014/main" id="{492C639D-966B-402C-BC59-C0A43A1DB8E0}"/>
                  </a:ext>
                </a:extLst>
              </p:cNvPr>
              <p:cNvPicPr>
                <a:picLocks noChangeAspect="1"/>
              </p:cNvPicPr>
              <p:nvPr/>
            </p:nvPicPr>
            <p:blipFill rotWithShape="1">
              <a:blip r:embed="rId4"/>
              <a:srcRect t="2027" b="-1"/>
              <a:stretch/>
            </p:blipFill>
            <p:spPr>
              <a:xfrm>
                <a:off x="7931428" y="2089681"/>
                <a:ext cx="4040505" cy="4585756"/>
              </a:xfrm>
              <a:prstGeom prst="rect">
                <a:avLst/>
              </a:prstGeom>
            </p:spPr>
          </p:pic>
          <p:cxnSp>
            <p:nvCxnSpPr>
              <p:cNvPr id="17" name="直線コネクタ 16">
                <a:extLst>
                  <a:ext uri="{FF2B5EF4-FFF2-40B4-BE49-F238E27FC236}">
                    <a16:creationId xmlns:a16="http://schemas.microsoft.com/office/drawing/2014/main" id="{8952F418-5243-468C-A541-E0DC11AAF727}"/>
                  </a:ext>
                </a:extLst>
              </p:cNvPr>
              <p:cNvCxnSpPr/>
              <p:nvPr/>
            </p:nvCxnSpPr>
            <p:spPr>
              <a:xfrm>
                <a:off x="8309115" y="3627782"/>
                <a:ext cx="9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6D7B4E7-69E0-43B3-98AF-843F664AD163}"/>
                  </a:ext>
                </a:extLst>
              </p:cNvPr>
              <p:cNvCxnSpPr/>
              <p:nvPr/>
            </p:nvCxnSpPr>
            <p:spPr>
              <a:xfrm>
                <a:off x="8590722" y="4495794"/>
                <a:ext cx="327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0A72C8E-07E9-4662-A9AB-78C8CB087E71}"/>
                  </a:ext>
                </a:extLst>
              </p:cNvPr>
              <p:cNvCxnSpPr/>
              <p:nvPr/>
            </p:nvCxnSpPr>
            <p:spPr>
              <a:xfrm>
                <a:off x="8156714" y="4707828"/>
                <a:ext cx="262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4" name="字幕 2">
            <a:extLst>
              <a:ext uri="{FF2B5EF4-FFF2-40B4-BE49-F238E27FC236}">
                <a16:creationId xmlns:a16="http://schemas.microsoft.com/office/drawing/2014/main" id="{630ECD9F-A6E8-4FD0-9CA5-2388EFF2BFBE}"/>
              </a:ext>
            </a:extLst>
          </p:cNvPr>
          <p:cNvSpPr txBox="1">
            <a:spLocks/>
          </p:cNvSpPr>
          <p:nvPr/>
        </p:nvSpPr>
        <p:spPr>
          <a:xfrm>
            <a:off x="3939993" y="6683337"/>
            <a:ext cx="8028001" cy="194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000" dirty="0">
                <a:latin typeface="+mj-lt"/>
              </a:rPr>
              <a:t>内閣府（防災担当） 「南海トラフ地震臨時情報</a:t>
            </a:r>
            <a:r>
              <a:rPr lang="en-US" altLang="ja-JP" sz="1000" dirty="0">
                <a:latin typeface="+mj-lt"/>
              </a:rPr>
              <a:t>(</a:t>
            </a:r>
            <a:r>
              <a:rPr lang="ja-JP" altLang="en-US" sz="1000" dirty="0">
                <a:latin typeface="+mj-lt"/>
              </a:rPr>
              <a:t>巨大地震注意</a:t>
            </a:r>
            <a:r>
              <a:rPr lang="en-US" altLang="ja-JP" sz="1000" dirty="0">
                <a:latin typeface="+mj-lt"/>
              </a:rPr>
              <a:t>)</a:t>
            </a:r>
            <a:r>
              <a:rPr lang="ja-JP" altLang="en-US" sz="1000" dirty="0">
                <a:latin typeface="+mj-lt"/>
              </a:rPr>
              <a:t>発表を受けての防災対応に関する検証と改善方策」 令和６年</a:t>
            </a:r>
            <a:r>
              <a:rPr lang="en-US" altLang="ja-JP" sz="1000" dirty="0">
                <a:latin typeface="+mj-lt"/>
              </a:rPr>
              <a:t>12</a:t>
            </a:r>
            <a:r>
              <a:rPr lang="ja-JP" altLang="en-US" sz="1000" dirty="0">
                <a:latin typeface="+mj-lt"/>
              </a:rPr>
              <a:t>月</a:t>
            </a:r>
            <a:r>
              <a:rPr lang="en-US" altLang="ja-JP" sz="1000" dirty="0">
                <a:latin typeface="+mj-lt"/>
              </a:rPr>
              <a:t>20</a:t>
            </a:r>
            <a:r>
              <a:rPr lang="ja-JP" altLang="en-US" sz="1000" dirty="0">
                <a:latin typeface="+mj-lt"/>
              </a:rPr>
              <a:t>日</a:t>
            </a:r>
            <a:endParaRPr lang="en-US" altLang="ja-JP" sz="1000" dirty="0">
              <a:latin typeface="+mj-lt"/>
            </a:endParaRPr>
          </a:p>
        </p:txBody>
      </p:sp>
      <p:cxnSp>
        <p:nvCxnSpPr>
          <p:cNvPr id="15" name="直線コネクタ 14">
            <a:extLst>
              <a:ext uri="{FF2B5EF4-FFF2-40B4-BE49-F238E27FC236}">
                <a16:creationId xmlns:a16="http://schemas.microsoft.com/office/drawing/2014/main" id="{532E757D-2C15-449B-8E4E-CB1F5AAFC298}"/>
              </a:ext>
            </a:extLst>
          </p:cNvPr>
          <p:cNvCxnSpPr/>
          <p:nvPr/>
        </p:nvCxnSpPr>
        <p:spPr>
          <a:xfrm>
            <a:off x="5638049" y="3317020"/>
            <a:ext cx="198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265705B-701A-4EA9-8350-69BDBF8D3F45}"/>
              </a:ext>
            </a:extLst>
          </p:cNvPr>
          <p:cNvCxnSpPr/>
          <p:nvPr/>
        </p:nvCxnSpPr>
        <p:spPr>
          <a:xfrm>
            <a:off x="6927490" y="3533031"/>
            <a:ext cx="68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6166795-F630-4059-ACE4-44E553BD03EC}"/>
              </a:ext>
            </a:extLst>
          </p:cNvPr>
          <p:cNvCxnSpPr/>
          <p:nvPr/>
        </p:nvCxnSpPr>
        <p:spPr>
          <a:xfrm>
            <a:off x="4122011" y="3756990"/>
            <a:ext cx="126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FF0E174-8D47-471D-B61D-F96243D31A02}"/>
              </a:ext>
            </a:extLst>
          </p:cNvPr>
          <p:cNvCxnSpPr/>
          <p:nvPr/>
        </p:nvCxnSpPr>
        <p:spPr>
          <a:xfrm>
            <a:off x="2554271" y="3859032"/>
            <a:ext cx="97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18FA4C4-FD57-4D10-9962-856B7959F855}"/>
              </a:ext>
            </a:extLst>
          </p:cNvPr>
          <p:cNvCxnSpPr/>
          <p:nvPr/>
        </p:nvCxnSpPr>
        <p:spPr>
          <a:xfrm>
            <a:off x="496215" y="4075040"/>
            <a:ext cx="4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FF86686-3EA5-446A-95F4-83019977DA77}"/>
              </a:ext>
            </a:extLst>
          </p:cNvPr>
          <p:cNvCxnSpPr/>
          <p:nvPr/>
        </p:nvCxnSpPr>
        <p:spPr>
          <a:xfrm>
            <a:off x="887159" y="3217626"/>
            <a:ext cx="262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CC8E972-C84D-4BE5-8238-88B6380742CE}"/>
              </a:ext>
            </a:extLst>
          </p:cNvPr>
          <p:cNvCxnSpPr/>
          <p:nvPr/>
        </p:nvCxnSpPr>
        <p:spPr>
          <a:xfrm>
            <a:off x="482968" y="3417732"/>
            <a:ext cx="10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960AA05A-0E4C-4BD6-9ECC-EBF1B1B434ED}"/>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6</a:t>
            </a:fld>
            <a:endParaRPr kumimoji="1" lang="ja-JP" altLang="en-US" sz="1600" dirty="0"/>
          </a:p>
        </p:txBody>
      </p:sp>
      <p:sp>
        <p:nvSpPr>
          <p:cNvPr id="8" name="タイトル 1">
            <a:extLst>
              <a:ext uri="{FF2B5EF4-FFF2-40B4-BE49-F238E27FC236}">
                <a16:creationId xmlns:a16="http://schemas.microsoft.com/office/drawing/2014/main" id="{96EFD3F5-68CE-4AE0-AB17-30F947E9D9CF}"/>
              </a:ext>
            </a:extLst>
          </p:cNvPr>
          <p:cNvSpPr txBox="1">
            <a:spLocks/>
          </p:cNvSpPr>
          <p:nvPr/>
        </p:nvSpPr>
        <p:spPr>
          <a:xfrm>
            <a:off x="0" y="0"/>
            <a:ext cx="12181501" cy="720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２</a:t>
            </a:r>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国の改善方策②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臨時情報発表時の呼びかけの充実</a:t>
            </a:r>
          </a:p>
        </p:txBody>
      </p:sp>
      <p:pic>
        <p:nvPicPr>
          <p:cNvPr id="5" name="図 4">
            <a:extLst>
              <a:ext uri="{FF2B5EF4-FFF2-40B4-BE49-F238E27FC236}">
                <a16:creationId xmlns:a16="http://schemas.microsoft.com/office/drawing/2014/main" id="{9C66DEBD-12B8-4E6B-9997-CF209641CB15}"/>
              </a:ext>
            </a:extLst>
          </p:cNvPr>
          <p:cNvPicPr>
            <a:picLocks noChangeAspect="1"/>
          </p:cNvPicPr>
          <p:nvPr/>
        </p:nvPicPr>
        <p:blipFill>
          <a:blip r:embed="rId2"/>
          <a:stretch>
            <a:fillRect/>
          </a:stretch>
        </p:blipFill>
        <p:spPr>
          <a:xfrm>
            <a:off x="824951" y="844470"/>
            <a:ext cx="8219884" cy="1178147"/>
          </a:xfrm>
          <a:prstGeom prst="rect">
            <a:avLst/>
          </a:prstGeom>
        </p:spPr>
      </p:pic>
      <p:sp>
        <p:nvSpPr>
          <p:cNvPr id="17" name="正方形/長方形 16">
            <a:extLst>
              <a:ext uri="{FF2B5EF4-FFF2-40B4-BE49-F238E27FC236}">
                <a16:creationId xmlns:a16="http://schemas.microsoft.com/office/drawing/2014/main" id="{B7AD417A-4DB3-4545-B2CC-B901E0925704}"/>
              </a:ext>
            </a:extLst>
          </p:cNvPr>
          <p:cNvSpPr/>
          <p:nvPr/>
        </p:nvSpPr>
        <p:spPr>
          <a:xfrm>
            <a:off x="947567" y="1541853"/>
            <a:ext cx="7888319" cy="504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A96F098E-D8CD-410C-B84A-16E68C4181B4}"/>
              </a:ext>
            </a:extLst>
          </p:cNvPr>
          <p:cNvPicPr>
            <a:picLocks noChangeAspect="1"/>
          </p:cNvPicPr>
          <p:nvPr/>
        </p:nvPicPr>
        <p:blipFill>
          <a:blip r:embed="rId3"/>
          <a:stretch>
            <a:fillRect/>
          </a:stretch>
        </p:blipFill>
        <p:spPr>
          <a:xfrm>
            <a:off x="964098" y="2277892"/>
            <a:ext cx="7641241" cy="4289393"/>
          </a:xfrm>
          <a:prstGeom prst="rect">
            <a:avLst/>
          </a:prstGeom>
        </p:spPr>
      </p:pic>
      <p:sp>
        <p:nvSpPr>
          <p:cNvPr id="7" name="正方形/長方形 6">
            <a:extLst>
              <a:ext uri="{FF2B5EF4-FFF2-40B4-BE49-F238E27FC236}">
                <a16:creationId xmlns:a16="http://schemas.microsoft.com/office/drawing/2014/main" id="{45396B3F-B538-4B62-962F-9F72B8A4F2BF}"/>
              </a:ext>
            </a:extLst>
          </p:cNvPr>
          <p:cNvSpPr/>
          <p:nvPr/>
        </p:nvSpPr>
        <p:spPr>
          <a:xfrm>
            <a:off x="8537712" y="6222765"/>
            <a:ext cx="168965" cy="36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0D746DC-5499-4B40-A037-7A0BAEE30E2F}"/>
              </a:ext>
            </a:extLst>
          </p:cNvPr>
          <p:cNvSpPr/>
          <p:nvPr/>
        </p:nvSpPr>
        <p:spPr>
          <a:xfrm>
            <a:off x="8461511" y="6630269"/>
            <a:ext cx="374375"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62EE2B2-CF48-4389-B097-8177BC832BE8}"/>
              </a:ext>
            </a:extLst>
          </p:cNvPr>
          <p:cNvSpPr/>
          <p:nvPr/>
        </p:nvSpPr>
        <p:spPr>
          <a:xfrm>
            <a:off x="1242383" y="3379304"/>
            <a:ext cx="7573626" cy="22536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1A0B4B60-F12D-4951-A8DE-BFFF0106CA21}"/>
              </a:ext>
            </a:extLst>
          </p:cNvPr>
          <p:cNvPicPr>
            <a:picLocks noChangeAspect="1"/>
          </p:cNvPicPr>
          <p:nvPr/>
        </p:nvPicPr>
        <p:blipFill>
          <a:blip r:embed="rId4"/>
          <a:stretch>
            <a:fillRect/>
          </a:stretch>
        </p:blipFill>
        <p:spPr>
          <a:xfrm>
            <a:off x="9724284" y="4159185"/>
            <a:ext cx="224307" cy="108000"/>
          </a:xfrm>
          <a:prstGeom prst="rect">
            <a:avLst/>
          </a:prstGeom>
        </p:spPr>
      </p:pic>
      <p:pic>
        <p:nvPicPr>
          <p:cNvPr id="38" name="図 37">
            <a:extLst>
              <a:ext uri="{FF2B5EF4-FFF2-40B4-BE49-F238E27FC236}">
                <a16:creationId xmlns:a16="http://schemas.microsoft.com/office/drawing/2014/main" id="{DCC0313D-D155-4EF2-94D5-31DB3D7BE128}"/>
              </a:ext>
            </a:extLst>
          </p:cNvPr>
          <p:cNvPicPr>
            <a:picLocks noChangeAspect="1"/>
          </p:cNvPicPr>
          <p:nvPr/>
        </p:nvPicPr>
        <p:blipFill rotWithShape="1">
          <a:blip r:embed="rId5"/>
          <a:srcRect b="5308"/>
          <a:stretch/>
        </p:blipFill>
        <p:spPr>
          <a:xfrm>
            <a:off x="9717513" y="4564790"/>
            <a:ext cx="224308" cy="108000"/>
          </a:xfrm>
          <a:prstGeom prst="rect">
            <a:avLst/>
          </a:prstGeom>
        </p:spPr>
      </p:pic>
      <p:pic>
        <p:nvPicPr>
          <p:cNvPr id="15" name="図 14">
            <a:extLst>
              <a:ext uri="{FF2B5EF4-FFF2-40B4-BE49-F238E27FC236}">
                <a16:creationId xmlns:a16="http://schemas.microsoft.com/office/drawing/2014/main" id="{E61C0BBB-538A-4646-9734-53CA0C92EFFA}"/>
              </a:ext>
            </a:extLst>
          </p:cNvPr>
          <p:cNvPicPr>
            <a:picLocks noChangeAspect="1"/>
          </p:cNvPicPr>
          <p:nvPr/>
        </p:nvPicPr>
        <p:blipFill rotWithShape="1">
          <a:blip r:embed="rId6"/>
          <a:srcRect l="30311" t="39429" r="48556" b="17574"/>
          <a:stretch/>
        </p:blipFill>
        <p:spPr>
          <a:xfrm>
            <a:off x="9724284" y="2316079"/>
            <a:ext cx="1628815" cy="1741382"/>
          </a:xfrm>
          <a:prstGeom prst="rect">
            <a:avLst/>
          </a:prstGeom>
        </p:spPr>
      </p:pic>
      <p:sp>
        <p:nvSpPr>
          <p:cNvPr id="2" name="楕円 1">
            <a:extLst>
              <a:ext uri="{FF2B5EF4-FFF2-40B4-BE49-F238E27FC236}">
                <a16:creationId xmlns:a16="http://schemas.microsoft.com/office/drawing/2014/main" id="{00D99980-DCFB-442C-8C52-A7D1D877E650}"/>
              </a:ext>
            </a:extLst>
          </p:cNvPr>
          <p:cNvSpPr/>
          <p:nvPr/>
        </p:nvSpPr>
        <p:spPr>
          <a:xfrm rot="1384799">
            <a:off x="10239847" y="2365646"/>
            <a:ext cx="720312" cy="10058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73CEBF8-50DC-4501-9683-35E87F92849A}"/>
              </a:ext>
            </a:extLst>
          </p:cNvPr>
          <p:cNvSpPr txBox="1"/>
          <p:nvPr/>
        </p:nvSpPr>
        <p:spPr>
          <a:xfrm>
            <a:off x="9523228" y="1941493"/>
            <a:ext cx="2019375" cy="461665"/>
          </a:xfrm>
          <a:prstGeom prst="rect">
            <a:avLst/>
          </a:prstGeom>
          <a:noFill/>
        </p:spPr>
        <p:txBody>
          <a:bodyPr wrap="square" rtlCol="0">
            <a:spAutoFit/>
          </a:bodyPr>
          <a:lstStyle/>
          <a:p>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大阪府の対象</a:t>
            </a:r>
          </a:p>
        </p:txBody>
      </p:sp>
      <p:sp>
        <p:nvSpPr>
          <p:cNvPr id="41" name="テキスト ボックス 40">
            <a:extLst>
              <a:ext uri="{FF2B5EF4-FFF2-40B4-BE49-F238E27FC236}">
                <a16:creationId xmlns:a16="http://schemas.microsoft.com/office/drawing/2014/main" id="{3E1CA16C-4AFD-4F9E-9272-1464EB2FC8E1}"/>
              </a:ext>
            </a:extLst>
          </p:cNvPr>
          <p:cNvSpPr txBox="1"/>
          <p:nvPr/>
        </p:nvSpPr>
        <p:spPr>
          <a:xfrm>
            <a:off x="9916511" y="4512536"/>
            <a:ext cx="1467068" cy="400110"/>
          </a:xfrm>
          <a:prstGeom prst="rect">
            <a:avLst/>
          </a:prstGeom>
          <a:noFill/>
        </p:spPr>
        <p:txBody>
          <a:bodyPr wrap="none" rtlCol="0">
            <a:spAutoFi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南海トラフ地震津波</a:t>
            </a:r>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kumimoji="1" lang="ja-JP" altLang="en-US" sz="1000" dirty="0">
                <a:latin typeface="UD デジタル 教科書体 NK-R" panose="02020400000000000000" pitchFamily="18" charset="-128"/>
                <a:ea typeface="UD デジタル 教科書体 NK-R" panose="02020400000000000000" pitchFamily="18" charset="-128"/>
              </a:rPr>
              <a:t>避難対策特別強化地域</a:t>
            </a:r>
          </a:p>
        </p:txBody>
      </p:sp>
      <p:sp>
        <p:nvSpPr>
          <p:cNvPr id="44" name="テキスト ボックス 43">
            <a:extLst>
              <a:ext uri="{FF2B5EF4-FFF2-40B4-BE49-F238E27FC236}">
                <a16:creationId xmlns:a16="http://schemas.microsoft.com/office/drawing/2014/main" id="{33AF9823-C0A5-4D14-A14E-78DA90FA0E5F}"/>
              </a:ext>
            </a:extLst>
          </p:cNvPr>
          <p:cNvSpPr txBox="1"/>
          <p:nvPr/>
        </p:nvSpPr>
        <p:spPr>
          <a:xfrm>
            <a:off x="9941821" y="4098503"/>
            <a:ext cx="1499128" cy="400110"/>
          </a:xfrm>
          <a:prstGeom prst="rect">
            <a:avLst/>
          </a:prstGeom>
          <a:noFill/>
        </p:spPr>
        <p:txBody>
          <a:bodyPr wrap="none" rtlCol="0">
            <a:spAutoFi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臨時情報の発表に伴い</a:t>
            </a:r>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kumimoji="1" lang="ja-JP" altLang="en-US" sz="1000" dirty="0">
                <a:latin typeface="UD デジタル 教科書体 NK-R" panose="02020400000000000000" pitchFamily="18" charset="-128"/>
                <a:ea typeface="UD デジタル 教科書体 NK-R" panose="02020400000000000000" pitchFamily="18" charset="-128"/>
              </a:rPr>
              <a:t>防災対応をとるべき地域</a:t>
            </a:r>
          </a:p>
        </p:txBody>
      </p:sp>
      <p:cxnSp>
        <p:nvCxnSpPr>
          <p:cNvPr id="52" name="直線矢印コネクタ 51">
            <a:extLst>
              <a:ext uri="{FF2B5EF4-FFF2-40B4-BE49-F238E27FC236}">
                <a16:creationId xmlns:a16="http://schemas.microsoft.com/office/drawing/2014/main" id="{1DE94D4A-4FB7-4989-A68C-A2AE877A7684}"/>
              </a:ext>
            </a:extLst>
          </p:cNvPr>
          <p:cNvCxnSpPr>
            <a:cxnSpLocks/>
          </p:cNvCxnSpPr>
          <p:nvPr/>
        </p:nvCxnSpPr>
        <p:spPr>
          <a:xfrm flipH="1" flipV="1">
            <a:off x="8838570" y="1909612"/>
            <a:ext cx="1379566" cy="95895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7C91F47B-306F-4EAC-AEAD-A4E084A22618}"/>
              </a:ext>
            </a:extLst>
          </p:cNvPr>
          <p:cNvCxnSpPr>
            <a:cxnSpLocks/>
          </p:cNvCxnSpPr>
          <p:nvPr/>
        </p:nvCxnSpPr>
        <p:spPr>
          <a:xfrm flipH="1">
            <a:off x="8844014" y="2845784"/>
            <a:ext cx="1379566" cy="95895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字幕 2">
            <a:extLst>
              <a:ext uri="{FF2B5EF4-FFF2-40B4-BE49-F238E27FC236}">
                <a16:creationId xmlns:a16="http://schemas.microsoft.com/office/drawing/2014/main" id="{2F123765-D5DA-43EA-8D6E-28B08A8C8F7C}"/>
              </a:ext>
            </a:extLst>
          </p:cNvPr>
          <p:cNvSpPr txBox="1">
            <a:spLocks/>
          </p:cNvSpPr>
          <p:nvPr/>
        </p:nvSpPr>
        <p:spPr>
          <a:xfrm>
            <a:off x="3681579" y="6603825"/>
            <a:ext cx="8028001" cy="194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000" dirty="0">
                <a:latin typeface="+mj-lt"/>
              </a:rPr>
              <a:t>内閣府（防災担当） 「南海トラフ地震臨時情報</a:t>
            </a:r>
            <a:r>
              <a:rPr lang="en-US" altLang="ja-JP" sz="1000" dirty="0">
                <a:latin typeface="+mj-lt"/>
              </a:rPr>
              <a:t>(</a:t>
            </a:r>
            <a:r>
              <a:rPr lang="ja-JP" altLang="en-US" sz="1000" dirty="0">
                <a:latin typeface="+mj-lt"/>
              </a:rPr>
              <a:t>巨大地震注意</a:t>
            </a:r>
            <a:r>
              <a:rPr lang="en-US" altLang="ja-JP" sz="1000" dirty="0">
                <a:latin typeface="+mj-lt"/>
              </a:rPr>
              <a:t>)</a:t>
            </a:r>
            <a:r>
              <a:rPr lang="ja-JP" altLang="en-US" sz="1000" dirty="0">
                <a:latin typeface="+mj-lt"/>
              </a:rPr>
              <a:t>発表を受けての防災対応に関する検証と改善方策」 令和６年</a:t>
            </a:r>
            <a:r>
              <a:rPr lang="en-US" altLang="ja-JP" sz="1000" dirty="0">
                <a:latin typeface="+mj-lt"/>
              </a:rPr>
              <a:t>12</a:t>
            </a:r>
            <a:r>
              <a:rPr lang="ja-JP" altLang="en-US" sz="1000" dirty="0">
                <a:latin typeface="+mj-lt"/>
              </a:rPr>
              <a:t>月</a:t>
            </a:r>
            <a:r>
              <a:rPr lang="en-US" altLang="ja-JP" sz="1000" dirty="0">
                <a:latin typeface="+mj-lt"/>
              </a:rPr>
              <a:t>20</a:t>
            </a:r>
            <a:r>
              <a:rPr lang="ja-JP" altLang="en-US" sz="1000" dirty="0">
                <a:latin typeface="+mj-lt"/>
              </a:rPr>
              <a:t>日</a:t>
            </a:r>
            <a:endParaRPr lang="en-US" altLang="ja-JP" sz="1000" dirty="0">
              <a:latin typeface="+mj-lt"/>
            </a:endParaRPr>
          </a:p>
        </p:txBody>
      </p:sp>
      <p:grpSp>
        <p:nvGrpSpPr>
          <p:cNvPr id="10" name="グループ化 9">
            <a:extLst>
              <a:ext uri="{FF2B5EF4-FFF2-40B4-BE49-F238E27FC236}">
                <a16:creationId xmlns:a16="http://schemas.microsoft.com/office/drawing/2014/main" id="{2E1A8E51-7B7D-4675-995B-AFB830895358}"/>
              </a:ext>
            </a:extLst>
          </p:cNvPr>
          <p:cNvGrpSpPr/>
          <p:nvPr/>
        </p:nvGrpSpPr>
        <p:grpSpPr>
          <a:xfrm>
            <a:off x="9233056" y="5005942"/>
            <a:ext cx="2829072" cy="1280383"/>
            <a:chOff x="9233056" y="5005942"/>
            <a:chExt cx="2829072" cy="1280383"/>
          </a:xfrm>
        </p:grpSpPr>
        <p:sp>
          <p:nvSpPr>
            <p:cNvPr id="48" name="テキスト ボックス 47">
              <a:extLst>
                <a:ext uri="{FF2B5EF4-FFF2-40B4-BE49-F238E27FC236}">
                  <a16:creationId xmlns:a16="http://schemas.microsoft.com/office/drawing/2014/main" id="{11F7FE42-5D9B-4FB1-8464-F5C13FE9F8A2}"/>
                </a:ext>
              </a:extLst>
            </p:cNvPr>
            <p:cNvSpPr txBox="1"/>
            <p:nvPr/>
          </p:nvSpPr>
          <p:spPr>
            <a:xfrm>
              <a:off x="9233056" y="5005942"/>
              <a:ext cx="2646193" cy="523220"/>
            </a:xfrm>
            <a:prstGeom prst="rect">
              <a:avLst/>
            </a:prstGeom>
            <a:noFill/>
          </p:spPr>
          <p:txBody>
            <a:bodyPr wrap="square" rtlCol="0">
              <a:spAutoFit/>
            </a:bodyPr>
            <a:lstStyle/>
            <a:p>
              <a:r>
                <a:rPr kumimoji="1" lang="en-US" altLang="ja-JP" sz="1400" dirty="0">
                  <a:solidFill>
                    <a:srgbClr val="00B0F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00B0F0"/>
                  </a:solidFill>
                  <a:latin typeface="UD デジタル 教科書体 NK-R" panose="02020400000000000000" pitchFamily="18" charset="-128"/>
                  <a:ea typeface="UD デジタル 教科書体 NK-R" panose="02020400000000000000" pitchFamily="18" charset="-128"/>
                </a:rPr>
                <a:t>大阪府域は、「事前避難対象</a:t>
              </a:r>
              <a:endParaRPr kumimoji="1" lang="en-US" altLang="ja-JP" sz="1400" dirty="0">
                <a:solidFill>
                  <a:srgbClr val="00B0F0"/>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rgbClr val="00B0F0"/>
                  </a:solidFill>
                  <a:latin typeface="UD デジタル 教科書体 NK-R" panose="02020400000000000000" pitchFamily="18" charset="-128"/>
                  <a:ea typeface="UD デジタル 教科書体 NK-R" panose="02020400000000000000" pitchFamily="18" charset="-128"/>
                </a:rPr>
                <a:t>　　</a:t>
              </a:r>
              <a:r>
                <a:rPr kumimoji="1" lang="ja-JP" altLang="en-US" sz="1400" dirty="0">
                  <a:solidFill>
                    <a:srgbClr val="00B0F0"/>
                  </a:solidFill>
                  <a:latin typeface="UD デジタル 教科書体 NK-R" panose="02020400000000000000" pitchFamily="18" charset="-128"/>
                  <a:ea typeface="UD デジタル 教科書体 NK-R" panose="02020400000000000000" pitchFamily="18" charset="-128"/>
                </a:rPr>
                <a:t>地域」の指定はなし。</a:t>
              </a:r>
            </a:p>
          </p:txBody>
        </p:sp>
        <p:sp>
          <p:nvSpPr>
            <p:cNvPr id="22" name="テキスト ボックス 21">
              <a:extLst>
                <a:ext uri="{FF2B5EF4-FFF2-40B4-BE49-F238E27FC236}">
                  <a16:creationId xmlns:a16="http://schemas.microsoft.com/office/drawing/2014/main" id="{71C7CEC8-D281-4257-AA57-F37DF625E8FE}"/>
                </a:ext>
              </a:extLst>
            </p:cNvPr>
            <p:cNvSpPr txBox="1"/>
            <p:nvPr/>
          </p:nvSpPr>
          <p:spPr>
            <a:xfrm rot="16200000">
              <a:off x="10513557" y="4334935"/>
              <a:ext cx="353943" cy="2743199"/>
            </a:xfrm>
            <a:prstGeom prst="rect">
              <a:avLst/>
            </a:prstGeom>
            <a:noFill/>
            <a:ln w="28575">
              <a:noFill/>
            </a:ln>
          </p:spPr>
          <p:txBody>
            <a:bodyPr vert="eaVert" wrap="square" anchor="ctr">
              <a:spAutoFit/>
            </a:bodyPr>
            <a:lstStyle/>
            <a:p>
              <a:pPr marL="87313" indent="-87313">
                <a:spcAft>
                  <a:spcPts val="600"/>
                </a:spcAft>
              </a:pPr>
              <a:r>
                <a:rPr lang="zh-TW" altLang="en-US" sz="1100" dirty="0">
                  <a:solidFill>
                    <a:srgbClr val="00B0F0"/>
                  </a:solidFill>
                  <a:latin typeface="UD デジタル 教科書体 NK-R" panose="02020400000000000000" pitchFamily="18" charset="-128"/>
                  <a:ea typeface="UD デジタル 教科書体 NK-R" panose="02020400000000000000" pitchFamily="18" charset="-128"/>
                </a:rPr>
                <a:t>＊</a:t>
              </a:r>
              <a:r>
                <a:rPr lang="ja-JP" altLang="en-US" sz="1100" dirty="0">
                  <a:solidFill>
                    <a:srgbClr val="00B0F0"/>
                  </a:solidFill>
                  <a:latin typeface="UD デジタル 教科書体 NK-R" panose="02020400000000000000" pitchFamily="18" charset="-128"/>
                  <a:ea typeface="UD デジタル 教科書体 NK-R" panose="02020400000000000000" pitchFamily="18" charset="-128"/>
                </a:rPr>
                <a:t>南海トラフ巨大地震による津波（ ＋</a:t>
              </a:r>
              <a:r>
                <a:rPr lang="en-US" altLang="ja-JP" sz="1100" dirty="0">
                  <a:solidFill>
                    <a:srgbClr val="00B0F0"/>
                  </a:solidFill>
                  <a:latin typeface="UD デジタル 教科書体 NK-R" panose="02020400000000000000" pitchFamily="18" charset="-128"/>
                  <a:ea typeface="UD デジタル 教科書体 NK-R" panose="02020400000000000000" pitchFamily="18" charset="-128"/>
                </a:rPr>
                <a:t>1m </a:t>
              </a:r>
              <a:r>
                <a:rPr lang="ja-JP" altLang="en-US" sz="1100" dirty="0">
                  <a:solidFill>
                    <a:srgbClr val="00B0F0"/>
                  </a:solidFill>
                  <a:latin typeface="UD デジタル 教科書体 NK-R" panose="02020400000000000000" pitchFamily="18" charset="-128"/>
                  <a:ea typeface="UD デジタル 教科書体 NK-R" panose="02020400000000000000" pitchFamily="18" charset="-128"/>
                </a:rPr>
                <a:t>）　</a:t>
              </a:r>
              <a:endParaRPr lang="en-US" altLang="ja-JP" sz="11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a:extLst>
                <a:ext uri="{FF2B5EF4-FFF2-40B4-BE49-F238E27FC236}">
                  <a16:creationId xmlns:a16="http://schemas.microsoft.com/office/drawing/2014/main" id="{AEA42A02-412F-40BF-BA7D-D33792B769AA}"/>
                </a:ext>
              </a:extLst>
            </p:cNvPr>
            <p:cNvSpPr txBox="1"/>
            <p:nvPr/>
          </p:nvSpPr>
          <p:spPr>
            <a:xfrm rot="16200000">
              <a:off x="10569306" y="4809405"/>
              <a:ext cx="353943" cy="2599897"/>
            </a:xfrm>
            <a:prstGeom prst="rect">
              <a:avLst/>
            </a:prstGeom>
            <a:noFill/>
            <a:ln w="28575">
              <a:noFill/>
            </a:ln>
          </p:spPr>
          <p:txBody>
            <a:bodyPr vert="eaVert" wrap="square" anchor="ctr">
              <a:spAutoFit/>
            </a:bodyPr>
            <a:lstStyle/>
            <a:p>
              <a:pPr>
                <a:spcAft>
                  <a:spcPts val="600"/>
                </a:spcAft>
              </a:pPr>
              <a:r>
                <a:rPr lang="ja-JP" altLang="en-US" sz="1100" dirty="0">
                  <a:solidFill>
                    <a:srgbClr val="00B0F0"/>
                  </a:solidFill>
                  <a:latin typeface="UD デジタル 教科書体 NK-R" panose="02020400000000000000" pitchFamily="18" charset="-128"/>
                  <a:ea typeface="UD デジタル 教科書体 NK-R" panose="02020400000000000000" pitchFamily="18" charset="-128"/>
                </a:rPr>
                <a:t>岬町</a:t>
              </a:r>
              <a:r>
                <a:rPr lang="en-US" altLang="ja-JP" sz="1100" dirty="0">
                  <a:solidFill>
                    <a:srgbClr val="00B0F0"/>
                  </a:solidFill>
                  <a:latin typeface="UD デジタル 教科書体 NK-R" panose="02020400000000000000" pitchFamily="18" charset="-128"/>
                  <a:ea typeface="UD デジタル 教科書体 NK-R" panose="02020400000000000000" pitchFamily="18" charset="-128"/>
                </a:rPr>
                <a:t>54</a:t>
              </a:r>
              <a:r>
                <a:rPr lang="ja-JP" altLang="en-US" sz="1100" dirty="0">
                  <a:solidFill>
                    <a:srgbClr val="00B0F0"/>
                  </a:solidFill>
                  <a:latin typeface="UD デジタル 教科書体 NK-R" panose="02020400000000000000" pitchFamily="18" charset="-128"/>
                  <a:ea typeface="UD デジタル 教科書体 NK-R" panose="02020400000000000000" pitchFamily="18" charset="-128"/>
                </a:rPr>
                <a:t>分、堺市</a:t>
              </a:r>
              <a:r>
                <a:rPr lang="en-US" altLang="ja-JP" sz="1100" dirty="0">
                  <a:solidFill>
                    <a:srgbClr val="00B0F0"/>
                  </a:solidFill>
                  <a:latin typeface="UD デジタル 教科書体 NK-R" panose="02020400000000000000" pitchFamily="18" charset="-128"/>
                  <a:ea typeface="UD デジタル 教科書体 NK-R" panose="02020400000000000000" pitchFamily="18" charset="-128"/>
                </a:rPr>
                <a:t>101</a:t>
              </a:r>
              <a:r>
                <a:rPr lang="ja-JP" altLang="en-US" sz="1100" dirty="0">
                  <a:solidFill>
                    <a:srgbClr val="00B0F0"/>
                  </a:solidFill>
                  <a:latin typeface="UD デジタル 教科書体 NK-R" panose="02020400000000000000" pitchFamily="18" charset="-128"/>
                  <a:ea typeface="UD デジタル 教科書体 NK-R" panose="02020400000000000000" pitchFamily="18" charset="-128"/>
                </a:rPr>
                <a:t>分、大阪市</a:t>
              </a:r>
              <a:r>
                <a:rPr lang="en-US" altLang="ja-JP" sz="1100" dirty="0">
                  <a:solidFill>
                    <a:srgbClr val="00B0F0"/>
                  </a:solidFill>
                  <a:latin typeface="UD デジタル 教科書体 NK-R" panose="02020400000000000000" pitchFamily="18" charset="-128"/>
                  <a:ea typeface="UD デジタル 教科書体 NK-R" panose="02020400000000000000" pitchFamily="18" charset="-128"/>
                </a:rPr>
                <a:t>110</a:t>
              </a:r>
              <a:r>
                <a:rPr lang="ja-JP" altLang="en-US" sz="1100" dirty="0">
                  <a:solidFill>
                    <a:srgbClr val="00B0F0"/>
                  </a:solidFill>
                  <a:latin typeface="UD デジタル 教科書体 NK-R" panose="02020400000000000000" pitchFamily="18" charset="-128"/>
                  <a:ea typeface="UD デジタル 教科書体 NK-R" panose="02020400000000000000" pitchFamily="18" charset="-128"/>
                </a:rPr>
                <a:t>分</a:t>
              </a:r>
              <a:endParaRPr lang="en-US" altLang="ja-JP" sz="11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83DEBBAE-5363-47BB-BE38-4759E105A5F2}"/>
                </a:ext>
              </a:extLst>
            </p:cNvPr>
            <p:cNvSpPr txBox="1"/>
            <p:nvPr/>
          </p:nvSpPr>
          <p:spPr>
            <a:xfrm rot="16200000">
              <a:off x="10151107" y="5000563"/>
              <a:ext cx="353943" cy="1759437"/>
            </a:xfrm>
            <a:prstGeom prst="rect">
              <a:avLst/>
            </a:prstGeom>
            <a:noFill/>
            <a:ln w="28575">
              <a:noFill/>
            </a:ln>
          </p:spPr>
          <p:txBody>
            <a:bodyPr vert="eaVert" wrap="square" anchor="ctr">
              <a:spAutoFit/>
            </a:bodyPr>
            <a:lstStyle/>
            <a:p>
              <a:pPr>
                <a:spcAft>
                  <a:spcPts val="600"/>
                </a:spcAft>
              </a:pPr>
              <a:r>
                <a:rPr lang="ja-JP" altLang="en-US" sz="1100" dirty="0">
                  <a:solidFill>
                    <a:srgbClr val="00B0F0"/>
                  </a:solidFill>
                  <a:latin typeface="UD デジタル 教科書体 NK-R" panose="02020400000000000000" pitchFamily="18" charset="-128"/>
                  <a:ea typeface="UD デジタル 教科書体 NK-R" panose="02020400000000000000" pitchFamily="18" charset="-128"/>
                </a:rPr>
                <a:t>到達予想時間（最短）</a:t>
              </a:r>
              <a:endParaRPr lang="en-US" altLang="ja-JP" sz="1100" dirty="0">
                <a:solidFill>
                  <a:srgbClr val="00B0F0"/>
                </a:solidFill>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97195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E58F4B2-9819-4B35-BEBC-20D51D08DEA0}"/>
              </a:ext>
            </a:extLst>
          </p:cNvPr>
          <p:cNvPicPr>
            <a:picLocks noChangeAspect="1"/>
          </p:cNvPicPr>
          <p:nvPr/>
        </p:nvPicPr>
        <p:blipFill>
          <a:blip r:embed="rId2"/>
          <a:stretch>
            <a:fillRect/>
          </a:stretch>
        </p:blipFill>
        <p:spPr>
          <a:xfrm>
            <a:off x="2827131" y="1704439"/>
            <a:ext cx="6517060" cy="4932000"/>
          </a:xfrm>
          <a:prstGeom prst="rect">
            <a:avLst/>
          </a:prstGeom>
        </p:spPr>
      </p:pic>
      <p:pic>
        <p:nvPicPr>
          <p:cNvPr id="9" name="図 8">
            <a:extLst>
              <a:ext uri="{FF2B5EF4-FFF2-40B4-BE49-F238E27FC236}">
                <a16:creationId xmlns:a16="http://schemas.microsoft.com/office/drawing/2014/main" id="{24136F79-1F51-4B85-87AB-2507EED42E34}"/>
              </a:ext>
            </a:extLst>
          </p:cNvPr>
          <p:cNvPicPr>
            <a:picLocks noChangeAspect="1"/>
          </p:cNvPicPr>
          <p:nvPr/>
        </p:nvPicPr>
        <p:blipFill rotWithShape="1">
          <a:blip r:embed="rId3"/>
          <a:srcRect t="-243"/>
          <a:stretch/>
        </p:blipFill>
        <p:spPr>
          <a:xfrm>
            <a:off x="2500070" y="780986"/>
            <a:ext cx="7100501" cy="936000"/>
          </a:xfrm>
          <a:prstGeom prst="rect">
            <a:avLst/>
          </a:prstGeom>
        </p:spPr>
      </p:pic>
      <p:sp>
        <p:nvSpPr>
          <p:cNvPr id="6" name="スライド番号プレースホルダー 5">
            <a:extLst>
              <a:ext uri="{FF2B5EF4-FFF2-40B4-BE49-F238E27FC236}">
                <a16:creationId xmlns:a16="http://schemas.microsoft.com/office/drawing/2014/main" id="{960AA05A-0E4C-4BD6-9ECC-EBF1B1B434ED}"/>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7</a:t>
            </a:fld>
            <a:endParaRPr kumimoji="1" lang="ja-JP" altLang="en-US" sz="1600" dirty="0"/>
          </a:p>
        </p:txBody>
      </p:sp>
      <p:sp>
        <p:nvSpPr>
          <p:cNvPr id="8" name="タイトル 1">
            <a:extLst>
              <a:ext uri="{FF2B5EF4-FFF2-40B4-BE49-F238E27FC236}">
                <a16:creationId xmlns:a16="http://schemas.microsoft.com/office/drawing/2014/main" id="{96EFD3F5-68CE-4AE0-AB17-30F947E9D9CF}"/>
              </a:ext>
            </a:extLst>
          </p:cNvPr>
          <p:cNvSpPr txBox="1">
            <a:spLocks/>
          </p:cNvSpPr>
          <p:nvPr/>
        </p:nvSpPr>
        <p:spPr>
          <a:xfrm>
            <a:off x="0" y="0"/>
            <a:ext cx="12181501" cy="720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２</a:t>
            </a:r>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国の改善方策②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臨時情報発表時の呼びかけの充実（住民）</a:t>
            </a:r>
          </a:p>
        </p:txBody>
      </p:sp>
      <p:sp>
        <p:nvSpPr>
          <p:cNvPr id="12" name="字幕 2">
            <a:extLst>
              <a:ext uri="{FF2B5EF4-FFF2-40B4-BE49-F238E27FC236}">
                <a16:creationId xmlns:a16="http://schemas.microsoft.com/office/drawing/2014/main" id="{22631D3D-F7FF-4BE5-888D-F7CBD223EC91}"/>
              </a:ext>
            </a:extLst>
          </p:cNvPr>
          <p:cNvSpPr txBox="1">
            <a:spLocks/>
          </p:cNvSpPr>
          <p:nvPr/>
        </p:nvSpPr>
        <p:spPr>
          <a:xfrm>
            <a:off x="3681579" y="6623703"/>
            <a:ext cx="8028001" cy="194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000" dirty="0">
                <a:latin typeface="+mj-lt"/>
              </a:rPr>
              <a:t>内閣府（防災担当） 「南海トラフ地震臨時情報</a:t>
            </a:r>
            <a:r>
              <a:rPr lang="en-US" altLang="ja-JP" sz="1000" dirty="0">
                <a:latin typeface="+mj-lt"/>
              </a:rPr>
              <a:t>(</a:t>
            </a:r>
            <a:r>
              <a:rPr lang="ja-JP" altLang="en-US" sz="1000" dirty="0">
                <a:latin typeface="+mj-lt"/>
              </a:rPr>
              <a:t>巨大地震注意</a:t>
            </a:r>
            <a:r>
              <a:rPr lang="en-US" altLang="ja-JP" sz="1000" dirty="0">
                <a:latin typeface="+mj-lt"/>
              </a:rPr>
              <a:t>)</a:t>
            </a:r>
            <a:r>
              <a:rPr lang="ja-JP" altLang="en-US" sz="1000" dirty="0">
                <a:latin typeface="+mj-lt"/>
              </a:rPr>
              <a:t>発表を受けての防災対応に関する検証と改善方策」 令和６年</a:t>
            </a:r>
            <a:r>
              <a:rPr lang="en-US" altLang="ja-JP" sz="1000" dirty="0">
                <a:latin typeface="+mj-lt"/>
              </a:rPr>
              <a:t>12</a:t>
            </a:r>
            <a:r>
              <a:rPr lang="ja-JP" altLang="en-US" sz="1000" dirty="0">
                <a:latin typeface="+mj-lt"/>
              </a:rPr>
              <a:t>月</a:t>
            </a:r>
            <a:r>
              <a:rPr lang="en-US" altLang="ja-JP" sz="1000" dirty="0">
                <a:latin typeface="+mj-lt"/>
              </a:rPr>
              <a:t>20</a:t>
            </a:r>
            <a:r>
              <a:rPr lang="ja-JP" altLang="en-US" sz="1000" dirty="0">
                <a:latin typeface="+mj-lt"/>
              </a:rPr>
              <a:t>日</a:t>
            </a:r>
            <a:endParaRPr lang="en-US" altLang="ja-JP" sz="1000" dirty="0">
              <a:latin typeface="+mj-lt"/>
            </a:endParaRPr>
          </a:p>
        </p:txBody>
      </p:sp>
    </p:spTree>
    <p:extLst>
      <p:ext uri="{BB962C8B-B14F-4D97-AF65-F5344CB8AC3E}">
        <p14:creationId xmlns:p14="http://schemas.microsoft.com/office/powerpoint/2010/main" val="82974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960AA05A-0E4C-4BD6-9ECC-EBF1B1B434ED}"/>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8</a:t>
            </a:fld>
            <a:endParaRPr kumimoji="1" lang="ja-JP" altLang="en-US" sz="1600" dirty="0"/>
          </a:p>
        </p:txBody>
      </p:sp>
      <p:sp>
        <p:nvSpPr>
          <p:cNvPr id="8" name="タイトル 1">
            <a:extLst>
              <a:ext uri="{FF2B5EF4-FFF2-40B4-BE49-F238E27FC236}">
                <a16:creationId xmlns:a16="http://schemas.microsoft.com/office/drawing/2014/main" id="{96EFD3F5-68CE-4AE0-AB17-30F947E9D9CF}"/>
              </a:ext>
            </a:extLst>
          </p:cNvPr>
          <p:cNvSpPr txBox="1">
            <a:spLocks/>
          </p:cNvSpPr>
          <p:nvPr/>
        </p:nvSpPr>
        <p:spPr>
          <a:xfrm>
            <a:off x="0" y="9939"/>
            <a:ext cx="12181501" cy="720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２</a:t>
            </a:r>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国の改善方策②  </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臨時情報発表時の呼びかけの充実（事業者等）</a:t>
            </a:r>
          </a:p>
        </p:txBody>
      </p:sp>
      <p:pic>
        <p:nvPicPr>
          <p:cNvPr id="26" name="図 25">
            <a:extLst>
              <a:ext uri="{FF2B5EF4-FFF2-40B4-BE49-F238E27FC236}">
                <a16:creationId xmlns:a16="http://schemas.microsoft.com/office/drawing/2014/main" id="{42F607AF-990F-44A1-BBF8-2F38DA18A018}"/>
              </a:ext>
            </a:extLst>
          </p:cNvPr>
          <p:cNvPicPr>
            <a:picLocks noChangeAspect="1"/>
          </p:cNvPicPr>
          <p:nvPr/>
        </p:nvPicPr>
        <p:blipFill>
          <a:blip r:embed="rId2"/>
          <a:stretch>
            <a:fillRect/>
          </a:stretch>
        </p:blipFill>
        <p:spPr>
          <a:xfrm>
            <a:off x="36083" y="993755"/>
            <a:ext cx="6012000" cy="605119"/>
          </a:xfrm>
          <a:prstGeom prst="rect">
            <a:avLst/>
          </a:prstGeom>
        </p:spPr>
      </p:pic>
      <p:pic>
        <p:nvPicPr>
          <p:cNvPr id="30" name="図 29">
            <a:extLst>
              <a:ext uri="{FF2B5EF4-FFF2-40B4-BE49-F238E27FC236}">
                <a16:creationId xmlns:a16="http://schemas.microsoft.com/office/drawing/2014/main" id="{9F485AE8-2BE8-4759-99E0-9BFDC4959D8D}"/>
              </a:ext>
            </a:extLst>
          </p:cNvPr>
          <p:cNvPicPr>
            <a:picLocks noChangeAspect="1"/>
          </p:cNvPicPr>
          <p:nvPr/>
        </p:nvPicPr>
        <p:blipFill>
          <a:blip r:embed="rId3"/>
          <a:stretch>
            <a:fillRect/>
          </a:stretch>
        </p:blipFill>
        <p:spPr>
          <a:xfrm>
            <a:off x="109158" y="1733938"/>
            <a:ext cx="5835396" cy="4389882"/>
          </a:xfrm>
          <a:prstGeom prst="rect">
            <a:avLst/>
          </a:prstGeom>
        </p:spPr>
      </p:pic>
      <p:sp>
        <p:nvSpPr>
          <p:cNvPr id="42" name="字幕 2">
            <a:extLst>
              <a:ext uri="{FF2B5EF4-FFF2-40B4-BE49-F238E27FC236}">
                <a16:creationId xmlns:a16="http://schemas.microsoft.com/office/drawing/2014/main" id="{4805244F-E555-4270-88E3-43BCC6731558}"/>
              </a:ext>
            </a:extLst>
          </p:cNvPr>
          <p:cNvSpPr txBox="1">
            <a:spLocks/>
          </p:cNvSpPr>
          <p:nvPr/>
        </p:nvSpPr>
        <p:spPr>
          <a:xfrm>
            <a:off x="4039383" y="6256261"/>
            <a:ext cx="8028001" cy="194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000" dirty="0">
                <a:latin typeface="+mj-lt"/>
              </a:rPr>
              <a:t>内閣府（防災担当） 「南海トラフ地震臨時情報</a:t>
            </a:r>
            <a:r>
              <a:rPr lang="en-US" altLang="ja-JP" sz="1000" dirty="0">
                <a:latin typeface="+mj-lt"/>
              </a:rPr>
              <a:t>(</a:t>
            </a:r>
            <a:r>
              <a:rPr lang="ja-JP" altLang="en-US" sz="1000" dirty="0">
                <a:latin typeface="+mj-lt"/>
              </a:rPr>
              <a:t>巨大地震注意</a:t>
            </a:r>
            <a:r>
              <a:rPr lang="en-US" altLang="ja-JP" sz="1000" dirty="0">
                <a:latin typeface="+mj-lt"/>
              </a:rPr>
              <a:t>)</a:t>
            </a:r>
            <a:r>
              <a:rPr lang="ja-JP" altLang="en-US" sz="1000" dirty="0">
                <a:latin typeface="+mj-lt"/>
              </a:rPr>
              <a:t>発表を受けての防災対応に関する検証と改善方策」 令和６年</a:t>
            </a:r>
            <a:r>
              <a:rPr lang="en-US" altLang="ja-JP" sz="1000" dirty="0">
                <a:latin typeface="+mj-lt"/>
              </a:rPr>
              <a:t>12</a:t>
            </a:r>
            <a:r>
              <a:rPr lang="ja-JP" altLang="en-US" sz="1000" dirty="0">
                <a:latin typeface="+mj-lt"/>
              </a:rPr>
              <a:t>月</a:t>
            </a:r>
            <a:r>
              <a:rPr lang="en-US" altLang="ja-JP" sz="1000" dirty="0">
                <a:latin typeface="+mj-lt"/>
              </a:rPr>
              <a:t>20</a:t>
            </a:r>
            <a:r>
              <a:rPr lang="ja-JP" altLang="en-US" sz="1000" dirty="0">
                <a:latin typeface="+mj-lt"/>
              </a:rPr>
              <a:t>日</a:t>
            </a:r>
            <a:endParaRPr lang="en-US" altLang="ja-JP" sz="1000" dirty="0">
              <a:latin typeface="+mj-lt"/>
            </a:endParaRPr>
          </a:p>
        </p:txBody>
      </p:sp>
      <p:pic>
        <p:nvPicPr>
          <p:cNvPr id="3" name="図 2">
            <a:extLst>
              <a:ext uri="{FF2B5EF4-FFF2-40B4-BE49-F238E27FC236}">
                <a16:creationId xmlns:a16="http://schemas.microsoft.com/office/drawing/2014/main" id="{C9CD7CCF-FA50-4D77-BF4E-E6F655301321}"/>
              </a:ext>
            </a:extLst>
          </p:cNvPr>
          <p:cNvPicPr>
            <a:picLocks noChangeAspect="1"/>
          </p:cNvPicPr>
          <p:nvPr/>
        </p:nvPicPr>
        <p:blipFill>
          <a:blip r:embed="rId4"/>
          <a:stretch>
            <a:fillRect/>
          </a:stretch>
        </p:blipFill>
        <p:spPr>
          <a:xfrm>
            <a:off x="6147175" y="1006192"/>
            <a:ext cx="6012000" cy="261581"/>
          </a:xfrm>
          <a:prstGeom prst="rect">
            <a:avLst/>
          </a:prstGeom>
        </p:spPr>
      </p:pic>
      <p:pic>
        <p:nvPicPr>
          <p:cNvPr id="5" name="図 4">
            <a:extLst>
              <a:ext uri="{FF2B5EF4-FFF2-40B4-BE49-F238E27FC236}">
                <a16:creationId xmlns:a16="http://schemas.microsoft.com/office/drawing/2014/main" id="{02ECB11B-EA8A-4B75-8075-3644EAAFF10A}"/>
              </a:ext>
            </a:extLst>
          </p:cNvPr>
          <p:cNvPicPr>
            <a:picLocks noChangeAspect="1"/>
          </p:cNvPicPr>
          <p:nvPr/>
        </p:nvPicPr>
        <p:blipFill>
          <a:blip r:embed="rId5"/>
          <a:stretch>
            <a:fillRect/>
          </a:stretch>
        </p:blipFill>
        <p:spPr>
          <a:xfrm>
            <a:off x="6244347" y="1755461"/>
            <a:ext cx="5831015" cy="4384800"/>
          </a:xfrm>
          <a:prstGeom prst="rect">
            <a:avLst/>
          </a:prstGeom>
        </p:spPr>
      </p:pic>
    </p:spTree>
    <p:extLst>
      <p:ext uri="{BB962C8B-B14F-4D97-AF65-F5344CB8AC3E}">
        <p14:creationId xmlns:p14="http://schemas.microsoft.com/office/powerpoint/2010/main" val="93709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9E8CF87-7DA6-442C-B139-B74DAF2D7E65}"/>
              </a:ext>
            </a:extLst>
          </p:cNvPr>
          <p:cNvSpPr txBox="1">
            <a:spLocks/>
          </p:cNvSpPr>
          <p:nvPr/>
        </p:nvSpPr>
        <p:spPr>
          <a:xfrm>
            <a:off x="10499" y="-1"/>
            <a:ext cx="12181501" cy="72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latin typeface="UD デジタル 教科書体 NP-R" panose="02020400000000000000" pitchFamily="18" charset="-128"/>
                <a:ea typeface="UD デジタル 教科書体 NP-R" panose="02020400000000000000" pitchFamily="18" charset="-128"/>
              </a:rPr>
              <a:t>3. </a:t>
            </a:r>
            <a:r>
              <a:rPr lang="ja-JP" altLang="en-US" sz="3600" dirty="0">
                <a:latin typeface="UD デジタル 教科書体 NP-R" panose="02020400000000000000" pitchFamily="18" charset="-128"/>
                <a:ea typeface="UD デジタル 教科書体 NP-R" panose="02020400000000000000" pitchFamily="18" charset="-128"/>
              </a:rPr>
              <a:t>府の対応</a:t>
            </a:r>
          </a:p>
        </p:txBody>
      </p:sp>
      <p:sp>
        <p:nvSpPr>
          <p:cNvPr id="7" name="スライド番号プレースホルダー 5">
            <a:extLst>
              <a:ext uri="{FF2B5EF4-FFF2-40B4-BE49-F238E27FC236}">
                <a16:creationId xmlns:a16="http://schemas.microsoft.com/office/drawing/2014/main" id="{7B329220-FB63-45E2-B52F-5EB36B62CF3B}"/>
              </a:ext>
            </a:extLst>
          </p:cNvPr>
          <p:cNvSpPr>
            <a:spLocks noGrp="1"/>
          </p:cNvSpPr>
          <p:nvPr>
            <p:ph type="sldNum" sz="quarter" idx="12"/>
          </p:nvPr>
        </p:nvSpPr>
        <p:spPr>
          <a:xfrm>
            <a:off x="9448800" y="6492875"/>
            <a:ext cx="2743200" cy="365125"/>
          </a:xfrm>
        </p:spPr>
        <p:txBody>
          <a:bodyPr/>
          <a:lstStyle/>
          <a:p>
            <a:fld id="{A56FAA28-2341-4815-A8CA-D35F9998A5F7}" type="slidenum">
              <a:rPr kumimoji="1" lang="ja-JP" altLang="en-US" sz="1600" smtClean="0"/>
              <a:t>9</a:t>
            </a:fld>
            <a:endParaRPr kumimoji="1" lang="ja-JP" altLang="en-US" sz="1600" dirty="0"/>
          </a:p>
        </p:txBody>
      </p:sp>
      <p:sp>
        <p:nvSpPr>
          <p:cNvPr id="6" name="タイトル 1">
            <a:extLst>
              <a:ext uri="{FF2B5EF4-FFF2-40B4-BE49-F238E27FC236}">
                <a16:creationId xmlns:a16="http://schemas.microsoft.com/office/drawing/2014/main" id="{72F21BE5-BCB1-468B-B1E9-2DEE0369AA88}"/>
              </a:ext>
            </a:extLst>
          </p:cNvPr>
          <p:cNvSpPr txBox="1">
            <a:spLocks/>
          </p:cNvSpPr>
          <p:nvPr/>
        </p:nvSpPr>
        <p:spPr>
          <a:xfrm>
            <a:off x="0" y="0"/>
            <a:ext cx="12181501" cy="648000"/>
          </a:xfrm>
          <a:prstGeom prst="rect">
            <a:avLst/>
          </a:prstGeom>
          <a:solidFill>
            <a:srgbClr val="00206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400" dirty="0">
                <a:solidFill>
                  <a:schemeClr val="bg1"/>
                </a:solidFill>
                <a:latin typeface="UD デジタル 教科書体 NK-B" panose="02020700000000000000" pitchFamily="18" charset="-128"/>
                <a:ea typeface="UD デジタル 教科書体 NK-B" panose="02020700000000000000" pitchFamily="18" charset="-128"/>
              </a:rPr>
              <a:t>3.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府の対応  </a:t>
            </a:r>
            <a:r>
              <a:rPr kumimoji="1" lang="ja-JP" altLang="en-US" sz="36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（１）府民・事業者への呼びかけの強化</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5B8E54CC-2E11-4450-BAE5-054C079057DD}"/>
              </a:ext>
            </a:extLst>
          </p:cNvPr>
          <p:cNvSpPr txBox="1"/>
          <p:nvPr/>
        </p:nvSpPr>
        <p:spPr>
          <a:xfrm>
            <a:off x="140667" y="772050"/>
            <a:ext cx="11914409" cy="430887"/>
          </a:xfrm>
          <a:prstGeom prst="rect">
            <a:avLst/>
          </a:prstGeom>
          <a:noFill/>
        </p:spPr>
        <p:txBody>
          <a:bodyPr wrap="square">
            <a:spAutoFit/>
          </a:bodyPr>
          <a:lstStyle/>
          <a:p>
            <a:pPr algn="ctr"/>
            <a:r>
              <a:rPr lang="ja-JP" altLang="en-US" sz="2200" b="1" dirty="0">
                <a:latin typeface="UD デジタル 教科書体 NK-R" panose="02020400000000000000" pitchFamily="18" charset="-128"/>
                <a:ea typeface="UD デジタル 教科書体 NK-R" panose="02020400000000000000" pitchFamily="18" charset="-128"/>
              </a:rPr>
              <a:t>国の改善方策および府内市町村の意見を踏まえた呼びかけの基本的な考え方</a:t>
            </a:r>
            <a:endParaRPr kumimoji="1" lang="ja-JP" altLang="en-US" sz="2200" b="1" dirty="0">
              <a:solidFill>
                <a:schemeClr val="tx1"/>
              </a:solidFill>
              <a:highlight>
                <a:srgbClr val="FF00FF"/>
              </a:highlight>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AD0B68CB-A21A-4200-AC28-AB7C5DFB3E5A}"/>
              </a:ext>
            </a:extLst>
          </p:cNvPr>
          <p:cNvSpPr txBox="1"/>
          <p:nvPr/>
        </p:nvSpPr>
        <p:spPr>
          <a:xfrm>
            <a:off x="242900" y="4751311"/>
            <a:ext cx="7057519" cy="338554"/>
          </a:xfrm>
          <a:prstGeom prst="rect">
            <a:avLst/>
          </a:prstGeom>
          <a:noFill/>
        </p:spPr>
        <p:txBody>
          <a:bodyPr wrap="square">
            <a:spAutoFit/>
          </a:bodyPr>
          <a:lstStyle/>
          <a:p>
            <a:pPr marL="252000" indent="-457200">
              <a:spcAft>
                <a:spcPts val="600"/>
              </a:spcAft>
            </a:pPr>
            <a:r>
              <a:rPr lang="ja-JP" altLang="en-US" sz="1600" b="1" dirty="0">
                <a:latin typeface="UD デジタル 教科書体 NK-R" panose="02020400000000000000" pitchFamily="18" charset="-128"/>
                <a:ea typeface="UD デジタル 教科書体 NK-R" panose="02020400000000000000" pitchFamily="18" charset="-128"/>
              </a:rPr>
              <a:t>「津波浸水被害想定区域」「土砂災害の恐れのある地域」に対する呼びかけ</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DD96CEBC-0A0A-4D0E-B9B2-736AA8963585}"/>
              </a:ext>
            </a:extLst>
          </p:cNvPr>
          <p:cNvSpPr/>
          <p:nvPr/>
        </p:nvSpPr>
        <p:spPr>
          <a:xfrm>
            <a:off x="258987" y="4623398"/>
            <a:ext cx="11700000" cy="11160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2" name="十字形 21">
            <a:extLst>
              <a:ext uri="{FF2B5EF4-FFF2-40B4-BE49-F238E27FC236}">
                <a16:creationId xmlns:a16="http://schemas.microsoft.com/office/drawing/2014/main" id="{99E08712-5499-4428-873B-DF3935A33CEF}"/>
              </a:ext>
            </a:extLst>
          </p:cNvPr>
          <p:cNvSpPr>
            <a:spLocks noChangeAspect="1"/>
          </p:cNvSpPr>
          <p:nvPr/>
        </p:nvSpPr>
        <p:spPr>
          <a:xfrm>
            <a:off x="5932132" y="4228500"/>
            <a:ext cx="324000" cy="324000"/>
          </a:xfrm>
          <a:prstGeom prst="plus">
            <a:avLst>
              <a:gd name="adj" fmla="val 376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79F5DED6-4FDD-4AF4-89CA-F962F18C54E3}"/>
              </a:ext>
            </a:extLst>
          </p:cNvPr>
          <p:cNvSpPr/>
          <p:nvPr/>
        </p:nvSpPr>
        <p:spPr>
          <a:xfrm rot="10800000">
            <a:off x="5137117" y="5814607"/>
            <a:ext cx="1908000" cy="324000"/>
          </a:xfrm>
          <a:prstGeom prst="triangle">
            <a:avLst/>
          </a:prstGeom>
          <a:solidFill>
            <a:schemeClr val="accent4">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grpSp>
        <p:nvGrpSpPr>
          <p:cNvPr id="45" name="グループ化 44">
            <a:extLst>
              <a:ext uri="{FF2B5EF4-FFF2-40B4-BE49-F238E27FC236}">
                <a16:creationId xmlns:a16="http://schemas.microsoft.com/office/drawing/2014/main" id="{D4392894-CAEA-48A9-8DAD-71CE3AC78594}"/>
              </a:ext>
            </a:extLst>
          </p:cNvPr>
          <p:cNvGrpSpPr/>
          <p:nvPr/>
        </p:nvGrpSpPr>
        <p:grpSpPr>
          <a:xfrm>
            <a:off x="3586428" y="6201701"/>
            <a:ext cx="5041065" cy="452017"/>
            <a:chOff x="3586428" y="6107431"/>
            <a:chExt cx="5041065" cy="452017"/>
          </a:xfrm>
        </p:grpSpPr>
        <p:sp>
          <p:nvSpPr>
            <p:cNvPr id="24" name="テキスト ボックス 23">
              <a:extLst>
                <a:ext uri="{FF2B5EF4-FFF2-40B4-BE49-F238E27FC236}">
                  <a16:creationId xmlns:a16="http://schemas.microsoft.com/office/drawing/2014/main" id="{FADDCA95-1D8C-4CFB-A33D-CF01285CA756}"/>
                </a:ext>
              </a:extLst>
            </p:cNvPr>
            <p:cNvSpPr txBox="1"/>
            <p:nvPr/>
          </p:nvSpPr>
          <p:spPr>
            <a:xfrm rot="16200000">
              <a:off x="5891012" y="4799235"/>
              <a:ext cx="446276" cy="3074149"/>
            </a:xfrm>
            <a:prstGeom prst="rect">
              <a:avLst/>
            </a:prstGeom>
            <a:noFill/>
            <a:ln w="28575">
              <a:noFill/>
            </a:ln>
          </p:spPr>
          <p:txBody>
            <a:bodyPr vert="eaVert" wrap="square" anchor="ctr">
              <a:spAutoFit/>
            </a:bodyPr>
            <a:lstStyle/>
            <a:p>
              <a:pPr>
                <a:spcAft>
                  <a:spcPts val="600"/>
                </a:spcAft>
              </a:pPr>
              <a:r>
                <a:rPr lang="ja-JP" altLang="en-US" sz="1700" b="1" dirty="0">
                  <a:latin typeface="UD デジタル 教科書体 NK-R" panose="02020400000000000000" pitchFamily="18" charset="-128"/>
                  <a:ea typeface="UD デジタル 教科書体 NK-R" panose="02020400000000000000" pitchFamily="18" charset="-128"/>
                </a:rPr>
                <a:t>その上で</a:t>
              </a:r>
              <a:r>
                <a:rPr lang="ja-JP" altLang="en-US" sz="1700" b="1" dirty="0">
                  <a:solidFill>
                    <a:srgbClr val="FF0000"/>
                  </a:solidFill>
                  <a:latin typeface="UD デジタル 教科書体 NK-R" panose="02020400000000000000" pitchFamily="18" charset="-128"/>
                  <a:ea typeface="UD デジタル 教科書体 NK-R" panose="02020400000000000000" pitchFamily="18" charset="-128"/>
                </a:rPr>
                <a:t>社会経済活動を継続</a:t>
              </a:r>
              <a:endParaRPr lang="en-US" altLang="ja-JP" sz="17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A9674FAD-E5B2-416B-82B0-5DBA9E56B2B1}"/>
                </a:ext>
              </a:extLst>
            </p:cNvPr>
            <p:cNvSpPr/>
            <p:nvPr/>
          </p:nvSpPr>
          <p:spPr>
            <a:xfrm>
              <a:off x="3586428" y="6107431"/>
              <a:ext cx="5041065" cy="4320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grpSp>
      <p:sp>
        <p:nvSpPr>
          <p:cNvPr id="27" name="テキスト ボックス 26">
            <a:extLst>
              <a:ext uri="{FF2B5EF4-FFF2-40B4-BE49-F238E27FC236}">
                <a16:creationId xmlns:a16="http://schemas.microsoft.com/office/drawing/2014/main" id="{71007A87-86F7-43D0-9A1A-83437E09A7E5}"/>
              </a:ext>
            </a:extLst>
          </p:cNvPr>
          <p:cNvSpPr txBox="1"/>
          <p:nvPr/>
        </p:nvSpPr>
        <p:spPr>
          <a:xfrm rot="16200000">
            <a:off x="9476913" y="3381086"/>
            <a:ext cx="353943" cy="4497758"/>
          </a:xfrm>
          <a:prstGeom prst="rect">
            <a:avLst/>
          </a:prstGeom>
          <a:noFill/>
          <a:ln w="28575">
            <a:noFill/>
          </a:ln>
        </p:spPr>
        <p:txBody>
          <a:bodyPr vert="eaVert" wrap="square" anchor="ctr">
            <a:spAutoFit/>
          </a:bodyPr>
          <a:lstStyle/>
          <a:p>
            <a:pPr>
              <a:spcAft>
                <a:spcPts val="600"/>
              </a:spcAft>
            </a:pPr>
            <a:r>
              <a:rPr lang="zh-TW" altLang="en-US" sz="1100" dirty="0">
                <a:latin typeface="UD デジタル 教科書体 NK-R" panose="02020400000000000000" pitchFamily="18" charset="-128"/>
                <a:ea typeface="UD デジタル 教科書体 NK-R" panose="02020400000000000000" pitchFamily="18" charset="-128"/>
              </a:rPr>
              <a:t>＊土砂災害警戒区域、土砂災害特別警戒区域、急傾斜地崩壊危険区域等</a:t>
            </a:r>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p:txBody>
      </p:sp>
      <p:grpSp>
        <p:nvGrpSpPr>
          <p:cNvPr id="46" name="グループ化 45">
            <a:extLst>
              <a:ext uri="{FF2B5EF4-FFF2-40B4-BE49-F238E27FC236}">
                <a16:creationId xmlns:a16="http://schemas.microsoft.com/office/drawing/2014/main" id="{0534207F-6EB4-41CB-A767-3EAD08C07078}"/>
              </a:ext>
            </a:extLst>
          </p:cNvPr>
          <p:cNvGrpSpPr/>
          <p:nvPr/>
        </p:nvGrpSpPr>
        <p:grpSpPr>
          <a:xfrm>
            <a:off x="8943286" y="5979738"/>
            <a:ext cx="3145717" cy="756976"/>
            <a:chOff x="8943281" y="5828907"/>
            <a:chExt cx="3145717" cy="756976"/>
          </a:xfrm>
        </p:grpSpPr>
        <p:sp>
          <p:nvSpPr>
            <p:cNvPr id="29" name="テキスト ボックス 28">
              <a:extLst>
                <a:ext uri="{FF2B5EF4-FFF2-40B4-BE49-F238E27FC236}">
                  <a16:creationId xmlns:a16="http://schemas.microsoft.com/office/drawing/2014/main" id="{BB7C6C62-0039-4E26-84E8-D0C7AEAFE2F1}"/>
                </a:ext>
              </a:extLst>
            </p:cNvPr>
            <p:cNvSpPr txBox="1"/>
            <p:nvPr/>
          </p:nvSpPr>
          <p:spPr>
            <a:xfrm rot="16200000">
              <a:off x="10372282" y="4693377"/>
              <a:ext cx="400110" cy="3029713"/>
            </a:xfrm>
            <a:prstGeom prst="rect">
              <a:avLst/>
            </a:prstGeom>
            <a:noFill/>
            <a:ln w="28575">
              <a:noFill/>
            </a:ln>
          </p:spPr>
          <p:txBody>
            <a:bodyPr vert="eaVert" wrap="square" anchor="ctr">
              <a:spAutoFit/>
            </a:bodyPr>
            <a:lstStyle/>
            <a:p>
              <a:pPr>
                <a:spcAft>
                  <a:spcPts val="600"/>
                </a:spcAft>
              </a:pPr>
              <a:r>
                <a:rPr lang="ja-JP" altLang="en-US" sz="1400" dirty="0">
                  <a:latin typeface="UD デジタル 教科書体 NK-R" panose="02020400000000000000" pitchFamily="18" charset="-128"/>
                  <a:ea typeface="UD デジタル 教科書体 NK-R" panose="02020400000000000000" pitchFamily="18" charset="-128"/>
                </a:rPr>
                <a:t>◆臨時情報（注意）発表時　：　１週間</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23908BF3-5BB8-47D9-8AA2-722B8F645886}"/>
                </a:ext>
              </a:extLst>
            </p:cNvPr>
            <p:cNvSpPr txBox="1"/>
            <p:nvPr/>
          </p:nvSpPr>
          <p:spPr>
            <a:xfrm rot="16200000">
              <a:off x="10374088" y="4870972"/>
              <a:ext cx="400110" cy="3029711"/>
            </a:xfrm>
            <a:prstGeom prst="rect">
              <a:avLst/>
            </a:prstGeom>
            <a:noFill/>
            <a:ln w="28575">
              <a:noFill/>
            </a:ln>
          </p:spPr>
          <p:txBody>
            <a:bodyPr vert="eaVert" wrap="square" anchor="ctr">
              <a:spAutoFit/>
            </a:bodyPr>
            <a:lstStyle/>
            <a:p>
              <a:pPr>
                <a:spcAft>
                  <a:spcPts val="600"/>
                </a:spcAft>
              </a:pPr>
              <a:r>
                <a:rPr lang="ja-JP" altLang="en-US" sz="1400" dirty="0">
                  <a:latin typeface="UD デジタル 教科書体 NK-R" panose="02020400000000000000" pitchFamily="18" charset="-128"/>
                  <a:ea typeface="UD デジタル 教科書体 NK-R" panose="02020400000000000000" pitchFamily="18" charset="-128"/>
                </a:rPr>
                <a:t>◆臨時情報（警戒）発表時　：　２週間</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99087230-BAFE-49A0-A002-ECF97A6ADC14}"/>
                </a:ext>
              </a:extLst>
            </p:cNvPr>
            <p:cNvSpPr txBox="1"/>
            <p:nvPr/>
          </p:nvSpPr>
          <p:spPr>
            <a:xfrm rot="16200000">
              <a:off x="9500853" y="5271335"/>
              <a:ext cx="400110" cy="1515254"/>
            </a:xfrm>
            <a:prstGeom prst="rect">
              <a:avLst/>
            </a:prstGeom>
            <a:noFill/>
            <a:ln w="28575">
              <a:noFill/>
            </a:ln>
          </p:spPr>
          <p:txBody>
            <a:bodyPr vert="eaVert" wrap="square" anchor="ctr">
              <a:spAutoFit/>
            </a:bodyPr>
            <a:lstStyle/>
            <a:p>
              <a:pPr>
                <a:spcAft>
                  <a:spcPts val="600"/>
                </a:spcAft>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呼びかけ期間</a:t>
              </a:r>
              <a:r>
                <a:rPr lang="en-US" altLang="ja-JP" sz="1400" dirty="0">
                  <a:latin typeface="UD デジタル 教科書体 NK-R" panose="02020400000000000000" pitchFamily="18" charset="-128"/>
                  <a:ea typeface="UD デジタル 教科書体 NK-R" panose="02020400000000000000" pitchFamily="18" charset="-128"/>
                </a:rPr>
                <a:t>】</a:t>
              </a:r>
            </a:p>
          </p:txBody>
        </p:sp>
      </p:grpSp>
      <p:grpSp>
        <p:nvGrpSpPr>
          <p:cNvPr id="5" name="グループ化 4">
            <a:extLst>
              <a:ext uri="{FF2B5EF4-FFF2-40B4-BE49-F238E27FC236}">
                <a16:creationId xmlns:a16="http://schemas.microsoft.com/office/drawing/2014/main" id="{CCC2AE8C-8A01-4C54-AFA7-DA182B184217}"/>
              </a:ext>
            </a:extLst>
          </p:cNvPr>
          <p:cNvGrpSpPr/>
          <p:nvPr/>
        </p:nvGrpSpPr>
        <p:grpSpPr>
          <a:xfrm>
            <a:off x="320387" y="1289251"/>
            <a:ext cx="11613951" cy="1119438"/>
            <a:chOff x="244971" y="1260970"/>
            <a:chExt cx="11613951" cy="1119438"/>
          </a:xfrm>
        </p:grpSpPr>
        <p:sp>
          <p:nvSpPr>
            <p:cNvPr id="33" name="テキスト ボックス 32">
              <a:extLst>
                <a:ext uri="{FF2B5EF4-FFF2-40B4-BE49-F238E27FC236}">
                  <a16:creationId xmlns:a16="http://schemas.microsoft.com/office/drawing/2014/main" id="{9C836ED3-F5E1-4118-AAC0-7677BEB151A7}"/>
                </a:ext>
              </a:extLst>
            </p:cNvPr>
            <p:cNvSpPr txBox="1"/>
            <p:nvPr/>
          </p:nvSpPr>
          <p:spPr>
            <a:xfrm>
              <a:off x="246986" y="1260970"/>
              <a:ext cx="11423397" cy="353943"/>
            </a:xfrm>
            <a:prstGeom prst="rect">
              <a:avLst/>
            </a:prstGeom>
            <a:noFill/>
            <a:ln>
              <a:noFill/>
            </a:ln>
          </p:spPr>
          <p:txBody>
            <a:bodyPr wrap="square">
              <a:spAutoFit/>
            </a:bodyPr>
            <a:lstStyle/>
            <a:p>
              <a:pPr marL="84138" indent="-84138">
                <a:spcAft>
                  <a:spcPts val="600"/>
                </a:spcAft>
              </a:pPr>
              <a:r>
                <a:rPr lang="ja-JP" altLang="en-US" sz="1700" dirty="0">
                  <a:latin typeface="UD デジタル 教科書体 NK-R" panose="02020400000000000000" pitchFamily="18" charset="-128"/>
                  <a:ea typeface="UD デジタル 教科書体 NK-R" panose="02020400000000000000" pitchFamily="18" charset="-128"/>
                </a:rPr>
                <a:t>・ 府域は事前避難対象地域外のため、</a:t>
              </a:r>
              <a:r>
                <a:rPr lang="ja-JP" altLang="en-US" sz="1700" dirty="0">
                  <a:solidFill>
                    <a:srgbClr val="FF0000"/>
                  </a:solidFill>
                  <a:latin typeface="UD デジタル 教科書体 NK-R" panose="02020400000000000000" pitchFamily="18" charset="-128"/>
                  <a:ea typeface="UD デジタル 教科書体 NK-R" panose="02020400000000000000" pitchFamily="18" charset="-128"/>
                </a:rPr>
                <a:t>警戒・注意とも、同じ呼びかけ</a:t>
              </a:r>
              <a:r>
                <a:rPr lang="ja-JP" altLang="en-US" sz="1700" dirty="0">
                  <a:latin typeface="UD デジタル 教科書体 NK-R" panose="02020400000000000000" pitchFamily="18" charset="-128"/>
                  <a:ea typeface="UD デジタル 教科書体 NK-R" panose="02020400000000000000" pitchFamily="18" charset="-128"/>
                </a:rPr>
                <a:t>を行う。</a:t>
              </a:r>
            </a:p>
          </p:txBody>
        </p:sp>
        <p:sp>
          <p:nvSpPr>
            <p:cNvPr id="34" name="テキスト ボックス 33">
              <a:extLst>
                <a:ext uri="{FF2B5EF4-FFF2-40B4-BE49-F238E27FC236}">
                  <a16:creationId xmlns:a16="http://schemas.microsoft.com/office/drawing/2014/main" id="{5659BA2B-66F6-476F-9A5B-2536312F7FF1}"/>
                </a:ext>
              </a:extLst>
            </p:cNvPr>
            <p:cNvSpPr txBox="1"/>
            <p:nvPr/>
          </p:nvSpPr>
          <p:spPr>
            <a:xfrm>
              <a:off x="246986" y="1519108"/>
              <a:ext cx="11527093" cy="353943"/>
            </a:xfrm>
            <a:prstGeom prst="rect">
              <a:avLst/>
            </a:prstGeom>
            <a:noFill/>
            <a:ln>
              <a:noFill/>
            </a:ln>
          </p:spPr>
          <p:txBody>
            <a:bodyPr wrap="square">
              <a:spAutoFit/>
            </a:bodyPr>
            <a:lstStyle/>
            <a:p>
              <a:pPr marL="84138" indent="-84138">
                <a:spcAft>
                  <a:spcPts val="600"/>
                </a:spcAft>
              </a:pPr>
              <a:r>
                <a:rPr lang="ja-JP" altLang="en-US" sz="1700" dirty="0">
                  <a:latin typeface="UD デジタル 教科書体 NK-R" panose="02020400000000000000" pitchFamily="18" charset="-128"/>
                  <a:ea typeface="UD デジタル 教科書体 NK-R" panose="02020400000000000000" pitchFamily="18" charset="-128"/>
                </a:rPr>
                <a:t>・ 国の呼びかけ内容に加えて</a:t>
              </a:r>
              <a:r>
                <a:rPr lang="ja-JP" altLang="en-US" sz="1700" dirty="0">
                  <a:solidFill>
                    <a:srgbClr val="FF0000"/>
                  </a:solidFill>
                  <a:latin typeface="UD デジタル 教科書体 NK-R" panose="02020400000000000000" pitchFamily="18" charset="-128"/>
                  <a:ea typeface="UD デジタル 教科書体 NK-R" panose="02020400000000000000" pitchFamily="18" charset="-128"/>
                </a:rPr>
                <a:t>「津波浸水被害想定区域」</a:t>
              </a:r>
              <a:r>
                <a:rPr lang="ja-JP" altLang="en-US" sz="1700" dirty="0">
                  <a:latin typeface="UD デジタル 教科書体 NK-R" panose="02020400000000000000" pitchFamily="18" charset="-128"/>
                  <a:ea typeface="UD デジタル 教科書体 NK-R" panose="02020400000000000000" pitchFamily="18" charset="-128"/>
                </a:rPr>
                <a:t>および</a:t>
              </a:r>
              <a:r>
                <a:rPr lang="ja-JP" altLang="en-US" sz="1700" dirty="0">
                  <a:solidFill>
                    <a:srgbClr val="FF0000"/>
                  </a:solidFill>
                  <a:latin typeface="UD デジタル 教科書体 NK-R" panose="02020400000000000000" pitchFamily="18" charset="-128"/>
                  <a:ea typeface="UD デジタル 教科書体 NK-R" panose="02020400000000000000" pitchFamily="18" charset="-128"/>
                </a:rPr>
                <a:t>「土砂災害の恐れのある地域」</a:t>
              </a:r>
              <a:r>
                <a:rPr lang="ja-JP" altLang="en-US" sz="1700" dirty="0">
                  <a:latin typeface="UD デジタル 教科書体 NK-R" panose="02020400000000000000" pitchFamily="18" charset="-128"/>
                  <a:ea typeface="UD デジタル 教科書体 NK-R" panose="02020400000000000000" pitchFamily="18" charset="-128"/>
                </a:rPr>
                <a:t>への呼びかけを行う。</a:t>
              </a:r>
              <a:endParaRPr lang="en-US" altLang="ja-JP" sz="1700" dirty="0">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a:extLst>
                <a:ext uri="{FF2B5EF4-FFF2-40B4-BE49-F238E27FC236}">
                  <a16:creationId xmlns:a16="http://schemas.microsoft.com/office/drawing/2014/main" id="{5B4CBD11-9F26-4635-8DDF-9CCA913C72CA}"/>
                </a:ext>
              </a:extLst>
            </p:cNvPr>
            <p:cNvSpPr txBox="1"/>
            <p:nvPr/>
          </p:nvSpPr>
          <p:spPr>
            <a:xfrm>
              <a:off x="244971" y="1770300"/>
              <a:ext cx="5448820" cy="353943"/>
            </a:xfrm>
            <a:prstGeom prst="rect">
              <a:avLst/>
            </a:prstGeom>
            <a:noFill/>
            <a:ln>
              <a:noFill/>
            </a:ln>
          </p:spPr>
          <p:txBody>
            <a:bodyPr wrap="square">
              <a:spAutoFit/>
            </a:bodyPr>
            <a:lstStyle/>
            <a:p>
              <a:pPr marL="180000" indent="-358775"/>
              <a:r>
                <a:rPr lang="ja-JP" altLang="en-US" sz="1700" dirty="0">
                  <a:latin typeface="UD デジタル 教科書体 NK-R" panose="02020400000000000000" pitchFamily="18" charset="-128"/>
                  <a:ea typeface="UD デジタル 教科書体 NK-R" panose="02020400000000000000" pitchFamily="18" charset="-128"/>
                </a:rPr>
                <a:t>・ </a:t>
              </a:r>
              <a:r>
                <a:rPr lang="ja-JP" altLang="en-US" sz="1700" dirty="0">
                  <a:solidFill>
                    <a:srgbClr val="FF0000"/>
                  </a:solidFill>
                  <a:latin typeface="UD デジタル 教科書体 NK-R" panose="02020400000000000000" pitchFamily="18" charset="-128"/>
                  <a:ea typeface="UD デジタル 教科書体 NK-R" panose="02020400000000000000" pitchFamily="18" charset="-128"/>
                </a:rPr>
                <a:t>１日</a:t>
              </a:r>
              <a:r>
                <a:rPr lang="en-US" altLang="ja-JP" sz="17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700" dirty="0">
                  <a:solidFill>
                    <a:srgbClr val="FF0000"/>
                  </a:solidFill>
                  <a:latin typeface="UD デジタル 教科書体 NK-R" panose="02020400000000000000" pitchFamily="18" charset="-128"/>
                  <a:ea typeface="UD デジタル 教科書体 NK-R" panose="02020400000000000000" pitchFamily="18" charset="-128"/>
                </a:rPr>
                <a:t>回以上</a:t>
              </a:r>
              <a:r>
                <a:rPr lang="ja-JP" altLang="en-US" sz="1700" dirty="0">
                  <a:latin typeface="UD デジタル 教科書体 NK-R" panose="02020400000000000000" pitchFamily="18" charset="-128"/>
                  <a:ea typeface="UD デジタル 教科書体 NK-R" panose="02020400000000000000" pitchFamily="18" charset="-128"/>
                </a:rPr>
                <a:t>、呼びかける。</a:t>
              </a:r>
              <a:endParaRPr lang="en-US" altLang="ja-JP" sz="17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3671EAE3-35EF-4AC7-936F-B009BE057253}"/>
                </a:ext>
              </a:extLst>
            </p:cNvPr>
            <p:cNvSpPr txBox="1"/>
            <p:nvPr/>
          </p:nvSpPr>
          <p:spPr>
            <a:xfrm>
              <a:off x="249265" y="2026465"/>
              <a:ext cx="11609657" cy="353943"/>
            </a:xfrm>
            <a:prstGeom prst="rect">
              <a:avLst/>
            </a:prstGeom>
            <a:noFill/>
            <a:ln>
              <a:noFill/>
            </a:ln>
          </p:spPr>
          <p:txBody>
            <a:bodyPr wrap="square">
              <a:spAutoFit/>
            </a:bodyPr>
            <a:lstStyle/>
            <a:p>
              <a:pPr marL="179388" indent="-358775"/>
              <a:r>
                <a:rPr lang="ja-JP" altLang="en-US" sz="1700" dirty="0">
                  <a:latin typeface="UD デジタル 教科書体 NK-R" panose="02020400000000000000" pitchFamily="18" charset="-128"/>
                  <a:ea typeface="UD デジタル 教科書体 NK-R" panose="02020400000000000000" pitchFamily="18" charset="-128"/>
                </a:rPr>
                <a:t>・ </a:t>
              </a:r>
              <a:r>
                <a:rPr lang="ja-JP" altLang="en-US" sz="1700" dirty="0">
                  <a:solidFill>
                    <a:srgbClr val="FF0000"/>
                  </a:solidFill>
                  <a:latin typeface="UD デジタル 教科書体 NK-R" panose="02020400000000000000" pitchFamily="18" charset="-128"/>
                  <a:ea typeface="UD デジタル 教科書体 NK-R" panose="02020400000000000000" pitchFamily="18" charset="-128"/>
                </a:rPr>
                <a:t>防災行政無線・ホームページ・</a:t>
              </a:r>
              <a:r>
                <a:rPr lang="en-US" altLang="ja-JP" sz="1700" dirty="0">
                  <a:solidFill>
                    <a:srgbClr val="FF0000"/>
                  </a:solidFill>
                  <a:latin typeface="UD デジタル 教科書体 NK-R" panose="02020400000000000000" pitchFamily="18" charset="-128"/>
                  <a:ea typeface="UD デジタル 教科書体 NK-R" panose="02020400000000000000" pitchFamily="18" charset="-128"/>
                </a:rPr>
                <a:t>SNS</a:t>
              </a:r>
              <a:r>
                <a:rPr lang="ja-JP" altLang="en-US" sz="1700" dirty="0">
                  <a:latin typeface="UD デジタル 教科書体 NK-R" panose="02020400000000000000" pitchFamily="18" charset="-128"/>
                  <a:ea typeface="UD デジタル 教科書体 NK-R" panose="02020400000000000000" pitchFamily="18" charset="-128"/>
                </a:rPr>
                <a:t>を活用することを基本とし、地域の実情に応じて、</a:t>
              </a:r>
              <a:r>
                <a:rPr lang="ja-JP" altLang="en-US" sz="1700" dirty="0">
                  <a:solidFill>
                    <a:srgbClr val="FF0000"/>
                  </a:solidFill>
                  <a:latin typeface="UD デジタル 教科書体 NK-R" panose="02020400000000000000" pitchFamily="18" charset="-128"/>
                  <a:ea typeface="UD デジタル 教科書体 NK-R" panose="02020400000000000000" pitchFamily="18" charset="-128"/>
                </a:rPr>
                <a:t>公用車・青パト</a:t>
              </a:r>
              <a:r>
                <a:rPr lang="ja-JP" altLang="en-US" sz="1700" dirty="0">
                  <a:latin typeface="UD デジタル 教科書体 NK-R" panose="02020400000000000000" pitchFamily="18" charset="-128"/>
                  <a:ea typeface="UD デジタル 教科書体 NK-R" panose="02020400000000000000" pitchFamily="18" charset="-128"/>
                </a:rPr>
                <a:t>等も活用する。</a:t>
              </a:r>
            </a:p>
          </p:txBody>
        </p:sp>
      </p:grpSp>
      <p:sp>
        <p:nvSpPr>
          <p:cNvPr id="36" name="テキスト ボックス 35">
            <a:extLst>
              <a:ext uri="{FF2B5EF4-FFF2-40B4-BE49-F238E27FC236}">
                <a16:creationId xmlns:a16="http://schemas.microsoft.com/office/drawing/2014/main" id="{F17B51AD-B3AB-40DE-98F2-E231D986D66F}"/>
              </a:ext>
            </a:extLst>
          </p:cNvPr>
          <p:cNvSpPr txBox="1"/>
          <p:nvPr/>
        </p:nvSpPr>
        <p:spPr>
          <a:xfrm>
            <a:off x="153990" y="5033666"/>
            <a:ext cx="6790798" cy="307777"/>
          </a:xfrm>
          <a:prstGeom prst="rect">
            <a:avLst/>
          </a:prstGeom>
          <a:noFill/>
        </p:spPr>
        <p:txBody>
          <a:bodyPr wrap="square">
            <a:spAutoFit/>
          </a:bodyPr>
          <a:lstStyle/>
          <a:p>
            <a:pPr marL="180000"/>
            <a:r>
              <a:rPr lang="ja-JP" altLang="en-US" sz="1400" b="1" dirty="0">
                <a:latin typeface="UD デジタル 教科書体 NK-R" panose="02020400000000000000" pitchFamily="18" charset="-128"/>
                <a:ea typeface="UD デジタル 教科書体 NK-R" panose="02020400000000000000" pitchFamily="18" charset="-128"/>
              </a:rPr>
              <a:t>・ 津波警報等発表時には直ちに海岸から離れ、注意報解除までは海岸に近づかない</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a:extLst>
              <a:ext uri="{FF2B5EF4-FFF2-40B4-BE49-F238E27FC236}">
                <a16:creationId xmlns:a16="http://schemas.microsoft.com/office/drawing/2014/main" id="{E5312453-2D78-4280-95EA-FBC91F4CD561}"/>
              </a:ext>
            </a:extLst>
          </p:cNvPr>
          <p:cNvSpPr txBox="1"/>
          <p:nvPr/>
        </p:nvSpPr>
        <p:spPr>
          <a:xfrm>
            <a:off x="147831" y="5271248"/>
            <a:ext cx="6654090" cy="307777"/>
          </a:xfrm>
          <a:prstGeom prst="rect">
            <a:avLst/>
          </a:prstGeom>
          <a:noFill/>
        </p:spPr>
        <p:txBody>
          <a:bodyPr wrap="square">
            <a:spAutoFit/>
          </a:bodyPr>
          <a:lstStyle/>
          <a:p>
            <a:pPr marL="180000"/>
            <a:r>
              <a:rPr lang="ja-JP" altLang="en-US" sz="1400" b="1" dirty="0">
                <a:latin typeface="UD デジタル 教科書体 NK-R" panose="02020400000000000000" pitchFamily="18" charset="-128"/>
                <a:ea typeface="UD デジタル 教科書体 NK-R" panose="02020400000000000000" pitchFamily="18" charset="-128"/>
              </a:rPr>
              <a:t>・ 津波警報等発表時には地下街から浸水のおそれがない場所等へ避難</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a:extLst>
              <a:ext uri="{FF2B5EF4-FFF2-40B4-BE49-F238E27FC236}">
                <a16:creationId xmlns:a16="http://schemas.microsoft.com/office/drawing/2014/main" id="{93161B8C-6DA7-4153-BAB9-821231063880}"/>
              </a:ext>
            </a:extLst>
          </p:cNvPr>
          <p:cNvSpPr txBox="1"/>
          <p:nvPr/>
        </p:nvSpPr>
        <p:spPr>
          <a:xfrm>
            <a:off x="7003325" y="5270296"/>
            <a:ext cx="3668596" cy="307777"/>
          </a:xfrm>
          <a:prstGeom prst="rect">
            <a:avLst/>
          </a:prstGeom>
          <a:noFill/>
        </p:spPr>
        <p:txBody>
          <a:bodyPr wrap="square">
            <a:spAutoFit/>
          </a:bodyPr>
          <a:lstStyle/>
          <a:p>
            <a:pPr marL="180000"/>
            <a:r>
              <a:rPr lang="ja-JP" altLang="en-US" sz="1400" b="1" dirty="0">
                <a:latin typeface="UD デジタル 教科書体 NK-R" panose="02020400000000000000" pitchFamily="18" charset="-128"/>
                <a:ea typeface="UD デジタル 教科書体 NK-R" panose="02020400000000000000" pitchFamily="18" charset="-128"/>
              </a:rPr>
              <a:t>・ 危険な場所（＊）に近づかない</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42" name="テキスト ボックス 41">
            <a:extLst>
              <a:ext uri="{FF2B5EF4-FFF2-40B4-BE49-F238E27FC236}">
                <a16:creationId xmlns:a16="http://schemas.microsoft.com/office/drawing/2014/main" id="{331C6E9F-EC60-4584-9DC4-ADBDE38EEC77}"/>
              </a:ext>
            </a:extLst>
          </p:cNvPr>
          <p:cNvSpPr txBox="1"/>
          <p:nvPr/>
        </p:nvSpPr>
        <p:spPr>
          <a:xfrm>
            <a:off x="7003325" y="5034847"/>
            <a:ext cx="4534544" cy="307777"/>
          </a:xfrm>
          <a:prstGeom prst="rect">
            <a:avLst/>
          </a:prstGeom>
          <a:noFill/>
        </p:spPr>
        <p:txBody>
          <a:bodyPr wrap="square">
            <a:spAutoFit/>
          </a:bodyPr>
          <a:lstStyle/>
          <a:p>
            <a:pPr marL="180000"/>
            <a:r>
              <a:rPr lang="ja-JP" altLang="en-US" sz="1400" b="1" dirty="0">
                <a:latin typeface="UD デジタル 教科書体 NK-R" panose="02020400000000000000" pitchFamily="18" charset="-128"/>
                <a:ea typeface="UD デジタル 教科書体 NK-R" panose="02020400000000000000" pitchFamily="18" charset="-128"/>
              </a:rPr>
              <a:t>・ 斜面の反対側や家屋の２階での就寝・生活</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 name="四角形: 角を丸くする 1">
            <a:extLst>
              <a:ext uri="{FF2B5EF4-FFF2-40B4-BE49-F238E27FC236}">
                <a16:creationId xmlns:a16="http://schemas.microsoft.com/office/drawing/2014/main" id="{EFF54EB5-178C-4BD9-AABB-ADBFBE04D59B}"/>
              </a:ext>
            </a:extLst>
          </p:cNvPr>
          <p:cNvSpPr/>
          <p:nvPr/>
        </p:nvSpPr>
        <p:spPr>
          <a:xfrm>
            <a:off x="288004" y="4490471"/>
            <a:ext cx="913293" cy="252000"/>
          </a:xfrm>
          <a:prstGeom prst="roundRect">
            <a:avLst>
              <a:gd name="adj" fmla="val 486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E3EDC83-D5C8-455E-9A50-7782C3144D5B}"/>
              </a:ext>
            </a:extLst>
          </p:cNvPr>
          <p:cNvSpPr txBox="1"/>
          <p:nvPr/>
        </p:nvSpPr>
        <p:spPr>
          <a:xfrm>
            <a:off x="374147" y="4452109"/>
            <a:ext cx="913293" cy="338554"/>
          </a:xfrm>
          <a:prstGeom prst="rect">
            <a:avLst/>
          </a:prstGeom>
          <a:noFill/>
          <a:ln>
            <a:noFill/>
          </a:ln>
        </p:spPr>
        <p:txBody>
          <a:bodyPr wrap="square">
            <a:spAutoFit/>
          </a:bodyPr>
          <a:lstStyle/>
          <a:p>
            <a:pPr marL="84138" indent="-84138">
              <a:spcAft>
                <a:spcPts val="600"/>
              </a:spcAft>
            </a:pP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府独自</a:t>
            </a:r>
          </a:p>
        </p:txBody>
      </p:sp>
      <p:grpSp>
        <p:nvGrpSpPr>
          <p:cNvPr id="9" name="グループ化 8">
            <a:extLst>
              <a:ext uri="{FF2B5EF4-FFF2-40B4-BE49-F238E27FC236}">
                <a16:creationId xmlns:a16="http://schemas.microsoft.com/office/drawing/2014/main" id="{FAD03DD1-1486-4C17-91B9-C76561EC8804}"/>
              </a:ext>
            </a:extLst>
          </p:cNvPr>
          <p:cNvGrpSpPr/>
          <p:nvPr/>
        </p:nvGrpSpPr>
        <p:grpSpPr>
          <a:xfrm>
            <a:off x="230706" y="2579526"/>
            <a:ext cx="11710874" cy="1584000"/>
            <a:chOff x="230706" y="2570099"/>
            <a:chExt cx="11710874" cy="1584000"/>
          </a:xfrm>
        </p:grpSpPr>
        <p:sp>
          <p:nvSpPr>
            <p:cNvPr id="10" name="正方形/長方形 9">
              <a:extLst>
                <a:ext uri="{FF2B5EF4-FFF2-40B4-BE49-F238E27FC236}">
                  <a16:creationId xmlns:a16="http://schemas.microsoft.com/office/drawing/2014/main" id="{8A6DE5FC-E461-4030-9000-DD600F6C8554}"/>
                </a:ext>
              </a:extLst>
            </p:cNvPr>
            <p:cNvSpPr/>
            <p:nvPr/>
          </p:nvSpPr>
          <p:spPr>
            <a:xfrm>
              <a:off x="230706" y="2570099"/>
              <a:ext cx="11700000" cy="15840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0FDB53DF-C570-4563-A3CD-329C4B340B0F}"/>
                </a:ext>
              </a:extLst>
            </p:cNvPr>
            <p:cNvSpPr txBox="1"/>
            <p:nvPr/>
          </p:nvSpPr>
          <p:spPr>
            <a:xfrm>
              <a:off x="334604" y="2984169"/>
              <a:ext cx="2967426" cy="1169551"/>
            </a:xfrm>
            <a:prstGeom prst="rect">
              <a:avLst/>
            </a:prstGeom>
            <a:noFill/>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安全な避難場所・避難経路の確認</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家具の固定（</a:t>
              </a:r>
              <a:r>
                <a:rPr lang="en-US" altLang="ja-JP" sz="1400" dirty="0">
                  <a:latin typeface="UD デジタル 教科書体 NK-R" panose="02020400000000000000" pitchFamily="18" charset="-128"/>
                  <a:ea typeface="UD デジタル 教科書体 NK-R" panose="02020400000000000000" pitchFamily="18" charset="-128"/>
                </a:rPr>
                <a:t>L</a:t>
              </a:r>
              <a:r>
                <a:rPr lang="ja-JP" altLang="en-US" sz="1400" dirty="0">
                  <a:latin typeface="UD デジタル 教科書体 NK-R" panose="02020400000000000000" pitchFamily="18" charset="-128"/>
                  <a:ea typeface="UD デジタル 教科書体 NK-R" panose="02020400000000000000" pitchFamily="18" charset="-128"/>
                </a:rPr>
                <a:t>字金具・家具転倒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防止板）</a:t>
              </a:r>
              <a:endParaRPr lang="en-US" altLang="ja-JP" sz="1400" dirty="0">
                <a:latin typeface="UD デジタル 教科書体 NK-R" panose="02020400000000000000" pitchFamily="18" charset="-128"/>
                <a:ea typeface="UD デジタル 教科書体 NK-R" panose="02020400000000000000" pitchFamily="18" charset="-128"/>
              </a:endParaRPr>
            </a:p>
            <a:p>
              <a:pPr marL="357188" indent="-357188"/>
              <a:r>
                <a:rPr lang="ja-JP" altLang="en-US" sz="1400" dirty="0">
                  <a:latin typeface="UD デジタル 教科書体 NK-R" panose="02020400000000000000" pitchFamily="18" charset="-128"/>
                  <a:ea typeface="UD デジタル 教科書体 NK-R" panose="02020400000000000000" pitchFamily="18" charset="-128"/>
                </a:rPr>
                <a:t>・ 家族との連絡手段の確認</a:t>
              </a:r>
              <a:endParaRPr lang="en-US" altLang="ja-JP" sz="1400" dirty="0">
                <a:latin typeface="UD デジタル 教科書体 NK-R" panose="02020400000000000000" pitchFamily="18" charset="-128"/>
                <a:ea typeface="UD デジタル 教科書体 NK-R" panose="02020400000000000000" pitchFamily="18" charset="-128"/>
              </a:endParaRPr>
            </a:p>
            <a:p>
              <a:pPr marL="357188" indent="-357188"/>
              <a:r>
                <a:rPr lang="ja-JP" altLang="en-US" sz="1400" dirty="0">
                  <a:latin typeface="UD デジタル 教科書体 NK-R" panose="02020400000000000000" pitchFamily="18" charset="-128"/>
                  <a:ea typeface="UD デジタル 教科書体 NK-R" panose="02020400000000000000" pitchFamily="18" charset="-128"/>
                </a:rPr>
                <a:t>・ 非常食など備蓄の確認</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7E32AFB7-5D5D-4141-90F2-28DCD8FF319D}"/>
                </a:ext>
              </a:extLst>
            </p:cNvPr>
            <p:cNvSpPr txBox="1"/>
            <p:nvPr/>
          </p:nvSpPr>
          <p:spPr>
            <a:xfrm>
              <a:off x="279631" y="2662987"/>
              <a:ext cx="3060000" cy="324000"/>
            </a:xfrm>
            <a:prstGeom prst="rect">
              <a:avLst/>
            </a:prstGeom>
            <a:solidFill>
              <a:srgbClr val="FFC000"/>
            </a:solidFill>
            <a:ln w="28575">
              <a:noFill/>
            </a:ln>
          </p:spPr>
          <p:txBody>
            <a:bodyPr wrap="square">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日頃からの地震の備えの再確認</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0873512B-58E0-4338-96E5-417935CA8E18}"/>
                </a:ext>
              </a:extLst>
            </p:cNvPr>
            <p:cNvSpPr txBox="1"/>
            <p:nvPr/>
          </p:nvSpPr>
          <p:spPr>
            <a:xfrm>
              <a:off x="3388726" y="2662987"/>
              <a:ext cx="3060000" cy="324000"/>
            </a:xfrm>
            <a:prstGeom prst="rect">
              <a:avLst/>
            </a:prstGeom>
            <a:solidFill>
              <a:srgbClr val="FFC000"/>
            </a:solidFill>
            <a:ln w="28575">
              <a:noFill/>
            </a:ln>
          </p:spPr>
          <p:txBody>
            <a:bodyPr wrap="square">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臨時情報発表に伴う特別な備え</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64CC6900-0BAB-4457-964B-596E10E2DDCD}"/>
                </a:ext>
              </a:extLst>
            </p:cNvPr>
            <p:cNvSpPr txBox="1"/>
            <p:nvPr/>
          </p:nvSpPr>
          <p:spPr>
            <a:xfrm>
              <a:off x="3369237" y="2984169"/>
              <a:ext cx="3079489" cy="523220"/>
            </a:xfrm>
            <a:prstGeom prst="rect">
              <a:avLst/>
            </a:prstGeom>
            <a:noFill/>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すぐに逃げられる体制の維持</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非常持ち出し品の常時携帯</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E88A5BD1-DC8A-4AC7-8E34-88863C0F08BE}"/>
                </a:ext>
              </a:extLst>
            </p:cNvPr>
            <p:cNvSpPr txBox="1"/>
            <p:nvPr/>
          </p:nvSpPr>
          <p:spPr>
            <a:xfrm>
              <a:off x="6490735" y="2655710"/>
              <a:ext cx="2628000" cy="338554"/>
            </a:xfrm>
            <a:prstGeom prst="rect">
              <a:avLst/>
            </a:prstGeom>
            <a:solidFill>
              <a:srgbClr val="FFC000"/>
            </a:solidFill>
            <a:ln w="28575">
              <a:noFill/>
            </a:ln>
          </p:spPr>
          <p:txBody>
            <a:bodyPr wrap="square">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その他注意事項</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D39F0AFA-B7B4-47F9-8CFF-8A682E9C61D3}"/>
                </a:ext>
              </a:extLst>
            </p:cNvPr>
            <p:cNvSpPr txBox="1"/>
            <p:nvPr/>
          </p:nvSpPr>
          <p:spPr>
            <a:xfrm>
              <a:off x="9193404" y="2975917"/>
              <a:ext cx="2748176" cy="954107"/>
            </a:xfrm>
            <a:prstGeom prst="rect">
              <a:avLst/>
            </a:prstGeom>
            <a:noFill/>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避難場所、避難経路、避難誘導</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手順の再確認の徹底</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従業員や利用者への正確・迅速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な情報伝達</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FC72769A-93F3-4AC6-9A55-618275427784}"/>
                </a:ext>
              </a:extLst>
            </p:cNvPr>
            <p:cNvSpPr txBox="1"/>
            <p:nvPr/>
          </p:nvSpPr>
          <p:spPr>
            <a:xfrm>
              <a:off x="9249966" y="2655710"/>
              <a:ext cx="2628000" cy="338554"/>
            </a:xfrm>
            <a:prstGeom prst="rect">
              <a:avLst/>
            </a:prstGeom>
            <a:solidFill>
              <a:srgbClr val="FFC000"/>
            </a:solidFill>
            <a:ln w="28575">
              <a:noFill/>
            </a:ln>
          </p:spPr>
          <p:txBody>
            <a:bodyPr wrap="square">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事業者等が取るべき対応</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2F981E44-9631-4B63-8410-D7F340AEA020}"/>
                </a:ext>
              </a:extLst>
            </p:cNvPr>
            <p:cNvSpPr txBox="1"/>
            <p:nvPr/>
          </p:nvSpPr>
          <p:spPr>
            <a:xfrm>
              <a:off x="6498034" y="2976944"/>
              <a:ext cx="2620701" cy="738664"/>
            </a:xfrm>
            <a:prstGeom prst="rect">
              <a:avLst/>
            </a:prstGeom>
            <a:noFill/>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偽・誤情報への注意</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過度な買いだめ・買い急ぎの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自粛</a:t>
              </a:r>
              <a:endParaRPr lang="en-US" altLang="ja-JP" sz="1400" dirty="0">
                <a:latin typeface="UD デジタル 教科書体 NK-R" panose="02020400000000000000" pitchFamily="18" charset="-128"/>
                <a:ea typeface="UD デジタル 教科書体 NK-R" panose="02020400000000000000" pitchFamily="18" charset="-128"/>
              </a:endParaRPr>
            </a:p>
          </p:txBody>
        </p:sp>
      </p:grpSp>
      <p:sp>
        <p:nvSpPr>
          <p:cNvPr id="44" name="四角形: 角を丸くする 43">
            <a:extLst>
              <a:ext uri="{FF2B5EF4-FFF2-40B4-BE49-F238E27FC236}">
                <a16:creationId xmlns:a16="http://schemas.microsoft.com/office/drawing/2014/main" id="{EEA974B0-4830-420A-9131-146F3515A87E}"/>
              </a:ext>
            </a:extLst>
          </p:cNvPr>
          <p:cNvSpPr/>
          <p:nvPr/>
        </p:nvSpPr>
        <p:spPr>
          <a:xfrm>
            <a:off x="3407580" y="3524000"/>
            <a:ext cx="834771" cy="260309"/>
          </a:xfrm>
          <a:prstGeom prst="roundRect">
            <a:avLst>
              <a:gd name="adj" fmla="val 486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C751BCF-4AE7-4873-9F61-F6C7C4E37D4A}"/>
              </a:ext>
            </a:extLst>
          </p:cNvPr>
          <p:cNvSpPr txBox="1"/>
          <p:nvPr/>
        </p:nvSpPr>
        <p:spPr>
          <a:xfrm>
            <a:off x="3475298" y="3505782"/>
            <a:ext cx="767053" cy="307777"/>
          </a:xfrm>
          <a:prstGeom prst="rect">
            <a:avLst/>
          </a:prstGeom>
          <a:noFill/>
          <a:ln>
            <a:noFill/>
          </a:ln>
        </p:spPr>
        <p:txBody>
          <a:bodyPr wrap="square">
            <a:spAutoFit/>
          </a:bodyPr>
          <a:lstStyle/>
          <a:p>
            <a:pPr marL="84138" indent="-84138">
              <a:spcAft>
                <a:spcPts val="600"/>
              </a:spcAft>
            </a:pP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府独自</a:t>
            </a:r>
          </a:p>
        </p:txBody>
      </p:sp>
      <p:sp>
        <p:nvSpPr>
          <p:cNvPr id="48" name="テキスト ボックス 47">
            <a:extLst>
              <a:ext uri="{FF2B5EF4-FFF2-40B4-BE49-F238E27FC236}">
                <a16:creationId xmlns:a16="http://schemas.microsoft.com/office/drawing/2014/main" id="{CE307925-91D4-4E1E-9BD5-97660C5A2D98}"/>
              </a:ext>
            </a:extLst>
          </p:cNvPr>
          <p:cNvSpPr txBox="1"/>
          <p:nvPr/>
        </p:nvSpPr>
        <p:spPr>
          <a:xfrm>
            <a:off x="3361380" y="3739883"/>
            <a:ext cx="3079489" cy="307777"/>
          </a:xfrm>
          <a:prstGeom prst="rect">
            <a:avLst/>
          </a:prstGeom>
          <a:noFill/>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旅行、帰省等外出先の情報の確認</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458357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TotalTime>
  <Words>1505</Words>
  <Application>Microsoft Office PowerPoint</Application>
  <PresentationFormat>ワイド画面</PresentationFormat>
  <Paragraphs>135</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UD デジタル 教科書体 NK-B</vt:lpstr>
      <vt:lpstr>UD デジタル 教科書体 NK-R</vt:lpstr>
      <vt:lpstr>UD デジタル 教科書体 NP-R</vt:lpstr>
      <vt:lpstr>游ゴシック</vt:lpstr>
      <vt:lpstr>游ゴシック Light</vt:lpstr>
      <vt:lpstr>Arial</vt:lpstr>
      <vt:lpstr>Office テーマ</vt:lpstr>
      <vt:lpstr>PowerPoint プレゼンテーション</vt:lpstr>
      <vt:lpstr> 説明内容</vt:lpstr>
      <vt:lpstr>PowerPoint プレゼンテーション</vt:lpstr>
      <vt:lpstr>1. 前回会議  （２）国への提案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（１）府民・事業者への呼びかけの強化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南海トラフ地震臨時情報</dc:title>
  <dc:creator>城田　国昭</dc:creator>
  <cp:lastModifiedBy>遠藤　淳</cp:lastModifiedBy>
  <cp:revision>272</cp:revision>
  <cp:lastPrinted>2025-01-16T11:20:23Z</cp:lastPrinted>
  <dcterms:created xsi:type="dcterms:W3CDTF">2024-12-17T04:45:33Z</dcterms:created>
  <dcterms:modified xsi:type="dcterms:W3CDTF">2025-01-22T02:10:29Z</dcterms:modified>
</cp:coreProperties>
</file>