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47" r:id="rId3"/>
    <p:sldId id="256" r:id="rId4"/>
    <p:sldId id="340" r:id="rId5"/>
    <p:sldId id="348" r:id="rId6"/>
    <p:sldId id="267" r:id="rId7"/>
    <p:sldId id="268" r:id="rId8"/>
    <p:sldId id="277" r:id="rId9"/>
    <p:sldId id="307" r:id="rId10"/>
    <p:sldId id="336" r:id="rId11"/>
    <p:sldId id="337" r:id="rId12"/>
    <p:sldId id="346" r:id="rId13"/>
    <p:sldId id="345" r:id="rId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E188F75-7262-49B3-95C4-843CC3BE4ED0}">
          <p14:sldIdLst>
            <p14:sldId id="257"/>
            <p14:sldId id="347"/>
            <p14:sldId id="256"/>
            <p14:sldId id="340"/>
            <p14:sldId id="348"/>
            <p14:sldId id="267"/>
            <p14:sldId id="268"/>
            <p14:sldId id="277"/>
            <p14:sldId id="307"/>
            <p14:sldId id="336"/>
            <p14:sldId id="337"/>
            <p14:sldId id="346"/>
            <p14:sldId id="345"/>
          </p14:sldIdLst>
        </p14:section>
      </p14:sectionLst>
    </p:ext>
    <p:ext uri="{EFAFB233-063F-42B5-8137-9DF3F51BA10A}">
      <p15:sldGuideLst xmlns:p15="http://schemas.microsoft.com/office/powerpoint/2012/main">
        <p15:guide id="1" orient="horz" pos="32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00" autoAdjust="0"/>
    <p:restoredTop sz="94660"/>
  </p:normalViewPr>
  <p:slideViewPr>
    <p:cSldViewPr snapToGrid="0" showGuides="1">
      <p:cViewPr varScale="1">
        <p:scale>
          <a:sx n="107" d="100"/>
          <a:sy n="107" d="100"/>
        </p:scale>
        <p:origin x="110" y="211"/>
      </p:cViewPr>
      <p:guideLst>
        <p:guide orient="horz" pos="323"/>
        <p:guide pos="3840"/>
      </p:guideLst>
    </p:cSldViewPr>
  </p:slideViewPr>
  <p:notesTextViewPr>
    <p:cViewPr>
      <p:scale>
        <a:sx n="3" d="2"/>
        <a:sy n="3" d="2"/>
      </p:scale>
      <p:origin x="0" y="0"/>
    </p:cViewPr>
  </p:notesTextViewPr>
  <p:sorterViewPr>
    <p:cViewPr varScale="1">
      <p:scale>
        <a:sx n="100" d="100"/>
        <a:sy n="100" d="100"/>
      </p:scale>
      <p:origin x="0" y="-41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CFA9A93-D9F1-4906-A141-A46B7147247B}" type="datetimeFigureOut">
              <a:rPr kumimoji="1" lang="ja-JP" altLang="en-US" smtClean="0"/>
              <a:t>2024/10/2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5A0F22B-7F64-4933-986E-42073D428814}" type="slidenum">
              <a:rPr kumimoji="1" lang="ja-JP" altLang="en-US" smtClean="0"/>
              <a:t>‹#›</a:t>
            </a:fld>
            <a:endParaRPr kumimoji="1" lang="ja-JP" altLang="en-US"/>
          </a:p>
        </p:txBody>
      </p:sp>
    </p:spTree>
    <p:extLst>
      <p:ext uri="{BB962C8B-B14F-4D97-AF65-F5344CB8AC3E}">
        <p14:creationId xmlns:p14="http://schemas.microsoft.com/office/powerpoint/2010/main" val="3736775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E48EF-A46A-416A-8522-2A0CC718095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A1645D3-E6D8-4ABA-B8C0-2FC972E0E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073E8AF-46EB-4D74-A20E-8DBFA5A3D43C}"/>
              </a:ext>
            </a:extLst>
          </p:cNvPr>
          <p:cNvSpPr>
            <a:spLocks noGrp="1"/>
          </p:cNvSpPr>
          <p:nvPr>
            <p:ph type="dt" sz="half" idx="10"/>
          </p:nvPr>
        </p:nvSpPr>
        <p:spPr/>
        <p:txBody>
          <a:bodyPr/>
          <a:lstStyle/>
          <a:p>
            <a:fld id="{29F0843A-E12E-4BB2-B790-A2176A8851D9}" type="datetime1">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4A163997-0E16-431A-A4C3-24234FC486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EC9161-2EDB-4D75-BE5A-8DBEF707E0DF}"/>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227112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F9214-8B35-4A2F-9A7A-3ED6A34E45D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2587F4-C248-4A57-90FD-4CB192CAEF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A3677C-D742-4623-A024-0F3461BDD1AA}"/>
              </a:ext>
            </a:extLst>
          </p:cNvPr>
          <p:cNvSpPr>
            <a:spLocks noGrp="1"/>
          </p:cNvSpPr>
          <p:nvPr>
            <p:ph type="dt" sz="half" idx="10"/>
          </p:nvPr>
        </p:nvSpPr>
        <p:spPr/>
        <p:txBody>
          <a:bodyPr/>
          <a:lstStyle/>
          <a:p>
            <a:fld id="{584E56AA-D2CF-486C-BECD-AED4F98D146E}" type="datetime1">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CC52C8CA-DB1A-4D0A-98D8-BE824DE3D6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879334-36F0-4F78-8268-FFB1B40A83D3}"/>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426223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2363622-40D3-45FF-8B13-4EB45937665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C5BDDF-C030-4DAF-B862-5782B42AA4A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E9DD78-41B9-4615-8389-2C58C19ECA8A}"/>
              </a:ext>
            </a:extLst>
          </p:cNvPr>
          <p:cNvSpPr>
            <a:spLocks noGrp="1"/>
          </p:cNvSpPr>
          <p:nvPr>
            <p:ph type="dt" sz="half" idx="10"/>
          </p:nvPr>
        </p:nvSpPr>
        <p:spPr/>
        <p:txBody>
          <a:bodyPr/>
          <a:lstStyle/>
          <a:p>
            <a:fld id="{1C77FC0B-ADAE-496D-99B8-9C4ED5EA6AD2}" type="datetime1">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B96F5CF3-3F17-470E-9010-56BC6D689C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BBE612-9816-45D7-BF30-59212C76B530}"/>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215555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B93E2-566D-4BCD-B028-D5622F43B0A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62355-5E69-4FDE-BB4F-DCA60DB975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9306FC-86A5-41D4-BC46-28D0CCC40AE1}"/>
              </a:ext>
            </a:extLst>
          </p:cNvPr>
          <p:cNvSpPr>
            <a:spLocks noGrp="1"/>
          </p:cNvSpPr>
          <p:nvPr>
            <p:ph type="dt" sz="half" idx="10"/>
          </p:nvPr>
        </p:nvSpPr>
        <p:spPr/>
        <p:txBody>
          <a:bodyPr/>
          <a:lstStyle/>
          <a:p>
            <a:fld id="{8C4EC2CA-2CBB-41E0-9471-D8308095656B}" type="datetime1">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E4FB405C-D91C-4F51-A1C7-F13FA3FB2C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EC737E-6D27-4BD6-BFC3-944174AA597B}"/>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234957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3147C-AB5D-4703-AEB6-58AA5CE0218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165988-FDFE-4E88-86D0-241C84CA7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1163FEB-EF15-4DB8-AD1D-AC2B365E2AE7}"/>
              </a:ext>
            </a:extLst>
          </p:cNvPr>
          <p:cNvSpPr>
            <a:spLocks noGrp="1"/>
          </p:cNvSpPr>
          <p:nvPr>
            <p:ph type="dt" sz="half" idx="10"/>
          </p:nvPr>
        </p:nvSpPr>
        <p:spPr/>
        <p:txBody>
          <a:bodyPr/>
          <a:lstStyle/>
          <a:p>
            <a:fld id="{7488F60B-ABC3-49DB-87F4-1185C4FA42F3}" type="datetime1">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25E08B18-B028-4C0E-94B0-3CA37332A5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A63DF5-9592-4318-A91D-656513A54E3C}"/>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72937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0FFDB-0891-443E-A749-974EF6E901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A2D971-2FFB-4C94-B807-05AB366A183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1D6ED4C-A08C-46E2-A229-CD3871D23A6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3087CF8-28F1-4053-8F3F-872D8FBE3043}"/>
              </a:ext>
            </a:extLst>
          </p:cNvPr>
          <p:cNvSpPr>
            <a:spLocks noGrp="1"/>
          </p:cNvSpPr>
          <p:nvPr>
            <p:ph type="dt" sz="half" idx="10"/>
          </p:nvPr>
        </p:nvSpPr>
        <p:spPr/>
        <p:txBody>
          <a:bodyPr/>
          <a:lstStyle/>
          <a:p>
            <a:fld id="{EC1887BD-8915-4A85-9026-760AA9AB4115}" type="datetime1">
              <a:rPr kumimoji="1" lang="ja-JP" altLang="en-US" smtClean="0"/>
              <a:t>2024/10/2</a:t>
            </a:fld>
            <a:endParaRPr kumimoji="1" lang="ja-JP" altLang="en-US"/>
          </a:p>
        </p:txBody>
      </p:sp>
      <p:sp>
        <p:nvSpPr>
          <p:cNvPr id="6" name="フッター プレースホルダー 5">
            <a:extLst>
              <a:ext uri="{FF2B5EF4-FFF2-40B4-BE49-F238E27FC236}">
                <a16:creationId xmlns:a16="http://schemas.microsoft.com/office/drawing/2014/main" id="{5217E534-99BA-41AA-BF52-A7DAC7D17C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38846D-6359-4CF8-9F6E-537E61655408}"/>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40009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14D054-6100-424E-A834-171CBA20F19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BFAA98-5C9D-4430-B9D4-F5FA8042C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BEAE607-3B98-4FB4-AB69-48DC06A896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42FE66F-A755-45FE-B41E-AD0A7D795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7A9C9F-BD61-4531-9FB0-CF40AAD8E95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BD6DEC-543D-47AB-A543-D7D51DF7B2E4}"/>
              </a:ext>
            </a:extLst>
          </p:cNvPr>
          <p:cNvSpPr>
            <a:spLocks noGrp="1"/>
          </p:cNvSpPr>
          <p:nvPr>
            <p:ph type="dt" sz="half" idx="10"/>
          </p:nvPr>
        </p:nvSpPr>
        <p:spPr/>
        <p:txBody>
          <a:bodyPr/>
          <a:lstStyle/>
          <a:p>
            <a:fld id="{764D4118-3906-4B69-930D-B86E6D9AC34A}" type="datetime1">
              <a:rPr kumimoji="1" lang="ja-JP" altLang="en-US" smtClean="0"/>
              <a:t>2024/10/2</a:t>
            </a:fld>
            <a:endParaRPr kumimoji="1" lang="ja-JP" altLang="en-US"/>
          </a:p>
        </p:txBody>
      </p:sp>
      <p:sp>
        <p:nvSpPr>
          <p:cNvPr id="8" name="フッター プレースホルダー 7">
            <a:extLst>
              <a:ext uri="{FF2B5EF4-FFF2-40B4-BE49-F238E27FC236}">
                <a16:creationId xmlns:a16="http://schemas.microsoft.com/office/drawing/2014/main" id="{FB91FFBA-91E9-4149-B008-7D6706687F2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8430E61-97BF-453F-8D7C-EF95AB1F8120}"/>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296769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80E730-6763-4BBB-BEFC-6AE5D1579DD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C5540E-11CA-4721-967C-5DA774724580}"/>
              </a:ext>
            </a:extLst>
          </p:cNvPr>
          <p:cNvSpPr>
            <a:spLocks noGrp="1"/>
          </p:cNvSpPr>
          <p:nvPr>
            <p:ph type="dt" sz="half" idx="10"/>
          </p:nvPr>
        </p:nvSpPr>
        <p:spPr/>
        <p:txBody>
          <a:bodyPr/>
          <a:lstStyle/>
          <a:p>
            <a:fld id="{3213C168-9ED1-43CB-B75C-B133B713CD9A}" type="datetime1">
              <a:rPr kumimoji="1" lang="ja-JP" altLang="en-US" smtClean="0"/>
              <a:t>2024/10/2</a:t>
            </a:fld>
            <a:endParaRPr kumimoji="1" lang="ja-JP" altLang="en-US"/>
          </a:p>
        </p:txBody>
      </p:sp>
      <p:sp>
        <p:nvSpPr>
          <p:cNvPr id="4" name="フッター プレースホルダー 3">
            <a:extLst>
              <a:ext uri="{FF2B5EF4-FFF2-40B4-BE49-F238E27FC236}">
                <a16:creationId xmlns:a16="http://schemas.microsoft.com/office/drawing/2014/main" id="{1E866124-E5AF-4C34-ACD8-CF00385A41D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8AB40B0-A44C-4C60-8DB3-7919ED786E7E}"/>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371091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E333FD-3A8D-4CCC-8711-A1DB144B68FD}"/>
              </a:ext>
            </a:extLst>
          </p:cNvPr>
          <p:cNvSpPr>
            <a:spLocks noGrp="1"/>
          </p:cNvSpPr>
          <p:nvPr>
            <p:ph type="dt" sz="half" idx="10"/>
          </p:nvPr>
        </p:nvSpPr>
        <p:spPr/>
        <p:txBody>
          <a:bodyPr/>
          <a:lstStyle/>
          <a:p>
            <a:fld id="{163B73F5-3861-4C7C-BB5B-D1D75EC62A9F}" type="datetime1">
              <a:rPr kumimoji="1" lang="ja-JP" altLang="en-US" smtClean="0"/>
              <a:t>2024/10/2</a:t>
            </a:fld>
            <a:endParaRPr kumimoji="1" lang="ja-JP" altLang="en-US"/>
          </a:p>
        </p:txBody>
      </p:sp>
      <p:sp>
        <p:nvSpPr>
          <p:cNvPr id="3" name="フッター プレースホルダー 2">
            <a:extLst>
              <a:ext uri="{FF2B5EF4-FFF2-40B4-BE49-F238E27FC236}">
                <a16:creationId xmlns:a16="http://schemas.microsoft.com/office/drawing/2014/main" id="{B3955BEC-27EB-4C2C-AD99-8653F527729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923AF2D-5986-4B6B-8005-040855A71352}"/>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141032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0B85C-D0E3-4D11-994A-BF803FE8BB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4F172B-BBA6-4267-9833-2423A279DA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2C13441-2C9C-48C8-8BA7-5A257AF75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387624-D5A1-46F4-8387-EF30BB60F03A}"/>
              </a:ext>
            </a:extLst>
          </p:cNvPr>
          <p:cNvSpPr>
            <a:spLocks noGrp="1"/>
          </p:cNvSpPr>
          <p:nvPr>
            <p:ph type="dt" sz="half" idx="10"/>
          </p:nvPr>
        </p:nvSpPr>
        <p:spPr/>
        <p:txBody>
          <a:bodyPr/>
          <a:lstStyle/>
          <a:p>
            <a:fld id="{C35DCD1C-9D78-4FA7-88C5-8E4FA76113E5}" type="datetime1">
              <a:rPr kumimoji="1" lang="ja-JP" altLang="en-US" smtClean="0"/>
              <a:t>2024/10/2</a:t>
            </a:fld>
            <a:endParaRPr kumimoji="1" lang="ja-JP" altLang="en-US"/>
          </a:p>
        </p:txBody>
      </p:sp>
      <p:sp>
        <p:nvSpPr>
          <p:cNvPr id="6" name="フッター プレースホルダー 5">
            <a:extLst>
              <a:ext uri="{FF2B5EF4-FFF2-40B4-BE49-F238E27FC236}">
                <a16:creationId xmlns:a16="http://schemas.microsoft.com/office/drawing/2014/main" id="{57F1D82A-1800-4B8A-A636-8671DFB52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4601FF-F808-4B42-B4E4-7C4BF262C474}"/>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129755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B0799-B3F2-40A1-860B-8F9227EA86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D2CA7F4-92BE-45A4-BC53-B6606AA05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6B66BF1-6936-46C1-B3F8-A830C3F24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B35987-2A57-4428-8F2B-833F5C644414}"/>
              </a:ext>
            </a:extLst>
          </p:cNvPr>
          <p:cNvSpPr>
            <a:spLocks noGrp="1"/>
          </p:cNvSpPr>
          <p:nvPr>
            <p:ph type="dt" sz="half" idx="10"/>
          </p:nvPr>
        </p:nvSpPr>
        <p:spPr/>
        <p:txBody>
          <a:bodyPr/>
          <a:lstStyle/>
          <a:p>
            <a:fld id="{60B49378-20AA-42DD-AAA0-C3D7FD3739DE}" type="datetime1">
              <a:rPr kumimoji="1" lang="ja-JP" altLang="en-US" smtClean="0"/>
              <a:t>2024/10/2</a:t>
            </a:fld>
            <a:endParaRPr kumimoji="1" lang="ja-JP" altLang="en-US"/>
          </a:p>
        </p:txBody>
      </p:sp>
      <p:sp>
        <p:nvSpPr>
          <p:cNvPr id="6" name="フッター プレースホルダー 5">
            <a:extLst>
              <a:ext uri="{FF2B5EF4-FFF2-40B4-BE49-F238E27FC236}">
                <a16:creationId xmlns:a16="http://schemas.microsoft.com/office/drawing/2014/main" id="{FD5C2729-5BA0-4071-9A79-590BC739FB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0D9E46-1BD3-4FC6-9B64-184C13530F6A}"/>
              </a:ext>
            </a:extLst>
          </p:cNvPr>
          <p:cNvSpPr>
            <a:spLocks noGrp="1"/>
          </p:cNvSpPr>
          <p:nvPr>
            <p:ph type="sldNum" sz="quarter" idx="12"/>
          </p:nvPr>
        </p:nvSpPr>
        <p:spPr/>
        <p:txBody>
          <a:body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326120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F785805-D389-43BE-84BD-618EC71D2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91747E-2B24-463C-8A0F-8FC697B57C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A5E712-96C6-4630-882A-3BF683C5C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C3FDA-ABC5-432E-B40C-4EC1AA558E00}" type="datetime1">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57F99D1F-E46F-430B-9E3E-AE3E52F58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EFD1F61-3D80-420F-A814-3412A4B7F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E6138-84DE-4092-A450-2DE6C46827AC}" type="slidenum">
              <a:rPr kumimoji="1" lang="ja-JP" altLang="en-US" smtClean="0"/>
              <a:t>‹#›</a:t>
            </a:fld>
            <a:endParaRPr kumimoji="1" lang="ja-JP" altLang="en-US"/>
          </a:p>
        </p:txBody>
      </p:sp>
    </p:spTree>
    <p:extLst>
      <p:ext uri="{BB962C8B-B14F-4D97-AF65-F5344CB8AC3E}">
        <p14:creationId xmlns:p14="http://schemas.microsoft.com/office/powerpoint/2010/main" val="4158373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1305232" y="2168013"/>
            <a:ext cx="9601200" cy="988144"/>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第１回 大阪府防災・危機管理対策推進本部会議　　</a:t>
            </a:r>
          </a:p>
        </p:txBody>
      </p:sp>
      <p:sp>
        <p:nvSpPr>
          <p:cNvPr id="5" name="テキスト ボックス 4">
            <a:extLst>
              <a:ext uri="{FF2B5EF4-FFF2-40B4-BE49-F238E27FC236}">
                <a16:creationId xmlns:a16="http://schemas.microsoft.com/office/drawing/2014/main" id="{85576566-7BB8-4E43-8379-EB9B7FBE5CBE}"/>
              </a:ext>
            </a:extLst>
          </p:cNvPr>
          <p:cNvSpPr txBox="1"/>
          <p:nvPr/>
        </p:nvSpPr>
        <p:spPr>
          <a:xfrm>
            <a:off x="4823857" y="5093110"/>
            <a:ext cx="2573140" cy="830997"/>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危　機　管　理　室</a:t>
            </a:r>
            <a:endParaRPr kumimoji="1" lang="en-US" altLang="ja-JP" sz="2400" dirty="0">
              <a:latin typeface="BIZ UDPゴシック" panose="020B0400000000000000" pitchFamily="50" charset="-128"/>
              <a:ea typeface="BIZ UDPゴシック" panose="020B0400000000000000" pitchFamily="50" charset="-128"/>
            </a:endParaRPr>
          </a:p>
          <a:p>
            <a:r>
              <a:rPr kumimoji="1" lang="en-US" altLang="ja-JP" sz="2400" dirty="0">
                <a:latin typeface="BIZ UDPゴシック" panose="020B0400000000000000" pitchFamily="50" charset="-128"/>
                <a:ea typeface="BIZ UDPゴシック" panose="020B0400000000000000" pitchFamily="50" charset="-128"/>
              </a:rPr>
              <a:t>R6. </a:t>
            </a:r>
            <a:r>
              <a:rPr kumimoji="1" lang="ja-JP" altLang="en-US" sz="2400" dirty="0">
                <a:latin typeface="BIZ UDPゴシック" panose="020B0400000000000000" pitchFamily="50" charset="-128"/>
                <a:ea typeface="BIZ UDPゴシック" panose="020B0400000000000000" pitchFamily="50" charset="-128"/>
              </a:rPr>
              <a:t>　１０</a:t>
            </a: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３</a:t>
            </a:r>
          </a:p>
        </p:txBody>
      </p:sp>
      <p:sp>
        <p:nvSpPr>
          <p:cNvPr id="2" name="テキスト ボックス 1">
            <a:extLst>
              <a:ext uri="{FF2B5EF4-FFF2-40B4-BE49-F238E27FC236}">
                <a16:creationId xmlns:a16="http://schemas.microsoft.com/office/drawing/2014/main" id="{75D281A8-AEC9-4291-A95A-C44FA52D45CB}"/>
              </a:ext>
            </a:extLst>
          </p:cNvPr>
          <p:cNvSpPr txBox="1"/>
          <p:nvPr/>
        </p:nvSpPr>
        <p:spPr>
          <a:xfrm>
            <a:off x="-2" y="19667"/>
            <a:ext cx="1338828" cy="369332"/>
          </a:xfrm>
          <a:prstGeom prst="rect">
            <a:avLst/>
          </a:prstGeom>
          <a:noFill/>
        </p:spPr>
        <p:txBody>
          <a:bodyPr wrap="non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会議</a:t>
            </a:r>
            <a:r>
              <a:rPr kumimoji="1" lang="ja-JP" altLang="en-US" dirty="0">
                <a:latin typeface="BIZ UDPゴシック" panose="020B0400000000000000" pitchFamily="50" charset="-128"/>
                <a:ea typeface="BIZ UDPゴシック" panose="020B0400000000000000" pitchFamily="50" charset="-128"/>
              </a:rPr>
              <a:t>資料</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52BF6FA5-EB4C-4606-BE86-7A034AD41E11}"/>
              </a:ext>
            </a:extLst>
          </p:cNvPr>
          <p:cNvSpPr>
            <a:spLocks noGrp="1"/>
          </p:cNvSpPr>
          <p:nvPr>
            <p:ph type="sldNum" sz="quarter" idx="12"/>
          </p:nvPr>
        </p:nvSpPr>
        <p:spPr>
          <a:xfrm>
            <a:off x="9426678" y="6503835"/>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1</a:t>
            </a:fld>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E9A7067-A3DC-4EE8-8887-EB6D68911815}"/>
              </a:ext>
            </a:extLst>
          </p:cNvPr>
          <p:cNvSpPr txBox="1"/>
          <p:nvPr/>
        </p:nvSpPr>
        <p:spPr>
          <a:xfrm>
            <a:off x="1417319" y="3571533"/>
            <a:ext cx="10113821" cy="1106200"/>
          </a:xfrm>
          <a:prstGeom prst="rect">
            <a:avLst/>
          </a:prstGeom>
          <a:noFill/>
        </p:spPr>
        <p:txBody>
          <a:bodyPr wrap="square" rtlCol="0">
            <a:spAutoFit/>
          </a:bodyPr>
          <a:lstStyle/>
          <a:p>
            <a:pPr>
              <a:lnSpc>
                <a:spcPct val="150000"/>
              </a:lnSpc>
            </a:pPr>
            <a:r>
              <a:rPr lang="ja-JP" altLang="en-US" sz="2400" b="1" u="sng" dirty="0">
                <a:solidFill>
                  <a:srgbClr val="FF0000"/>
                </a:solidFill>
                <a:latin typeface="BIZ UDPゴシック" panose="020B0400000000000000" pitchFamily="50" charset="-128"/>
                <a:ea typeface="BIZ UDPゴシック" panose="020B0400000000000000" pitchFamily="50" charset="-128"/>
              </a:rPr>
              <a:t>南海トラフ地震臨時情報発表時の各部局で実施した対応（備えの再確認等）</a:t>
            </a:r>
            <a:endParaRPr lang="en-US" altLang="ja-JP" sz="2400" b="1" u="sng" dirty="0">
              <a:solidFill>
                <a:srgbClr val="FF0000"/>
              </a:solidFill>
              <a:latin typeface="BIZ UDPゴシック" panose="020B0400000000000000" pitchFamily="50" charset="-128"/>
              <a:ea typeface="BIZ UDPゴシック" panose="020B0400000000000000" pitchFamily="50" charset="-128"/>
            </a:endParaRPr>
          </a:p>
          <a:p>
            <a:pPr>
              <a:lnSpc>
                <a:spcPct val="150000"/>
              </a:lnSpc>
            </a:pPr>
            <a:r>
              <a:rPr lang="ja-JP" altLang="en-US" sz="2400" b="1" u="sng" dirty="0">
                <a:solidFill>
                  <a:srgbClr val="FF0000"/>
                </a:solidFill>
                <a:latin typeface="BIZ UDPゴシック" panose="020B0400000000000000" pitchFamily="50" charset="-128"/>
                <a:ea typeface="BIZ UDPゴシック" panose="020B0400000000000000" pitchFamily="50" charset="-128"/>
              </a:rPr>
              <a:t>南海トラフ地震臨時情報発表時の府民への呼びかけ等に係る論点</a:t>
            </a:r>
            <a:endParaRPr lang="en-US" altLang="ja-JP" sz="2400" b="1" u="sng"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592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1637071" y="285136"/>
            <a:ext cx="8917858" cy="491614"/>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呼びかけ内容検討にあたっての前提について</a:t>
            </a:r>
          </a:p>
        </p:txBody>
      </p:sp>
      <p:sp>
        <p:nvSpPr>
          <p:cNvPr id="14" name="スライド番号プレースホルダー 2">
            <a:extLst>
              <a:ext uri="{FF2B5EF4-FFF2-40B4-BE49-F238E27FC236}">
                <a16:creationId xmlns:a16="http://schemas.microsoft.com/office/drawing/2014/main" id="{B3DB486C-D43C-42DF-AB37-18693CD537D6}"/>
              </a:ext>
            </a:extLst>
          </p:cNvPr>
          <p:cNvSpPr>
            <a:spLocks noGrp="1"/>
          </p:cNvSpPr>
          <p:nvPr>
            <p:ph type="sldNum" sz="quarter" idx="12"/>
          </p:nvPr>
        </p:nvSpPr>
        <p:spPr>
          <a:xfrm>
            <a:off x="9447303" y="6501105"/>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10</a:t>
            </a:fld>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44335CBE-0FC8-4923-97D1-ACFAB667A1EE}"/>
              </a:ext>
            </a:extLst>
          </p:cNvPr>
          <p:cNvSpPr/>
          <p:nvPr/>
        </p:nvSpPr>
        <p:spPr>
          <a:xfrm>
            <a:off x="796413" y="5144490"/>
            <a:ext cx="284152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南海トラフ地震臨時情報</a:t>
            </a:r>
            <a:endParaRPr kumimoji="1"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（巨大地震注意）</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en-US" altLang="ja-JP" b="1" dirty="0">
                <a:latin typeface="BIZ UDPゴシック" panose="020B0400000000000000" pitchFamily="50" charset="-128"/>
                <a:ea typeface="BIZ UDPゴシック" panose="020B0400000000000000" pitchFamily="50" charset="-128"/>
              </a:rPr>
              <a:t>M7</a:t>
            </a:r>
            <a:r>
              <a:rPr kumimoji="1" lang="ja-JP" altLang="en-US" b="1" dirty="0">
                <a:latin typeface="BIZ UDPゴシック" panose="020B0400000000000000" pitchFamily="50" charset="-128"/>
                <a:ea typeface="BIZ UDPゴシック" panose="020B0400000000000000" pitchFamily="50" charset="-128"/>
              </a:rPr>
              <a:t>以上</a:t>
            </a:r>
          </a:p>
        </p:txBody>
      </p:sp>
      <p:sp>
        <p:nvSpPr>
          <p:cNvPr id="17" name="四角形: 角を丸くする 16">
            <a:extLst>
              <a:ext uri="{FF2B5EF4-FFF2-40B4-BE49-F238E27FC236}">
                <a16:creationId xmlns:a16="http://schemas.microsoft.com/office/drawing/2014/main" id="{D565BFD2-0128-4535-A7B0-062C2B3969E6}"/>
              </a:ext>
            </a:extLst>
          </p:cNvPr>
          <p:cNvSpPr/>
          <p:nvPr/>
        </p:nvSpPr>
        <p:spPr>
          <a:xfrm>
            <a:off x="796413" y="2558849"/>
            <a:ext cx="2841522"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南海トラフ地震臨時情報</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（巨大地震警戒）</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en-US" altLang="ja-JP" b="1" dirty="0">
                <a:latin typeface="BIZ UDPゴシック" panose="020B0400000000000000" pitchFamily="50" charset="-128"/>
                <a:ea typeface="BIZ UDPゴシック" panose="020B0400000000000000" pitchFamily="50" charset="-128"/>
              </a:rPr>
              <a:t>M</a:t>
            </a:r>
            <a:r>
              <a:rPr kumimoji="1" lang="ja-JP" altLang="en-US" b="1" dirty="0">
                <a:latin typeface="BIZ UDPゴシック" panose="020B0400000000000000" pitchFamily="50" charset="-128"/>
                <a:ea typeface="BIZ UDPゴシック" panose="020B0400000000000000" pitchFamily="50" charset="-128"/>
              </a:rPr>
              <a:t>８以上</a:t>
            </a:r>
          </a:p>
        </p:txBody>
      </p:sp>
      <p:sp>
        <p:nvSpPr>
          <p:cNvPr id="5" name="正方形/長方形 4">
            <a:extLst>
              <a:ext uri="{FF2B5EF4-FFF2-40B4-BE49-F238E27FC236}">
                <a16:creationId xmlns:a16="http://schemas.microsoft.com/office/drawing/2014/main" id="{273CBC4E-7DF6-476A-B4D1-B4AA77E9A5BF}"/>
              </a:ext>
            </a:extLst>
          </p:cNvPr>
          <p:cNvSpPr/>
          <p:nvPr/>
        </p:nvSpPr>
        <p:spPr>
          <a:xfrm>
            <a:off x="5309419" y="1890376"/>
            <a:ext cx="1779639" cy="584775"/>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ケース１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（震度４以下）</a:t>
            </a:r>
          </a:p>
        </p:txBody>
      </p:sp>
      <p:sp>
        <p:nvSpPr>
          <p:cNvPr id="6" name="テキスト ボックス 5">
            <a:extLst>
              <a:ext uri="{FF2B5EF4-FFF2-40B4-BE49-F238E27FC236}">
                <a16:creationId xmlns:a16="http://schemas.microsoft.com/office/drawing/2014/main" id="{01C6DAA4-07A1-4995-BA7F-9DB784896DEB}"/>
              </a:ext>
            </a:extLst>
          </p:cNvPr>
          <p:cNvSpPr txBox="1"/>
          <p:nvPr/>
        </p:nvSpPr>
        <p:spPr>
          <a:xfrm>
            <a:off x="6695770" y="4286867"/>
            <a:ext cx="45719" cy="646331"/>
          </a:xfrm>
          <a:prstGeom prst="rect">
            <a:avLst/>
          </a:prstGeom>
          <a:noFill/>
        </p:spPr>
        <p:txBody>
          <a:bodyPr wrap="square" rtlCol="0">
            <a:spAutoFit/>
          </a:bodyPr>
          <a:lstStyle/>
          <a:p>
            <a:endParaRPr kumimoji="1" lang="en-US" altLang="ja-JP" dirty="0"/>
          </a:p>
          <a:p>
            <a:endParaRPr kumimoji="1" lang="ja-JP" altLang="en-US" dirty="0"/>
          </a:p>
        </p:txBody>
      </p:sp>
      <p:sp>
        <p:nvSpPr>
          <p:cNvPr id="7" name="テキスト ボックス 6">
            <a:extLst>
              <a:ext uri="{FF2B5EF4-FFF2-40B4-BE49-F238E27FC236}">
                <a16:creationId xmlns:a16="http://schemas.microsoft.com/office/drawing/2014/main" id="{85C956EA-A530-41C4-8C5E-DBCE21D4E58E}"/>
              </a:ext>
            </a:extLst>
          </p:cNvPr>
          <p:cNvSpPr txBox="1"/>
          <p:nvPr/>
        </p:nvSpPr>
        <p:spPr>
          <a:xfrm>
            <a:off x="368708" y="884295"/>
            <a:ext cx="11552903" cy="584775"/>
          </a:xfrm>
          <a:prstGeom prst="rect">
            <a:avLst/>
          </a:prstGeom>
          <a:noFill/>
          <a:ln>
            <a:solidFill>
              <a:srgbClr val="FF0000"/>
            </a:solidFill>
          </a:ln>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府域に地震の被害があった場合は「地震への対応」を第一優先となることから、</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南海トラフ地震臨時情報発表時の呼びかけ内容</a:t>
            </a:r>
            <a:endParaRPr kumimoji="1" lang="en-US" altLang="ja-JP" sz="1600" u="sng" dirty="0">
              <a:solidFill>
                <a:srgbClr val="FF0000"/>
              </a:solidFill>
              <a:latin typeface="BIZ UDPゴシック" panose="020B0400000000000000" pitchFamily="50" charset="-128"/>
              <a:ea typeface="BIZ UDPゴシック" panose="020B0400000000000000" pitchFamily="50" charset="-128"/>
            </a:endParaRPr>
          </a:p>
          <a:p>
            <a:r>
              <a:rPr lang="ja-JP" altLang="en-US" sz="1600" u="sng" dirty="0">
                <a:solidFill>
                  <a:srgbClr val="FF0000"/>
                </a:solidFill>
                <a:latin typeface="BIZ UDPゴシック" panose="020B0400000000000000" pitchFamily="50" charset="-128"/>
                <a:ea typeface="BIZ UDPゴシック" panose="020B0400000000000000" pitchFamily="50" charset="-128"/>
              </a:rPr>
              <a:t>を検討</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するの場合としては、「警戒」・「注意」いずれも「ケース</a:t>
            </a:r>
            <a:r>
              <a:rPr kumimoji="1" lang="en-US" altLang="ja-JP" sz="1600" u="sng" dirty="0">
                <a:solidFill>
                  <a:srgbClr val="FF0000"/>
                </a:solidFill>
                <a:latin typeface="BIZ UDPゴシック" panose="020B0400000000000000" pitchFamily="50" charset="-128"/>
                <a:ea typeface="BIZ UDPゴシック" panose="020B0400000000000000" pitchFamily="50" charset="-128"/>
              </a:rPr>
              <a:t>1</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」であり、府域に被害がなかった</a:t>
            </a:r>
            <a:r>
              <a:rPr lang="ja-JP" altLang="en-US" sz="1600" u="sng" dirty="0">
                <a:solidFill>
                  <a:srgbClr val="FF0000"/>
                </a:solidFill>
                <a:latin typeface="BIZ UDPゴシック" panose="020B0400000000000000" pitchFamily="50" charset="-128"/>
                <a:ea typeface="BIZ UDPゴシック" panose="020B0400000000000000" pitchFamily="50" charset="-128"/>
              </a:rPr>
              <a:t>場合</a:t>
            </a:r>
            <a:r>
              <a:rPr lang="ja-JP" altLang="en-US" sz="1600" dirty="0">
                <a:latin typeface="BIZ UDPゴシック" panose="020B0400000000000000" pitchFamily="50" charset="-128"/>
                <a:ea typeface="BIZ UDPゴシック" panose="020B0400000000000000" pitchFamily="50" charset="-128"/>
              </a:rPr>
              <a:t>となる。　　　　　　　　　　　　　　　　　</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FEDD3A2C-A25F-455B-ACFD-E3842561D095}"/>
              </a:ext>
            </a:extLst>
          </p:cNvPr>
          <p:cNvSpPr/>
          <p:nvPr/>
        </p:nvSpPr>
        <p:spPr>
          <a:xfrm>
            <a:off x="5309419" y="2723662"/>
            <a:ext cx="1779639" cy="5847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ケース２</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（震度５）</a:t>
            </a:r>
          </a:p>
        </p:txBody>
      </p:sp>
      <p:sp>
        <p:nvSpPr>
          <p:cNvPr id="19" name="正方形/長方形 18">
            <a:extLst>
              <a:ext uri="{FF2B5EF4-FFF2-40B4-BE49-F238E27FC236}">
                <a16:creationId xmlns:a16="http://schemas.microsoft.com/office/drawing/2014/main" id="{03513F53-DD1E-4BE5-94C2-AD8B154EFD7D}"/>
              </a:ext>
            </a:extLst>
          </p:cNvPr>
          <p:cNvSpPr/>
          <p:nvPr/>
        </p:nvSpPr>
        <p:spPr>
          <a:xfrm>
            <a:off x="5309419" y="3556948"/>
            <a:ext cx="1779639" cy="5847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ケース３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（震度６以上）</a:t>
            </a:r>
          </a:p>
        </p:txBody>
      </p:sp>
      <p:sp>
        <p:nvSpPr>
          <p:cNvPr id="20" name="正方形/長方形 19">
            <a:extLst>
              <a:ext uri="{FF2B5EF4-FFF2-40B4-BE49-F238E27FC236}">
                <a16:creationId xmlns:a16="http://schemas.microsoft.com/office/drawing/2014/main" id="{A4924ED0-D54D-4842-B8DF-2648C047C2CB}"/>
              </a:ext>
            </a:extLst>
          </p:cNvPr>
          <p:cNvSpPr/>
          <p:nvPr/>
        </p:nvSpPr>
        <p:spPr>
          <a:xfrm>
            <a:off x="5338919" y="4476017"/>
            <a:ext cx="1779639" cy="584775"/>
          </a:xfrm>
          <a:prstGeom prst="rect">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ケース１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（震度４以下）</a:t>
            </a:r>
          </a:p>
        </p:txBody>
      </p:sp>
      <p:sp>
        <p:nvSpPr>
          <p:cNvPr id="21" name="テキスト ボックス 20">
            <a:extLst>
              <a:ext uri="{FF2B5EF4-FFF2-40B4-BE49-F238E27FC236}">
                <a16:creationId xmlns:a16="http://schemas.microsoft.com/office/drawing/2014/main" id="{097E863E-5C5B-405E-9875-93221016D83E}"/>
              </a:ext>
            </a:extLst>
          </p:cNvPr>
          <p:cNvSpPr txBox="1"/>
          <p:nvPr/>
        </p:nvSpPr>
        <p:spPr>
          <a:xfrm>
            <a:off x="6882582" y="6567710"/>
            <a:ext cx="45719" cy="646331"/>
          </a:xfrm>
          <a:prstGeom prst="rect">
            <a:avLst/>
          </a:prstGeom>
          <a:noFill/>
        </p:spPr>
        <p:txBody>
          <a:bodyPr wrap="square" rtlCol="0">
            <a:spAutoFit/>
          </a:bodyPr>
          <a:lstStyle/>
          <a:p>
            <a:endParaRPr kumimoji="1" lang="en-US" altLang="ja-JP" dirty="0"/>
          </a:p>
          <a:p>
            <a:endParaRPr kumimoji="1" lang="ja-JP" altLang="en-US" dirty="0"/>
          </a:p>
        </p:txBody>
      </p:sp>
      <p:sp>
        <p:nvSpPr>
          <p:cNvPr id="22" name="正方形/長方形 21">
            <a:extLst>
              <a:ext uri="{FF2B5EF4-FFF2-40B4-BE49-F238E27FC236}">
                <a16:creationId xmlns:a16="http://schemas.microsoft.com/office/drawing/2014/main" id="{4101E0A9-F491-4562-877F-5EEE76387EA1}"/>
              </a:ext>
            </a:extLst>
          </p:cNvPr>
          <p:cNvSpPr/>
          <p:nvPr/>
        </p:nvSpPr>
        <p:spPr>
          <a:xfrm>
            <a:off x="5338919" y="5309303"/>
            <a:ext cx="1779639" cy="584775"/>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ケース２</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（震度５）</a:t>
            </a:r>
          </a:p>
        </p:txBody>
      </p:sp>
      <p:sp>
        <p:nvSpPr>
          <p:cNvPr id="23" name="正方形/長方形 22">
            <a:extLst>
              <a:ext uri="{FF2B5EF4-FFF2-40B4-BE49-F238E27FC236}">
                <a16:creationId xmlns:a16="http://schemas.microsoft.com/office/drawing/2014/main" id="{6F02EC08-34E9-4B00-8CBB-91DDED51F8CE}"/>
              </a:ext>
            </a:extLst>
          </p:cNvPr>
          <p:cNvSpPr/>
          <p:nvPr/>
        </p:nvSpPr>
        <p:spPr>
          <a:xfrm>
            <a:off x="5338919" y="6142589"/>
            <a:ext cx="1779639" cy="584775"/>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ケース３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（震度６以上）</a:t>
            </a:r>
          </a:p>
        </p:txBody>
      </p:sp>
      <p:cxnSp>
        <p:nvCxnSpPr>
          <p:cNvPr id="24" name="直線コネクタ 23">
            <a:extLst>
              <a:ext uri="{FF2B5EF4-FFF2-40B4-BE49-F238E27FC236}">
                <a16:creationId xmlns:a16="http://schemas.microsoft.com/office/drawing/2014/main" id="{AF24B2EA-44B2-46DE-BBF6-605061B5D712}"/>
              </a:ext>
            </a:extLst>
          </p:cNvPr>
          <p:cNvCxnSpPr>
            <a:stCxn id="17" idx="3"/>
            <a:endCxn id="5" idx="1"/>
          </p:cNvCxnSpPr>
          <p:nvPr/>
        </p:nvCxnSpPr>
        <p:spPr>
          <a:xfrm flipV="1">
            <a:off x="3637935" y="2182764"/>
            <a:ext cx="1671484" cy="83328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921E182D-666B-4E95-805E-C744F62B2B63}"/>
              </a:ext>
            </a:extLst>
          </p:cNvPr>
          <p:cNvCxnSpPr>
            <a:cxnSpLocks/>
            <a:stCxn id="17" idx="3"/>
            <a:endCxn id="18" idx="1"/>
          </p:cNvCxnSpPr>
          <p:nvPr/>
        </p:nvCxnSpPr>
        <p:spPr>
          <a:xfrm>
            <a:off x="3637935" y="3016049"/>
            <a:ext cx="1671484" cy="1"/>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EEB40916-D197-4FDD-B001-9C0AF0E44DF6}"/>
              </a:ext>
            </a:extLst>
          </p:cNvPr>
          <p:cNvCxnSpPr>
            <a:cxnSpLocks/>
            <a:stCxn id="17" idx="3"/>
            <a:endCxn id="19" idx="1"/>
          </p:cNvCxnSpPr>
          <p:nvPr/>
        </p:nvCxnSpPr>
        <p:spPr>
          <a:xfrm>
            <a:off x="3637935" y="3016049"/>
            <a:ext cx="1671484" cy="833287"/>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1" name="直線コネクタ 30">
            <a:extLst>
              <a:ext uri="{FF2B5EF4-FFF2-40B4-BE49-F238E27FC236}">
                <a16:creationId xmlns:a16="http://schemas.microsoft.com/office/drawing/2014/main" id="{A168100E-8C9B-4B88-AFF3-9B41A9BC2719}"/>
              </a:ext>
            </a:extLst>
          </p:cNvPr>
          <p:cNvCxnSpPr/>
          <p:nvPr/>
        </p:nvCxnSpPr>
        <p:spPr>
          <a:xfrm flipV="1">
            <a:off x="3667435" y="4727847"/>
            <a:ext cx="1671484" cy="833285"/>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2" name="直線コネクタ 31">
            <a:extLst>
              <a:ext uri="{FF2B5EF4-FFF2-40B4-BE49-F238E27FC236}">
                <a16:creationId xmlns:a16="http://schemas.microsoft.com/office/drawing/2014/main" id="{548D621F-AC4B-4614-88C9-306D67C1FFAC}"/>
              </a:ext>
            </a:extLst>
          </p:cNvPr>
          <p:cNvCxnSpPr>
            <a:cxnSpLocks/>
          </p:cNvCxnSpPr>
          <p:nvPr/>
        </p:nvCxnSpPr>
        <p:spPr>
          <a:xfrm>
            <a:off x="3667435" y="5561132"/>
            <a:ext cx="1671484"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52B55028-70CF-4244-A9B7-60E1DF6D4EAF}"/>
              </a:ext>
            </a:extLst>
          </p:cNvPr>
          <p:cNvCxnSpPr>
            <a:cxnSpLocks/>
          </p:cNvCxnSpPr>
          <p:nvPr/>
        </p:nvCxnSpPr>
        <p:spPr>
          <a:xfrm>
            <a:off x="3667435" y="5561132"/>
            <a:ext cx="1671484" cy="833287"/>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
        <p:nvSpPr>
          <p:cNvPr id="36" name="テキスト ボックス 35">
            <a:extLst>
              <a:ext uri="{FF2B5EF4-FFF2-40B4-BE49-F238E27FC236}">
                <a16:creationId xmlns:a16="http://schemas.microsoft.com/office/drawing/2014/main" id="{9924AE32-1230-4634-8123-2017ADCD4604}"/>
              </a:ext>
            </a:extLst>
          </p:cNvPr>
          <p:cNvSpPr txBox="1"/>
          <p:nvPr/>
        </p:nvSpPr>
        <p:spPr>
          <a:xfrm>
            <a:off x="7582991" y="2722466"/>
            <a:ext cx="3716593" cy="584775"/>
          </a:xfrm>
          <a:prstGeom prst="rect">
            <a:avLst/>
          </a:prstGeom>
          <a:noFill/>
          <a:ln>
            <a:solidFill>
              <a:schemeClr val="tx2"/>
            </a:solidFill>
          </a:ln>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府内災害対応に対するメッセージ</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となる。（≠呼びかけ）</a:t>
            </a:r>
          </a:p>
        </p:txBody>
      </p:sp>
      <p:sp>
        <p:nvSpPr>
          <p:cNvPr id="37" name="テキスト ボックス 36">
            <a:extLst>
              <a:ext uri="{FF2B5EF4-FFF2-40B4-BE49-F238E27FC236}">
                <a16:creationId xmlns:a16="http://schemas.microsoft.com/office/drawing/2014/main" id="{F0D448BF-1BF9-4CCE-9DB5-78B2851272C4}"/>
              </a:ext>
            </a:extLst>
          </p:cNvPr>
          <p:cNvSpPr txBox="1"/>
          <p:nvPr/>
        </p:nvSpPr>
        <p:spPr>
          <a:xfrm>
            <a:off x="7570838" y="1907144"/>
            <a:ext cx="3716593" cy="584775"/>
          </a:xfrm>
          <a:prstGeom prst="rect">
            <a:avLst/>
          </a:prstGeom>
          <a:solidFill>
            <a:schemeClr val="accent2">
              <a:lumMod val="20000"/>
              <a:lumOff val="80000"/>
            </a:schemeClr>
          </a:solidFill>
          <a:ln w="38100">
            <a:solidFill>
              <a:schemeClr val="tx1"/>
            </a:solidFill>
          </a:ln>
        </p:spPr>
        <p:txBody>
          <a:bodyPr wrap="square">
            <a:spAutoFit/>
          </a:bodyPr>
          <a:lstStyle/>
          <a:p>
            <a:r>
              <a:rPr kumimoji="1" lang="ja-JP" altLang="en-US" sz="1600" b="1" dirty="0">
                <a:latin typeface="BIZ UDPゴシック" panose="020B0400000000000000" pitchFamily="50" charset="-128"/>
                <a:ea typeface="BIZ UDPゴシック" panose="020B0400000000000000" pitchFamily="50" charset="-128"/>
              </a:rPr>
              <a:t>　 南海トラフ地震臨時情報発表に伴う</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呼びかけ内容を検討する必要</a:t>
            </a:r>
            <a:endParaRPr lang="ja-JP" altLang="en-US" sz="1600" dirty="0"/>
          </a:p>
        </p:txBody>
      </p:sp>
      <p:sp>
        <p:nvSpPr>
          <p:cNvPr id="3" name="矢印: 右 2">
            <a:extLst>
              <a:ext uri="{FF2B5EF4-FFF2-40B4-BE49-F238E27FC236}">
                <a16:creationId xmlns:a16="http://schemas.microsoft.com/office/drawing/2014/main" id="{48E15A03-B553-4673-A1BA-E87E2CB76219}"/>
              </a:ext>
            </a:extLst>
          </p:cNvPr>
          <p:cNvSpPr/>
          <p:nvPr/>
        </p:nvSpPr>
        <p:spPr>
          <a:xfrm>
            <a:off x="7167716" y="1963974"/>
            <a:ext cx="324463" cy="481681"/>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FD8B3023-36CF-48A3-9DA7-FE1AE82CCD28}"/>
              </a:ext>
            </a:extLst>
          </p:cNvPr>
          <p:cNvSpPr/>
          <p:nvPr/>
        </p:nvSpPr>
        <p:spPr>
          <a:xfrm>
            <a:off x="7197211" y="4527563"/>
            <a:ext cx="324463" cy="481681"/>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AB31947-4D26-43B1-9324-0426E1FDC2B4}"/>
              </a:ext>
            </a:extLst>
          </p:cNvPr>
          <p:cNvSpPr txBox="1"/>
          <p:nvPr/>
        </p:nvSpPr>
        <p:spPr>
          <a:xfrm>
            <a:off x="5338919" y="1467287"/>
            <a:ext cx="1800493"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rPr>
              <a:t>＜府内の揺れ＞</a:t>
            </a:r>
          </a:p>
        </p:txBody>
      </p:sp>
      <p:sp>
        <p:nvSpPr>
          <p:cNvPr id="41" name="矢印: 右 40">
            <a:extLst>
              <a:ext uri="{FF2B5EF4-FFF2-40B4-BE49-F238E27FC236}">
                <a16:creationId xmlns:a16="http://schemas.microsoft.com/office/drawing/2014/main" id="{09BEE33E-9473-444E-93BB-F6DD5403E2F9}"/>
              </a:ext>
            </a:extLst>
          </p:cNvPr>
          <p:cNvSpPr/>
          <p:nvPr/>
        </p:nvSpPr>
        <p:spPr>
          <a:xfrm>
            <a:off x="7197211" y="2785112"/>
            <a:ext cx="324463" cy="481681"/>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2BEF69D3-9DA2-44C4-8B8A-BC37C5DCF0BB}"/>
              </a:ext>
            </a:extLst>
          </p:cNvPr>
          <p:cNvSpPr/>
          <p:nvPr/>
        </p:nvSpPr>
        <p:spPr>
          <a:xfrm>
            <a:off x="7216876" y="3586005"/>
            <a:ext cx="324463" cy="481681"/>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9C2665A4-B94A-478A-8FAF-D0682AE47032}"/>
              </a:ext>
            </a:extLst>
          </p:cNvPr>
          <p:cNvSpPr/>
          <p:nvPr/>
        </p:nvSpPr>
        <p:spPr>
          <a:xfrm>
            <a:off x="7197211" y="5402245"/>
            <a:ext cx="324463" cy="481681"/>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6D6B2E38-5FB1-411B-B18D-C9CFB4C54972}"/>
              </a:ext>
            </a:extLst>
          </p:cNvPr>
          <p:cNvSpPr/>
          <p:nvPr/>
        </p:nvSpPr>
        <p:spPr>
          <a:xfrm>
            <a:off x="7213430" y="6201986"/>
            <a:ext cx="324463" cy="481681"/>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F586CC4C-279D-4EA8-B5AB-25581ACD0039}"/>
              </a:ext>
            </a:extLst>
          </p:cNvPr>
          <p:cNvSpPr txBox="1"/>
          <p:nvPr/>
        </p:nvSpPr>
        <p:spPr>
          <a:xfrm>
            <a:off x="7610164" y="3601483"/>
            <a:ext cx="3716593" cy="584775"/>
          </a:xfrm>
          <a:prstGeom prst="rect">
            <a:avLst/>
          </a:prstGeom>
          <a:noFill/>
          <a:ln>
            <a:solidFill>
              <a:schemeClr val="tx2"/>
            </a:solidFill>
          </a:ln>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府内災害対応に対するメッセージ</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となる。（≠呼びかけ）</a:t>
            </a:r>
          </a:p>
        </p:txBody>
      </p:sp>
      <p:sp>
        <p:nvSpPr>
          <p:cNvPr id="45" name="テキスト ボックス 44">
            <a:extLst>
              <a:ext uri="{FF2B5EF4-FFF2-40B4-BE49-F238E27FC236}">
                <a16:creationId xmlns:a16="http://schemas.microsoft.com/office/drawing/2014/main" id="{5639EB8D-83E4-476C-BCA2-74965B7B32BA}"/>
              </a:ext>
            </a:extLst>
          </p:cNvPr>
          <p:cNvSpPr txBox="1"/>
          <p:nvPr/>
        </p:nvSpPr>
        <p:spPr>
          <a:xfrm>
            <a:off x="7640491" y="5249931"/>
            <a:ext cx="3716593" cy="584775"/>
          </a:xfrm>
          <a:prstGeom prst="rect">
            <a:avLst/>
          </a:prstGeom>
          <a:noFill/>
          <a:ln>
            <a:solidFill>
              <a:schemeClr val="tx2"/>
            </a:solidFill>
          </a:ln>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府内災害対応に対するメッセージ</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となる。（≠呼びかけ）</a:t>
            </a:r>
          </a:p>
        </p:txBody>
      </p:sp>
      <p:sp>
        <p:nvSpPr>
          <p:cNvPr id="46" name="テキスト ボックス 45">
            <a:extLst>
              <a:ext uri="{FF2B5EF4-FFF2-40B4-BE49-F238E27FC236}">
                <a16:creationId xmlns:a16="http://schemas.microsoft.com/office/drawing/2014/main" id="{FCAEC5C1-97C7-4AC3-AA99-ECA8F1B3F706}"/>
              </a:ext>
            </a:extLst>
          </p:cNvPr>
          <p:cNvSpPr txBox="1"/>
          <p:nvPr/>
        </p:nvSpPr>
        <p:spPr>
          <a:xfrm>
            <a:off x="7628338" y="4434609"/>
            <a:ext cx="3716593" cy="584775"/>
          </a:xfrm>
          <a:prstGeom prst="rect">
            <a:avLst/>
          </a:prstGeom>
          <a:solidFill>
            <a:schemeClr val="accent2">
              <a:lumMod val="20000"/>
              <a:lumOff val="80000"/>
            </a:schemeClr>
          </a:solidFill>
          <a:ln w="38100">
            <a:solidFill>
              <a:schemeClr val="tx1"/>
            </a:solidFill>
          </a:ln>
        </p:spPr>
        <p:txBody>
          <a:bodyPr wrap="square">
            <a:spAutoFit/>
          </a:bodyPr>
          <a:lstStyle/>
          <a:p>
            <a:r>
              <a:rPr kumimoji="1" lang="ja-JP" altLang="en-US" sz="1600" b="1" dirty="0">
                <a:latin typeface="BIZ UDPゴシック" panose="020B0400000000000000" pitchFamily="50" charset="-128"/>
                <a:ea typeface="BIZ UDPゴシック" panose="020B0400000000000000" pitchFamily="50" charset="-128"/>
              </a:rPr>
              <a:t>　 南海トラフ地震臨時情報発表に伴う</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呼びかけ内容を検討する必要</a:t>
            </a:r>
            <a:endParaRPr lang="ja-JP" altLang="en-US" sz="1600" dirty="0"/>
          </a:p>
        </p:txBody>
      </p:sp>
      <p:sp>
        <p:nvSpPr>
          <p:cNvPr id="47" name="テキスト ボックス 46">
            <a:extLst>
              <a:ext uri="{FF2B5EF4-FFF2-40B4-BE49-F238E27FC236}">
                <a16:creationId xmlns:a16="http://schemas.microsoft.com/office/drawing/2014/main" id="{D0035AE4-4307-43C1-8BC7-1A0153865B92}"/>
              </a:ext>
            </a:extLst>
          </p:cNvPr>
          <p:cNvSpPr txBox="1"/>
          <p:nvPr/>
        </p:nvSpPr>
        <p:spPr>
          <a:xfrm>
            <a:off x="7667664" y="6128948"/>
            <a:ext cx="3716593" cy="584775"/>
          </a:xfrm>
          <a:prstGeom prst="rect">
            <a:avLst/>
          </a:prstGeom>
          <a:noFill/>
          <a:ln>
            <a:solidFill>
              <a:schemeClr val="tx2"/>
            </a:solidFill>
          </a:ln>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府内災害対応に対するメッセージ</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となる。（≠呼びかけ）</a:t>
            </a:r>
          </a:p>
        </p:txBody>
      </p:sp>
    </p:spTree>
    <p:extLst>
      <p:ext uri="{BB962C8B-B14F-4D97-AF65-F5344CB8AC3E}">
        <p14:creationId xmlns:p14="http://schemas.microsoft.com/office/powerpoint/2010/main" val="241933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1027511" y="226063"/>
            <a:ext cx="10355826" cy="453607"/>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BIZ UDPゴシック" panose="020B0400000000000000" pitchFamily="50" charset="-128"/>
                <a:ea typeface="BIZ UDPゴシック" panose="020B0400000000000000"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参考</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　南海トラフ地震臨時情報発表時における防災対応に関する国の考え方（要約）</a:t>
            </a:r>
          </a:p>
        </p:txBody>
      </p:sp>
      <p:graphicFrame>
        <p:nvGraphicFramePr>
          <p:cNvPr id="3" name="表 12">
            <a:extLst>
              <a:ext uri="{FF2B5EF4-FFF2-40B4-BE49-F238E27FC236}">
                <a16:creationId xmlns:a16="http://schemas.microsoft.com/office/drawing/2014/main" id="{82C5667C-1E6A-4B04-8905-659219A3501D}"/>
              </a:ext>
            </a:extLst>
          </p:cNvPr>
          <p:cNvGraphicFramePr>
            <a:graphicFrameLocks noGrp="1"/>
          </p:cNvGraphicFramePr>
          <p:nvPr>
            <p:extLst>
              <p:ext uri="{D42A27DB-BD31-4B8C-83A1-F6EECF244321}">
                <p14:modId xmlns:p14="http://schemas.microsoft.com/office/powerpoint/2010/main" val="2794846453"/>
              </p:ext>
            </p:extLst>
          </p:nvPr>
        </p:nvGraphicFramePr>
        <p:xfrm>
          <a:off x="147480" y="780522"/>
          <a:ext cx="11857705" cy="5797260"/>
        </p:xfrm>
        <a:graphic>
          <a:graphicData uri="http://schemas.openxmlformats.org/drawingml/2006/table">
            <a:tbl>
              <a:tblPr firstRow="1" bandRow="1">
                <a:tableStyleId>{5940675A-B579-460E-94D1-54222C63F5DA}</a:tableStyleId>
              </a:tblPr>
              <a:tblGrid>
                <a:gridCol w="1779640">
                  <a:extLst>
                    <a:ext uri="{9D8B030D-6E8A-4147-A177-3AD203B41FA5}">
                      <a16:colId xmlns:a16="http://schemas.microsoft.com/office/drawing/2014/main" val="2829425893"/>
                    </a:ext>
                  </a:extLst>
                </a:gridCol>
                <a:gridCol w="5186516">
                  <a:extLst>
                    <a:ext uri="{9D8B030D-6E8A-4147-A177-3AD203B41FA5}">
                      <a16:colId xmlns:a16="http://schemas.microsoft.com/office/drawing/2014/main" val="2309314795"/>
                    </a:ext>
                  </a:extLst>
                </a:gridCol>
                <a:gridCol w="4891549">
                  <a:extLst>
                    <a:ext uri="{9D8B030D-6E8A-4147-A177-3AD203B41FA5}">
                      <a16:colId xmlns:a16="http://schemas.microsoft.com/office/drawing/2014/main" val="2902846240"/>
                    </a:ext>
                  </a:extLst>
                </a:gridCol>
              </a:tblGrid>
              <a:tr h="416312">
                <a:tc>
                  <a:txBody>
                    <a:bodyPr/>
                    <a:lstStyle/>
                    <a:p>
                      <a:pPr algn="ctr"/>
                      <a:r>
                        <a:rPr kumimoji="1" lang="ja-JP" altLang="en-US" sz="1600" dirty="0">
                          <a:latin typeface="BIZ UDPゴシック" panose="020B0400000000000000" pitchFamily="50" charset="-128"/>
                          <a:ea typeface="BIZ UDPゴシック" panose="020B0400000000000000" pitchFamily="50" charset="-128"/>
                        </a:rPr>
                        <a:t>区分</a:t>
                      </a:r>
                    </a:p>
                  </a:txBody>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南海トラフ地震臨時情報（巨大地震警戒）</a:t>
                      </a:r>
                    </a:p>
                  </a:txBody>
                  <a:tcPr>
                    <a:lnR w="12700" cap="flat" cmpd="sng" algn="ctr">
                      <a:solidFill>
                        <a:schemeClr val="tx1"/>
                      </a:solidFill>
                      <a:prstDash val="solid"/>
                      <a:round/>
                      <a:headEnd type="none" w="med" len="med"/>
                      <a:tailEnd type="none" w="med" len="med"/>
                    </a:lnR>
                    <a:solidFill>
                      <a:schemeClr val="accent2">
                        <a:lumMod val="50000"/>
                      </a:schemeClr>
                    </a:solidFill>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南海トラフ地震臨時情報（巨大地震注意）</a:t>
                      </a:r>
                    </a:p>
                  </a:txBody>
                  <a:tcPr>
                    <a:lnL w="12700" cap="flat" cmpd="sng" algn="ctr">
                      <a:solidFill>
                        <a:schemeClr val="tx1"/>
                      </a:solidFill>
                      <a:prstDash val="solid"/>
                      <a:round/>
                      <a:headEnd type="none" w="med" len="med"/>
                      <a:tailEnd type="none" w="med" len="med"/>
                    </a:lnL>
                    <a:solidFill>
                      <a:schemeClr val="tx2"/>
                    </a:solidFill>
                  </a:tcPr>
                </a:tc>
                <a:extLst>
                  <a:ext uri="{0D108BD9-81ED-4DB2-BD59-A6C34878D82A}">
                    <a16:rowId xmlns:a16="http://schemas.microsoft.com/office/drawing/2014/main" val="3039730535"/>
                  </a:ext>
                </a:extLst>
              </a:tr>
              <a:tr h="1113750">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国の考え方</a:t>
                      </a:r>
                    </a:p>
                  </a:txBody>
                  <a:tcPr anchor="ctr">
                    <a:lnB w="12700" cap="flat" cmpd="sng" algn="ctr">
                      <a:solidFill>
                        <a:schemeClr val="tx1"/>
                      </a:solidFill>
                      <a:prstDash val="solid"/>
                      <a:round/>
                      <a:headEnd type="none" w="med" len="med"/>
                      <a:tailEnd type="none" w="med" len="med"/>
                    </a:lnB>
                  </a:tcPr>
                </a:tc>
                <a:tc gridSpan="2">
                  <a:txBody>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防災対応の基本的な考え方</a:t>
                      </a:r>
                      <a:r>
                        <a:rPr kumimoji="1" lang="en-US" altLang="ja-JP" sz="1600" b="1" dirty="0">
                          <a:latin typeface="BIZ UDPゴシック" panose="020B0400000000000000" pitchFamily="50" charset="-128"/>
                          <a:ea typeface="BIZ UDPゴシック" panose="020B0400000000000000" pitchFamily="50" charset="-128"/>
                        </a:rPr>
                        <a:t>】</a:t>
                      </a:r>
                    </a:p>
                    <a:p>
                      <a:r>
                        <a:rPr kumimoji="1" lang="ja-JP" altLang="en-US" sz="1600" dirty="0">
                          <a:latin typeface="BIZ UDPゴシック" panose="020B0400000000000000" pitchFamily="50" charset="-128"/>
                          <a:ea typeface="BIZ UDPゴシック" panose="020B0400000000000000" pitchFamily="50" charset="-128"/>
                        </a:rPr>
                        <a:t>○地震発生時期等の確度の高い予測は困難　➡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防災対応の実施による日常生活・企業活動への影響のバランスを考慮</a:t>
                      </a:r>
                      <a:r>
                        <a:rPr kumimoji="1" lang="ja-JP" altLang="en-US" sz="1600" dirty="0">
                          <a:latin typeface="BIZ UDPゴシック" panose="020B0400000000000000" pitchFamily="50" charset="-128"/>
                          <a:ea typeface="BIZ UDPゴシック" panose="020B0400000000000000" pitchFamily="50" charset="-128"/>
                        </a:rPr>
                        <a:t>しつつ、</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「より安全な防災行動を選択」するという考え方が重要</a:t>
                      </a:r>
                    </a:p>
                    <a:p>
                      <a:r>
                        <a:rPr kumimoji="1" lang="ja-JP" altLang="en-US" sz="1600" dirty="0">
                          <a:latin typeface="BIZ UDPゴシック" panose="020B0400000000000000" pitchFamily="50" charset="-128"/>
                          <a:ea typeface="BIZ UDPゴシック" panose="020B0400000000000000" pitchFamily="50" charset="-128"/>
                        </a:rPr>
                        <a:t>〇日常生活等への影響を減らし、より安全性を高めるためには、平時から突発地震に備えた事前対策の推進</a:t>
                      </a:r>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50776862"/>
                  </a:ext>
                </a:extLst>
              </a:tr>
              <a:tr h="4267198">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必要な行動</a:t>
                      </a:r>
                    </a:p>
                  </a:txBody>
                  <a:tcPr anchor="ctr">
                    <a:lnT w="12700" cap="flat" cmpd="sng" algn="ctr">
                      <a:solidFill>
                        <a:schemeClr val="tx1"/>
                      </a:solidFill>
                      <a:prstDash val="solid"/>
                      <a:round/>
                      <a:headEnd type="none" w="med" len="med"/>
                      <a:tailEnd type="none" w="med" len="med"/>
                    </a:lnT>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1600" u="none" dirty="0">
                          <a:latin typeface="BIZ UDPゴシック" panose="020B0400000000000000" pitchFamily="50" charset="-128"/>
                          <a:ea typeface="BIZ UDPゴシック" panose="020B0400000000000000" pitchFamily="50" charset="-128"/>
                        </a:rPr>
                        <a:t>　</a:t>
                      </a:r>
                      <a:endParaRPr kumimoji="1" lang="ja-JP" altLang="en-US" sz="1600" u="sng" dirty="0">
                        <a:solidFill>
                          <a:srgbClr val="FF0000"/>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83107238"/>
                  </a:ext>
                </a:extLst>
              </a:tr>
            </a:tbl>
          </a:graphicData>
        </a:graphic>
      </p:graphicFrame>
      <p:graphicFrame>
        <p:nvGraphicFramePr>
          <p:cNvPr id="7" name="表 7">
            <a:extLst>
              <a:ext uri="{FF2B5EF4-FFF2-40B4-BE49-F238E27FC236}">
                <a16:creationId xmlns:a16="http://schemas.microsoft.com/office/drawing/2014/main" id="{E09D3F5F-6DF0-4B66-801C-296C9A9B52A7}"/>
              </a:ext>
            </a:extLst>
          </p:cNvPr>
          <p:cNvGraphicFramePr>
            <a:graphicFrameLocks noGrp="1"/>
          </p:cNvGraphicFramePr>
          <p:nvPr>
            <p:extLst>
              <p:ext uri="{D42A27DB-BD31-4B8C-83A1-F6EECF244321}">
                <p14:modId xmlns:p14="http://schemas.microsoft.com/office/powerpoint/2010/main" val="774060085"/>
              </p:ext>
            </p:extLst>
          </p:nvPr>
        </p:nvGraphicFramePr>
        <p:xfrm>
          <a:off x="7588859" y="2383835"/>
          <a:ext cx="4245078" cy="1402080"/>
        </p:xfrm>
        <a:graphic>
          <a:graphicData uri="http://schemas.openxmlformats.org/drawingml/2006/table">
            <a:tbl>
              <a:tblPr firstRow="1" bandRow="1">
                <a:tableStyleId>{5940675A-B579-460E-94D1-54222C63F5DA}</a:tableStyleId>
              </a:tblPr>
              <a:tblGrid>
                <a:gridCol w="4245078">
                  <a:extLst>
                    <a:ext uri="{9D8B030D-6E8A-4147-A177-3AD203B41FA5}">
                      <a16:colId xmlns:a16="http://schemas.microsoft.com/office/drawing/2014/main" val="3683308747"/>
                    </a:ext>
                  </a:extLst>
                </a:gridCol>
              </a:tblGrid>
              <a:tr h="194735">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日頃からの地震への備えの再確認</a:t>
                      </a:r>
                    </a:p>
                  </a:txBody>
                  <a:tcPr>
                    <a:solidFill>
                      <a:schemeClr val="accent1">
                        <a:lumMod val="20000"/>
                        <a:lumOff val="80000"/>
                      </a:schemeClr>
                    </a:solidFill>
                  </a:tcPr>
                </a:tc>
                <a:extLst>
                  <a:ext uri="{0D108BD9-81ED-4DB2-BD59-A6C34878D82A}">
                    <a16:rowId xmlns:a16="http://schemas.microsoft.com/office/drawing/2014/main" val="499606591"/>
                  </a:ext>
                </a:extLst>
              </a:tr>
              <a:tr h="370840">
                <a:tc>
                  <a:txBody>
                    <a:bodyPr/>
                    <a:lstStyle/>
                    <a:p>
                      <a:r>
                        <a:rPr kumimoji="1" lang="ja-JP" altLang="en-US" sz="1600" dirty="0">
                          <a:latin typeface="BIZ UDPゴシック" panose="020B0400000000000000" pitchFamily="50" charset="-128"/>
                          <a:ea typeface="BIZ UDPゴシック" panose="020B0400000000000000" pitchFamily="50" charset="-128"/>
                        </a:rPr>
                        <a:t>（例）〇避難場所・避難経路の確認</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〇家族との安否確認手段の確認</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〇家具の固定の確認</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〇非常持出品の確認　　など</a:t>
                      </a:r>
                    </a:p>
                  </a:txBody>
                  <a:tcPr/>
                </a:tc>
                <a:extLst>
                  <a:ext uri="{0D108BD9-81ED-4DB2-BD59-A6C34878D82A}">
                    <a16:rowId xmlns:a16="http://schemas.microsoft.com/office/drawing/2014/main" val="680459921"/>
                  </a:ext>
                </a:extLst>
              </a:tr>
            </a:tbl>
          </a:graphicData>
        </a:graphic>
      </p:graphicFrame>
      <p:graphicFrame>
        <p:nvGraphicFramePr>
          <p:cNvPr id="8" name="表 7">
            <a:extLst>
              <a:ext uri="{FF2B5EF4-FFF2-40B4-BE49-F238E27FC236}">
                <a16:creationId xmlns:a16="http://schemas.microsoft.com/office/drawing/2014/main" id="{D3499DF5-15C7-4778-915D-C9EFFB4CA365}"/>
              </a:ext>
            </a:extLst>
          </p:cNvPr>
          <p:cNvGraphicFramePr>
            <a:graphicFrameLocks noGrp="1"/>
          </p:cNvGraphicFramePr>
          <p:nvPr>
            <p:extLst>
              <p:ext uri="{D42A27DB-BD31-4B8C-83A1-F6EECF244321}">
                <p14:modId xmlns:p14="http://schemas.microsoft.com/office/powerpoint/2010/main" val="1101938494"/>
              </p:ext>
            </p:extLst>
          </p:nvPr>
        </p:nvGraphicFramePr>
        <p:xfrm>
          <a:off x="2313038" y="4167933"/>
          <a:ext cx="4245078" cy="1402080"/>
        </p:xfrm>
        <a:graphic>
          <a:graphicData uri="http://schemas.openxmlformats.org/drawingml/2006/table">
            <a:tbl>
              <a:tblPr firstRow="1" bandRow="1">
                <a:tableStyleId>{5940675A-B579-460E-94D1-54222C63F5DA}</a:tableStyleId>
              </a:tblPr>
              <a:tblGrid>
                <a:gridCol w="4245078">
                  <a:extLst>
                    <a:ext uri="{9D8B030D-6E8A-4147-A177-3AD203B41FA5}">
                      <a16:colId xmlns:a16="http://schemas.microsoft.com/office/drawing/2014/main" val="3683308747"/>
                    </a:ext>
                  </a:extLst>
                </a:gridCol>
              </a:tblGrid>
              <a:tr h="145243">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できるだけ安全な防災行動</a:t>
                      </a:r>
                    </a:p>
                  </a:txBody>
                  <a:tcPr>
                    <a:solidFill>
                      <a:schemeClr val="accent2">
                        <a:lumMod val="40000"/>
                        <a:lumOff val="60000"/>
                      </a:schemeClr>
                    </a:solidFill>
                  </a:tcPr>
                </a:tc>
                <a:extLst>
                  <a:ext uri="{0D108BD9-81ED-4DB2-BD59-A6C34878D82A}">
                    <a16:rowId xmlns:a16="http://schemas.microsoft.com/office/drawing/2014/main" val="499606591"/>
                  </a:ext>
                </a:extLst>
              </a:tr>
              <a:tr h="370840">
                <a:tc>
                  <a:txBody>
                    <a:bodyPr/>
                    <a:lstStyle/>
                    <a:p>
                      <a:r>
                        <a:rPr kumimoji="1" lang="ja-JP" altLang="en-US" sz="1600" dirty="0">
                          <a:latin typeface="BIZ UDPゴシック" panose="020B0400000000000000" pitchFamily="50" charset="-128"/>
                          <a:ea typeface="BIZ UDPゴシック" panose="020B0400000000000000" pitchFamily="50" charset="-128"/>
                        </a:rPr>
                        <a:t>（例）〇高いところに物を置かない</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〇屋内のできるだけ安全な場所で生活</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〇すぐに避難できる準備（非常持出品等）</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〇危険なところにできるだけ近づかない</a:t>
                      </a:r>
                    </a:p>
                  </a:txBody>
                  <a:tcPr/>
                </a:tc>
                <a:extLst>
                  <a:ext uri="{0D108BD9-81ED-4DB2-BD59-A6C34878D82A}">
                    <a16:rowId xmlns:a16="http://schemas.microsoft.com/office/drawing/2014/main" val="680459921"/>
                  </a:ext>
                </a:extLst>
              </a:tr>
            </a:tbl>
          </a:graphicData>
        </a:graphic>
      </p:graphicFrame>
      <p:sp>
        <p:nvSpPr>
          <p:cNvPr id="11" name="スライド番号プレースホルダー 2">
            <a:extLst>
              <a:ext uri="{FF2B5EF4-FFF2-40B4-BE49-F238E27FC236}">
                <a16:creationId xmlns:a16="http://schemas.microsoft.com/office/drawing/2014/main" id="{B9BE6304-2531-4CCD-8414-AF2B8619657A}"/>
              </a:ext>
            </a:extLst>
          </p:cNvPr>
          <p:cNvSpPr>
            <a:spLocks noGrp="1"/>
          </p:cNvSpPr>
          <p:nvPr>
            <p:ph type="sldNum" sz="quarter" idx="12"/>
          </p:nvPr>
        </p:nvSpPr>
        <p:spPr>
          <a:xfrm>
            <a:off x="9466006" y="6533331"/>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11</a:t>
            </a:fld>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B10FE5F-6527-45A6-A95C-BCD08F8264C6}"/>
              </a:ext>
            </a:extLst>
          </p:cNvPr>
          <p:cNvSpPr txBox="1"/>
          <p:nvPr/>
        </p:nvSpPr>
        <p:spPr>
          <a:xfrm>
            <a:off x="2066922" y="5668243"/>
            <a:ext cx="4776637" cy="830997"/>
          </a:xfrm>
          <a:prstGeom prst="rect">
            <a:avLst/>
          </a:prstGeom>
          <a:noFill/>
          <a:ln>
            <a:solidFill>
              <a:srgbClr val="FF0000"/>
            </a:solidFill>
            <a:prstDash val="dash"/>
          </a:ln>
        </p:spPr>
        <p:txBody>
          <a:bodyPr wrap="square">
            <a:spAutoFit/>
          </a:bodyPr>
          <a:lstStyle/>
          <a:p>
            <a:r>
              <a:rPr kumimoji="1" lang="en-US" altLang="ja-JP" sz="1200" b="1" u="none" dirty="0">
                <a:latin typeface="BIZ UDPゴシック" panose="020B0400000000000000" pitchFamily="50" charset="-128"/>
                <a:ea typeface="BIZ UDPゴシック" panose="020B0400000000000000" pitchFamily="50" charset="-128"/>
              </a:rPr>
              <a:t>【</a:t>
            </a:r>
            <a:r>
              <a:rPr kumimoji="1" lang="ja-JP" altLang="en-US" sz="1200" b="1" u="none" dirty="0">
                <a:latin typeface="BIZ UDPゴシック" panose="020B0400000000000000" pitchFamily="50" charset="-128"/>
                <a:ea typeface="BIZ UDPゴシック" panose="020B0400000000000000" pitchFamily="50" charset="-128"/>
              </a:rPr>
              <a:t>半割れケースにおける防災対応の基本的な方向性</a:t>
            </a:r>
            <a:r>
              <a:rPr kumimoji="1" lang="en-US" altLang="ja-JP" sz="1200" b="1" u="none" dirty="0">
                <a:latin typeface="BIZ UDPゴシック" panose="020B0400000000000000" pitchFamily="50" charset="-128"/>
                <a:ea typeface="BIZ UDPゴシック" panose="020B0400000000000000" pitchFamily="50" charset="-128"/>
              </a:rPr>
              <a:t>】</a:t>
            </a:r>
          </a:p>
          <a:p>
            <a:r>
              <a:rPr kumimoji="1" lang="ja-JP" altLang="en-US" sz="1200" u="none" dirty="0">
                <a:latin typeface="BIZ UDPゴシック" panose="020B0400000000000000" pitchFamily="50" charset="-128"/>
                <a:ea typeface="BIZ UDPゴシック" panose="020B0400000000000000" pitchFamily="50" charset="-128"/>
              </a:rPr>
              <a:t>  発生が懸念される大規模地震に対して、</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明らかにリスクが高い事項</a:t>
            </a:r>
            <a:endParaRPr kumimoji="1" lang="en-US" altLang="ja-JP" sz="1200" b="1"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についてはそれを回避する防災対応</a:t>
            </a:r>
            <a:r>
              <a:rPr kumimoji="1" lang="ja-JP" altLang="en-US" sz="1200" u="none" dirty="0">
                <a:latin typeface="BIZ UDPゴシック" panose="020B0400000000000000" pitchFamily="50" charset="-128"/>
                <a:ea typeface="BIZ UDPゴシック" panose="020B0400000000000000" pitchFamily="50" charset="-128"/>
              </a:rPr>
              <a:t>を取り、社会全体としては地震に備えつつ</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通常の社会活動をできるだけ維持</a:t>
            </a:r>
            <a:endParaRPr kumimoji="1" lang="en-US" altLang="ja-JP" sz="1200" b="1" u="sng" dirty="0">
              <a:solidFill>
                <a:srgbClr val="FF0000"/>
              </a:solidFill>
              <a:latin typeface="BIZ UDPゴシック" panose="020B0400000000000000" pitchFamily="50" charset="-128"/>
              <a:ea typeface="BIZ UDPゴシック" panose="020B0400000000000000" pitchFamily="50" charset="-128"/>
            </a:endParaRPr>
          </a:p>
        </p:txBody>
      </p:sp>
      <p:graphicFrame>
        <p:nvGraphicFramePr>
          <p:cNvPr id="12" name="表 7">
            <a:extLst>
              <a:ext uri="{FF2B5EF4-FFF2-40B4-BE49-F238E27FC236}">
                <a16:creationId xmlns:a16="http://schemas.microsoft.com/office/drawing/2014/main" id="{A7306F69-2957-4579-BAB5-5985AB6F83E7}"/>
              </a:ext>
            </a:extLst>
          </p:cNvPr>
          <p:cNvGraphicFramePr>
            <a:graphicFrameLocks noGrp="1"/>
          </p:cNvGraphicFramePr>
          <p:nvPr>
            <p:extLst>
              <p:ext uri="{D42A27DB-BD31-4B8C-83A1-F6EECF244321}">
                <p14:modId xmlns:p14="http://schemas.microsoft.com/office/powerpoint/2010/main" val="163553546"/>
              </p:ext>
            </p:extLst>
          </p:nvPr>
        </p:nvGraphicFramePr>
        <p:xfrm>
          <a:off x="2332702" y="2413331"/>
          <a:ext cx="4245078" cy="1402080"/>
        </p:xfrm>
        <a:graphic>
          <a:graphicData uri="http://schemas.openxmlformats.org/drawingml/2006/table">
            <a:tbl>
              <a:tblPr firstRow="1" bandRow="1">
                <a:tableStyleId>{5940675A-B579-460E-94D1-54222C63F5DA}</a:tableStyleId>
              </a:tblPr>
              <a:tblGrid>
                <a:gridCol w="4245078">
                  <a:extLst>
                    <a:ext uri="{9D8B030D-6E8A-4147-A177-3AD203B41FA5}">
                      <a16:colId xmlns:a16="http://schemas.microsoft.com/office/drawing/2014/main" val="3683308747"/>
                    </a:ext>
                  </a:extLst>
                </a:gridCol>
              </a:tblGrid>
              <a:tr h="194735">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日頃からの地震への備えの再確認</a:t>
                      </a:r>
                    </a:p>
                  </a:txBody>
                  <a:tcPr>
                    <a:solidFill>
                      <a:schemeClr val="accent1">
                        <a:lumMod val="20000"/>
                        <a:lumOff val="80000"/>
                      </a:schemeClr>
                    </a:solidFill>
                  </a:tcPr>
                </a:tc>
                <a:extLst>
                  <a:ext uri="{0D108BD9-81ED-4DB2-BD59-A6C34878D82A}">
                    <a16:rowId xmlns:a16="http://schemas.microsoft.com/office/drawing/2014/main" val="499606591"/>
                  </a:ext>
                </a:extLst>
              </a:tr>
              <a:tr h="370840">
                <a:tc>
                  <a:txBody>
                    <a:bodyPr/>
                    <a:lstStyle/>
                    <a:p>
                      <a:r>
                        <a:rPr kumimoji="1" lang="ja-JP" altLang="en-US" sz="1600" dirty="0">
                          <a:latin typeface="BIZ UDPゴシック" panose="020B0400000000000000" pitchFamily="50" charset="-128"/>
                          <a:ea typeface="BIZ UDPゴシック" panose="020B0400000000000000" pitchFamily="50" charset="-128"/>
                        </a:rPr>
                        <a:t>（例）〇避難場所・避難経路の確認</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〇家族との安否確認手段の確認</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〇家具の固定の確認</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〇非常持出品の確認　　など</a:t>
                      </a:r>
                    </a:p>
                  </a:txBody>
                  <a:tcPr/>
                </a:tc>
                <a:extLst>
                  <a:ext uri="{0D108BD9-81ED-4DB2-BD59-A6C34878D82A}">
                    <a16:rowId xmlns:a16="http://schemas.microsoft.com/office/drawing/2014/main" val="680459921"/>
                  </a:ext>
                </a:extLst>
              </a:tr>
            </a:tbl>
          </a:graphicData>
        </a:graphic>
      </p:graphicFrame>
      <p:sp>
        <p:nvSpPr>
          <p:cNvPr id="9" name="テキスト ボックス 8">
            <a:extLst>
              <a:ext uri="{FF2B5EF4-FFF2-40B4-BE49-F238E27FC236}">
                <a16:creationId xmlns:a16="http://schemas.microsoft.com/office/drawing/2014/main" id="{D61906AB-8110-4496-95F8-DF7C9FB91307}"/>
              </a:ext>
            </a:extLst>
          </p:cNvPr>
          <p:cNvSpPr txBox="1"/>
          <p:nvPr/>
        </p:nvSpPr>
        <p:spPr>
          <a:xfrm>
            <a:off x="4079067" y="3707672"/>
            <a:ext cx="543739" cy="523220"/>
          </a:xfrm>
          <a:prstGeom prst="rect">
            <a:avLst/>
          </a:prstGeom>
          <a:noFill/>
        </p:spPr>
        <p:txBody>
          <a:bodyPr wrap="none" rtlCol="0">
            <a:spAutoFit/>
          </a:bodyPr>
          <a:lstStyle/>
          <a:p>
            <a:r>
              <a:rPr kumimoji="1" lang="ja-JP" altLang="en-US" sz="2800" b="1" dirty="0">
                <a:solidFill>
                  <a:srgbClr val="FF0000"/>
                </a:solidFill>
                <a:latin typeface="BIZ UDPゴシック" panose="020B0400000000000000" pitchFamily="50" charset="-128"/>
                <a:ea typeface="BIZ UDPゴシック" panose="020B0400000000000000" pitchFamily="50" charset="-128"/>
              </a:rPr>
              <a:t>＋</a:t>
            </a:r>
          </a:p>
        </p:txBody>
      </p:sp>
      <p:sp>
        <p:nvSpPr>
          <p:cNvPr id="16" name="テキスト ボックス 15">
            <a:extLst>
              <a:ext uri="{FF2B5EF4-FFF2-40B4-BE49-F238E27FC236}">
                <a16:creationId xmlns:a16="http://schemas.microsoft.com/office/drawing/2014/main" id="{FBE3171D-6A44-471E-AFAD-15B08E91205E}"/>
              </a:ext>
            </a:extLst>
          </p:cNvPr>
          <p:cNvSpPr txBox="1"/>
          <p:nvPr/>
        </p:nvSpPr>
        <p:spPr>
          <a:xfrm>
            <a:off x="3604792" y="6589281"/>
            <a:ext cx="8799871" cy="261610"/>
          </a:xfrm>
          <a:prstGeom prst="rect">
            <a:avLst/>
          </a:prstGeom>
          <a:noFill/>
        </p:spPr>
        <p:txBody>
          <a:bodyPr wrap="square">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内閣府「南海トラフ地震の多様な発生形態に備えた 防災対応検討ガイドライン（第</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版）」の概要 令和３年５月（一部改定）より抜粋</a:t>
            </a:r>
          </a:p>
        </p:txBody>
      </p:sp>
    </p:spTree>
    <p:extLst>
      <p:ext uri="{BB962C8B-B14F-4D97-AF65-F5344CB8AC3E}">
        <p14:creationId xmlns:p14="http://schemas.microsoft.com/office/powerpoint/2010/main" val="307976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42E7F835-BD94-4F56-8F8D-754711D9C0F8}"/>
              </a:ext>
            </a:extLst>
          </p:cNvPr>
          <p:cNvSpPr/>
          <p:nvPr/>
        </p:nvSpPr>
        <p:spPr>
          <a:xfrm>
            <a:off x="2036183" y="3356621"/>
            <a:ext cx="4903686" cy="88276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DF0B9F3-CEA6-4C91-B074-FB1DCA51B27D}"/>
              </a:ext>
            </a:extLst>
          </p:cNvPr>
          <p:cNvSpPr txBox="1"/>
          <p:nvPr/>
        </p:nvSpPr>
        <p:spPr>
          <a:xfrm>
            <a:off x="2095659" y="3310786"/>
            <a:ext cx="4807894" cy="954107"/>
          </a:xfrm>
          <a:prstGeom prst="rect">
            <a:avLst/>
          </a:prstGeom>
          <a:noFill/>
          <a:ln>
            <a:no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〇　 府民・事業者への呼びかけ</a:t>
            </a:r>
            <a:endParaRPr kumimoji="1" lang="en-US" altLang="ja-JP" sz="14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u="none" dirty="0">
                <a:latin typeface="BIZ UDPゴシック" panose="020B0400000000000000" pitchFamily="50" charset="-128"/>
                <a:ea typeface="BIZ UDPゴシック" panose="020B0400000000000000" pitchFamily="50" charset="-128"/>
              </a:rPr>
              <a:t>・　</a:t>
            </a:r>
            <a:r>
              <a:rPr kumimoji="1" lang="ja-JP" altLang="en-US" sz="1400" b="1" u="sng" dirty="0">
                <a:latin typeface="BIZ UDPゴシック" panose="020B0400000000000000" pitchFamily="50" charset="-128"/>
                <a:ea typeface="BIZ UDPゴシック" panose="020B0400000000000000" pitchFamily="50" charset="-128"/>
              </a:rPr>
              <a:t>府域全域に加え、</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沿岸地域（津波浸水想定区域）</a:t>
            </a: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への</a:t>
            </a:r>
            <a:endParaRPr kumimoji="1" lang="en-US" altLang="ja-JP" sz="14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rPr>
              <a:t>　　　</a:t>
            </a:r>
            <a:r>
              <a:rPr lang="ja-JP" altLang="en-US" sz="1400" b="1" u="sng" dirty="0">
                <a:latin typeface="BIZ UDPゴシック" panose="020B0400000000000000" pitchFamily="50" charset="-128"/>
                <a:ea typeface="BIZ UDPゴシック" panose="020B0400000000000000" pitchFamily="50" charset="-128"/>
              </a:rPr>
              <a:t>府・市町村との連携による</a:t>
            </a:r>
            <a:r>
              <a:rPr lang="ja-JP" altLang="en-US" sz="1400" b="1" u="sng" dirty="0">
                <a:solidFill>
                  <a:srgbClr val="FF0000"/>
                </a:solidFill>
                <a:latin typeface="BIZ UDPゴシック" panose="020B0400000000000000" pitchFamily="50" charset="-128"/>
                <a:ea typeface="BIZ UDPゴシック" panose="020B0400000000000000" pitchFamily="50" charset="-128"/>
              </a:rPr>
              <a:t>重点的な呼びかけの必要性</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　・　被災地域、事前避難対象地域などへの旅行は回避</a:t>
            </a:r>
            <a:endParaRPr kumimoji="1" lang="ja-JP" altLang="en-US" sz="1400" b="1" u="sng" dirty="0">
              <a:solidFill>
                <a:srgbClr val="FF0000"/>
              </a:solidFill>
              <a:latin typeface="BIZ UDPゴシック" panose="020B0400000000000000" pitchFamily="50" charset="-128"/>
              <a:ea typeface="BIZ UDPゴシック" panose="020B0400000000000000" pitchFamily="50" charset="-128"/>
            </a:endParaRPr>
          </a:p>
        </p:txBody>
      </p:sp>
      <p:sp>
        <p:nvSpPr>
          <p:cNvPr id="4" name="四角形: 角度付き 3">
            <a:extLst>
              <a:ext uri="{FF2B5EF4-FFF2-40B4-BE49-F238E27FC236}">
                <a16:creationId xmlns:a16="http://schemas.microsoft.com/office/drawing/2014/main" id="{E5DD995E-5E2A-46B4-A0C8-5F9B657A9937}"/>
              </a:ext>
            </a:extLst>
          </p:cNvPr>
          <p:cNvSpPr/>
          <p:nvPr/>
        </p:nvSpPr>
        <p:spPr>
          <a:xfrm>
            <a:off x="1992415" y="78656"/>
            <a:ext cx="8350045" cy="447190"/>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南海トラフ地震臨時情報に関する論点</a:t>
            </a:r>
          </a:p>
        </p:txBody>
      </p:sp>
      <p:sp>
        <p:nvSpPr>
          <p:cNvPr id="24" name="スライド番号プレースホルダー 2">
            <a:extLst>
              <a:ext uri="{FF2B5EF4-FFF2-40B4-BE49-F238E27FC236}">
                <a16:creationId xmlns:a16="http://schemas.microsoft.com/office/drawing/2014/main" id="{6A48EDA0-ED9A-4833-9248-EF76D89EA178}"/>
              </a:ext>
            </a:extLst>
          </p:cNvPr>
          <p:cNvSpPr>
            <a:spLocks noGrp="1"/>
          </p:cNvSpPr>
          <p:nvPr>
            <p:ph type="sldNum" sz="quarter" idx="12"/>
          </p:nvPr>
        </p:nvSpPr>
        <p:spPr>
          <a:xfrm>
            <a:off x="9739165" y="7087458"/>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12</a:t>
            </a:fld>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6" name="表 2">
            <a:extLst>
              <a:ext uri="{FF2B5EF4-FFF2-40B4-BE49-F238E27FC236}">
                <a16:creationId xmlns:a16="http://schemas.microsoft.com/office/drawing/2014/main" id="{590AB7F7-20C6-4D37-AC72-E966D344DCAC}"/>
              </a:ext>
            </a:extLst>
          </p:cNvPr>
          <p:cNvGraphicFramePr>
            <a:graphicFrameLocks noGrp="1"/>
          </p:cNvGraphicFramePr>
          <p:nvPr>
            <p:extLst>
              <p:ext uri="{D42A27DB-BD31-4B8C-83A1-F6EECF244321}">
                <p14:modId xmlns:p14="http://schemas.microsoft.com/office/powerpoint/2010/main" val="1437919758"/>
              </p:ext>
            </p:extLst>
          </p:nvPr>
        </p:nvGraphicFramePr>
        <p:xfrm>
          <a:off x="120034" y="621844"/>
          <a:ext cx="11951930" cy="1653296"/>
        </p:xfrm>
        <a:graphic>
          <a:graphicData uri="http://schemas.openxmlformats.org/drawingml/2006/table">
            <a:tbl>
              <a:tblPr firstRow="1" bandRow="1">
                <a:tableStyleId>{5940675A-B579-460E-94D1-54222C63F5DA}</a:tableStyleId>
              </a:tblPr>
              <a:tblGrid>
                <a:gridCol w="416078">
                  <a:extLst>
                    <a:ext uri="{9D8B030D-6E8A-4147-A177-3AD203B41FA5}">
                      <a16:colId xmlns:a16="http://schemas.microsoft.com/office/drawing/2014/main" val="1640093098"/>
                    </a:ext>
                  </a:extLst>
                </a:gridCol>
                <a:gridCol w="1430020">
                  <a:extLst>
                    <a:ext uri="{9D8B030D-6E8A-4147-A177-3AD203B41FA5}">
                      <a16:colId xmlns:a16="http://schemas.microsoft.com/office/drawing/2014/main" val="3192148481"/>
                    </a:ext>
                  </a:extLst>
                </a:gridCol>
                <a:gridCol w="5052916">
                  <a:extLst>
                    <a:ext uri="{9D8B030D-6E8A-4147-A177-3AD203B41FA5}">
                      <a16:colId xmlns:a16="http://schemas.microsoft.com/office/drawing/2014/main" val="2757318640"/>
                    </a:ext>
                  </a:extLst>
                </a:gridCol>
                <a:gridCol w="5052916">
                  <a:extLst>
                    <a:ext uri="{9D8B030D-6E8A-4147-A177-3AD203B41FA5}">
                      <a16:colId xmlns:a16="http://schemas.microsoft.com/office/drawing/2014/main" val="3335760134"/>
                    </a:ext>
                  </a:extLst>
                </a:gridCol>
              </a:tblGrid>
              <a:tr h="342656">
                <a:tc gridSpan="2">
                  <a:txBody>
                    <a:bodyPr/>
                    <a:lstStyle/>
                    <a:p>
                      <a:pPr algn="ctr"/>
                      <a:r>
                        <a:rPr kumimoji="1" lang="ja-JP" altLang="en-US" sz="1600" dirty="0">
                          <a:latin typeface="BIZ UDPゴシック" panose="020B0400000000000000" pitchFamily="50" charset="-128"/>
                          <a:ea typeface="BIZ UDPゴシック" panose="020B0400000000000000" pitchFamily="50" charset="-128"/>
                        </a:rPr>
                        <a:t>区分</a:t>
                      </a:r>
                    </a:p>
                  </a:txBody>
                  <a:tcPr anchor="ctr"/>
                </a:tc>
                <a:tc hMerge="1">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南海トラフ地震（巨大地震警戒）</a:t>
                      </a:r>
                    </a:p>
                  </a:txBody>
                  <a:tcPr anchor="ctr">
                    <a:solidFill>
                      <a:schemeClr val="accent2">
                        <a:lumMod val="75000"/>
                      </a:schemeClr>
                    </a:solidFill>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南海トラフ地震（巨大地震注意）</a:t>
                      </a:r>
                    </a:p>
                  </a:txBody>
                  <a:tcPr anchor="ctr">
                    <a:solidFill>
                      <a:schemeClr val="accent1">
                        <a:lumMod val="75000"/>
                      </a:schemeClr>
                    </a:solidFill>
                  </a:tcPr>
                </a:tc>
                <a:extLst>
                  <a:ext uri="{0D108BD9-81ED-4DB2-BD59-A6C34878D82A}">
                    <a16:rowId xmlns:a16="http://schemas.microsoft.com/office/drawing/2014/main" val="3628449244"/>
                  </a:ext>
                </a:extLst>
              </a:tr>
              <a:tr h="599649">
                <a:tc rowSpan="2">
                  <a:txBody>
                    <a:bodyPr/>
                    <a:lstStyle/>
                    <a:p>
                      <a:pPr algn="ctr"/>
                      <a:r>
                        <a:rPr kumimoji="1" lang="ja-JP" altLang="en-US" sz="1600" b="1" dirty="0">
                          <a:latin typeface="BIZ UDPゴシック" panose="020B0400000000000000" pitchFamily="50" charset="-128"/>
                          <a:ea typeface="BIZ UDPゴシック" panose="020B0400000000000000" pitchFamily="50" charset="-128"/>
                        </a:rPr>
                        <a:t>既定事項</a:t>
                      </a:r>
                      <a:r>
                        <a:rPr kumimoji="1" lang="en-US" altLang="ja-JP" sz="1600" b="1" dirty="0">
                          <a:latin typeface="BIZ UDPゴシック" panose="020B0400000000000000" pitchFamily="50" charset="-128"/>
                          <a:ea typeface="BIZ UDPゴシック" panose="020B0400000000000000" pitchFamily="50" charset="-128"/>
                        </a:rPr>
                        <a:t> </a:t>
                      </a:r>
                    </a:p>
                    <a:p>
                      <a:pPr algn="ct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1" dirty="0">
                          <a:latin typeface="BIZ UDPゴシック" panose="020B0400000000000000" pitchFamily="50" charset="-128"/>
                          <a:ea typeface="BIZ UDPゴシック" panose="020B0400000000000000" pitchFamily="50" charset="-128"/>
                        </a:rPr>
                        <a:t>ケース区分</a:t>
                      </a:r>
                    </a:p>
                  </a:txBody>
                  <a:tcPr anchor="ctr"/>
                </a:tc>
                <a:tc>
                  <a:txBody>
                    <a:bodyPr/>
                    <a:lstStyle/>
                    <a:p>
                      <a:pPr algn="l"/>
                      <a:r>
                        <a:rPr kumimoji="1" lang="ja-JP" altLang="en-US" sz="1200" b="1" dirty="0">
                          <a:latin typeface="BIZ UDPゴシック" panose="020B0400000000000000" pitchFamily="50" charset="-128"/>
                          <a:ea typeface="BIZ UDPゴシック" panose="020B0400000000000000" pitchFamily="50" charset="-128"/>
                        </a:rPr>
                        <a:t>〇半割れ</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１</a:t>
                      </a:r>
                      <a:r>
                        <a:rPr kumimoji="1" lang="ja-JP" altLang="en-US" sz="1200" dirty="0">
                          <a:latin typeface="BIZ UDPゴシック" panose="020B0400000000000000" pitchFamily="50" charset="-128"/>
                          <a:ea typeface="BIZ UDPゴシック" panose="020B0400000000000000" pitchFamily="50" charset="-128"/>
                        </a:rPr>
                        <a:t>（大規模地震</a:t>
                      </a:r>
                      <a:r>
                        <a:rPr kumimoji="1" lang="en-US" altLang="ja-JP" sz="1200" dirty="0">
                          <a:latin typeface="BIZ UDPゴシック" panose="020B0400000000000000" pitchFamily="50" charset="-128"/>
                          <a:ea typeface="BIZ UDPゴシック" panose="020B0400000000000000" pitchFamily="50" charset="-128"/>
                        </a:rPr>
                        <a:t>M</a:t>
                      </a:r>
                      <a:r>
                        <a:rPr kumimoji="1" lang="ja-JP" altLang="en-US" sz="1200" dirty="0">
                          <a:latin typeface="BIZ UDPゴシック" panose="020B0400000000000000" pitchFamily="50" charset="-128"/>
                          <a:ea typeface="BIZ UDPゴシック" panose="020B0400000000000000" pitchFamily="50" charset="-128"/>
                        </a:rPr>
                        <a:t>８</a:t>
                      </a:r>
                      <a:r>
                        <a:rPr kumimoji="1" lang="en-US" altLang="ja-JP" sz="1200" dirty="0">
                          <a:latin typeface="BIZ UDPゴシック" panose="020B0400000000000000" pitchFamily="50" charset="-128"/>
                          <a:ea typeface="BIZ UDPゴシック" panose="020B0400000000000000" pitchFamily="50" charset="-128"/>
                        </a:rPr>
                        <a:t>.0</a:t>
                      </a:r>
                      <a:r>
                        <a:rPr kumimoji="1" lang="ja-JP" altLang="en-US" sz="1200" dirty="0">
                          <a:latin typeface="BIZ UDPゴシック" panose="020B0400000000000000" pitchFamily="50" charset="-128"/>
                          <a:ea typeface="BIZ UDPゴシック" panose="020B0400000000000000" pitchFamily="50" charset="-128"/>
                        </a:rPr>
                        <a:t>以上）</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〇７日以内に発生する頻度は十数回に１回程度</a:t>
                      </a:r>
                      <a:endParaRPr kumimoji="1" lang="en-US" altLang="ja-JP" sz="1200" b="1"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（通常の１００倍程度の確率（７事例／１０３事例））</a:t>
                      </a:r>
                    </a:p>
                  </a:txBody>
                  <a:tcPr anchor="ctr"/>
                </a:tc>
                <a:tc>
                  <a:txBody>
                    <a:bodyPr/>
                    <a:lstStyle/>
                    <a:p>
                      <a:pPr algn="l"/>
                      <a:r>
                        <a:rPr kumimoji="1" lang="ja-JP" altLang="en-US" sz="1200" b="1" dirty="0">
                          <a:latin typeface="BIZ UDPゴシック" panose="020B0400000000000000" pitchFamily="50" charset="-128"/>
                          <a:ea typeface="BIZ UDPゴシック" panose="020B0400000000000000" pitchFamily="50" charset="-128"/>
                        </a:rPr>
                        <a:t>〇一部割れ</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２</a:t>
                      </a:r>
                      <a:r>
                        <a:rPr kumimoji="1" lang="ja-JP" altLang="en-US" sz="1200" dirty="0">
                          <a:latin typeface="BIZ UDPゴシック" panose="020B0400000000000000" pitchFamily="50" charset="-128"/>
                          <a:ea typeface="BIZ UDPゴシック" panose="020B0400000000000000" pitchFamily="50" charset="-128"/>
                        </a:rPr>
                        <a:t>（前震可能性地震</a:t>
                      </a:r>
                      <a:r>
                        <a:rPr kumimoji="1" lang="en-US" altLang="ja-JP" sz="1200" dirty="0">
                          <a:latin typeface="BIZ UDPゴシック" panose="020B0400000000000000" pitchFamily="50" charset="-128"/>
                          <a:ea typeface="BIZ UDPゴシック" panose="020B0400000000000000" pitchFamily="50" charset="-128"/>
                        </a:rPr>
                        <a:t>M7.0</a:t>
                      </a:r>
                      <a:r>
                        <a:rPr kumimoji="1" lang="ja-JP" altLang="en-US" sz="1200" dirty="0">
                          <a:latin typeface="BIZ UDPゴシック" panose="020B0400000000000000" pitchFamily="50" charset="-128"/>
                          <a:ea typeface="BIZ UDPゴシック" panose="020B0400000000000000" pitchFamily="50" charset="-128"/>
                        </a:rPr>
                        <a:t>以上８未満）</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〇７日以内に発生する頻度は数百回に１回程度</a:t>
                      </a:r>
                      <a:endParaRPr kumimoji="1" lang="en-US" altLang="ja-JP" sz="1200" b="1"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　　　（通常の数倍程度の確率（６事例／１４３７事例））</a:t>
                      </a:r>
                    </a:p>
                  </a:txBody>
                  <a:tcPr anchor="ctr"/>
                </a:tc>
                <a:extLst>
                  <a:ext uri="{0D108BD9-81ED-4DB2-BD59-A6C34878D82A}">
                    <a16:rowId xmlns:a16="http://schemas.microsoft.com/office/drawing/2014/main" val="3387064290"/>
                  </a:ext>
                </a:extLst>
              </a:tr>
              <a:tr h="668991">
                <a:tc vMerge="1">
                  <a:txBody>
                    <a:bodyPr/>
                    <a:lstStyle/>
                    <a:p>
                      <a:pPr algn="ct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1" dirty="0">
                          <a:latin typeface="BIZ UDPゴシック" panose="020B0400000000000000" pitchFamily="50" charset="-128"/>
                          <a:ea typeface="BIZ UDPゴシック" panose="020B0400000000000000" pitchFamily="50" charset="-128"/>
                        </a:rPr>
                        <a:t>対応行動</a:t>
                      </a:r>
                    </a:p>
                  </a:txBody>
                  <a:tcPr anchor="ctr"/>
                </a:tc>
                <a:tc>
                  <a:txBody>
                    <a:bodyPr/>
                    <a:lstStyle/>
                    <a:p>
                      <a:pPr algn="l"/>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〇地震の備えの再確認・事前準備</a:t>
                      </a:r>
                      <a:endParaRPr kumimoji="1" lang="en-US" altLang="ja-JP" sz="1200"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　 避難場所・経路、家族との安否確認手段、家具の固定、非常持出品等</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〇より安全な防災行動の選択を推奨</a:t>
                      </a:r>
                    </a:p>
                  </a:txBody>
                  <a:tcPr/>
                </a:tc>
                <a:tc>
                  <a:txBody>
                    <a:bodyPr/>
                    <a:lstStyle/>
                    <a:p>
                      <a:pPr algn="l"/>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〇地震の備えの再確認</a:t>
                      </a:r>
                      <a:endParaRPr kumimoji="1" lang="en-US" altLang="ja-JP" sz="1200" b="1"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　　避難場所・経路、家族との安否確認手段、家具の固定、非常持出品等　</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80016019"/>
                  </a:ext>
                </a:extLst>
              </a:tr>
            </a:tbl>
          </a:graphicData>
        </a:graphic>
      </p:graphicFrame>
      <p:sp>
        <p:nvSpPr>
          <p:cNvPr id="7" name="テキスト ボックス 6">
            <a:extLst>
              <a:ext uri="{FF2B5EF4-FFF2-40B4-BE49-F238E27FC236}">
                <a16:creationId xmlns:a16="http://schemas.microsoft.com/office/drawing/2014/main" id="{16AC42E1-4308-446A-A0A2-3561199DCB78}"/>
              </a:ext>
            </a:extLst>
          </p:cNvPr>
          <p:cNvSpPr txBox="1"/>
          <p:nvPr/>
        </p:nvSpPr>
        <p:spPr>
          <a:xfrm>
            <a:off x="6096000" y="1081027"/>
            <a:ext cx="750526" cy="338554"/>
          </a:xfrm>
          <a:prstGeom prst="rect">
            <a:avLst/>
          </a:prstGeom>
          <a:solidFill>
            <a:schemeClr val="accent2">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２週間</a:t>
            </a:r>
          </a:p>
        </p:txBody>
      </p:sp>
      <p:sp>
        <p:nvSpPr>
          <p:cNvPr id="8" name="テキスト ボックス 7">
            <a:extLst>
              <a:ext uri="{FF2B5EF4-FFF2-40B4-BE49-F238E27FC236}">
                <a16:creationId xmlns:a16="http://schemas.microsoft.com/office/drawing/2014/main" id="{111F47D0-AB0A-4F7B-9099-56D29BA5EF77}"/>
              </a:ext>
            </a:extLst>
          </p:cNvPr>
          <p:cNvSpPr txBox="1"/>
          <p:nvPr/>
        </p:nvSpPr>
        <p:spPr>
          <a:xfrm>
            <a:off x="11215592" y="1104611"/>
            <a:ext cx="724878" cy="338554"/>
          </a:xfrm>
          <a:prstGeom prst="rect">
            <a:avLst/>
          </a:prstGeom>
          <a:solidFill>
            <a:schemeClr val="accent1">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１週間</a:t>
            </a:r>
          </a:p>
        </p:txBody>
      </p:sp>
      <p:graphicFrame>
        <p:nvGraphicFramePr>
          <p:cNvPr id="9" name="表 2">
            <a:extLst>
              <a:ext uri="{FF2B5EF4-FFF2-40B4-BE49-F238E27FC236}">
                <a16:creationId xmlns:a16="http://schemas.microsoft.com/office/drawing/2014/main" id="{E402588E-3B35-4843-84AA-A2E07A1169A4}"/>
              </a:ext>
            </a:extLst>
          </p:cNvPr>
          <p:cNvGraphicFramePr>
            <a:graphicFrameLocks noGrp="1"/>
          </p:cNvGraphicFramePr>
          <p:nvPr>
            <p:extLst>
              <p:ext uri="{D42A27DB-BD31-4B8C-83A1-F6EECF244321}">
                <p14:modId xmlns:p14="http://schemas.microsoft.com/office/powerpoint/2010/main" val="3710028416"/>
              </p:ext>
            </p:extLst>
          </p:nvPr>
        </p:nvGraphicFramePr>
        <p:xfrm>
          <a:off x="97908" y="2496383"/>
          <a:ext cx="11951930" cy="3992908"/>
        </p:xfrm>
        <a:graphic>
          <a:graphicData uri="http://schemas.openxmlformats.org/drawingml/2006/table">
            <a:tbl>
              <a:tblPr firstRow="1" bandRow="1">
                <a:tableStyleId>{5940675A-B579-460E-94D1-54222C63F5DA}</a:tableStyleId>
              </a:tblPr>
              <a:tblGrid>
                <a:gridCol w="416078">
                  <a:extLst>
                    <a:ext uri="{9D8B030D-6E8A-4147-A177-3AD203B41FA5}">
                      <a16:colId xmlns:a16="http://schemas.microsoft.com/office/drawing/2014/main" val="1640093098"/>
                    </a:ext>
                  </a:extLst>
                </a:gridCol>
                <a:gridCol w="1430020">
                  <a:extLst>
                    <a:ext uri="{9D8B030D-6E8A-4147-A177-3AD203B41FA5}">
                      <a16:colId xmlns:a16="http://schemas.microsoft.com/office/drawing/2014/main" val="3192148481"/>
                    </a:ext>
                  </a:extLst>
                </a:gridCol>
                <a:gridCol w="5052916">
                  <a:extLst>
                    <a:ext uri="{9D8B030D-6E8A-4147-A177-3AD203B41FA5}">
                      <a16:colId xmlns:a16="http://schemas.microsoft.com/office/drawing/2014/main" val="2757318640"/>
                    </a:ext>
                  </a:extLst>
                </a:gridCol>
                <a:gridCol w="5052916">
                  <a:extLst>
                    <a:ext uri="{9D8B030D-6E8A-4147-A177-3AD203B41FA5}">
                      <a16:colId xmlns:a16="http://schemas.microsoft.com/office/drawing/2014/main" val="3335760134"/>
                    </a:ext>
                  </a:extLst>
                </a:gridCol>
              </a:tblGrid>
              <a:tr h="678364">
                <a:tc rowSpan="2">
                  <a:txBody>
                    <a:bodyPr/>
                    <a:lstStyle/>
                    <a:p>
                      <a:pPr algn="ctr"/>
                      <a:r>
                        <a:rPr kumimoji="1" lang="ja-JP" altLang="en-US" sz="1600" b="1" dirty="0">
                          <a:latin typeface="BIZ UDPゴシック" panose="020B0400000000000000" pitchFamily="50" charset="-128"/>
                          <a:ea typeface="BIZ UDPゴシック" panose="020B0400000000000000" pitchFamily="50" charset="-128"/>
                        </a:rPr>
                        <a:t>論点</a:t>
                      </a:r>
                    </a:p>
                  </a:txBody>
                  <a:tcPr anchor="ctr">
                    <a:noFill/>
                  </a:tcPr>
                </a:tc>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総括</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628449244"/>
                  </a:ext>
                </a:extLst>
              </a:tr>
              <a:tr h="3261388">
                <a:tc vMerge="1">
                  <a:txBody>
                    <a:bodyPr/>
                    <a:lstStyle/>
                    <a:p>
                      <a:pPr algn="ct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個別事項</a:t>
                      </a:r>
                    </a:p>
                  </a:txBody>
                  <a:tcPr anchor="ctr"/>
                </a:tc>
                <a:tc>
                  <a:txBody>
                    <a:bodyPr/>
                    <a:lstStyle/>
                    <a:p>
                      <a:pPr algn="l"/>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endParaRPr kumimoji="1" lang="ja-JP" altLang="en-US" sz="1600" b="1" u="sng" dirty="0">
                        <a:solidFill>
                          <a:srgbClr val="FF0000"/>
                        </a:solidFill>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80016019"/>
                  </a:ext>
                </a:extLst>
              </a:tr>
            </a:tbl>
          </a:graphicData>
        </a:graphic>
      </p:graphicFrame>
      <p:sp>
        <p:nvSpPr>
          <p:cNvPr id="17" name="テキスト ボックス 16">
            <a:extLst>
              <a:ext uri="{FF2B5EF4-FFF2-40B4-BE49-F238E27FC236}">
                <a16:creationId xmlns:a16="http://schemas.microsoft.com/office/drawing/2014/main" id="{63C0C301-1D27-44BE-B1C3-091C09D08B7F}"/>
              </a:ext>
            </a:extLst>
          </p:cNvPr>
          <p:cNvSpPr txBox="1"/>
          <p:nvPr/>
        </p:nvSpPr>
        <p:spPr>
          <a:xfrm>
            <a:off x="2036183" y="2597648"/>
            <a:ext cx="9890253" cy="523220"/>
          </a:xfrm>
          <a:prstGeom prst="rect">
            <a:avLst/>
          </a:prstGeom>
          <a:noFill/>
          <a:ln>
            <a:solidFill>
              <a:srgbClr val="FF0000"/>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社会経済活動を維持しつつ、</a:t>
            </a:r>
            <a:endParaRPr lang="en-US" altLang="ja-JP" sz="1400" b="1"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　</a:t>
            </a:r>
            <a:r>
              <a:rPr lang="ja-JP" altLang="en-US" sz="14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一部の行動について変容を求める。</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28BF2B4D-34B3-41DB-B047-A3E55BC8190E}"/>
              </a:ext>
            </a:extLst>
          </p:cNvPr>
          <p:cNvSpPr txBox="1"/>
          <p:nvPr/>
        </p:nvSpPr>
        <p:spPr>
          <a:xfrm>
            <a:off x="2036183" y="4345290"/>
            <a:ext cx="4903686" cy="523220"/>
          </a:xfrm>
          <a:prstGeom prst="rect">
            <a:avLst/>
          </a:prstGeom>
          <a:noFill/>
          <a:ln>
            <a:no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〇　 学校（府立、市町村立、私立）</a:t>
            </a:r>
            <a:endParaRPr kumimoji="1" lang="en-US" altLang="ja-JP" sz="1400" b="1" u="none" dirty="0">
              <a:solidFill>
                <a:schemeClr val="tx1"/>
              </a:solidFill>
              <a:latin typeface="BIZ UDPゴシック" panose="020B0400000000000000" pitchFamily="50" charset="-128"/>
              <a:ea typeface="BIZ UDPゴシック" panose="020B0400000000000000" pitchFamily="50" charset="-128"/>
            </a:endParaRPr>
          </a:p>
          <a:p>
            <a:pPr lvl="0">
              <a:defRPr/>
            </a:pP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　　  </a:t>
            </a:r>
            <a:r>
              <a:rPr lang="ja-JP" altLang="en-US" sz="1400" b="1" u="sng" dirty="0">
                <a:solidFill>
                  <a:srgbClr val="FF0000"/>
                </a:solidFill>
                <a:latin typeface="BIZ UDPゴシック" panose="020B0400000000000000" pitchFamily="50" charset="-128"/>
                <a:ea typeface="BIZ UDPゴシック" panose="020B0400000000000000" pitchFamily="50" charset="-128"/>
              </a:rPr>
              <a:t>休校</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の可否</a:t>
            </a:r>
            <a:r>
              <a:rPr lang="ja-JP" altLang="en-US" sz="1400" b="1" u="sng" dirty="0">
                <a:latin typeface="BIZ UDPゴシック" panose="020B0400000000000000" pitchFamily="50" charset="-128"/>
                <a:ea typeface="BIZ UDPゴシック" panose="020B0400000000000000" pitchFamily="50" charset="-128"/>
              </a:rPr>
              <a:t>、並びに</a:t>
            </a:r>
            <a:r>
              <a:rPr lang="ja-JP" altLang="en-US" sz="1400" b="1" u="sng" dirty="0">
                <a:solidFill>
                  <a:srgbClr val="FF0000"/>
                </a:solidFill>
                <a:latin typeface="BIZ UDPゴシック" panose="020B0400000000000000" pitchFamily="50" charset="-128"/>
                <a:ea typeface="BIZ UDPゴシック" panose="020B0400000000000000" pitchFamily="50" charset="-128"/>
              </a:rPr>
              <a:t>学校行事開催の可否</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5CAD75BC-4B6F-4E89-8D58-126E9621F11E}"/>
              </a:ext>
            </a:extLst>
          </p:cNvPr>
          <p:cNvSpPr txBox="1"/>
          <p:nvPr/>
        </p:nvSpPr>
        <p:spPr>
          <a:xfrm>
            <a:off x="7022752" y="4345290"/>
            <a:ext cx="4955650" cy="531610"/>
          </a:xfrm>
          <a:prstGeom prst="rect">
            <a:avLst/>
          </a:prstGeom>
          <a:noFill/>
          <a:ln>
            <a:noFill/>
            <a:prstDash val="dash"/>
          </a:ln>
        </p:spPr>
        <p:txBody>
          <a:bodyPr wrap="square">
            <a:spAutoFit/>
          </a:bodyPr>
          <a:lstStyle/>
          <a:p>
            <a:r>
              <a:rPr kumimoji="1" lang="ja-JP" altLang="en-US" sz="1400" b="1" dirty="0">
                <a:latin typeface="BIZ UDPゴシック" panose="020B0400000000000000" pitchFamily="50" charset="-128"/>
                <a:ea typeface="BIZ UDPゴシック" panose="020B0400000000000000" pitchFamily="50" charset="-128"/>
              </a:rPr>
              <a:t>〇　学校（府立、市町村立、私立）</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　「事前避難対象地域」への修学旅行</a:t>
            </a:r>
            <a:r>
              <a:rPr kumimoji="1" lang="ja-JP" altLang="en-US" sz="1400" b="1" dirty="0">
                <a:latin typeface="BIZ UDPゴシック" panose="020B0400000000000000" pitchFamily="50" charset="-128"/>
                <a:ea typeface="BIZ UDPゴシック" panose="020B0400000000000000" pitchFamily="50" charset="-128"/>
              </a:rPr>
              <a:t>等の学校行事開催</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の可否</a:t>
            </a:r>
            <a:endParaRPr lang="ja-JP" altLang="en-US" sz="1400" u="sng" dirty="0">
              <a:solidFill>
                <a:srgbClr val="FF0000"/>
              </a:solidFill>
            </a:endParaRPr>
          </a:p>
        </p:txBody>
      </p:sp>
      <p:sp>
        <p:nvSpPr>
          <p:cNvPr id="21" name="テキスト ボックス 20">
            <a:extLst>
              <a:ext uri="{FF2B5EF4-FFF2-40B4-BE49-F238E27FC236}">
                <a16:creationId xmlns:a16="http://schemas.microsoft.com/office/drawing/2014/main" id="{CBB20DAE-EC99-41D4-AFE4-E89CF47C3102}"/>
              </a:ext>
            </a:extLst>
          </p:cNvPr>
          <p:cNvSpPr txBox="1"/>
          <p:nvPr/>
        </p:nvSpPr>
        <p:spPr>
          <a:xfrm>
            <a:off x="5876237" y="2481618"/>
            <a:ext cx="1082348" cy="307777"/>
          </a:xfrm>
          <a:prstGeom prst="rect">
            <a:avLst/>
          </a:prstGeom>
          <a:solidFill>
            <a:schemeClr val="accent1"/>
          </a:solid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論点（総括）</a:t>
            </a:r>
          </a:p>
        </p:txBody>
      </p:sp>
      <p:sp>
        <p:nvSpPr>
          <p:cNvPr id="23" name="テキスト ボックス 22">
            <a:extLst>
              <a:ext uri="{FF2B5EF4-FFF2-40B4-BE49-F238E27FC236}">
                <a16:creationId xmlns:a16="http://schemas.microsoft.com/office/drawing/2014/main" id="{4744F1C7-2B37-49D7-9006-03AEE4AD0087}"/>
              </a:ext>
            </a:extLst>
          </p:cNvPr>
          <p:cNvSpPr txBox="1"/>
          <p:nvPr/>
        </p:nvSpPr>
        <p:spPr>
          <a:xfrm>
            <a:off x="2058568" y="4982488"/>
            <a:ext cx="4858916" cy="738664"/>
          </a:xfrm>
          <a:prstGeom prst="rect">
            <a:avLst/>
          </a:prstGeom>
          <a:noFill/>
          <a:ln>
            <a:solidFill>
              <a:srgbClr val="FF0000"/>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〇　 イベントの開催の判断</a:t>
            </a:r>
          </a:p>
          <a:p>
            <a:pPr lvl="0">
              <a:defRPr/>
            </a:pPr>
            <a:r>
              <a:rPr kumimoji="1" lang="ja-JP" altLang="en-US" sz="14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沿岸地域（津波浸水想定区域）</a:t>
            </a:r>
            <a:r>
              <a:rPr kumimoji="1" lang="ja-JP" altLang="en-US" sz="1400" b="1" u="sng" dirty="0">
                <a:latin typeface="BIZ UDPゴシック" panose="020B0400000000000000" pitchFamily="50" charset="-128"/>
                <a:ea typeface="BIZ UDPゴシック" panose="020B0400000000000000" pitchFamily="50" charset="-128"/>
              </a:rPr>
              <a:t>などで</a:t>
            </a:r>
            <a:r>
              <a:rPr kumimoji="1" lang="ja-JP" altLang="en-US" sz="1400" b="1" u="sng">
                <a:latin typeface="BIZ UDPゴシック" panose="020B0400000000000000" pitchFamily="50" charset="-128"/>
                <a:ea typeface="BIZ UDPゴシック" panose="020B0400000000000000" pitchFamily="50" charset="-128"/>
              </a:rPr>
              <a:t>の災害発生</a:t>
            </a:r>
            <a:r>
              <a:rPr kumimoji="1" lang="ja-JP" altLang="en-US" sz="1400" b="1" u="sng" dirty="0">
                <a:latin typeface="BIZ UDPゴシック" panose="020B0400000000000000" pitchFamily="50" charset="-128"/>
                <a:ea typeface="BIZ UDPゴシック" panose="020B0400000000000000" pitchFamily="50" charset="-128"/>
              </a:rPr>
              <a:t>時に</a:t>
            </a:r>
            <a:endParaRPr kumimoji="1" lang="en-US" altLang="ja-JP" sz="1400" b="1" u="sng" dirty="0">
              <a:latin typeface="BIZ UDPゴシック" panose="020B0400000000000000" pitchFamily="50" charset="-128"/>
              <a:ea typeface="BIZ UDPゴシック" panose="020B0400000000000000" pitchFamily="50" charset="-128"/>
            </a:endParaRPr>
          </a:p>
          <a:p>
            <a:pPr lvl="0">
              <a:defRPr/>
            </a:pPr>
            <a:r>
              <a:rPr lang="ja-JP" altLang="en-US" sz="1400" b="1" dirty="0">
                <a:latin typeface="BIZ UDPゴシック" panose="020B0400000000000000" pitchFamily="50" charset="-128"/>
                <a:ea typeface="BIZ UDPゴシック" panose="020B0400000000000000" pitchFamily="50" charset="-128"/>
              </a:rPr>
              <a:t>　 </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避難に時間を要することが予想</a:t>
            </a:r>
            <a:r>
              <a:rPr kumimoji="1" lang="ja-JP" altLang="en-US" sz="1400" b="1" u="sng" dirty="0">
                <a:latin typeface="BIZ UDPゴシック" panose="020B0400000000000000" pitchFamily="50" charset="-128"/>
                <a:ea typeface="BIZ UDPゴシック" panose="020B0400000000000000" pitchFamily="50" charset="-128"/>
              </a:rPr>
              <a:t>される</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イベント中止の可否</a:t>
            </a:r>
          </a:p>
        </p:txBody>
      </p:sp>
      <p:sp>
        <p:nvSpPr>
          <p:cNvPr id="28" name="テキスト ボックス 27">
            <a:extLst>
              <a:ext uri="{FF2B5EF4-FFF2-40B4-BE49-F238E27FC236}">
                <a16:creationId xmlns:a16="http://schemas.microsoft.com/office/drawing/2014/main" id="{4340CB3A-62C2-47B6-995F-DBE1D4AE6AB3}"/>
              </a:ext>
            </a:extLst>
          </p:cNvPr>
          <p:cNvSpPr txBox="1"/>
          <p:nvPr/>
        </p:nvSpPr>
        <p:spPr>
          <a:xfrm>
            <a:off x="2095659" y="5809612"/>
            <a:ext cx="4858915" cy="523220"/>
          </a:xfrm>
          <a:prstGeom prst="rect">
            <a:avLst/>
          </a:prstGeom>
          <a:noFill/>
          <a:ln>
            <a:solidFill>
              <a:srgbClr val="FF0000"/>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〇　府発注工事などの継続の可否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BIZ UDPゴシック" panose="020B0400000000000000" pitchFamily="50" charset="-128"/>
                <a:ea typeface="BIZ UDPゴシック" panose="020B0400000000000000" pitchFamily="50" charset="-128"/>
              </a:rPr>
              <a:t>　　 インフラ部局における</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発注工事の継続の判断</a:t>
            </a:r>
            <a:r>
              <a:rPr kumimoji="1" lang="en-US" altLang="ja-JP" sz="14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0" u="none"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b="1" u="sng" dirty="0">
              <a:solidFill>
                <a:srgbClr val="FF0000"/>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2B77C92-F687-4AA1-B371-252FD8BCB799}"/>
              </a:ext>
            </a:extLst>
          </p:cNvPr>
          <p:cNvSpPr txBox="1"/>
          <p:nvPr/>
        </p:nvSpPr>
        <p:spPr>
          <a:xfrm>
            <a:off x="6236197" y="4935864"/>
            <a:ext cx="723275" cy="307777"/>
          </a:xfrm>
          <a:prstGeom prst="rect">
            <a:avLst/>
          </a:prstGeom>
          <a:solidFill>
            <a:schemeClr val="accent1"/>
          </a:solid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論点③</a:t>
            </a:r>
          </a:p>
        </p:txBody>
      </p:sp>
      <p:sp>
        <p:nvSpPr>
          <p:cNvPr id="16" name="正方形/長方形 15">
            <a:extLst>
              <a:ext uri="{FF2B5EF4-FFF2-40B4-BE49-F238E27FC236}">
                <a16:creationId xmlns:a16="http://schemas.microsoft.com/office/drawing/2014/main" id="{C25C08B5-CACF-44B1-A85A-736B2188F0E6}"/>
              </a:ext>
            </a:extLst>
          </p:cNvPr>
          <p:cNvSpPr/>
          <p:nvPr/>
        </p:nvSpPr>
        <p:spPr>
          <a:xfrm>
            <a:off x="2052889" y="4355669"/>
            <a:ext cx="9925513" cy="52999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961860DA-6A83-46E5-894C-0727E66194A5}"/>
              </a:ext>
            </a:extLst>
          </p:cNvPr>
          <p:cNvSpPr txBox="1"/>
          <p:nvPr/>
        </p:nvSpPr>
        <p:spPr>
          <a:xfrm>
            <a:off x="7051640" y="3336232"/>
            <a:ext cx="4903686" cy="523220"/>
          </a:xfrm>
          <a:prstGeom prst="rect">
            <a:avLst/>
          </a:prstGeom>
          <a:noFill/>
          <a:ln>
            <a:noFill/>
            <a:prstDash val="dash"/>
          </a:ln>
        </p:spPr>
        <p:txBody>
          <a:bodyPr wrap="square">
            <a:spAutoFit/>
          </a:bodyPr>
          <a:lstStyle/>
          <a:p>
            <a:r>
              <a:rPr kumimoji="1" lang="ja-JP" altLang="en-US" sz="1400" b="1" dirty="0">
                <a:latin typeface="BIZ UDPゴシック" panose="020B0400000000000000" pitchFamily="50" charset="-128"/>
                <a:ea typeface="BIZ UDPゴシック" panose="020B0400000000000000" pitchFamily="50" charset="-128"/>
              </a:rPr>
              <a:t>〇　府民・事業者への呼びかけ</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u="sng" dirty="0">
                <a:latin typeface="BIZ UDPゴシック" panose="020B0400000000000000" pitchFamily="50" charset="-128"/>
                <a:ea typeface="BIZ UDPゴシック" panose="020B0400000000000000" pitchFamily="50" charset="-128"/>
              </a:rPr>
              <a:t>府域全域への「地震の備えの再確認」の呼びかけ　</a:t>
            </a:r>
            <a:endParaRPr lang="ja-JP" altLang="en-US" sz="1400" u="sng" dirty="0"/>
          </a:p>
        </p:txBody>
      </p:sp>
      <p:sp>
        <p:nvSpPr>
          <p:cNvPr id="37" name="二等辺三角形 36">
            <a:extLst>
              <a:ext uri="{FF2B5EF4-FFF2-40B4-BE49-F238E27FC236}">
                <a16:creationId xmlns:a16="http://schemas.microsoft.com/office/drawing/2014/main" id="{11A9F1BF-F32A-4E84-9B51-975759721266}"/>
              </a:ext>
            </a:extLst>
          </p:cNvPr>
          <p:cNvSpPr/>
          <p:nvPr/>
        </p:nvSpPr>
        <p:spPr>
          <a:xfrm rot="10800000">
            <a:off x="1992415" y="2328296"/>
            <a:ext cx="4875620" cy="152308"/>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a:extLst>
              <a:ext uri="{FF2B5EF4-FFF2-40B4-BE49-F238E27FC236}">
                <a16:creationId xmlns:a16="http://schemas.microsoft.com/office/drawing/2014/main" id="{4F539221-63F9-4262-B418-4B86851C2A6D}"/>
              </a:ext>
            </a:extLst>
          </p:cNvPr>
          <p:cNvSpPr/>
          <p:nvPr/>
        </p:nvSpPr>
        <p:spPr>
          <a:xfrm rot="10800000">
            <a:off x="7050817" y="2324935"/>
            <a:ext cx="4875620" cy="152308"/>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1E11DAA-CA49-43F7-A6B7-5A1083E98BCA}"/>
              </a:ext>
            </a:extLst>
          </p:cNvPr>
          <p:cNvSpPr txBox="1"/>
          <p:nvPr/>
        </p:nvSpPr>
        <p:spPr>
          <a:xfrm>
            <a:off x="11009233" y="4239943"/>
            <a:ext cx="923651" cy="307777"/>
          </a:xfrm>
          <a:prstGeom prst="rect">
            <a:avLst/>
          </a:prstGeom>
          <a:solidFill>
            <a:schemeClr val="accent1"/>
          </a:solid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論点②</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１</a:t>
            </a:r>
          </a:p>
        </p:txBody>
      </p:sp>
      <p:sp>
        <p:nvSpPr>
          <p:cNvPr id="26" name="スライド番号プレースホルダー 2">
            <a:extLst>
              <a:ext uri="{FF2B5EF4-FFF2-40B4-BE49-F238E27FC236}">
                <a16:creationId xmlns:a16="http://schemas.microsoft.com/office/drawing/2014/main" id="{CB6A9832-9A6C-4353-87CA-88F372CD7EF9}"/>
              </a:ext>
            </a:extLst>
          </p:cNvPr>
          <p:cNvSpPr txBox="1">
            <a:spLocks/>
          </p:cNvSpPr>
          <p:nvPr/>
        </p:nvSpPr>
        <p:spPr>
          <a:xfrm>
            <a:off x="9398143" y="645194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A9E6138-84DE-4092-A450-2DE6C46827AC}" type="slidenum">
              <a:rPr lang="ja-JP" altLang="en-US" sz="1600" smtClean="0">
                <a:solidFill>
                  <a:schemeClr val="tx1"/>
                </a:solidFill>
                <a:latin typeface="BIZ UDPゴシック" panose="020B0400000000000000" pitchFamily="50" charset="-128"/>
                <a:ea typeface="BIZ UDPゴシック" panose="020B0400000000000000" pitchFamily="50" charset="-128"/>
              </a:rPr>
              <a:pPr/>
              <a:t>12</a:t>
            </a:fld>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4E5052D-359C-282E-D99B-84D68D282E36}"/>
              </a:ext>
            </a:extLst>
          </p:cNvPr>
          <p:cNvSpPr txBox="1"/>
          <p:nvPr/>
        </p:nvSpPr>
        <p:spPr>
          <a:xfrm>
            <a:off x="10956072" y="2475735"/>
            <a:ext cx="1082348" cy="307777"/>
          </a:xfrm>
          <a:prstGeom prst="rect">
            <a:avLst/>
          </a:prstGeom>
          <a:solidFill>
            <a:schemeClr val="accent1"/>
          </a:solid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論点（総括）</a:t>
            </a:r>
          </a:p>
        </p:txBody>
      </p:sp>
      <p:sp>
        <p:nvSpPr>
          <p:cNvPr id="13" name="テキスト ボックス 12">
            <a:extLst>
              <a:ext uri="{FF2B5EF4-FFF2-40B4-BE49-F238E27FC236}">
                <a16:creationId xmlns:a16="http://schemas.microsoft.com/office/drawing/2014/main" id="{631BB2C0-84CD-4E72-ACAE-707B36C8555A}"/>
              </a:ext>
            </a:extLst>
          </p:cNvPr>
          <p:cNvSpPr txBox="1"/>
          <p:nvPr/>
        </p:nvSpPr>
        <p:spPr>
          <a:xfrm>
            <a:off x="6034934" y="4334144"/>
            <a:ext cx="946093" cy="307777"/>
          </a:xfrm>
          <a:prstGeom prst="rect">
            <a:avLst/>
          </a:prstGeom>
          <a:solidFill>
            <a:schemeClr val="accent1"/>
          </a:solid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論点②</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２</a:t>
            </a:r>
          </a:p>
        </p:txBody>
      </p:sp>
      <p:sp>
        <p:nvSpPr>
          <p:cNvPr id="5" name="テキスト ボックス 4">
            <a:extLst>
              <a:ext uri="{FF2B5EF4-FFF2-40B4-BE49-F238E27FC236}">
                <a16:creationId xmlns:a16="http://schemas.microsoft.com/office/drawing/2014/main" id="{4AE4603E-66B5-35EE-4601-9D5B449C23F1}"/>
              </a:ext>
            </a:extLst>
          </p:cNvPr>
          <p:cNvSpPr txBox="1"/>
          <p:nvPr/>
        </p:nvSpPr>
        <p:spPr>
          <a:xfrm>
            <a:off x="218553" y="6479681"/>
            <a:ext cx="11420061" cy="323165"/>
          </a:xfrm>
          <a:prstGeom prst="rect">
            <a:avLst/>
          </a:prstGeom>
          <a:noFill/>
        </p:spPr>
        <p:txBody>
          <a:bodyPr wrap="square" rtlCol="0">
            <a:spAutoFit/>
          </a:bodyPr>
          <a:lstStyle/>
          <a:p>
            <a:r>
              <a:rPr kumimoji="1" lang="ja-JP" altLang="en-US" sz="15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500" b="1" u="sng" dirty="0">
                <a:latin typeface="BIZ UDPゴシック" panose="020B0400000000000000" pitchFamily="50" charset="-128"/>
                <a:ea typeface="BIZ UDPゴシック" panose="020B0400000000000000" pitchFamily="50" charset="-128"/>
              </a:rPr>
              <a:t>府として論点を整理した上で、</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国が統一した見解を示す必要</a:t>
            </a:r>
            <a:r>
              <a:rPr kumimoji="1" lang="ja-JP" altLang="en-US" sz="1500" b="1" u="sng" dirty="0">
                <a:latin typeface="BIZ UDPゴシック" panose="020B0400000000000000" pitchFamily="50" charset="-128"/>
                <a:ea typeface="BIZ UDPゴシック" panose="020B0400000000000000" pitchFamily="50" charset="-128"/>
              </a:rPr>
              <a:t>があるものについては、</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国の南海トラフ巨大地震対策検討ＷＧへ提案</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2743BCA5-658B-40B3-9A21-D0E3BEE26BA3}"/>
              </a:ext>
            </a:extLst>
          </p:cNvPr>
          <p:cNvSpPr txBox="1"/>
          <p:nvPr/>
        </p:nvSpPr>
        <p:spPr>
          <a:xfrm>
            <a:off x="6184696" y="3259627"/>
            <a:ext cx="751570" cy="310280"/>
          </a:xfrm>
          <a:prstGeom prst="rect">
            <a:avLst/>
          </a:prstGeom>
          <a:solidFill>
            <a:schemeClr val="accent1"/>
          </a:solidFill>
        </p:spPr>
        <p:txBody>
          <a:bodyPr wrap="squar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論点①</a:t>
            </a:r>
          </a:p>
        </p:txBody>
      </p:sp>
      <p:sp>
        <p:nvSpPr>
          <p:cNvPr id="31" name="テキスト ボックス 30">
            <a:extLst>
              <a:ext uri="{FF2B5EF4-FFF2-40B4-BE49-F238E27FC236}">
                <a16:creationId xmlns:a16="http://schemas.microsoft.com/office/drawing/2014/main" id="{0ED22998-165E-40C2-8063-92E93C463E4F}"/>
              </a:ext>
            </a:extLst>
          </p:cNvPr>
          <p:cNvSpPr txBox="1"/>
          <p:nvPr/>
        </p:nvSpPr>
        <p:spPr>
          <a:xfrm>
            <a:off x="7034381" y="2591178"/>
            <a:ext cx="27047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社会経済活動を維持しつ</a:t>
            </a:r>
            <a:r>
              <a:rPr lang="ja-JP" altLang="en-US" sz="1400" b="1" dirty="0">
                <a:latin typeface="BIZ UDPゴシック" panose="020B0400000000000000" pitchFamily="50" charset="-128"/>
                <a:ea typeface="BIZ UDPゴシック" panose="020B0400000000000000" pitchFamily="50" charset="-128"/>
              </a:rPr>
              <a:t>つ、</a:t>
            </a:r>
            <a:endParaRPr lang="en-US" altLang="ja-JP" sz="1400" b="1"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行動変容は求めない。</a:t>
            </a:r>
            <a:endParaRPr lang="en-US" altLang="ja-JP" sz="14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601869A7-2604-4369-A194-E6E4174D9A41}"/>
              </a:ext>
            </a:extLst>
          </p:cNvPr>
          <p:cNvSpPr txBox="1"/>
          <p:nvPr/>
        </p:nvSpPr>
        <p:spPr>
          <a:xfrm>
            <a:off x="6243895" y="5731153"/>
            <a:ext cx="723275" cy="307777"/>
          </a:xfrm>
          <a:prstGeom prst="rect">
            <a:avLst/>
          </a:prstGeom>
          <a:solidFill>
            <a:schemeClr val="accent1"/>
          </a:solid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論点④</a:t>
            </a:r>
          </a:p>
        </p:txBody>
      </p:sp>
    </p:spTree>
    <p:extLst>
      <p:ext uri="{BB962C8B-B14F-4D97-AF65-F5344CB8AC3E}">
        <p14:creationId xmlns:p14="http://schemas.microsoft.com/office/powerpoint/2010/main" val="238881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1295400" y="152229"/>
            <a:ext cx="9601200" cy="522888"/>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検討の進め方について</a:t>
            </a:r>
          </a:p>
        </p:txBody>
      </p:sp>
      <p:sp>
        <p:nvSpPr>
          <p:cNvPr id="6" name="スライド番号プレースホルダー 2">
            <a:extLst>
              <a:ext uri="{FF2B5EF4-FFF2-40B4-BE49-F238E27FC236}">
                <a16:creationId xmlns:a16="http://schemas.microsoft.com/office/drawing/2014/main" id="{2570D31E-A3A8-4A8C-972F-3FACCD67ED4F}"/>
              </a:ext>
            </a:extLst>
          </p:cNvPr>
          <p:cNvSpPr>
            <a:spLocks noGrp="1"/>
          </p:cNvSpPr>
          <p:nvPr>
            <p:ph type="sldNum" sz="quarter" idx="12"/>
          </p:nvPr>
        </p:nvSpPr>
        <p:spPr>
          <a:xfrm>
            <a:off x="9534830" y="6503835"/>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13</a:t>
            </a:fld>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2" name="表 4">
            <a:extLst>
              <a:ext uri="{FF2B5EF4-FFF2-40B4-BE49-F238E27FC236}">
                <a16:creationId xmlns:a16="http://schemas.microsoft.com/office/drawing/2014/main" id="{E76EF7E6-4166-4ABA-A259-C96FEFB24EE9}"/>
              </a:ext>
            </a:extLst>
          </p:cNvPr>
          <p:cNvGraphicFramePr>
            <a:graphicFrameLocks noGrp="1"/>
          </p:cNvGraphicFramePr>
          <p:nvPr/>
        </p:nvGraphicFramePr>
        <p:xfrm>
          <a:off x="244168" y="758997"/>
          <a:ext cx="11703664" cy="6040120"/>
        </p:xfrm>
        <a:graphic>
          <a:graphicData uri="http://schemas.openxmlformats.org/drawingml/2006/table">
            <a:tbl>
              <a:tblPr firstRow="1" bandRow="1">
                <a:tableStyleId>{5940675A-B579-460E-94D1-54222C63F5DA}</a:tableStyleId>
              </a:tblPr>
              <a:tblGrid>
                <a:gridCol w="1830438">
                  <a:extLst>
                    <a:ext uri="{9D8B030D-6E8A-4147-A177-3AD203B41FA5}">
                      <a16:colId xmlns:a16="http://schemas.microsoft.com/office/drawing/2014/main" val="2212257101"/>
                    </a:ext>
                  </a:extLst>
                </a:gridCol>
                <a:gridCol w="9873226">
                  <a:extLst>
                    <a:ext uri="{9D8B030D-6E8A-4147-A177-3AD203B41FA5}">
                      <a16:colId xmlns:a16="http://schemas.microsoft.com/office/drawing/2014/main" val="789739370"/>
                    </a:ext>
                  </a:extLst>
                </a:gridCol>
              </a:tblGrid>
              <a:tr h="370840">
                <a:tc>
                  <a:txBody>
                    <a:bodyPr/>
                    <a:lstStyle/>
                    <a:p>
                      <a:pPr algn="ctr"/>
                      <a:r>
                        <a:rPr kumimoji="1" lang="ja-JP" altLang="en-US" dirty="0">
                          <a:latin typeface="BIZ UDPゴシック" panose="020B0400000000000000" pitchFamily="50" charset="-128"/>
                          <a:ea typeface="BIZ UDPゴシック" panose="020B0400000000000000" pitchFamily="50" charset="-128"/>
                        </a:rPr>
                        <a:t>区　分</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今後の予定</a:t>
                      </a:r>
                    </a:p>
                  </a:txBody>
                  <a:tcPr anchor="ctr"/>
                </a:tc>
                <a:extLst>
                  <a:ext uri="{0D108BD9-81ED-4DB2-BD59-A6C34878D82A}">
                    <a16:rowId xmlns:a16="http://schemas.microsoft.com/office/drawing/2014/main" val="1911685163"/>
                  </a:ext>
                </a:extLst>
              </a:tr>
              <a:tr h="370840">
                <a:tc>
                  <a:txBody>
                    <a:bodyPr/>
                    <a:lstStyle/>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国の動き</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75876109"/>
                  </a:ext>
                </a:extLst>
              </a:tr>
              <a:tr h="1094274">
                <a:tc>
                  <a:txBody>
                    <a:bodyPr/>
                    <a:lstStyle/>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庁内検討</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73687080"/>
                  </a:ext>
                </a:extLst>
              </a:tr>
            </a:tbl>
          </a:graphicData>
        </a:graphic>
      </p:graphicFrame>
      <p:sp>
        <p:nvSpPr>
          <p:cNvPr id="19" name="テキスト ボックス 18">
            <a:extLst>
              <a:ext uri="{FF2B5EF4-FFF2-40B4-BE49-F238E27FC236}">
                <a16:creationId xmlns:a16="http://schemas.microsoft.com/office/drawing/2014/main" id="{62865B18-C69F-4E37-B3B2-BC6F3D9DDDB7}"/>
              </a:ext>
            </a:extLst>
          </p:cNvPr>
          <p:cNvSpPr txBox="1"/>
          <p:nvPr/>
        </p:nvSpPr>
        <p:spPr>
          <a:xfrm>
            <a:off x="2915005" y="1668904"/>
            <a:ext cx="604653" cy="369332"/>
          </a:xfrm>
          <a:prstGeom prst="rect">
            <a:avLst/>
          </a:prstGeom>
          <a:noFill/>
          <a:ln>
            <a:solidFill>
              <a:srgbClr val="FF0000"/>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ＷＧ</a:t>
            </a:r>
          </a:p>
        </p:txBody>
      </p:sp>
      <p:sp>
        <p:nvSpPr>
          <p:cNvPr id="20" name="テキスト ボックス 19">
            <a:extLst>
              <a:ext uri="{FF2B5EF4-FFF2-40B4-BE49-F238E27FC236}">
                <a16:creationId xmlns:a16="http://schemas.microsoft.com/office/drawing/2014/main" id="{D5787AAA-C57F-4A7F-9D18-8528DEECBF0C}"/>
              </a:ext>
            </a:extLst>
          </p:cNvPr>
          <p:cNvSpPr txBox="1"/>
          <p:nvPr/>
        </p:nvSpPr>
        <p:spPr>
          <a:xfrm>
            <a:off x="8001935" y="1668904"/>
            <a:ext cx="604653" cy="369332"/>
          </a:xfrm>
          <a:prstGeom prst="rect">
            <a:avLst/>
          </a:prstGeom>
          <a:noFill/>
          <a:ln>
            <a:solidFill>
              <a:srgbClr val="FF0000"/>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ＷＧ</a:t>
            </a:r>
          </a:p>
        </p:txBody>
      </p:sp>
      <p:sp>
        <p:nvSpPr>
          <p:cNvPr id="21" name="テキスト ボックス 20">
            <a:extLst>
              <a:ext uri="{FF2B5EF4-FFF2-40B4-BE49-F238E27FC236}">
                <a16:creationId xmlns:a16="http://schemas.microsoft.com/office/drawing/2014/main" id="{CB4E8370-AD16-457B-8DA8-313193314447}"/>
              </a:ext>
            </a:extLst>
          </p:cNvPr>
          <p:cNvSpPr txBox="1"/>
          <p:nvPr/>
        </p:nvSpPr>
        <p:spPr>
          <a:xfrm>
            <a:off x="4075305" y="2386547"/>
            <a:ext cx="2592376" cy="369332"/>
          </a:xfrm>
          <a:prstGeom prst="rect">
            <a:avLst/>
          </a:prstGeom>
          <a:solidFill>
            <a:schemeClr val="bg1"/>
          </a:solidFill>
          <a:ln w="28575">
            <a:solidFill>
              <a:srgbClr val="FF0000"/>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自治体等へのアンケート</a:t>
            </a:r>
          </a:p>
        </p:txBody>
      </p:sp>
      <p:sp>
        <p:nvSpPr>
          <p:cNvPr id="22" name="矢印: 上 21">
            <a:extLst>
              <a:ext uri="{FF2B5EF4-FFF2-40B4-BE49-F238E27FC236}">
                <a16:creationId xmlns:a16="http://schemas.microsoft.com/office/drawing/2014/main" id="{B04C3D35-18EA-4440-BCD1-735A3EA70E8C}"/>
              </a:ext>
            </a:extLst>
          </p:cNvPr>
          <p:cNvSpPr/>
          <p:nvPr/>
        </p:nvSpPr>
        <p:spPr>
          <a:xfrm>
            <a:off x="5276201" y="1983071"/>
            <a:ext cx="324464" cy="282677"/>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A3426163-6436-4F62-9DA5-04A4166245E5}"/>
              </a:ext>
            </a:extLst>
          </p:cNvPr>
          <p:cNvSpPr/>
          <p:nvPr/>
        </p:nvSpPr>
        <p:spPr>
          <a:xfrm>
            <a:off x="3650982" y="1515649"/>
            <a:ext cx="4176028" cy="54785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E1DA98C-1597-456E-A50A-D9D33FEEB3B9}"/>
              </a:ext>
            </a:extLst>
          </p:cNvPr>
          <p:cNvSpPr txBox="1"/>
          <p:nvPr/>
        </p:nvSpPr>
        <p:spPr>
          <a:xfrm>
            <a:off x="7930856" y="1290654"/>
            <a:ext cx="774571" cy="307777"/>
          </a:xfrm>
          <a:prstGeom prst="rect">
            <a:avLst/>
          </a:prstGeom>
          <a:noFill/>
        </p:spPr>
        <p:txBody>
          <a:bodyPr wrap="none" rtlCol="0">
            <a:spAutoFit/>
          </a:bodyPr>
          <a:lstStyle/>
          <a:p>
            <a:r>
              <a:rPr kumimoji="1" lang="en-US" altLang="ja-JP" sz="1400" dirty="0">
                <a:latin typeface="BIZ UDPゴシック" panose="020B0400000000000000" pitchFamily="50" charset="-128"/>
                <a:ea typeface="BIZ UDPゴシック" panose="020B0400000000000000" pitchFamily="50" charset="-128"/>
              </a:rPr>
              <a:t>11/26</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C5BCEFF-0569-4D82-BD5D-9925A450268A}"/>
              </a:ext>
            </a:extLst>
          </p:cNvPr>
          <p:cNvSpPr txBox="1"/>
          <p:nvPr/>
        </p:nvSpPr>
        <p:spPr>
          <a:xfrm>
            <a:off x="2921417" y="1282981"/>
            <a:ext cx="546945"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９</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９</a:t>
            </a:r>
          </a:p>
        </p:txBody>
      </p:sp>
      <p:sp>
        <p:nvSpPr>
          <p:cNvPr id="26" name="矢印: 右 25">
            <a:extLst>
              <a:ext uri="{FF2B5EF4-FFF2-40B4-BE49-F238E27FC236}">
                <a16:creationId xmlns:a16="http://schemas.microsoft.com/office/drawing/2014/main" id="{E3352C72-D334-4F00-BB66-4EC75F1252CA}"/>
              </a:ext>
            </a:extLst>
          </p:cNvPr>
          <p:cNvSpPr/>
          <p:nvPr/>
        </p:nvSpPr>
        <p:spPr>
          <a:xfrm>
            <a:off x="8839215" y="1482665"/>
            <a:ext cx="604653" cy="52664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95CE7AC-B213-436B-B035-80CBA3359D6B}"/>
              </a:ext>
            </a:extLst>
          </p:cNvPr>
          <p:cNvSpPr txBox="1"/>
          <p:nvPr/>
        </p:nvSpPr>
        <p:spPr>
          <a:xfrm>
            <a:off x="9592244" y="1700424"/>
            <a:ext cx="604653" cy="369332"/>
          </a:xfrm>
          <a:prstGeom prst="rect">
            <a:avLst/>
          </a:prstGeom>
          <a:noFill/>
          <a:ln>
            <a:solidFill>
              <a:srgbClr val="FF0000"/>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ＷＧ</a:t>
            </a:r>
          </a:p>
        </p:txBody>
      </p:sp>
      <p:sp>
        <p:nvSpPr>
          <p:cNvPr id="28" name="テキスト ボックス 27">
            <a:extLst>
              <a:ext uri="{FF2B5EF4-FFF2-40B4-BE49-F238E27FC236}">
                <a16:creationId xmlns:a16="http://schemas.microsoft.com/office/drawing/2014/main" id="{9A311F68-DF2B-419B-950B-24CD3D69EE48}"/>
              </a:ext>
            </a:extLst>
          </p:cNvPr>
          <p:cNvSpPr txBox="1"/>
          <p:nvPr/>
        </p:nvSpPr>
        <p:spPr>
          <a:xfrm>
            <a:off x="10170064" y="1608988"/>
            <a:ext cx="1005403"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時期未定</a:t>
            </a:r>
          </a:p>
        </p:txBody>
      </p:sp>
      <p:sp>
        <p:nvSpPr>
          <p:cNvPr id="29" name="テキスト ボックス 28">
            <a:extLst>
              <a:ext uri="{FF2B5EF4-FFF2-40B4-BE49-F238E27FC236}">
                <a16:creationId xmlns:a16="http://schemas.microsoft.com/office/drawing/2014/main" id="{F1591248-9839-4971-BD91-E34BC3968783}"/>
              </a:ext>
            </a:extLst>
          </p:cNvPr>
          <p:cNvSpPr txBox="1"/>
          <p:nvPr/>
        </p:nvSpPr>
        <p:spPr>
          <a:xfrm>
            <a:off x="7541873" y="2054538"/>
            <a:ext cx="1524776"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（アンケート結果）</a:t>
            </a:r>
          </a:p>
        </p:txBody>
      </p:sp>
      <p:sp>
        <p:nvSpPr>
          <p:cNvPr id="30" name="テキスト ボックス 29">
            <a:extLst>
              <a:ext uri="{FF2B5EF4-FFF2-40B4-BE49-F238E27FC236}">
                <a16:creationId xmlns:a16="http://schemas.microsoft.com/office/drawing/2014/main" id="{BC85C8D4-8906-4419-A435-41D9EA402AB8}"/>
              </a:ext>
            </a:extLst>
          </p:cNvPr>
          <p:cNvSpPr txBox="1"/>
          <p:nvPr/>
        </p:nvSpPr>
        <p:spPr>
          <a:xfrm>
            <a:off x="9321842" y="2083967"/>
            <a:ext cx="1196161"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（とりまとめ）</a:t>
            </a:r>
          </a:p>
        </p:txBody>
      </p:sp>
      <p:sp>
        <p:nvSpPr>
          <p:cNvPr id="31" name="正方形/長方形 30">
            <a:extLst>
              <a:ext uri="{FF2B5EF4-FFF2-40B4-BE49-F238E27FC236}">
                <a16:creationId xmlns:a16="http://schemas.microsoft.com/office/drawing/2014/main" id="{6BF4DF81-D232-4AA3-B69A-44DC4F115805}"/>
              </a:ext>
            </a:extLst>
          </p:cNvPr>
          <p:cNvSpPr/>
          <p:nvPr/>
        </p:nvSpPr>
        <p:spPr>
          <a:xfrm>
            <a:off x="2148930" y="1223551"/>
            <a:ext cx="9072950" cy="159814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AAA5944C-920C-4D76-883E-213588FEFDA5}"/>
              </a:ext>
            </a:extLst>
          </p:cNvPr>
          <p:cNvSpPr txBox="1"/>
          <p:nvPr/>
        </p:nvSpPr>
        <p:spPr>
          <a:xfrm>
            <a:off x="3670725" y="3596270"/>
            <a:ext cx="738664" cy="2685045"/>
          </a:xfrm>
          <a:prstGeom prst="rect">
            <a:avLst/>
          </a:prstGeom>
          <a:solidFill>
            <a:schemeClr val="accent1">
              <a:lumMod val="75000"/>
            </a:schemeClr>
          </a:solidFill>
        </p:spPr>
        <p:txBody>
          <a:bodyPr vert="eaVert"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第１回大阪府防災・危機管理対策推進本部会議　　</a:t>
            </a:r>
          </a:p>
        </p:txBody>
      </p:sp>
      <p:sp>
        <p:nvSpPr>
          <p:cNvPr id="47" name="テキスト ボックス 46">
            <a:extLst>
              <a:ext uri="{FF2B5EF4-FFF2-40B4-BE49-F238E27FC236}">
                <a16:creationId xmlns:a16="http://schemas.microsoft.com/office/drawing/2014/main" id="{D3DA0692-7DF1-4231-8818-9AB3E8CD0554}"/>
              </a:ext>
            </a:extLst>
          </p:cNvPr>
          <p:cNvSpPr txBox="1"/>
          <p:nvPr/>
        </p:nvSpPr>
        <p:spPr>
          <a:xfrm>
            <a:off x="8372415" y="4453299"/>
            <a:ext cx="130035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（フィードバック）</a:t>
            </a:r>
          </a:p>
        </p:txBody>
      </p:sp>
      <p:sp>
        <p:nvSpPr>
          <p:cNvPr id="3" name="矢印: 上向き折線 2">
            <a:extLst>
              <a:ext uri="{FF2B5EF4-FFF2-40B4-BE49-F238E27FC236}">
                <a16:creationId xmlns:a16="http://schemas.microsoft.com/office/drawing/2014/main" id="{DE94D04D-1441-4519-ACC0-B591E475F0BD}"/>
              </a:ext>
            </a:extLst>
          </p:cNvPr>
          <p:cNvSpPr/>
          <p:nvPr/>
        </p:nvSpPr>
        <p:spPr>
          <a:xfrm>
            <a:off x="4547544" y="2838587"/>
            <a:ext cx="2074701" cy="2257400"/>
          </a:xfrm>
          <a:prstGeom prst="bentUpArrow">
            <a:avLst>
              <a:gd name="adj1" fmla="val 17619"/>
              <a:gd name="adj2" fmla="val 25000"/>
              <a:gd name="adj3" fmla="val 28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A94AF97-7B78-473D-BD4A-EE217F3F0967}"/>
              </a:ext>
            </a:extLst>
          </p:cNvPr>
          <p:cNvSpPr txBox="1"/>
          <p:nvPr/>
        </p:nvSpPr>
        <p:spPr>
          <a:xfrm>
            <a:off x="5395340" y="3795308"/>
            <a:ext cx="1795683" cy="646331"/>
          </a:xfrm>
          <a:prstGeom prst="rect">
            <a:avLst/>
          </a:prstGeom>
          <a:solidFill>
            <a:schemeClr val="bg1"/>
          </a:solidFill>
          <a:ln w="28575">
            <a:solidFill>
              <a:schemeClr val="accent1"/>
            </a:solidFill>
          </a:ln>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呼びかけ内容の</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論点整理結果</a:t>
            </a:r>
          </a:p>
        </p:txBody>
      </p:sp>
      <p:sp>
        <p:nvSpPr>
          <p:cNvPr id="51" name="テキスト ボックス 50">
            <a:extLst>
              <a:ext uri="{FF2B5EF4-FFF2-40B4-BE49-F238E27FC236}">
                <a16:creationId xmlns:a16="http://schemas.microsoft.com/office/drawing/2014/main" id="{22E77E99-5759-4785-811B-57DE0DEB0F7D}"/>
              </a:ext>
            </a:extLst>
          </p:cNvPr>
          <p:cNvSpPr txBox="1"/>
          <p:nvPr/>
        </p:nvSpPr>
        <p:spPr>
          <a:xfrm>
            <a:off x="3591990" y="3233238"/>
            <a:ext cx="1019831" cy="307777"/>
          </a:xfrm>
          <a:prstGeom prst="rect">
            <a:avLst/>
          </a:prstGeom>
          <a:noFill/>
        </p:spPr>
        <p:txBody>
          <a:bodyPr wrap="none" rtlCol="0">
            <a:spAutoFit/>
          </a:bodyPr>
          <a:lstStyle/>
          <a:p>
            <a:r>
              <a:rPr kumimoji="1" lang="en-US" altLang="ja-JP" sz="1400" dirty="0">
                <a:solidFill>
                  <a:srgbClr val="FF0000"/>
                </a:solidFill>
                <a:latin typeface="BIZ UDPゴシック" panose="020B0400000000000000" pitchFamily="50" charset="-128"/>
                <a:ea typeface="BIZ UDPゴシック" panose="020B0400000000000000" pitchFamily="50" charset="-128"/>
              </a:rPr>
              <a:t>10/3</a:t>
            </a:r>
            <a:r>
              <a:rPr kumimoji="1" lang="ja-JP" altLang="en-US" sz="1400" dirty="0">
                <a:solidFill>
                  <a:srgbClr val="FF0000"/>
                </a:solidFill>
                <a:latin typeface="BIZ UDPゴシック" panose="020B0400000000000000" pitchFamily="50" charset="-128"/>
                <a:ea typeface="BIZ UDPゴシック" panose="020B0400000000000000" pitchFamily="50" charset="-128"/>
              </a:rPr>
              <a:t>（木）</a:t>
            </a:r>
          </a:p>
        </p:txBody>
      </p:sp>
      <p:sp>
        <p:nvSpPr>
          <p:cNvPr id="53" name="テキスト ボックス 52">
            <a:extLst>
              <a:ext uri="{FF2B5EF4-FFF2-40B4-BE49-F238E27FC236}">
                <a16:creationId xmlns:a16="http://schemas.microsoft.com/office/drawing/2014/main" id="{708A5DC1-2666-4A50-AD64-EE8CF915A4B3}"/>
              </a:ext>
            </a:extLst>
          </p:cNvPr>
          <p:cNvSpPr txBox="1"/>
          <p:nvPr/>
        </p:nvSpPr>
        <p:spPr>
          <a:xfrm>
            <a:off x="6779686" y="5280570"/>
            <a:ext cx="2719014" cy="369332"/>
          </a:xfrm>
          <a:prstGeom prst="rect">
            <a:avLst/>
          </a:prstGeom>
          <a:solidFill>
            <a:schemeClr val="bg1"/>
          </a:solidFill>
          <a:ln w="28575">
            <a:solidFill>
              <a:schemeClr val="accent1"/>
            </a:solidFill>
          </a:ln>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呼びかけ案など検討成果</a:t>
            </a:r>
          </a:p>
        </p:txBody>
      </p:sp>
      <p:sp>
        <p:nvSpPr>
          <p:cNvPr id="54" name="矢印: 右 53">
            <a:extLst>
              <a:ext uri="{FF2B5EF4-FFF2-40B4-BE49-F238E27FC236}">
                <a16:creationId xmlns:a16="http://schemas.microsoft.com/office/drawing/2014/main" id="{68BF0FFB-559F-44B5-BA92-7B04A6C906E5}"/>
              </a:ext>
            </a:extLst>
          </p:cNvPr>
          <p:cNvSpPr/>
          <p:nvPr/>
        </p:nvSpPr>
        <p:spPr>
          <a:xfrm>
            <a:off x="4518950" y="5231524"/>
            <a:ext cx="2224750" cy="55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4F55FFBF-516C-4A47-8E6D-0574D4838ED9}"/>
              </a:ext>
            </a:extLst>
          </p:cNvPr>
          <p:cNvSpPr/>
          <p:nvPr/>
        </p:nvSpPr>
        <p:spPr>
          <a:xfrm>
            <a:off x="9587431" y="5132461"/>
            <a:ext cx="1159338" cy="639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右 57">
            <a:extLst>
              <a:ext uri="{FF2B5EF4-FFF2-40B4-BE49-F238E27FC236}">
                <a16:creationId xmlns:a16="http://schemas.microsoft.com/office/drawing/2014/main" id="{C342AB3F-990B-4D4D-9103-6513C6694A1F}"/>
              </a:ext>
            </a:extLst>
          </p:cNvPr>
          <p:cNvSpPr/>
          <p:nvPr/>
        </p:nvSpPr>
        <p:spPr>
          <a:xfrm rot="5400000">
            <a:off x="8508270" y="3599698"/>
            <a:ext cx="2715802" cy="54785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9CEA74B-8107-45A6-BC87-B75E8A2448E8}"/>
              </a:ext>
            </a:extLst>
          </p:cNvPr>
          <p:cNvSpPr txBox="1"/>
          <p:nvPr/>
        </p:nvSpPr>
        <p:spPr>
          <a:xfrm>
            <a:off x="8705427" y="1162488"/>
            <a:ext cx="3163045" cy="338554"/>
          </a:xfrm>
          <a:prstGeom prst="rect">
            <a:avLst/>
          </a:prstGeom>
          <a:solidFill>
            <a:schemeClr val="accent2">
              <a:lumMod val="75000"/>
            </a:schemeClr>
          </a:solidFill>
        </p:spPr>
        <p:txBody>
          <a:bodyPr wrap="non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南海トラフ巨大地震対策検討ＷＧ</a:t>
            </a:r>
          </a:p>
        </p:txBody>
      </p:sp>
      <p:sp>
        <p:nvSpPr>
          <p:cNvPr id="44" name="テキスト ボックス 43">
            <a:extLst>
              <a:ext uri="{FF2B5EF4-FFF2-40B4-BE49-F238E27FC236}">
                <a16:creationId xmlns:a16="http://schemas.microsoft.com/office/drawing/2014/main" id="{F3EF955F-1CB3-4A5B-AC91-E8CAB140C42F}"/>
              </a:ext>
            </a:extLst>
          </p:cNvPr>
          <p:cNvSpPr txBox="1"/>
          <p:nvPr/>
        </p:nvSpPr>
        <p:spPr>
          <a:xfrm>
            <a:off x="5733785" y="2000382"/>
            <a:ext cx="1199367" cy="307777"/>
          </a:xfrm>
          <a:prstGeom prst="rect">
            <a:avLst/>
          </a:prstGeom>
          <a:noFill/>
        </p:spPr>
        <p:txBody>
          <a:bodyPr wrap="none" rtlCol="0">
            <a:spAutoFit/>
          </a:bodyPr>
          <a:lstStyle/>
          <a:p>
            <a:r>
              <a:rPr kumimoji="1" lang="ja-JP" altLang="en-US" sz="1400" dirty="0">
                <a:solidFill>
                  <a:srgbClr val="FF0000"/>
                </a:solidFill>
                <a:latin typeface="BIZ UDPゴシック" panose="020B0400000000000000" pitchFamily="50" charset="-128"/>
                <a:ea typeface="BIZ UDPゴシック" panose="020B0400000000000000" pitchFamily="50" charset="-128"/>
              </a:rPr>
              <a:t>～１０</a:t>
            </a:r>
            <a:r>
              <a:rPr kumimoji="1" lang="en-US" altLang="ja-JP" sz="1400" dirty="0">
                <a:solidFill>
                  <a:srgbClr val="FF0000"/>
                </a:solidFill>
                <a:latin typeface="BIZ UDPゴシック" panose="020B0400000000000000" pitchFamily="50" charset="-128"/>
                <a:ea typeface="BIZ UDPゴシック" panose="020B0400000000000000" pitchFamily="50" charset="-128"/>
              </a:rPr>
              <a:t>/3</a:t>
            </a:r>
            <a:r>
              <a:rPr kumimoji="1" lang="ja-JP" altLang="en-US" sz="1400" dirty="0">
                <a:solidFill>
                  <a:srgbClr val="FF0000"/>
                </a:solidFill>
                <a:latin typeface="BIZ UDPゴシック" panose="020B0400000000000000" pitchFamily="50" charset="-128"/>
                <a:ea typeface="BIZ UDPゴシック" panose="020B0400000000000000" pitchFamily="50" charset="-128"/>
              </a:rPr>
              <a:t>（木）</a:t>
            </a:r>
          </a:p>
        </p:txBody>
      </p:sp>
      <p:sp>
        <p:nvSpPr>
          <p:cNvPr id="45" name="テキスト ボックス 44">
            <a:extLst>
              <a:ext uri="{FF2B5EF4-FFF2-40B4-BE49-F238E27FC236}">
                <a16:creationId xmlns:a16="http://schemas.microsoft.com/office/drawing/2014/main" id="{9B13BBDE-981A-4C75-824F-0B488A2DA309}"/>
              </a:ext>
            </a:extLst>
          </p:cNvPr>
          <p:cNvSpPr txBox="1"/>
          <p:nvPr/>
        </p:nvSpPr>
        <p:spPr>
          <a:xfrm>
            <a:off x="10857334" y="3737658"/>
            <a:ext cx="738664" cy="2685045"/>
          </a:xfrm>
          <a:prstGeom prst="rect">
            <a:avLst/>
          </a:prstGeom>
          <a:solidFill>
            <a:schemeClr val="accent1"/>
          </a:solidFill>
        </p:spPr>
        <p:txBody>
          <a:bodyPr vert="eaVert"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第２回大阪府防災・危機管理対策推進本部会議　　</a:t>
            </a:r>
          </a:p>
        </p:txBody>
      </p:sp>
      <p:sp>
        <p:nvSpPr>
          <p:cNvPr id="46" name="テキスト ボックス 45">
            <a:extLst>
              <a:ext uri="{FF2B5EF4-FFF2-40B4-BE49-F238E27FC236}">
                <a16:creationId xmlns:a16="http://schemas.microsoft.com/office/drawing/2014/main" id="{66B357E2-003D-45DF-97A3-AAE2BA86BE13}"/>
              </a:ext>
            </a:extLst>
          </p:cNvPr>
          <p:cNvSpPr txBox="1"/>
          <p:nvPr/>
        </p:nvSpPr>
        <p:spPr>
          <a:xfrm>
            <a:off x="6704506" y="4991911"/>
            <a:ext cx="105028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（とりまとめ）</a:t>
            </a:r>
          </a:p>
        </p:txBody>
      </p:sp>
      <p:sp>
        <p:nvSpPr>
          <p:cNvPr id="48" name="正方形/長方形 47">
            <a:extLst>
              <a:ext uri="{FF2B5EF4-FFF2-40B4-BE49-F238E27FC236}">
                <a16:creationId xmlns:a16="http://schemas.microsoft.com/office/drawing/2014/main" id="{8FD79A74-1541-46B2-BEEC-D8C5830C95AE}"/>
              </a:ext>
            </a:extLst>
          </p:cNvPr>
          <p:cNvSpPr/>
          <p:nvPr/>
        </p:nvSpPr>
        <p:spPr>
          <a:xfrm>
            <a:off x="2248502" y="1668904"/>
            <a:ext cx="436272" cy="48669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5AE75F6F-A8FE-4CEF-B47F-BCB7094FD2C0}"/>
              </a:ext>
            </a:extLst>
          </p:cNvPr>
          <p:cNvSpPr txBox="1"/>
          <p:nvPr/>
        </p:nvSpPr>
        <p:spPr>
          <a:xfrm>
            <a:off x="2234916" y="2386547"/>
            <a:ext cx="461665" cy="3727046"/>
          </a:xfrm>
          <a:prstGeom prst="rect">
            <a:avLst/>
          </a:prstGeom>
          <a:noFill/>
        </p:spPr>
        <p:txBody>
          <a:bodyPr vert="eaVert" wrap="none" rtlCol="0">
            <a:spAutoFit/>
          </a:bodyPr>
          <a:lstStyle/>
          <a:p>
            <a:r>
              <a:rPr kumimoji="1" lang="ja-JP" altLang="en-US" b="1" dirty="0">
                <a:latin typeface="BIZ UDPゴシック" panose="020B0400000000000000" pitchFamily="50" charset="-128"/>
                <a:ea typeface="BIZ UDPゴシック" panose="020B0400000000000000" pitchFamily="50" charset="-128"/>
              </a:rPr>
              <a:t>日向灘を震源とする地震（    </a:t>
            </a:r>
            <a:r>
              <a:rPr kumimoji="1" lang="en-US" altLang="ja-JP" b="1" dirty="0">
                <a:latin typeface="BIZ UDPゴシック" panose="020B0400000000000000" pitchFamily="50" charset="-128"/>
                <a:ea typeface="BIZ UDPゴシック" panose="020B0400000000000000" pitchFamily="50" charset="-128"/>
              </a:rPr>
              <a:t>7.1</a:t>
            </a:r>
            <a:r>
              <a:rPr kumimoji="1" lang="ja-JP" altLang="en-US" b="1" dirty="0">
                <a:latin typeface="BIZ UDPゴシック" panose="020B0400000000000000" pitchFamily="50" charset="-128"/>
                <a:ea typeface="BIZ UDPゴシック" panose="020B0400000000000000" pitchFamily="50" charset="-128"/>
              </a:rPr>
              <a:t>）</a:t>
            </a:r>
          </a:p>
        </p:txBody>
      </p:sp>
      <p:sp>
        <p:nvSpPr>
          <p:cNvPr id="52" name="テキスト ボックス 51">
            <a:extLst>
              <a:ext uri="{FF2B5EF4-FFF2-40B4-BE49-F238E27FC236}">
                <a16:creationId xmlns:a16="http://schemas.microsoft.com/office/drawing/2014/main" id="{8DAB653B-AB05-43B9-9A52-A3DBC42495B4}"/>
              </a:ext>
            </a:extLst>
          </p:cNvPr>
          <p:cNvSpPr txBox="1"/>
          <p:nvPr/>
        </p:nvSpPr>
        <p:spPr>
          <a:xfrm>
            <a:off x="2185863" y="1318353"/>
            <a:ext cx="546945" cy="307777"/>
          </a:xfrm>
          <a:prstGeom prst="rect">
            <a:avLst/>
          </a:prstGeom>
          <a:noFill/>
        </p:spPr>
        <p:txBody>
          <a:bodyPr wrap="none" rtlCol="0">
            <a:spAutoFit/>
          </a:bodyPr>
          <a:lstStyle/>
          <a:p>
            <a:r>
              <a:rPr kumimoji="1" lang="en-US" altLang="ja-JP" sz="1400" dirty="0">
                <a:latin typeface="BIZ UDPゴシック" panose="020B0400000000000000" pitchFamily="50" charset="-128"/>
                <a:ea typeface="BIZ UDPゴシック" panose="020B0400000000000000" pitchFamily="50" charset="-128"/>
              </a:rPr>
              <a:t>8/8</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61" name="矢印: 右 60">
            <a:extLst>
              <a:ext uri="{FF2B5EF4-FFF2-40B4-BE49-F238E27FC236}">
                <a16:creationId xmlns:a16="http://schemas.microsoft.com/office/drawing/2014/main" id="{98EB222C-4DD8-4338-B8EE-264F9532AB41}"/>
              </a:ext>
            </a:extLst>
          </p:cNvPr>
          <p:cNvSpPr/>
          <p:nvPr/>
        </p:nvSpPr>
        <p:spPr>
          <a:xfrm>
            <a:off x="2889273" y="4871867"/>
            <a:ext cx="738664" cy="55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F8157FA-3B2C-4616-8FC7-8E32BF742E57}"/>
              </a:ext>
            </a:extLst>
          </p:cNvPr>
          <p:cNvSpPr txBox="1"/>
          <p:nvPr/>
        </p:nvSpPr>
        <p:spPr>
          <a:xfrm>
            <a:off x="2271251" y="4992226"/>
            <a:ext cx="415498"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Ｍ</a:t>
            </a:r>
          </a:p>
        </p:txBody>
      </p:sp>
    </p:spTree>
    <p:extLst>
      <p:ext uri="{BB962C8B-B14F-4D97-AF65-F5344CB8AC3E}">
        <p14:creationId xmlns:p14="http://schemas.microsoft.com/office/powerpoint/2010/main" val="229628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757080" y="2423650"/>
            <a:ext cx="10687665" cy="1260987"/>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南海トラフ地震臨時情報発表時の各部局で実施した対応</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（備えの再確認等）</a:t>
            </a:r>
          </a:p>
        </p:txBody>
      </p:sp>
      <p:sp>
        <p:nvSpPr>
          <p:cNvPr id="3" name="スライド番号プレースホルダー 2">
            <a:extLst>
              <a:ext uri="{FF2B5EF4-FFF2-40B4-BE49-F238E27FC236}">
                <a16:creationId xmlns:a16="http://schemas.microsoft.com/office/drawing/2014/main" id="{52BF6FA5-EB4C-4606-BE86-7A034AD41E11}"/>
              </a:ext>
            </a:extLst>
          </p:cNvPr>
          <p:cNvSpPr>
            <a:spLocks noGrp="1"/>
          </p:cNvSpPr>
          <p:nvPr>
            <p:ph type="sldNum" sz="quarter" idx="12"/>
          </p:nvPr>
        </p:nvSpPr>
        <p:spPr>
          <a:xfrm>
            <a:off x="9426678" y="6503835"/>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2</a:t>
            </a:fld>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0927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矢印: 五方向 45">
            <a:extLst>
              <a:ext uri="{FF2B5EF4-FFF2-40B4-BE49-F238E27FC236}">
                <a16:creationId xmlns:a16="http://schemas.microsoft.com/office/drawing/2014/main" id="{9DBAC324-5D1F-4F66-9C2D-62C97136615F}"/>
              </a:ext>
            </a:extLst>
          </p:cNvPr>
          <p:cNvSpPr/>
          <p:nvPr/>
        </p:nvSpPr>
        <p:spPr>
          <a:xfrm>
            <a:off x="2393561" y="2821403"/>
            <a:ext cx="8513666" cy="307777"/>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a:extLst>
              <a:ext uri="{FF2B5EF4-FFF2-40B4-BE49-F238E27FC236}">
                <a16:creationId xmlns:a16="http://schemas.microsoft.com/office/drawing/2014/main" id="{81BF7B2E-9DC7-46AE-81E7-7BCEE56CA910}"/>
              </a:ext>
            </a:extLst>
          </p:cNvPr>
          <p:cNvCxnSpPr/>
          <p:nvPr/>
        </p:nvCxnSpPr>
        <p:spPr>
          <a:xfrm>
            <a:off x="2430548" y="5183923"/>
            <a:ext cx="231024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7" name="矢印: 五方向 36">
            <a:extLst>
              <a:ext uri="{FF2B5EF4-FFF2-40B4-BE49-F238E27FC236}">
                <a16:creationId xmlns:a16="http://schemas.microsoft.com/office/drawing/2014/main" id="{A632EB90-FF44-4DF8-9967-6CE6FF921FCD}"/>
              </a:ext>
            </a:extLst>
          </p:cNvPr>
          <p:cNvSpPr/>
          <p:nvPr/>
        </p:nvSpPr>
        <p:spPr>
          <a:xfrm>
            <a:off x="2380684" y="3394936"/>
            <a:ext cx="8513666" cy="278592"/>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度付き 3">
            <a:extLst>
              <a:ext uri="{FF2B5EF4-FFF2-40B4-BE49-F238E27FC236}">
                <a16:creationId xmlns:a16="http://schemas.microsoft.com/office/drawing/2014/main" id="{E5DD995E-5E2A-46B4-A0C8-5F9B657A9937}"/>
              </a:ext>
            </a:extLst>
          </p:cNvPr>
          <p:cNvSpPr/>
          <p:nvPr/>
        </p:nvSpPr>
        <p:spPr>
          <a:xfrm>
            <a:off x="1637071" y="167149"/>
            <a:ext cx="8917858" cy="471616"/>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南海トラフ地震臨時情報（巨大地震注意）等への対応の経過について</a:t>
            </a:r>
          </a:p>
        </p:txBody>
      </p:sp>
      <p:graphicFrame>
        <p:nvGraphicFramePr>
          <p:cNvPr id="6" name="表 6">
            <a:extLst>
              <a:ext uri="{FF2B5EF4-FFF2-40B4-BE49-F238E27FC236}">
                <a16:creationId xmlns:a16="http://schemas.microsoft.com/office/drawing/2014/main" id="{8BAE09E8-2976-4E80-BC72-775C7AA7C9FC}"/>
              </a:ext>
            </a:extLst>
          </p:cNvPr>
          <p:cNvGraphicFramePr>
            <a:graphicFrameLocks noGrp="1"/>
          </p:cNvGraphicFramePr>
          <p:nvPr>
            <p:extLst>
              <p:ext uri="{D42A27DB-BD31-4B8C-83A1-F6EECF244321}">
                <p14:modId xmlns:p14="http://schemas.microsoft.com/office/powerpoint/2010/main" val="313031723"/>
              </p:ext>
            </p:extLst>
          </p:nvPr>
        </p:nvGraphicFramePr>
        <p:xfrm>
          <a:off x="117987" y="798325"/>
          <a:ext cx="11995353" cy="5760720"/>
        </p:xfrm>
        <a:graphic>
          <a:graphicData uri="http://schemas.openxmlformats.org/drawingml/2006/table">
            <a:tbl>
              <a:tblPr firstRow="1" bandRow="1">
                <a:tableStyleId>{5940675A-B579-460E-94D1-54222C63F5DA}</a:tableStyleId>
              </a:tblPr>
              <a:tblGrid>
                <a:gridCol w="422787">
                  <a:extLst>
                    <a:ext uri="{9D8B030D-6E8A-4147-A177-3AD203B41FA5}">
                      <a16:colId xmlns:a16="http://schemas.microsoft.com/office/drawing/2014/main" val="3463039442"/>
                    </a:ext>
                  </a:extLst>
                </a:gridCol>
                <a:gridCol w="1435510">
                  <a:extLst>
                    <a:ext uri="{9D8B030D-6E8A-4147-A177-3AD203B41FA5}">
                      <a16:colId xmlns:a16="http://schemas.microsoft.com/office/drawing/2014/main" val="2788808673"/>
                    </a:ext>
                  </a:extLst>
                </a:gridCol>
                <a:gridCol w="4532671">
                  <a:extLst>
                    <a:ext uri="{9D8B030D-6E8A-4147-A177-3AD203B41FA5}">
                      <a16:colId xmlns:a16="http://schemas.microsoft.com/office/drawing/2014/main" val="3166128337"/>
                    </a:ext>
                  </a:extLst>
                </a:gridCol>
                <a:gridCol w="1661651">
                  <a:extLst>
                    <a:ext uri="{9D8B030D-6E8A-4147-A177-3AD203B41FA5}">
                      <a16:colId xmlns:a16="http://schemas.microsoft.com/office/drawing/2014/main" val="330799152"/>
                    </a:ext>
                  </a:extLst>
                </a:gridCol>
                <a:gridCol w="1769807">
                  <a:extLst>
                    <a:ext uri="{9D8B030D-6E8A-4147-A177-3AD203B41FA5}">
                      <a16:colId xmlns:a16="http://schemas.microsoft.com/office/drawing/2014/main" val="3982732967"/>
                    </a:ext>
                  </a:extLst>
                </a:gridCol>
                <a:gridCol w="2172927">
                  <a:extLst>
                    <a:ext uri="{9D8B030D-6E8A-4147-A177-3AD203B41FA5}">
                      <a16:colId xmlns:a16="http://schemas.microsoft.com/office/drawing/2014/main" val="2215730370"/>
                    </a:ext>
                  </a:extLst>
                </a:gridCol>
              </a:tblGrid>
              <a:tr h="293057">
                <a:tc gridSpan="2">
                  <a:txBody>
                    <a:bodyPr/>
                    <a:lstStyle/>
                    <a:p>
                      <a:pPr algn="ctr"/>
                      <a:r>
                        <a:rPr kumimoji="1" lang="ja-JP" altLang="en-US" sz="1400" dirty="0">
                          <a:latin typeface="BIZ UDPゴシック" panose="020B0400000000000000" pitchFamily="50" charset="-128"/>
                          <a:ea typeface="BIZ UDPゴシック" panose="020B0400000000000000" pitchFamily="50" charset="-128"/>
                        </a:rPr>
                        <a:t>区　分</a:t>
                      </a:r>
                    </a:p>
                  </a:txBody>
                  <a:tcPr anchor="ctr">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8/8</a:t>
                      </a:r>
                      <a:r>
                        <a:rPr kumimoji="1" lang="ja-JP" altLang="en-US" sz="1400" dirty="0">
                          <a:latin typeface="BIZ UDPゴシック" panose="020B0400000000000000" pitchFamily="50" charset="-128"/>
                          <a:ea typeface="BIZ UDPゴシック" panose="020B0400000000000000" pitchFamily="50" charset="-128"/>
                        </a:rPr>
                        <a:t>（木）</a:t>
                      </a:r>
                    </a:p>
                  </a:txBody>
                  <a:tcPr anchor="ctr">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９（金）</a:t>
                      </a:r>
                    </a:p>
                  </a:txBody>
                  <a:tcPr anchor="ct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8/10</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14</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8/15</a:t>
                      </a:r>
                      <a:r>
                        <a:rPr kumimoji="1" lang="ja-JP" altLang="en-US" sz="1400" dirty="0">
                          <a:latin typeface="BIZ UDPゴシック" panose="020B0400000000000000" pitchFamily="50" charset="-128"/>
                          <a:ea typeface="BIZ UDPゴシック" panose="020B0400000000000000" pitchFamily="50" charset="-128"/>
                        </a:rPr>
                        <a:t>（木）</a:t>
                      </a:r>
                    </a:p>
                  </a:txBody>
                  <a:tcPr anchor="ctr"/>
                </a:tc>
                <a:extLst>
                  <a:ext uri="{0D108BD9-81ED-4DB2-BD59-A6C34878D82A}">
                    <a16:rowId xmlns:a16="http://schemas.microsoft.com/office/drawing/2014/main" val="3443009025"/>
                  </a:ext>
                </a:extLst>
              </a:tr>
              <a:tr h="557766">
                <a:tc gridSpan="2">
                  <a:txBody>
                    <a:bodyPr/>
                    <a:lstStyle/>
                    <a:p>
                      <a:pPr algn="ctr"/>
                      <a:r>
                        <a:rPr kumimoji="1" lang="ja-JP" altLang="en-US" sz="1400" dirty="0">
                          <a:latin typeface="BIZ UDPゴシック" panose="020B0400000000000000" pitchFamily="50" charset="-128"/>
                          <a:ea typeface="BIZ UDPゴシック" panose="020B0400000000000000" pitchFamily="50" charset="-128"/>
                        </a:rPr>
                        <a:t>全　般</a:t>
                      </a: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lnL w="12700" cap="flat" cmpd="sng" algn="ctr">
                      <a:solidFill>
                        <a:schemeClr val="tx1"/>
                      </a:solidFill>
                      <a:prstDash val="sysDot"/>
                      <a:round/>
                      <a:headEnd type="none" w="med" len="med"/>
                      <a:tailEnd type="none" w="med" len="med"/>
                    </a:lnL>
                  </a:tcPr>
                </a:tc>
                <a:tc>
                  <a:txBody>
                    <a:bodyPr/>
                    <a:lstStyle/>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51379996"/>
                  </a:ext>
                </a:extLst>
              </a:tr>
              <a:tr h="370840">
                <a:tc gridSpan="2">
                  <a:txBody>
                    <a:bodyPr/>
                    <a:lstStyle/>
                    <a:p>
                      <a:pPr algn="ctr"/>
                      <a:r>
                        <a:rPr kumimoji="1" lang="ja-JP" altLang="en-US" sz="1400" dirty="0">
                          <a:latin typeface="BIZ UDPゴシック" panose="020B0400000000000000" pitchFamily="50" charset="-128"/>
                          <a:ea typeface="BIZ UDPゴシック" panose="020B0400000000000000" pitchFamily="50" charset="-128"/>
                        </a:rPr>
                        <a:t>関西広域連合</a:t>
                      </a:r>
                    </a:p>
                  </a:txBody>
                  <a:tcPr anchor="ctr"/>
                </a:tc>
                <a:tc hMerge="1">
                  <a:txBody>
                    <a:bodyPr/>
                    <a:lstStyle/>
                    <a:p>
                      <a:endParaRPr kumimoji="1" lang="ja-JP" altLang="en-US" dirty="0"/>
                    </a:p>
                  </a:txBody>
                  <a:tcPr/>
                </a:tc>
                <a:tc>
                  <a:txBody>
                    <a:bodyPr/>
                    <a:lstStyle/>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41260460"/>
                  </a:ext>
                </a:extLst>
              </a:tr>
              <a:tr h="370840">
                <a:tc rowSpan="3">
                  <a:txBody>
                    <a:bodyPr/>
                    <a:lstStyle/>
                    <a:p>
                      <a:pPr algn="ctr"/>
                      <a:r>
                        <a:rPr kumimoji="1" lang="ja-JP" altLang="en-US" sz="1400" dirty="0">
                          <a:latin typeface="BIZ UDPゴシック" panose="020B0400000000000000" pitchFamily="50" charset="-128"/>
                          <a:ea typeface="BIZ UDPゴシック" panose="020B0400000000000000" pitchFamily="50" charset="-128"/>
                        </a:rPr>
                        <a:t>庁内</a:t>
                      </a:r>
                    </a:p>
                  </a:txBody>
                  <a:tcPr anchor="ctr"/>
                </a:tc>
                <a:tc>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体制・会議</a:t>
                      </a: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746862753"/>
                  </a:ext>
                </a:extLst>
              </a:tr>
              <a:tr h="370840">
                <a:tc vMerge="1">
                  <a:txBody>
                    <a:bodyPr/>
                    <a:lstStyle/>
                    <a:p>
                      <a:endParaRPr kumimoji="1" lang="ja-JP" altLang="en-US"/>
                    </a:p>
                  </a:txBody>
                  <a:tcPr/>
                </a:tc>
                <a:tc>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危機管理室内</a:t>
                      </a: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708885527"/>
                  </a:ext>
                </a:extLst>
              </a:tr>
              <a:tr h="370840">
                <a:tc vMerge="1">
                  <a:txBody>
                    <a:bodyPr/>
                    <a:lstStyle/>
                    <a:p>
                      <a:endParaRPr kumimoji="1" lang="ja-JP" altLang="en-US" sz="1400"/>
                    </a:p>
                  </a:txBody>
                  <a:tcPr/>
                </a:tc>
                <a:tc>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配備体制</a:t>
                      </a: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64726163"/>
                  </a:ext>
                </a:extLst>
              </a:tr>
              <a:tr h="370840">
                <a:tc gridSpan="2">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市町村</a:t>
                      </a: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hMerge="1">
                  <a:txBody>
                    <a:bodyPr/>
                    <a:lstStyle/>
                    <a:p>
                      <a:endParaRPr kumimoji="1" lang="ja-JP" altLang="en-US"/>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663864974"/>
                  </a:ext>
                </a:extLst>
              </a:tr>
            </a:tbl>
          </a:graphicData>
        </a:graphic>
      </p:graphicFrame>
      <p:sp>
        <p:nvSpPr>
          <p:cNvPr id="7" name="正方形/長方形 6">
            <a:extLst>
              <a:ext uri="{FF2B5EF4-FFF2-40B4-BE49-F238E27FC236}">
                <a16:creationId xmlns:a16="http://schemas.microsoft.com/office/drawing/2014/main" id="{A7CCAF53-FCBD-4720-ACC3-DDF1763ED1D2}"/>
              </a:ext>
            </a:extLst>
          </p:cNvPr>
          <p:cNvSpPr/>
          <p:nvPr/>
        </p:nvSpPr>
        <p:spPr>
          <a:xfrm>
            <a:off x="2084439" y="1369480"/>
            <a:ext cx="216309" cy="52700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19FE261-CEFB-4EDA-A76E-84866D59E748}"/>
              </a:ext>
            </a:extLst>
          </p:cNvPr>
          <p:cNvSpPr txBox="1"/>
          <p:nvPr/>
        </p:nvSpPr>
        <p:spPr>
          <a:xfrm>
            <a:off x="2002371" y="2575448"/>
            <a:ext cx="400110" cy="2858155"/>
          </a:xfrm>
          <a:prstGeom prst="rect">
            <a:avLst/>
          </a:prstGeom>
          <a:noFill/>
        </p:spPr>
        <p:txBody>
          <a:bodyPr vert="eaVert"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日向灘を震源とする地震（</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M7.1</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a:t>
            </a:r>
          </a:p>
        </p:txBody>
      </p:sp>
      <p:sp>
        <p:nvSpPr>
          <p:cNvPr id="9" name="テキスト ボックス 8">
            <a:extLst>
              <a:ext uri="{FF2B5EF4-FFF2-40B4-BE49-F238E27FC236}">
                <a16:creationId xmlns:a16="http://schemas.microsoft.com/office/drawing/2014/main" id="{B0D4A9DA-0D41-4A00-BF05-3AF0F32A6F3F}"/>
              </a:ext>
            </a:extLst>
          </p:cNvPr>
          <p:cNvSpPr txBox="1"/>
          <p:nvPr/>
        </p:nvSpPr>
        <p:spPr>
          <a:xfrm>
            <a:off x="1891393" y="1126488"/>
            <a:ext cx="779381" cy="261610"/>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16:43</a:t>
            </a:r>
            <a:r>
              <a:rPr kumimoji="1" lang="ja-JP" altLang="en-US" sz="1050" dirty="0">
                <a:latin typeface="BIZ UDPゴシック" panose="020B0400000000000000" pitchFamily="50" charset="-128"/>
                <a:ea typeface="BIZ UDPゴシック" panose="020B0400000000000000" pitchFamily="50" charset="-128"/>
              </a:rPr>
              <a:t>頃</a:t>
            </a:r>
          </a:p>
        </p:txBody>
      </p:sp>
      <p:sp>
        <p:nvSpPr>
          <p:cNvPr id="10" name="正方形/長方形 9">
            <a:extLst>
              <a:ext uri="{FF2B5EF4-FFF2-40B4-BE49-F238E27FC236}">
                <a16:creationId xmlns:a16="http://schemas.microsoft.com/office/drawing/2014/main" id="{DD83E408-A2CB-4527-B9FC-C879C5572807}"/>
              </a:ext>
            </a:extLst>
          </p:cNvPr>
          <p:cNvSpPr/>
          <p:nvPr/>
        </p:nvSpPr>
        <p:spPr>
          <a:xfrm>
            <a:off x="3964846" y="1388098"/>
            <a:ext cx="216309" cy="5270090"/>
          </a:xfrm>
          <a:prstGeom prst="rect">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3CF7173-B511-488F-8071-311859777CC1}"/>
              </a:ext>
            </a:extLst>
          </p:cNvPr>
          <p:cNvSpPr txBox="1"/>
          <p:nvPr/>
        </p:nvSpPr>
        <p:spPr>
          <a:xfrm>
            <a:off x="3882778" y="2594066"/>
            <a:ext cx="400110" cy="3303148"/>
          </a:xfrm>
          <a:prstGeom prst="rect">
            <a:avLst/>
          </a:prstGeom>
          <a:noFill/>
        </p:spPr>
        <p:txBody>
          <a:bodyPr vert="eaVert"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南海トラフ地震臨時情報（巨大地震注意）</a:t>
            </a:r>
          </a:p>
        </p:txBody>
      </p:sp>
      <p:sp>
        <p:nvSpPr>
          <p:cNvPr id="12" name="テキスト ボックス 11">
            <a:extLst>
              <a:ext uri="{FF2B5EF4-FFF2-40B4-BE49-F238E27FC236}">
                <a16:creationId xmlns:a16="http://schemas.microsoft.com/office/drawing/2014/main" id="{B4CCACCF-1C6E-4E2D-9BCF-676B0FFA31EE}"/>
              </a:ext>
            </a:extLst>
          </p:cNvPr>
          <p:cNvSpPr txBox="1"/>
          <p:nvPr/>
        </p:nvSpPr>
        <p:spPr>
          <a:xfrm>
            <a:off x="3771800" y="1132410"/>
            <a:ext cx="627095" cy="253916"/>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１９：</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５</a:t>
            </a:r>
          </a:p>
        </p:txBody>
      </p:sp>
      <p:cxnSp>
        <p:nvCxnSpPr>
          <p:cNvPr id="16" name="直線矢印コネクタ 15">
            <a:extLst>
              <a:ext uri="{FF2B5EF4-FFF2-40B4-BE49-F238E27FC236}">
                <a16:creationId xmlns:a16="http://schemas.microsoft.com/office/drawing/2014/main" id="{B945F104-ABA2-464D-BFCC-0D9914AF0D2A}"/>
              </a:ext>
            </a:extLst>
          </p:cNvPr>
          <p:cNvCxnSpPr/>
          <p:nvPr/>
        </p:nvCxnSpPr>
        <p:spPr>
          <a:xfrm>
            <a:off x="2510636" y="1907459"/>
            <a:ext cx="1116502"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2A1D0FB5-D99B-4262-BF4F-1CD1025A86B8}"/>
              </a:ext>
            </a:extLst>
          </p:cNvPr>
          <p:cNvSpPr txBox="1"/>
          <p:nvPr/>
        </p:nvSpPr>
        <p:spPr>
          <a:xfrm>
            <a:off x="2376981" y="2035567"/>
            <a:ext cx="1415772" cy="461665"/>
          </a:xfrm>
          <a:prstGeom prst="rect">
            <a:avLst/>
          </a:prstGeom>
          <a:solidFill>
            <a:schemeClr val="accent1">
              <a:lumMod val="20000"/>
              <a:lumOff val="80000"/>
            </a:schemeClr>
          </a:solidFill>
        </p:spPr>
        <p:txBody>
          <a:bodyPr wrap="non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南海トラフ地震</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臨時情報</a:t>
            </a:r>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調査中</a:t>
            </a:r>
            <a:r>
              <a:rPr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5799673-6108-4F7D-B857-1065C513EF4C}"/>
              </a:ext>
            </a:extLst>
          </p:cNvPr>
          <p:cNvSpPr txBox="1"/>
          <p:nvPr/>
        </p:nvSpPr>
        <p:spPr>
          <a:xfrm>
            <a:off x="4740791" y="4117919"/>
            <a:ext cx="383470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20:30</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第１回 防災・危機管理指令部会議</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開催</a:t>
            </a:r>
          </a:p>
        </p:txBody>
      </p:sp>
      <p:sp>
        <p:nvSpPr>
          <p:cNvPr id="26" name="正方形/長方形 25">
            <a:extLst>
              <a:ext uri="{FF2B5EF4-FFF2-40B4-BE49-F238E27FC236}">
                <a16:creationId xmlns:a16="http://schemas.microsoft.com/office/drawing/2014/main" id="{D41477E0-F216-48A8-AB71-7080F1CEBF2C}"/>
              </a:ext>
            </a:extLst>
          </p:cNvPr>
          <p:cNvSpPr/>
          <p:nvPr/>
        </p:nvSpPr>
        <p:spPr>
          <a:xfrm>
            <a:off x="10977744" y="1388098"/>
            <a:ext cx="216309" cy="52700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A8B6439-BFAD-40AD-AFCF-A55510D5DF1A}"/>
              </a:ext>
            </a:extLst>
          </p:cNvPr>
          <p:cNvSpPr txBox="1"/>
          <p:nvPr/>
        </p:nvSpPr>
        <p:spPr>
          <a:xfrm>
            <a:off x="10905680" y="1488102"/>
            <a:ext cx="400110" cy="5093702"/>
          </a:xfrm>
          <a:prstGeom prst="rect">
            <a:avLst/>
          </a:prstGeom>
          <a:noFill/>
        </p:spPr>
        <p:txBody>
          <a:bodyPr vert="eaVert"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南海トラフ地震臨時情報（巨大地震注意）の特別な呼びかけ終了</a:t>
            </a:r>
          </a:p>
        </p:txBody>
      </p:sp>
      <p:sp>
        <p:nvSpPr>
          <p:cNvPr id="28" name="テキスト ボックス 27">
            <a:extLst>
              <a:ext uri="{FF2B5EF4-FFF2-40B4-BE49-F238E27FC236}">
                <a16:creationId xmlns:a16="http://schemas.microsoft.com/office/drawing/2014/main" id="{4F35ECD2-3FE9-4724-9AD5-32F0D56335FD}"/>
              </a:ext>
            </a:extLst>
          </p:cNvPr>
          <p:cNvSpPr txBox="1"/>
          <p:nvPr/>
        </p:nvSpPr>
        <p:spPr>
          <a:xfrm>
            <a:off x="10784698" y="1132410"/>
            <a:ext cx="619080" cy="253916"/>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１</a:t>
            </a:r>
            <a:r>
              <a:rPr kumimoji="1" lang="en-US" altLang="ja-JP" sz="1050" dirty="0">
                <a:latin typeface="BIZ UDPゴシック" panose="020B0400000000000000" pitchFamily="50" charset="-128"/>
                <a:ea typeface="BIZ UDPゴシック" panose="020B0400000000000000" pitchFamily="50" charset="-128"/>
              </a:rPr>
              <a:t>7:00</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75B1C7D4-2DE2-433D-BDD2-804013C09560}"/>
              </a:ext>
            </a:extLst>
          </p:cNvPr>
          <p:cNvSpPr txBox="1"/>
          <p:nvPr/>
        </p:nvSpPr>
        <p:spPr>
          <a:xfrm>
            <a:off x="6997613" y="2556574"/>
            <a:ext cx="2133600"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13</a:t>
            </a:r>
            <a:r>
              <a:rPr lang="en-US" altLang="zh-TW"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00</a:t>
            </a:r>
            <a:r>
              <a:rPr lang="ja-JP" altLang="en-US" sz="1100" dirty="0">
                <a:latin typeface="BIZ UDPゴシック" panose="020B0400000000000000" pitchFamily="50" charset="-128"/>
                <a:ea typeface="BIZ UDPゴシック" panose="020B0400000000000000" pitchFamily="50" charset="-128"/>
              </a:rPr>
              <a:t>　参与会議</a:t>
            </a:r>
          </a:p>
        </p:txBody>
      </p:sp>
      <p:sp>
        <p:nvSpPr>
          <p:cNvPr id="31" name="テキスト ボックス 30">
            <a:extLst>
              <a:ext uri="{FF2B5EF4-FFF2-40B4-BE49-F238E27FC236}">
                <a16:creationId xmlns:a16="http://schemas.microsoft.com/office/drawing/2014/main" id="{973909D8-CA65-4B44-9A11-E8287E4489F8}"/>
              </a:ext>
            </a:extLst>
          </p:cNvPr>
          <p:cNvSpPr txBox="1"/>
          <p:nvPr/>
        </p:nvSpPr>
        <p:spPr>
          <a:xfrm>
            <a:off x="2280065" y="3177826"/>
            <a:ext cx="753732" cy="253916"/>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16:43</a:t>
            </a:r>
            <a:r>
              <a:rPr kumimoji="1" lang="ja-JP" altLang="en-US" sz="1050" dirty="0">
                <a:latin typeface="BIZ UDPゴシック" panose="020B0400000000000000" pitchFamily="50" charset="-128"/>
                <a:ea typeface="BIZ UDPゴシック" panose="020B0400000000000000" pitchFamily="50" charset="-128"/>
              </a:rPr>
              <a:t>～</a:t>
            </a:r>
          </a:p>
        </p:txBody>
      </p:sp>
      <p:sp>
        <p:nvSpPr>
          <p:cNvPr id="33" name="テキスト ボックス 32">
            <a:extLst>
              <a:ext uri="{FF2B5EF4-FFF2-40B4-BE49-F238E27FC236}">
                <a16:creationId xmlns:a16="http://schemas.microsoft.com/office/drawing/2014/main" id="{1A8E94D3-253B-44D6-A909-050C1BB2B322}"/>
              </a:ext>
            </a:extLst>
          </p:cNvPr>
          <p:cNvSpPr txBox="1"/>
          <p:nvPr/>
        </p:nvSpPr>
        <p:spPr>
          <a:xfrm>
            <a:off x="2292770" y="2538882"/>
            <a:ext cx="1085375" cy="261610"/>
          </a:xfrm>
          <a:prstGeom prst="rect">
            <a:avLst/>
          </a:prstGeom>
          <a:noFill/>
        </p:spPr>
        <p:txBody>
          <a:bodyPr wrap="square">
            <a:spAutoFit/>
          </a:bodyPr>
          <a:lstStyle/>
          <a:p>
            <a:r>
              <a:rPr lang="en-US"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16:43</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1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DAB2293-6AC9-4734-AABE-3017E8ACCA0E}"/>
              </a:ext>
            </a:extLst>
          </p:cNvPr>
          <p:cNvSpPr txBox="1"/>
          <p:nvPr/>
        </p:nvSpPr>
        <p:spPr>
          <a:xfrm>
            <a:off x="4143188" y="3634226"/>
            <a:ext cx="761747" cy="253916"/>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１９：</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５～</a:t>
            </a:r>
          </a:p>
        </p:txBody>
      </p:sp>
      <p:sp>
        <p:nvSpPr>
          <p:cNvPr id="35" name="テキスト ボックス 34">
            <a:extLst>
              <a:ext uri="{FF2B5EF4-FFF2-40B4-BE49-F238E27FC236}">
                <a16:creationId xmlns:a16="http://schemas.microsoft.com/office/drawing/2014/main" id="{A35057EA-305E-4772-B3F1-827ECFEF1728}"/>
              </a:ext>
            </a:extLst>
          </p:cNvPr>
          <p:cNvSpPr txBox="1"/>
          <p:nvPr/>
        </p:nvSpPr>
        <p:spPr>
          <a:xfrm>
            <a:off x="10110736" y="3631647"/>
            <a:ext cx="888385" cy="253916"/>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17:00</a:t>
            </a:r>
            <a:r>
              <a:rPr kumimoji="1" lang="ja-JP" altLang="en-US" sz="1050" dirty="0">
                <a:latin typeface="BIZ UDPゴシック" panose="020B0400000000000000" pitchFamily="50" charset="-128"/>
                <a:ea typeface="BIZ UDPゴシック" panose="020B0400000000000000" pitchFamily="50" charset="-128"/>
              </a:rPr>
              <a:t>解除</a:t>
            </a:r>
          </a:p>
        </p:txBody>
      </p:sp>
      <p:sp>
        <p:nvSpPr>
          <p:cNvPr id="36" name="矢印: 五方向 35">
            <a:extLst>
              <a:ext uri="{FF2B5EF4-FFF2-40B4-BE49-F238E27FC236}">
                <a16:creationId xmlns:a16="http://schemas.microsoft.com/office/drawing/2014/main" id="{B55CE8C5-13EF-4C7E-A7B0-9353C8370FEE}"/>
              </a:ext>
            </a:extLst>
          </p:cNvPr>
          <p:cNvSpPr/>
          <p:nvPr/>
        </p:nvSpPr>
        <p:spPr>
          <a:xfrm>
            <a:off x="4253219" y="3843928"/>
            <a:ext cx="6660587" cy="30777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A7FB675-F0FD-43D9-A880-10E2557A1F21}"/>
              </a:ext>
            </a:extLst>
          </p:cNvPr>
          <p:cNvSpPr txBox="1"/>
          <p:nvPr/>
        </p:nvSpPr>
        <p:spPr>
          <a:xfrm>
            <a:off x="5191000" y="3824319"/>
            <a:ext cx="4636206" cy="307777"/>
          </a:xfrm>
          <a:prstGeom prst="rect">
            <a:avLst/>
          </a:prstGeom>
          <a:noFill/>
        </p:spPr>
        <p:txBody>
          <a:bodyPr wrap="none" rtlCol="0">
            <a:spAutoFit/>
          </a:body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防災・危機管理指令部</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の活動開始　</a:t>
            </a:r>
            <a:r>
              <a:rPr kumimoji="1" lang="ja-JP" altLang="en-US" sz="1050" b="1" dirty="0">
                <a:solidFill>
                  <a:schemeClr val="bg1"/>
                </a:solidFill>
                <a:latin typeface="BIZ UDPゴシック" panose="020B0400000000000000" pitchFamily="50" charset="-128"/>
                <a:ea typeface="BIZ UDPゴシック" panose="020B0400000000000000" pitchFamily="50" charset="-128"/>
              </a:rPr>
              <a:t>（臨時情報：巨大地震注意）</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2155403-D76D-4FEC-AD7A-2AA4FA926B55}"/>
              </a:ext>
            </a:extLst>
          </p:cNvPr>
          <p:cNvSpPr txBox="1"/>
          <p:nvPr/>
        </p:nvSpPr>
        <p:spPr>
          <a:xfrm>
            <a:off x="5159895" y="3381210"/>
            <a:ext cx="3661580" cy="307777"/>
          </a:xfrm>
          <a:prstGeom prst="rect">
            <a:avLst/>
          </a:prstGeom>
          <a:noFill/>
        </p:spPr>
        <p:txBody>
          <a:bodyPr wrap="none" rtlCol="0">
            <a:spAutoFit/>
          </a:bodyPr>
          <a:lstStyle/>
          <a:p>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災害等支援対策室</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設置　</a:t>
            </a:r>
            <a:r>
              <a:rPr kumimoji="1" lang="ja-JP" altLang="en-US" sz="1050" b="1" dirty="0">
                <a:latin typeface="BIZ UDPゴシック" panose="020B0400000000000000" pitchFamily="50" charset="-128"/>
                <a:ea typeface="BIZ UDPゴシック" panose="020B0400000000000000" pitchFamily="50" charset="-128"/>
              </a:rPr>
              <a:t>（関西広域連合外：６弱）</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B49E09F8-A21F-4EAC-8BDD-BEF79A7307AF}"/>
              </a:ext>
            </a:extLst>
          </p:cNvPr>
          <p:cNvSpPr txBox="1"/>
          <p:nvPr/>
        </p:nvSpPr>
        <p:spPr>
          <a:xfrm>
            <a:off x="10075073" y="4117874"/>
            <a:ext cx="888385" cy="253916"/>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17:00</a:t>
            </a:r>
            <a:r>
              <a:rPr kumimoji="1" lang="ja-JP" altLang="en-US" sz="1050" dirty="0">
                <a:latin typeface="BIZ UDPゴシック" panose="020B0400000000000000" pitchFamily="50" charset="-128"/>
                <a:ea typeface="BIZ UDPゴシック" panose="020B0400000000000000" pitchFamily="50" charset="-128"/>
              </a:rPr>
              <a:t>廃止</a:t>
            </a:r>
          </a:p>
        </p:txBody>
      </p:sp>
      <p:sp>
        <p:nvSpPr>
          <p:cNvPr id="39" name="テキスト ボックス 38">
            <a:extLst>
              <a:ext uri="{FF2B5EF4-FFF2-40B4-BE49-F238E27FC236}">
                <a16:creationId xmlns:a16="http://schemas.microsoft.com/office/drawing/2014/main" id="{45CB9A28-634A-4D97-8189-F3C5B0A4A218}"/>
              </a:ext>
            </a:extLst>
          </p:cNvPr>
          <p:cNvSpPr txBox="1"/>
          <p:nvPr/>
        </p:nvSpPr>
        <p:spPr>
          <a:xfrm>
            <a:off x="2269293" y="5238561"/>
            <a:ext cx="3846373" cy="600164"/>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17:27</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18:27</a:t>
            </a:r>
            <a:r>
              <a:rPr lang="ja-JP" altLang="en-US" sz="1100" dirty="0">
                <a:latin typeface="BIZ UDPゴシック" panose="020B0400000000000000" pitchFamily="50" charset="-128"/>
                <a:ea typeface="BIZ UDPゴシック" panose="020B0400000000000000" pitchFamily="50" charset="-128"/>
              </a:rPr>
              <a:t>　　　　　　　★１９：４１</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各部局連絡責任者へ　　　　　　　　　指令部会議開催の案内</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第１・２報（</a:t>
            </a:r>
            <a:r>
              <a:rPr lang="en-US" altLang="ja-JP" sz="1100" dirty="0">
                <a:latin typeface="BIZ UDPゴシック" panose="020B0400000000000000" pitchFamily="50" charset="-128"/>
                <a:ea typeface="BIZ UDPゴシック" panose="020B0400000000000000" pitchFamily="50" charset="-128"/>
              </a:rPr>
              <a:t>LINEWORKS</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LINEWORS</a:t>
            </a:r>
            <a:r>
              <a:rPr lang="ja-JP" altLang="en-US" sz="1100" dirty="0">
                <a:latin typeface="BIZ UDPゴシック" panose="020B0400000000000000" pitchFamily="50" charset="-128"/>
                <a:ea typeface="BIZ UDPゴシック" panose="020B0400000000000000" pitchFamily="50" charset="-128"/>
              </a:rPr>
              <a:t>）</a:t>
            </a:r>
          </a:p>
        </p:txBody>
      </p:sp>
      <p:sp>
        <p:nvSpPr>
          <p:cNvPr id="42" name="テキスト ボックス 41">
            <a:extLst>
              <a:ext uri="{FF2B5EF4-FFF2-40B4-BE49-F238E27FC236}">
                <a16:creationId xmlns:a16="http://schemas.microsoft.com/office/drawing/2014/main" id="{47B85972-6A9E-488F-9C72-CD4133F81F1F}"/>
              </a:ext>
            </a:extLst>
          </p:cNvPr>
          <p:cNvSpPr txBox="1"/>
          <p:nvPr/>
        </p:nvSpPr>
        <p:spPr>
          <a:xfrm>
            <a:off x="6719843" y="5953662"/>
            <a:ext cx="4257901" cy="600164"/>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10:00</a:t>
            </a:r>
          </a:p>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Web</a:t>
            </a:r>
            <a:r>
              <a:rPr lang="ja-JP" altLang="en-US" sz="1100" dirty="0">
                <a:latin typeface="BIZ UDPゴシック" panose="020B0400000000000000" pitchFamily="50" charset="-128"/>
                <a:ea typeface="BIZ UDPゴシック" panose="020B0400000000000000" pitchFamily="50" charset="-128"/>
              </a:rPr>
              <a:t>会議（市町村への依頼事項）</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19:29</a:t>
            </a:r>
            <a:r>
              <a:rPr lang="ja-JP" altLang="en-US" sz="1100" dirty="0">
                <a:latin typeface="BIZ UDPゴシック" panose="020B0400000000000000" pitchFamily="50" charset="-128"/>
                <a:ea typeface="BIZ UDPゴシック" panose="020B0400000000000000" pitchFamily="50" charset="-128"/>
              </a:rPr>
              <a:t>　市町村への依頼事項確認終了（知事報告）</a:t>
            </a:r>
          </a:p>
        </p:txBody>
      </p:sp>
      <p:sp>
        <p:nvSpPr>
          <p:cNvPr id="43" name="テキスト ボックス 42">
            <a:extLst>
              <a:ext uri="{FF2B5EF4-FFF2-40B4-BE49-F238E27FC236}">
                <a16:creationId xmlns:a16="http://schemas.microsoft.com/office/drawing/2014/main" id="{8ACFBD31-F260-4872-BF80-3CD865BEF0CB}"/>
              </a:ext>
            </a:extLst>
          </p:cNvPr>
          <p:cNvSpPr txBox="1"/>
          <p:nvPr/>
        </p:nvSpPr>
        <p:spPr>
          <a:xfrm>
            <a:off x="4398895" y="6203302"/>
            <a:ext cx="1955067"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Web</a:t>
            </a:r>
            <a:r>
              <a:rPr lang="ja-JP" altLang="en-US" sz="1100" dirty="0">
                <a:latin typeface="BIZ UDPゴシック" panose="020B0400000000000000" pitchFamily="50" charset="-128"/>
                <a:ea typeface="BIZ UDPゴシック" panose="020B0400000000000000" pitchFamily="50" charset="-128"/>
              </a:rPr>
              <a:t>会議の準備、案内</a:t>
            </a:r>
          </a:p>
        </p:txBody>
      </p:sp>
      <p:cxnSp>
        <p:nvCxnSpPr>
          <p:cNvPr id="45" name="直線矢印コネクタ 44">
            <a:extLst>
              <a:ext uri="{FF2B5EF4-FFF2-40B4-BE49-F238E27FC236}">
                <a16:creationId xmlns:a16="http://schemas.microsoft.com/office/drawing/2014/main" id="{32EBE06B-AC1B-4E99-8AFF-415F872103AC}"/>
              </a:ext>
            </a:extLst>
          </p:cNvPr>
          <p:cNvCxnSpPr/>
          <p:nvPr/>
        </p:nvCxnSpPr>
        <p:spPr>
          <a:xfrm>
            <a:off x="4335088" y="6098530"/>
            <a:ext cx="197322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7" name="テキスト ボックス 46">
            <a:extLst>
              <a:ext uri="{FF2B5EF4-FFF2-40B4-BE49-F238E27FC236}">
                <a16:creationId xmlns:a16="http://schemas.microsoft.com/office/drawing/2014/main" id="{0BB57F9E-8352-4B76-A044-9479EE0889FB}"/>
              </a:ext>
            </a:extLst>
          </p:cNvPr>
          <p:cNvSpPr txBox="1"/>
          <p:nvPr/>
        </p:nvSpPr>
        <p:spPr>
          <a:xfrm>
            <a:off x="5172772" y="2836862"/>
            <a:ext cx="2818400" cy="307777"/>
          </a:xfrm>
          <a:prstGeom prst="rect">
            <a:avLst/>
          </a:prstGeom>
          <a:noFill/>
        </p:spPr>
        <p:txBody>
          <a:bodyPr wrap="none" rtlCol="0">
            <a:spAutoFit/>
          </a:bodyPr>
          <a:lstStyle/>
          <a:p>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対策準備室</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設置　</a:t>
            </a:r>
            <a:r>
              <a:rPr kumimoji="1" lang="ja-JP" altLang="en-US" sz="1050" b="1" dirty="0">
                <a:latin typeface="BIZ UDPゴシック" panose="020B0400000000000000" pitchFamily="50" charset="-128"/>
                <a:ea typeface="BIZ UDPゴシック" panose="020B0400000000000000" pitchFamily="50" charset="-128"/>
              </a:rPr>
              <a:t>（関西広域連合内）</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59EE979A-0597-4AF9-A405-50C5C0B1120D}"/>
              </a:ext>
            </a:extLst>
          </p:cNvPr>
          <p:cNvSpPr txBox="1"/>
          <p:nvPr/>
        </p:nvSpPr>
        <p:spPr>
          <a:xfrm>
            <a:off x="10100306" y="2568689"/>
            <a:ext cx="888385" cy="253916"/>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17:00</a:t>
            </a:r>
            <a:r>
              <a:rPr kumimoji="1" lang="ja-JP" altLang="en-US" sz="1050" dirty="0">
                <a:latin typeface="BIZ UDPゴシック" panose="020B0400000000000000" pitchFamily="50" charset="-128"/>
                <a:ea typeface="BIZ UDPゴシック" panose="020B0400000000000000" pitchFamily="50" charset="-128"/>
              </a:rPr>
              <a:t>廃止</a:t>
            </a:r>
          </a:p>
        </p:txBody>
      </p:sp>
      <p:cxnSp>
        <p:nvCxnSpPr>
          <p:cNvPr id="49" name="直線矢印コネクタ 48">
            <a:extLst>
              <a:ext uri="{FF2B5EF4-FFF2-40B4-BE49-F238E27FC236}">
                <a16:creationId xmlns:a16="http://schemas.microsoft.com/office/drawing/2014/main" id="{994FA0C0-02AF-4BC9-9656-1751F33F89A8}"/>
              </a:ext>
            </a:extLst>
          </p:cNvPr>
          <p:cNvCxnSpPr>
            <a:cxnSpLocks/>
          </p:cNvCxnSpPr>
          <p:nvPr/>
        </p:nvCxnSpPr>
        <p:spPr>
          <a:xfrm>
            <a:off x="4291994" y="4600100"/>
            <a:ext cx="10297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CD156EBB-ABC7-4403-A4F4-F77E666817AC}"/>
              </a:ext>
            </a:extLst>
          </p:cNvPr>
          <p:cNvSpPr txBox="1"/>
          <p:nvPr/>
        </p:nvSpPr>
        <p:spPr>
          <a:xfrm>
            <a:off x="4208130" y="4602130"/>
            <a:ext cx="1955067" cy="430887"/>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　　事務局活動</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（指令部会議準備）</a:t>
            </a:r>
          </a:p>
        </p:txBody>
      </p:sp>
      <p:sp>
        <p:nvSpPr>
          <p:cNvPr id="51" name="正方形/長方形 50">
            <a:extLst>
              <a:ext uri="{FF2B5EF4-FFF2-40B4-BE49-F238E27FC236}">
                <a16:creationId xmlns:a16="http://schemas.microsoft.com/office/drawing/2014/main" id="{2BE87F73-281E-4B17-A8F6-0211F4D4EBBD}"/>
              </a:ext>
            </a:extLst>
          </p:cNvPr>
          <p:cNvSpPr/>
          <p:nvPr/>
        </p:nvSpPr>
        <p:spPr>
          <a:xfrm>
            <a:off x="2393561" y="4444227"/>
            <a:ext cx="1505156" cy="588790"/>
          </a:xfrm>
          <a:prstGeom prst="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A02289C5-741B-43E2-9EE5-4EACF23368F1}"/>
              </a:ext>
            </a:extLst>
          </p:cNvPr>
          <p:cNvSpPr txBox="1"/>
          <p:nvPr/>
        </p:nvSpPr>
        <p:spPr>
          <a:xfrm>
            <a:off x="2380684" y="4454190"/>
            <a:ext cx="1595309" cy="600164"/>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〇幹部：連絡・対応準備</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〇１個警戒班</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（➡情報収集）</a:t>
            </a:r>
          </a:p>
        </p:txBody>
      </p:sp>
      <p:sp>
        <p:nvSpPr>
          <p:cNvPr id="53" name="正方形/長方形 52">
            <a:extLst>
              <a:ext uri="{FF2B5EF4-FFF2-40B4-BE49-F238E27FC236}">
                <a16:creationId xmlns:a16="http://schemas.microsoft.com/office/drawing/2014/main" id="{003AEA7B-979F-4B6B-9285-A151C006E3F0}"/>
              </a:ext>
            </a:extLst>
          </p:cNvPr>
          <p:cNvSpPr/>
          <p:nvPr/>
        </p:nvSpPr>
        <p:spPr>
          <a:xfrm>
            <a:off x="6546417" y="4444227"/>
            <a:ext cx="4318305" cy="543337"/>
          </a:xfrm>
          <a:prstGeom prst="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C998F248-8A1F-4EDE-89C4-C2E2BBA4F21B}"/>
              </a:ext>
            </a:extLst>
          </p:cNvPr>
          <p:cNvSpPr txBox="1"/>
          <p:nvPr/>
        </p:nvSpPr>
        <p:spPr>
          <a:xfrm>
            <a:off x="5392219" y="4492421"/>
            <a:ext cx="1095360" cy="261610"/>
          </a:xfrm>
          <a:prstGeom prst="rect">
            <a:avLst/>
          </a:prstGeom>
          <a:solidFill>
            <a:schemeClr val="bg1">
              <a:lumMod val="95000"/>
            </a:schemeClr>
          </a:solidFill>
          <a:ln>
            <a:solidFill>
              <a:schemeClr val="tx1"/>
            </a:solidFill>
          </a:ln>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配備体制整理</a:t>
            </a:r>
          </a:p>
        </p:txBody>
      </p:sp>
      <p:sp>
        <p:nvSpPr>
          <p:cNvPr id="55" name="テキスト ボックス 54">
            <a:extLst>
              <a:ext uri="{FF2B5EF4-FFF2-40B4-BE49-F238E27FC236}">
                <a16:creationId xmlns:a16="http://schemas.microsoft.com/office/drawing/2014/main" id="{23AEAD0E-9ADE-4DE2-AB35-52DE5851443B}"/>
              </a:ext>
            </a:extLst>
          </p:cNvPr>
          <p:cNvSpPr txBox="1"/>
          <p:nvPr/>
        </p:nvSpPr>
        <p:spPr>
          <a:xfrm>
            <a:off x="6574725" y="4504761"/>
            <a:ext cx="4230645" cy="430887"/>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　対応の長期化を見据え、体制を維持しつつ室内ローテーションへ</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　（１個警戒班の半日交代）</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BE3775B5-85BE-493A-8208-F4DD6A9FD76A}"/>
              </a:ext>
            </a:extLst>
          </p:cNvPr>
          <p:cNvSpPr/>
          <p:nvPr/>
        </p:nvSpPr>
        <p:spPr>
          <a:xfrm>
            <a:off x="6236624" y="5153622"/>
            <a:ext cx="4628098" cy="543337"/>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118670FA-D8CE-4E57-BF8B-7D25AD5F6077}"/>
              </a:ext>
            </a:extLst>
          </p:cNvPr>
          <p:cNvSpPr txBox="1"/>
          <p:nvPr/>
        </p:nvSpPr>
        <p:spPr>
          <a:xfrm>
            <a:off x="6549060" y="5292890"/>
            <a:ext cx="3990195"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　「非常１号配備：災害対応（主に情報収集・連絡）の体制を維持</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6286BEFA-8210-419A-8681-2EBB0E3F2FEC}"/>
              </a:ext>
            </a:extLst>
          </p:cNvPr>
          <p:cNvSpPr txBox="1"/>
          <p:nvPr/>
        </p:nvSpPr>
        <p:spPr>
          <a:xfrm>
            <a:off x="4398266" y="2001360"/>
            <a:ext cx="800219" cy="461665"/>
          </a:xfrm>
          <a:prstGeom prst="rect">
            <a:avLst/>
          </a:prstGeom>
          <a:solidFill>
            <a:schemeClr val="accent1">
              <a:lumMod val="20000"/>
              <a:lumOff val="80000"/>
            </a:schemeClr>
          </a:solidFill>
        </p:spPr>
        <p:txBody>
          <a:bodyPr wrap="non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気象庁</a:t>
            </a:r>
            <a:endParaRPr kumimoji="1"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報道提供</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1C474CA1-28B3-45CF-BCD2-85CD00113BC9}"/>
              </a:ext>
            </a:extLst>
          </p:cNvPr>
          <p:cNvSpPr txBox="1"/>
          <p:nvPr/>
        </p:nvSpPr>
        <p:spPr>
          <a:xfrm>
            <a:off x="4239414" y="1699882"/>
            <a:ext cx="1102463" cy="261610"/>
          </a:xfrm>
          <a:prstGeom prst="rect">
            <a:avLst/>
          </a:prstGeom>
          <a:noFill/>
        </p:spPr>
        <p:txBody>
          <a:bodyPr wrap="square">
            <a:spAutoFit/>
          </a:bodyPr>
          <a:lstStyle/>
          <a:p>
            <a:r>
              <a:rPr lang="en-US" altLang="zh-TW"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９</a:t>
            </a:r>
            <a:r>
              <a:rPr lang="en-US" altLang="zh-TW"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４５～</a:t>
            </a:r>
          </a:p>
        </p:txBody>
      </p:sp>
      <p:sp>
        <p:nvSpPr>
          <p:cNvPr id="60" name="テキスト ボックス 59">
            <a:extLst>
              <a:ext uri="{FF2B5EF4-FFF2-40B4-BE49-F238E27FC236}">
                <a16:creationId xmlns:a16="http://schemas.microsoft.com/office/drawing/2014/main" id="{05EA1A49-BE99-45BE-A85F-D4ADB6F1698F}"/>
              </a:ext>
            </a:extLst>
          </p:cNvPr>
          <p:cNvSpPr txBox="1"/>
          <p:nvPr/>
        </p:nvSpPr>
        <p:spPr>
          <a:xfrm>
            <a:off x="2402481" y="1431518"/>
            <a:ext cx="2133600" cy="430887"/>
          </a:xfrm>
          <a:prstGeom prst="rect">
            <a:avLst/>
          </a:prstGeom>
          <a:noFill/>
        </p:spPr>
        <p:txBody>
          <a:bodyPr wrap="square">
            <a:spAutoFit/>
          </a:bodyPr>
          <a:lstStyle/>
          <a:p>
            <a:r>
              <a:rPr lang="en-US" altLang="zh-TW" sz="1100" dirty="0">
                <a:latin typeface="BIZ UDPゴシック" panose="020B0400000000000000" pitchFamily="50" charset="-128"/>
                <a:ea typeface="BIZ UDPゴシック" panose="020B0400000000000000" pitchFamily="50" charset="-128"/>
              </a:rPr>
              <a:t>16:44 </a:t>
            </a:r>
          </a:p>
          <a:p>
            <a:r>
              <a:rPr lang="zh-TW" altLang="en-US" sz="1100" dirty="0">
                <a:latin typeface="BIZ UDPゴシック" panose="020B0400000000000000" pitchFamily="50" charset="-128"/>
                <a:ea typeface="BIZ UDPゴシック" panose="020B0400000000000000" pitchFamily="50" charset="-128"/>
              </a:rPr>
              <a:t>内閣府災害対策室設置</a:t>
            </a:r>
            <a:endParaRPr lang="ja-JP" altLang="en-US" sz="1100"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F897AAF3-174B-4C8C-A9BC-57CD8BE5A261}"/>
              </a:ext>
            </a:extLst>
          </p:cNvPr>
          <p:cNvSpPr txBox="1"/>
          <p:nvPr/>
        </p:nvSpPr>
        <p:spPr>
          <a:xfrm>
            <a:off x="6733474" y="3620399"/>
            <a:ext cx="2133600"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11</a:t>
            </a:r>
            <a:r>
              <a:rPr lang="en-US" altLang="zh-TW"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00</a:t>
            </a:r>
            <a:r>
              <a:rPr lang="ja-JP" altLang="en-US" sz="1100" dirty="0">
                <a:latin typeface="BIZ UDPゴシック" panose="020B0400000000000000" pitchFamily="50" charset="-128"/>
                <a:ea typeface="BIZ UDPゴシック" panose="020B0400000000000000" pitchFamily="50" charset="-128"/>
              </a:rPr>
              <a:t>　知事レク</a:t>
            </a:r>
          </a:p>
        </p:txBody>
      </p:sp>
      <p:sp>
        <p:nvSpPr>
          <p:cNvPr id="62" name="テキスト ボックス 61">
            <a:extLst>
              <a:ext uri="{FF2B5EF4-FFF2-40B4-BE49-F238E27FC236}">
                <a16:creationId xmlns:a16="http://schemas.microsoft.com/office/drawing/2014/main" id="{15C12D27-4758-4422-B5E9-666366634E66}"/>
              </a:ext>
            </a:extLst>
          </p:cNvPr>
          <p:cNvSpPr txBox="1"/>
          <p:nvPr/>
        </p:nvSpPr>
        <p:spPr>
          <a:xfrm>
            <a:off x="11197259" y="3304784"/>
            <a:ext cx="945959" cy="1615827"/>
          </a:xfrm>
          <a:prstGeom prst="rect">
            <a:avLst/>
          </a:prstGeom>
          <a:noFill/>
        </p:spPr>
        <p:txBody>
          <a:bodyPr wrap="square">
            <a:spAutoFit/>
          </a:bodyPr>
          <a:lstStyle/>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★府</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メッセージ</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発出</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★関係機関</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等への連絡　</a:t>
            </a:r>
          </a:p>
        </p:txBody>
      </p:sp>
      <p:cxnSp>
        <p:nvCxnSpPr>
          <p:cNvPr id="63" name="直線矢印コネクタ 62">
            <a:extLst>
              <a:ext uri="{FF2B5EF4-FFF2-40B4-BE49-F238E27FC236}">
                <a16:creationId xmlns:a16="http://schemas.microsoft.com/office/drawing/2014/main" id="{99A87A1C-D40D-4469-A06B-11DBC0353123}"/>
              </a:ext>
            </a:extLst>
          </p:cNvPr>
          <p:cNvCxnSpPr>
            <a:cxnSpLocks/>
          </p:cNvCxnSpPr>
          <p:nvPr/>
        </p:nvCxnSpPr>
        <p:spPr>
          <a:xfrm>
            <a:off x="5709629" y="1736725"/>
            <a:ext cx="5075069"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64" name="テキスト ボックス 63">
            <a:extLst>
              <a:ext uri="{FF2B5EF4-FFF2-40B4-BE49-F238E27FC236}">
                <a16:creationId xmlns:a16="http://schemas.microsoft.com/office/drawing/2014/main" id="{8A14C4E7-36EB-4B65-8B0B-A88ED920D5B5}"/>
              </a:ext>
            </a:extLst>
          </p:cNvPr>
          <p:cNvSpPr txBox="1"/>
          <p:nvPr/>
        </p:nvSpPr>
        <p:spPr>
          <a:xfrm>
            <a:off x="6178711" y="1916510"/>
            <a:ext cx="4177739" cy="285236"/>
          </a:xfrm>
          <a:prstGeom prst="rect">
            <a:avLst/>
          </a:prstGeom>
          <a:solidFill>
            <a:schemeClr val="accent1">
              <a:lumMod val="20000"/>
              <a:lumOff val="80000"/>
            </a:schemeClr>
          </a:solid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南海トラフ地震臨時情報</a:t>
            </a:r>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巨大地震注意</a:t>
            </a:r>
            <a:r>
              <a:rPr lang="ja-JP" altLang="en-US" sz="1200" dirty="0">
                <a:latin typeface="BIZ UDPゴシック" panose="020B0400000000000000" pitchFamily="50" charset="-128"/>
                <a:ea typeface="BIZ UDPゴシック" panose="020B0400000000000000" pitchFamily="50" charset="-128"/>
              </a:rPr>
              <a:t>）発表・注意喚起</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EE3BB0BB-7FF8-4A21-82FB-09ADEF51AA46}"/>
              </a:ext>
            </a:extLst>
          </p:cNvPr>
          <p:cNvSpPr txBox="1"/>
          <p:nvPr/>
        </p:nvSpPr>
        <p:spPr>
          <a:xfrm>
            <a:off x="5087461" y="3627863"/>
            <a:ext cx="2133600"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 知事メッセージ発出</a:t>
            </a:r>
          </a:p>
        </p:txBody>
      </p:sp>
      <p:sp>
        <p:nvSpPr>
          <p:cNvPr id="66" name="テキスト ボックス 65">
            <a:extLst>
              <a:ext uri="{FF2B5EF4-FFF2-40B4-BE49-F238E27FC236}">
                <a16:creationId xmlns:a16="http://schemas.microsoft.com/office/drawing/2014/main" id="{38069AAC-9BD6-4A5E-834D-361060B24E59}"/>
              </a:ext>
            </a:extLst>
          </p:cNvPr>
          <p:cNvSpPr txBox="1"/>
          <p:nvPr/>
        </p:nvSpPr>
        <p:spPr>
          <a:xfrm>
            <a:off x="5435264" y="4733654"/>
            <a:ext cx="1955067"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　　非常１号配備　　</a:t>
            </a:r>
          </a:p>
        </p:txBody>
      </p:sp>
      <p:sp>
        <p:nvSpPr>
          <p:cNvPr id="69" name="テキスト ボックス 68">
            <a:extLst>
              <a:ext uri="{FF2B5EF4-FFF2-40B4-BE49-F238E27FC236}">
                <a16:creationId xmlns:a16="http://schemas.microsoft.com/office/drawing/2014/main" id="{B41FEA89-AA21-4407-8D58-BA5DBCF8C958}"/>
              </a:ext>
            </a:extLst>
          </p:cNvPr>
          <p:cNvSpPr txBox="1"/>
          <p:nvPr/>
        </p:nvSpPr>
        <p:spPr>
          <a:xfrm>
            <a:off x="2364686" y="3763626"/>
            <a:ext cx="1524776" cy="430887"/>
          </a:xfrm>
          <a:prstGeom prst="rect">
            <a:avLst/>
          </a:prstGeom>
          <a:noFill/>
          <a:ln>
            <a:solidFill>
              <a:schemeClr val="tx1"/>
            </a:solidFill>
            <a:prstDash val="dash"/>
          </a:ln>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防災・危機管理警戒班</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（情報収集）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7" name="スライド番号プレースホルダー 2">
            <a:extLst>
              <a:ext uri="{FF2B5EF4-FFF2-40B4-BE49-F238E27FC236}">
                <a16:creationId xmlns:a16="http://schemas.microsoft.com/office/drawing/2014/main" id="{62A49680-AC6F-4644-A9B8-5C58601D6574}"/>
              </a:ext>
            </a:extLst>
          </p:cNvPr>
          <p:cNvSpPr>
            <a:spLocks noGrp="1"/>
          </p:cNvSpPr>
          <p:nvPr>
            <p:ph type="sldNum" sz="quarter" idx="12"/>
          </p:nvPr>
        </p:nvSpPr>
        <p:spPr>
          <a:xfrm>
            <a:off x="9426678" y="6494003"/>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3</a:t>
            </a:fld>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736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1637071" y="167149"/>
            <a:ext cx="8917858" cy="471616"/>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南海トラフ地震臨時情報（巨大地震注意）発表に伴う社会の動き（一例）</a:t>
            </a:r>
          </a:p>
        </p:txBody>
      </p:sp>
      <p:graphicFrame>
        <p:nvGraphicFramePr>
          <p:cNvPr id="2" name="表 2">
            <a:extLst>
              <a:ext uri="{FF2B5EF4-FFF2-40B4-BE49-F238E27FC236}">
                <a16:creationId xmlns:a16="http://schemas.microsoft.com/office/drawing/2014/main" id="{19BE1968-3284-413F-8027-162C0131D351}"/>
              </a:ext>
            </a:extLst>
          </p:cNvPr>
          <p:cNvGraphicFramePr>
            <a:graphicFrameLocks noGrp="1"/>
          </p:cNvGraphicFramePr>
          <p:nvPr>
            <p:extLst>
              <p:ext uri="{D42A27DB-BD31-4B8C-83A1-F6EECF244321}">
                <p14:modId xmlns:p14="http://schemas.microsoft.com/office/powerpoint/2010/main" val="1034297176"/>
              </p:ext>
            </p:extLst>
          </p:nvPr>
        </p:nvGraphicFramePr>
        <p:xfrm>
          <a:off x="370346" y="896653"/>
          <a:ext cx="11703667" cy="5765800"/>
        </p:xfrm>
        <a:graphic>
          <a:graphicData uri="http://schemas.openxmlformats.org/drawingml/2006/table">
            <a:tbl>
              <a:tblPr firstRow="1" bandRow="1">
                <a:tableStyleId>{5C22544A-7EE6-4342-B048-85BDC9FD1C3A}</a:tableStyleId>
              </a:tblPr>
              <a:tblGrid>
                <a:gridCol w="2707150">
                  <a:extLst>
                    <a:ext uri="{9D8B030D-6E8A-4147-A177-3AD203B41FA5}">
                      <a16:colId xmlns:a16="http://schemas.microsoft.com/office/drawing/2014/main" val="2107179499"/>
                    </a:ext>
                  </a:extLst>
                </a:gridCol>
                <a:gridCol w="8996517">
                  <a:extLst>
                    <a:ext uri="{9D8B030D-6E8A-4147-A177-3AD203B41FA5}">
                      <a16:colId xmlns:a16="http://schemas.microsoft.com/office/drawing/2014/main" val="490045934"/>
                    </a:ext>
                  </a:extLst>
                </a:gridCol>
              </a:tblGrid>
              <a:tr h="370840">
                <a:tc>
                  <a:txBody>
                    <a:bodyPr/>
                    <a:lstStyle/>
                    <a:p>
                      <a:pPr algn="ctr"/>
                      <a:r>
                        <a:rPr kumimoji="1" lang="ja-JP" altLang="en-US" dirty="0">
                          <a:latin typeface="BIZ UDPゴシック" panose="020B0400000000000000" pitchFamily="50" charset="-128"/>
                          <a:ea typeface="BIZ UDPゴシック" panose="020B0400000000000000" pitchFamily="50" charset="-128"/>
                        </a:rPr>
                        <a:t>区分 </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それぞれの対応</a:t>
                      </a:r>
                    </a:p>
                  </a:txBody>
                  <a:tcPr/>
                </a:tc>
                <a:extLst>
                  <a:ext uri="{0D108BD9-81ED-4DB2-BD59-A6C34878D82A}">
                    <a16:rowId xmlns:a16="http://schemas.microsoft.com/office/drawing/2014/main" val="507951157"/>
                  </a:ext>
                </a:extLst>
              </a:tr>
              <a:tr h="370840">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鉄道機関</a:t>
                      </a:r>
                    </a:p>
                  </a:txBody>
                  <a:tcPr anchor="ctr"/>
                </a:tc>
                <a:tc>
                  <a:txBody>
                    <a:bodyPr/>
                    <a:lstStyle/>
                    <a:p>
                      <a:r>
                        <a:rPr kumimoji="1" lang="ja-JP" altLang="en-US" b="1" u="sng" dirty="0">
                          <a:solidFill>
                            <a:srgbClr val="FF0000"/>
                          </a:solidFill>
                          <a:latin typeface="BIZ UDPゴシック" panose="020B0400000000000000" pitchFamily="50" charset="-128"/>
                          <a:ea typeface="BIZ UDPゴシック" panose="020B0400000000000000" pitchFamily="50" charset="-128"/>
                        </a:rPr>
                        <a:t>■速度を落として運転など</a:t>
                      </a:r>
                      <a:endParaRPr kumimoji="1" lang="en-US" altLang="ja-JP" b="1"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◇ＪＲ東海</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東海道新幹線では、静岡県の三島駅と愛知県の</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三河安城駅の間で上下線で、速度を落として運転　</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 </a:t>
                      </a:r>
                      <a:r>
                        <a:rPr kumimoji="1" lang="ja-JP" altLang="en-US" b="1" dirty="0">
                          <a:latin typeface="BIZ UDPゴシック" panose="020B0400000000000000" pitchFamily="50" charset="-128"/>
                          <a:ea typeface="BIZ UDPゴシック" panose="020B0400000000000000" pitchFamily="50" charset="-128"/>
                        </a:rPr>
                        <a:t>◇ＪＲ西日本</a:t>
                      </a:r>
                      <a:endParaRPr kumimoji="1" lang="en-US" altLang="ja-JP" b="1"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和歌山駅と新宮駅の間で特急列車の運転取りやめ</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b="1" u="sng" dirty="0">
                          <a:solidFill>
                            <a:schemeClr val="tx2"/>
                          </a:solidFill>
                          <a:latin typeface="BIZ UDPゴシック" panose="020B0400000000000000" pitchFamily="50" charset="-128"/>
                          <a:ea typeface="BIZ UDPゴシック" panose="020B0400000000000000" pitchFamily="50" charset="-128"/>
                        </a:rPr>
                        <a:t>■通常どおり運転</a:t>
                      </a:r>
                      <a:endParaRPr kumimoji="1" lang="en-US" altLang="ja-JP" b="1" u="sng" dirty="0">
                        <a:solidFill>
                          <a:schemeClr val="tx2"/>
                        </a:solidFill>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◇ＪＲ九州</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ja-JP" altLang="en-US" b="1" u="sng" dirty="0">
                          <a:latin typeface="BIZ UDPゴシック" panose="020B0400000000000000" pitchFamily="50" charset="-128"/>
                          <a:ea typeface="BIZ UDPゴシック" panose="020B0400000000000000" pitchFamily="50" charset="-128"/>
                        </a:rPr>
                        <a:t>安全確認ののち</a:t>
                      </a:r>
                      <a:r>
                        <a:rPr kumimoji="1" lang="ja-JP" altLang="en-US" dirty="0">
                          <a:latin typeface="BIZ UDPゴシック" panose="020B0400000000000000" pitchFamily="50" charset="-128"/>
                          <a:ea typeface="BIZ UDPゴシック" panose="020B0400000000000000" pitchFamily="50" charset="-128"/>
                        </a:rPr>
                        <a:t>、始発から通常どおり運転　　</a:t>
                      </a:r>
                    </a:p>
                  </a:txBody>
                  <a:tcPr/>
                </a:tc>
                <a:extLst>
                  <a:ext uri="{0D108BD9-81ED-4DB2-BD59-A6C34878D82A}">
                    <a16:rowId xmlns:a16="http://schemas.microsoft.com/office/drawing/2014/main" val="3575595232"/>
                  </a:ext>
                </a:extLst>
              </a:tr>
              <a:tr h="741680">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各種イベント</a:t>
                      </a:r>
                    </a:p>
                  </a:txBody>
                  <a:tcPr anchor="ctr"/>
                </a:tc>
                <a:tc>
                  <a:txBody>
                    <a:bodyPr/>
                    <a:lstStyle/>
                    <a:p>
                      <a:r>
                        <a:rPr kumimoji="1" lang="ja-JP" altLang="en-US" b="1" u="sng" dirty="0">
                          <a:solidFill>
                            <a:srgbClr val="FF0000"/>
                          </a:solidFill>
                          <a:latin typeface="BIZ UDPゴシック" panose="020B0400000000000000" pitchFamily="50" charset="-128"/>
                          <a:ea typeface="BIZ UDPゴシック" panose="020B0400000000000000" pitchFamily="50" charset="-128"/>
                        </a:rPr>
                        <a:t>■イベント中止 </a:t>
                      </a:r>
                      <a:endParaRPr kumimoji="1" lang="en-US" altLang="ja-JP" b="1"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◇海水浴場の閉鎖（和歌山県白浜町）</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8/9</a:t>
                      </a:r>
                      <a:r>
                        <a:rPr kumimoji="1" lang="ja-JP" altLang="en-US" dirty="0">
                          <a:latin typeface="BIZ UDPゴシック" panose="020B0400000000000000" pitchFamily="50" charset="-128"/>
                          <a:ea typeface="BIZ UDPゴシック" panose="020B0400000000000000" pitchFamily="50" charset="-128"/>
                        </a:rPr>
                        <a:t>（金）から１週間程度、</a:t>
                      </a:r>
                      <a:r>
                        <a:rPr kumimoji="1" lang="ja-JP" altLang="en-US" b="1" u="sng" dirty="0">
                          <a:latin typeface="BIZ UDPゴシック" panose="020B0400000000000000" pitchFamily="50" charset="-128"/>
                          <a:ea typeface="BIZ UDPゴシック" panose="020B0400000000000000" pitchFamily="50" charset="-128"/>
                        </a:rPr>
                        <a:t>町にある海水浴場を閉鎖</a:t>
                      </a:r>
                      <a:endParaRPr kumimoji="1" lang="en-US" altLang="ja-JP" b="1" u="sng" dirty="0">
                        <a:latin typeface="BIZ UDPゴシック" panose="020B0400000000000000" pitchFamily="50" charset="-128"/>
                        <a:ea typeface="BIZ UDPゴシック" panose="020B0400000000000000" pitchFamily="50" charset="-128"/>
                      </a:endParaRPr>
                    </a:p>
                    <a:p>
                      <a:r>
                        <a:rPr kumimoji="1" lang="ja-JP" altLang="en-US" b="1" u="none"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すると発表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b="1" u="sng" dirty="0">
                          <a:solidFill>
                            <a:schemeClr val="tx2"/>
                          </a:solidFill>
                          <a:latin typeface="BIZ UDPゴシック" panose="020B0400000000000000" pitchFamily="50" charset="-128"/>
                          <a:ea typeface="BIZ UDPゴシック" panose="020B0400000000000000" pitchFamily="50" charset="-128"/>
                        </a:rPr>
                        <a:t>■イベント開催　</a:t>
                      </a:r>
                      <a:endParaRPr kumimoji="1" lang="en-US" altLang="ja-JP" b="1" u="sng" dirty="0">
                        <a:solidFill>
                          <a:schemeClr val="tx2"/>
                        </a:solidFill>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◇阿波おどり（徳島県徳島市）</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8/11</a:t>
                      </a:r>
                      <a:r>
                        <a:rPr kumimoji="1" lang="ja-JP" altLang="en-US" dirty="0">
                          <a:latin typeface="BIZ UDPゴシック" panose="020B0400000000000000" pitchFamily="50" charset="-128"/>
                          <a:ea typeface="BIZ UDPゴシック" panose="020B0400000000000000" pitchFamily="50" charset="-128"/>
                        </a:rPr>
                        <a:t>（日）・１２（月</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、地震発生時の迅速な</a:t>
                      </a:r>
                      <a:r>
                        <a:rPr kumimoji="1" lang="ja-JP" altLang="en-US" b="1" u="sng" dirty="0">
                          <a:latin typeface="BIZ UDPゴシック" panose="020B0400000000000000" pitchFamily="50" charset="-128"/>
                          <a:ea typeface="BIZ UDPゴシック" panose="020B0400000000000000" pitchFamily="50" charset="-128"/>
                        </a:rPr>
                        <a:t>避難の</a:t>
                      </a:r>
                      <a:endParaRPr kumimoji="1" lang="en-US" altLang="ja-JP" b="1" u="sng" dirty="0">
                        <a:latin typeface="BIZ UDPゴシック" panose="020B0400000000000000" pitchFamily="50" charset="-128"/>
                        <a:ea typeface="BIZ UDPゴシック" panose="020B0400000000000000" pitchFamily="50" charset="-128"/>
                      </a:endParaRPr>
                    </a:p>
                    <a:p>
                      <a:r>
                        <a:rPr kumimoji="1" lang="ja-JP" altLang="en-US" b="1" u="none" dirty="0">
                          <a:latin typeface="BIZ UDPゴシック" panose="020B0400000000000000" pitchFamily="50" charset="-128"/>
                          <a:ea typeface="BIZ UDPゴシック" panose="020B0400000000000000" pitchFamily="50" charset="-128"/>
                        </a:rPr>
                        <a:t>　</a:t>
                      </a:r>
                      <a:r>
                        <a:rPr kumimoji="1" lang="ja-JP" altLang="en-US" b="1" u="sng" dirty="0">
                          <a:latin typeface="BIZ UDPゴシック" panose="020B0400000000000000" pitchFamily="50" charset="-128"/>
                          <a:ea typeface="BIZ UDPゴシック" panose="020B0400000000000000" pitchFamily="50" charset="-128"/>
                        </a:rPr>
                        <a:t>呼びかけを行いつつ、開催</a:t>
                      </a:r>
                      <a:endParaRPr kumimoji="1" lang="en-US" altLang="ja-JP" b="1" u="sng"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◇よさこい祭り（高知県高知市）</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8/9</a:t>
                      </a:r>
                      <a:r>
                        <a:rPr kumimoji="1" lang="ja-JP" altLang="en-US" dirty="0">
                          <a:latin typeface="BIZ UDPゴシック" panose="020B0400000000000000" pitchFamily="50" charset="-128"/>
                          <a:ea typeface="BIZ UDPゴシック" panose="020B0400000000000000" pitchFamily="50" charset="-128"/>
                        </a:rPr>
                        <a:t>（金）～１２（月）、</a:t>
                      </a:r>
                      <a:r>
                        <a:rPr kumimoji="1" lang="ja-JP" altLang="en-US" b="1" u="sng" dirty="0">
                          <a:solidFill>
                            <a:schemeClr val="tx1"/>
                          </a:solidFill>
                          <a:latin typeface="BIZ UDPゴシック" panose="020B0400000000000000" pitchFamily="50" charset="-128"/>
                          <a:ea typeface="BIZ UDPゴシック" panose="020B0400000000000000" pitchFamily="50" charset="-128"/>
                        </a:rPr>
                        <a:t>対策を講じた上で、開催</a:t>
                      </a:r>
                      <a:r>
                        <a:rPr kumimoji="1" lang="en-US" altLang="ja-JP" b="1" u="sng" dirty="0">
                          <a:solidFill>
                            <a:schemeClr val="tx1"/>
                          </a:solidFill>
                          <a:latin typeface="BIZ UDPゴシック" panose="020B0400000000000000" pitchFamily="50" charset="-128"/>
                          <a:ea typeface="BIZ UDPゴシック" panose="020B0400000000000000" pitchFamily="50" charset="-128"/>
                        </a:rPr>
                        <a:t> </a:t>
                      </a:r>
                      <a:r>
                        <a:rPr kumimoji="1" lang="ja-JP" altLang="en-US" b="1" u="sng" dirty="0">
                          <a:solidFill>
                            <a:schemeClr val="tx1"/>
                          </a:solidFill>
                          <a:latin typeface="BIZ UDPゴシック" panose="020B0400000000000000" pitchFamily="50" charset="-128"/>
                          <a:ea typeface="BIZ UDPゴシック" panose="020B0400000000000000" pitchFamily="50" charset="-128"/>
                        </a:rPr>
                        <a:t>　　 </a:t>
                      </a:r>
                    </a:p>
                  </a:txBody>
                  <a:tcPr/>
                </a:tc>
                <a:extLst>
                  <a:ext uri="{0D108BD9-81ED-4DB2-BD59-A6C34878D82A}">
                    <a16:rowId xmlns:a16="http://schemas.microsoft.com/office/drawing/2014/main" val="528806790"/>
                  </a:ext>
                </a:extLst>
              </a:tr>
            </a:tbl>
          </a:graphicData>
        </a:graphic>
      </p:graphicFrame>
      <p:pic>
        <p:nvPicPr>
          <p:cNvPr id="5" name="図 4">
            <a:extLst>
              <a:ext uri="{FF2B5EF4-FFF2-40B4-BE49-F238E27FC236}">
                <a16:creationId xmlns:a16="http://schemas.microsoft.com/office/drawing/2014/main" id="{0385DE8D-9FA2-4ED9-842D-BABB1D1BB0A2}"/>
              </a:ext>
            </a:extLst>
          </p:cNvPr>
          <p:cNvPicPr>
            <a:picLocks noChangeAspect="1"/>
          </p:cNvPicPr>
          <p:nvPr/>
        </p:nvPicPr>
        <p:blipFill rotWithShape="1">
          <a:blip r:embed="rId2"/>
          <a:srcRect l="62984" t="28817" r="6210" b="20574"/>
          <a:stretch/>
        </p:blipFill>
        <p:spPr>
          <a:xfrm>
            <a:off x="9506888" y="1552065"/>
            <a:ext cx="2096081" cy="1936955"/>
          </a:xfrm>
          <a:prstGeom prst="rect">
            <a:avLst/>
          </a:prstGeom>
        </p:spPr>
      </p:pic>
      <p:pic>
        <p:nvPicPr>
          <p:cNvPr id="14" name="図 13">
            <a:extLst>
              <a:ext uri="{FF2B5EF4-FFF2-40B4-BE49-F238E27FC236}">
                <a16:creationId xmlns:a16="http://schemas.microsoft.com/office/drawing/2014/main" id="{457DD38F-F378-4F4F-9516-E12B1213AE7A}"/>
              </a:ext>
            </a:extLst>
          </p:cNvPr>
          <p:cNvPicPr>
            <a:picLocks noChangeAspect="1"/>
          </p:cNvPicPr>
          <p:nvPr/>
        </p:nvPicPr>
        <p:blipFill rotWithShape="1">
          <a:blip r:embed="rId3"/>
          <a:srcRect l="3038" t="29678" r="33306" b="11828"/>
          <a:stretch/>
        </p:blipFill>
        <p:spPr>
          <a:xfrm>
            <a:off x="9183329" y="4694071"/>
            <a:ext cx="2743200" cy="1417938"/>
          </a:xfrm>
          <a:prstGeom prst="rect">
            <a:avLst/>
          </a:prstGeom>
        </p:spPr>
      </p:pic>
      <p:sp>
        <p:nvSpPr>
          <p:cNvPr id="15" name="テキスト ボックス 14">
            <a:extLst>
              <a:ext uri="{FF2B5EF4-FFF2-40B4-BE49-F238E27FC236}">
                <a16:creationId xmlns:a16="http://schemas.microsoft.com/office/drawing/2014/main" id="{8907B410-D7D4-4884-94CD-901C070F56B9}"/>
              </a:ext>
            </a:extLst>
          </p:cNvPr>
          <p:cNvSpPr txBox="1"/>
          <p:nvPr/>
        </p:nvSpPr>
        <p:spPr>
          <a:xfrm>
            <a:off x="10060591" y="3517943"/>
            <a:ext cx="1128835" cy="261610"/>
          </a:xfrm>
          <a:prstGeom prst="rect">
            <a:avLst/>
          </a:prstGeom>
          <a:noFill/>
        </p:spPr>
        <p:txBody>
          <a:bodyPr wrap="non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ＪＲのＨＰより</a:t>
            </a: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5BF1E766-5FC6-4129-8A49-1A7E8C2C33FD}"/>
              </a:ext>
            </a:extLst>
          </p:cNvPr>
          <p:cNvSpPr txBox="1"/>
          <p:nvPr/>
        </p:nvSpPr>
        <p:spPr>
          <a:xfrm>
            <a:off x="10060591" y="6193065"/>
            <a:ext cx="1367682" cy="261610"/>
          </a:xfrm>
          <a:prstGeom prst="rect">
            <a:avLst/>
          </a:prstGeom>
          <a:noFill/>
        </p:spPr>
        <p:txBody>
          <a:bodyPr wrap="non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和歌山県ＨＰより</a:t>
            </a: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7" name="スライド番号プレースホルダー 2">
            <a:extLst>
              <a:ext uri="{FF2B5EF4-FFF2-40B4-BE49-F238E27FC236}">
                <a16:creationId xmlns:a16="http://schemas.microsoft.com/office/drawing/2014/main" id="{62A49680-AC6F-4644-A9B8-5C58601D6574}"/>
              </a:ext>
            </a:extLst>
          </p:cNvPr>
          <p:cNvSpPr>
            <a:spLocks noGrp="1"/>
          </p:cNvSpPr>
          <p:nvPr>
            <p:ph type="sldNum" sz="quarter" idx="12"/>
          </p:nvPr>
        </p:nvSpPr>
        <p:spPr>
          <a:xfrm>
            <a:off x="9407014" y="6454675"/>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4</a:t>
            </a:fld>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887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609601" y="2689122"/>
            <a:ext cx="10992464" cy="1260987"/>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latin typeface="BIZ UDPゴシック" panose="020B0400000000000000" pitchFamily="50" charset="-128"/>
                <a:ea typeface="BIZ UDPゴシック" panose="020B0400000000000000" pitchFamily="50" charset="-128"/>
              </a:rPr>
              <a:t>南海トラフ地震臨時情報発表時の府民への呼びかけ等に係る論点</a:t>
            </a:r>
            <a:endParaRPr kumimoji="1" lang="ja-JP" altLang="en-US" sz="28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52BF6FA5-EB4C-4606-BE86-7A034AD41E11}"/>
              </a:ext>
            </a:extLst>
          </p:cNvPr>
          <p:cNvSpPr>
            <a:spLocks noGrp="1"/>
          </p:cNvSpPr>
          <p:nvPr>
            <p:ph type="sldNum" sz="quarter" idx="12"/>
          </p:nvPr>
        </p:nvSpPr>
        <p:spPr>
          <a:xfrm>
            <a:off x="9426678" y="6503835"/>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5</a:t>
            </a:fld>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873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C163351-9431-4C5F-A1AC-09809C84B49F}"/>
              </a:ext>
            </a:extLst>
          </p:cNvPr>
          <p:cNvSpPr txBox="1"/>
          <p:nvPr/>
        </p:nvSpPr>
        <p:spPr>
          <a:xfrm>
            <a:off x="3653953" y="6483846"/>
            <a:ext cx="8799871" cy="261610"/>
          </a:xfrm>
          <a:prstGeom prst="rect">
            <a:avLst/>
          </a:prstGeom>
          <a:noFill/>
        </p:spPr>
        <p:txBody>
          <a:bodyPr wrap="square">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内閣府「南海トラフ地震の多様な発生形態に備えた 防災対応検討ガイドライン（第</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版）」の概要 令和３年５月（一部改定）より抜粋</a:t>
            </a:r>
          </a:p>
        </p:txBody>
      </p:sp>
      <p:sp>
        <p:nvSpPr>
          <p:cNvPr id="6" name="スライド番号プレースホルダー 2">
            <a:extLst>
              <a:ext uri="{FF2B5EF4-FFF2-40B4-BE49-F238E27FC236}">
                <a16:creationId xmlns:a16="http://schemas.microsoft.com/office/drawing/2014/main" id="{676EFD2D-A264-4599-8F6A-FDDFC0F9DB83}"/>
              </a:ext>
            </a:extLst>
          </p:cNvPr>
          <p:cNvSpPr>
            <a:spLocks noGrp="1"/>
          </p:cNvSpPr>
          <p:nvPr>
            <p:ph type="sldNum" sz="quarter" idx="12"/>
          </p:nvPr>
        </p:nvSpPr>
        <p:spPr>
          <a:xfrm>
            <a:off x="9436508" y="6488096"/>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6</a:t>
            </a:fld>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050811ED-640E-4D2A-8196-28DC150B1A22}"/>
              </a:ext>
            </a:extLst>
          </p:cNvPr>
          <p:cNvGrpSpPr/>
          <p:nvPr/>
        </p:nvGrpSpPr>
        <p:grpSpPr>
          <a:xfrm>
            <a:off x="1524001" y="0"/>
            <a:ext cx="9284107" cy="6390968"/>
            <a:chOff x="1524001" y="0"/>
            <a:chExt cx="9284107" cy="6390968"/>
          </a:xfrm>
        </p:grpSpPr>
        <p:pic>
          <p:nvPicPr>
            <p:cNvPr id="5" name="図 4">
              <a:extLst>
                <a:ext uri="{FF2B5EF4-FFF2-40B4-BE49-F238E27FC236}">
                  <a16:creationId xmlns:a16="http://schemas.microsoft.com/office/drawing/2014/main" id="{07B5B8B4-BA72-41A4-9185-681216D85B01}"/>
                </a:ext>
              </a:extLst>
            </p:cNvPr>
            <p:cNvPicPr>
              <a:picLocks noChangeAspect="1"/>
            </p:cNvPicPr>
            <p:nvPr/>
          </p:nvPicPr>
          <p:blipFill rotWithShape="1">
            <a:blip r:embed="rId2"/>
            <a:srcRect l="17097" t="16487" r="18387" b="3226"/>
            <a:stretch/>
          </p:blipFill>
          <p:spPr>
            <a:xfrm>
              <a:off x="1524001" y="0"/>
              <a:ext cx="9129955" cy="6390968"/>
            </a:xfrm>
            <a:prstGeom prst="rect">
              <a:avLst/>
            </a:prstGeom>
          </p:spPr>
        </p:pic>
        <p:sp>
          <p:nvSpPr>
            <p:cNvPr id="3" name="正方形/長方形 2">
              <a:extLst>
                <a:ext uri="{FF2B5EF4-FFF2-40B4-BE49-F238E27FC236}">
                  <a16:creationId xmlns:a16="http://schemas.microsoft.com/office/drawing/2014/main" id="{AB65B5E3-CA14-44FA-A446-07C2976FCA3D}"/>
                </a:ext>
              </a:extLst>
            </p:cNvPr>
            <p:cNvSpPr/>
            <p:nvPr/>
          </p:nvSpPr>
          <p:spPr>
            <a:xfrm>
              <a:off x="10370820" y="5943600"/>
              <a:ext cx="437288" cy="41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6849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2B3B53E-631C-4474-84A4-8824E14995BA}"/>
              </a:ext>
            </a:extLst>
          </p:cNvPr>
          <p:cNvSpPr txBox="1"/>
          <p:nvPr/>
        </p:nvSpPr>
        <p:spPr>
          <a:xfrm>
            <a:off x="3710917" y="6509418"/>
            <a:ext cx="8799871" cy="261610"/>
          </a:xfrm>
          <a:prstGeom prst="rect">
            <a:avLst/>
          </a:prstGeom>
          <a:noFill/>
        </p:spPr>
        <p:txBody>
          <a:bodyPr wrap="square">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内閣府「南海トラフ地震の多様な発生形態に備えた 防災対応検討ガイドライン（第</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版）」の概要 令和３年５月（一部改定）より抜粋</a:t>
            </a:r>
          </a:p>
        </p:txBody>
      </p:sp>
      <p:sp>
        <p:nvSpPr>
          <p:cNvPr id="5" name="スライド番号プレースホルダー 2">
            <a:extLst>
              <a:ext uri="{FF2B5EF4-FFF2-40B4-BE49-F238E27FC236}">
                <a16:creationId xmlns:a16="http://schemas.microsoft.com/office/drawing/2014/main" id="{F4B9A556-D992-48DE-ADFA-45C4F7F6E4AB}"/>
              </a:ext>
            </a:extLst>
          </p:cNvPr>
          <p:cNvSpPr>
            <a:spLocks noGrp="1"/>
          </p:cNvSpPr>
          <p:nvPr>
            <p:ph type="sldNum" sz="quarter" idx="12"/>
          </p:nvPr>
        </p:nvSpPr>
        <p:spPr>
          <a:xfrm>
            <a:off x="9426678" y="6474339"/>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7</a:t>
            </a:fld>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DFAB9D42-1E89-4CA8-8B73-5ECF7600BC09}"/>
              </a:ext>
            </a:extLst>
          </p:cNvPr>
          <p:cNvGrpSpPr/>
          <p:nvPr/>
        </p:nvGrpSpPr>
        <p:grpSpPr>
          <a:xfrm>
            <a:off x="1524001" y="1"/>
            <a:ext cx="9284107" cy="6440129"/>
            <a:chOff x="1524001" y="1"/>
            <a:chExt cx="9284107" cy="6440129"/>
          </a:xfrm>
        </p:grpSpPr>
        <p:pic>
          <p:nvPicPr>
            <p:cNvPr id="3" name="図 2">
              <a:extLst>
                <a:ext uri="{FF2B5EF4-FFF2-40B4-BE49-F238E27FC236}">
                  <a16:creationId xmlns:a16="http://schemas.microsoft.com/office/drawing/2014/main" id="{C4FD98FF-5FC2-46E8-B02B-3A0835AE54E2}"/>
                </a:ext>
              </a:extLst>
            </p:cNvPr>
            <p:cNvPicPr>
              <a:picLocks noChangeAspect="1"/>
            </p:cNvPicPr>
            <p:nvPr/>
          </p:nvPicPr>
          <p:blipFill rotWithShape="1">
            <a:blip r:embed="rId2"/>
            <a:srcRect l="17097" t="14492" r="18387" b="4648"/>
            <a:stretch/>
          </p:blipFill>
          <p:spPr>
            <a:xfrm>
              <a:off x="1524001" y="1"/>
              <a:ext cx="9134935" cy="6440129"/>
            </a:xfrm>
            <a:prstGeom prst="rect">
              <a:avLst/>
            </a:prstGeom>
          </p:spPr>
        </p:pic>
        <p:sp>
          <p:nvSpPr>
            <p:cNvPr id="7" name="正方形/長方形 6">
              <a:extLst>
                <a:ext uri="{FF2B5EF4-FFF2-40B4-BE49-F238E27FC236}">
                  <a16:creationId xmlns:a16="http://schemas.microsoft.com/office/drawing/2014/main" id="{E02D7586-9A20-4A18-9B68-CD39F6CB4DD8}"/>
                </a:ext>
              </a:extLst>
            </p:cNvPr>
            <p:cNvSpPr/>
            <p:nvPr/>
          </p:nvSpPr>
          <p:spPr>
            <a:xfrm>
              <a:off x="10370820" y="5943600"/>
              <a:ext cx="437288" cy="41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2068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1637071" y="117989"/>
            <a:ext cx="8917858" cy="501444"/>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「南海トラフ地震津波避難対策特別警戒地域の指定」</a:t>
            </a:r>
          </a:p>
        </p:txBody>
      </p:sp>
      <p:pic>
        <p:nvPicPr>
          <p:cNvPr id="3" name="図 2">
            <a:extLst>
              <a:ext uri="{FF2B5EF4-FFF2-40B4-BE49-F238E27FC236}">
                <a16:creationId xmlns:a16="http://schemas.microsoft.com/office/drawing/2014/main" id="{85F7122B-66D1-4B32-8E5B-A17043B64AC4}"/>
              </a:ext>
            </a:extLst>
          </p:cNvPr>
          <p:cNvPicPr>
            <a:picLocks noChangeAspect="1"/>
          </p:cNvPicPr>
          <p:nvPr/>
        </p:nvPicPr>
        <p:blipFill rotWithShape="1">
          <a:blip r:embed="rId2"/>
          <a:srcRect l="10887" t="22509" r="32178" b="7957"/>
          <a:stretch/>
        </p:blipFill>
        <p:spPr>
          <a:xfrm>
            <a:off x="1648345" y="729363"/>
            <a:ext cx="8921331" cy="6128637"/>
          </a:xfrm>
          <a:prstGeom prst="rect">
            <a:avLst/>
          </a:prstGeom>
        </p:spPr>
      </p:pic>
      <p:sp>
        <p:nvSpPr>
          <p:cNvPr id="5" name="テキスト ボックス 4">
            <a:extLst>
              <a:ext uri="{FF2B5EF4-FFF2-40B4-BE49-F238E27FC236}">
                <a16:creationId xmlns:a16="http://schemas.microsoft.com/office/drawing/2014/main" id="{ED03F101-C941-4E90-A198-6726DA7D9BA5}"/>
              </a:ext>
            </a:extLst>
          </p:cNvPr>
          <p:cNvSpPr txBox="1"/>
          <p:nvPr/>
        </p:nvSpPr>
        <p:spPr>
          <a:xfrm>
            <a:off x="3582446" y="5112774"/>
            <a:ext cx="8397411" cy="369332"/>
          </a:xfrm>
          <a:prstGeom prst="rect">
            <a:avLst/>
          </a:prstGeom>
          <a:solidFill>
            <a:schemeClr val="bg1"/>
          </a:solidFill>
          <a:ln w="38100">
            <a:solidFill>
              <a:srgbClr val="FF0000"/>
            </a:solidFill>
          </a:ln>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大阪府域は、「警戒」発表時に事前避難を行う</a:t>
            </a:r>
            <a:r>
              <a:rPr kumimoji="1" lang="ja-JP" altLang="en-US" b="1" u="sng" dirty="0">
                <a:solidFill>
                  <a:srgbClr val="FF0000"/>
                </a:solidFill>
                <a:latin typeface="BIZ UDPゴシック" panose="020B0400000000000000" pitchFamily="50" charset="-128"/>
                <a:ea typeface="BIZ UDPゴシック" panose="020B0400000000000000" pitchFamily="50" charset="-128"/>
              </a:rPr>
              <a:t>「事前避難対象地域」の指定はなし</a:t>
            </a:r>
            <a:r>
              <a:rPr lang="ja-JP" altLang="en-US" b="1" u="sng" dirty="0">
                <a:solidFill>
                  <a:srgbClr val="FF0000"/>
                </a:solidFill>
                <a:latin typeface="BIZ UDPゴシック" panose="020B0400000000000000" pitchFamily="50" charset="-128"/>
                <a:ea typeface="BIZ UDPゴシック" panose="020B0400000000000000" pitchFamily="50" charset="-128"/>
              </a:rPr>
              <a:t>。</a:t>
            </a: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4077819-A9D7-4F38-8A41-ECA40021B644}"/>
              </a:ext>
            </a:extLst>
          </p:cNvPr>
          <p:cNvSpPr txBox="1"/>
          <p:nvPr/>
        </p:nvSpPr>
        <p:spPr>
          <a:xfrm>
            <a:off x="3582446" y="6604084"/>
            <a:ext cx="8397411" cy="253916"/>
          </a:xfrm>
          <a:prstGeom prst="rect">
            <a:avLst/>
          </a:prstGeom>
          <a:noFill/>
        </p:spPr>
        <p:txBody>
          <a:bodyPr wrap="square">
            <a:spAutoFit/>
          </a:bodyPr>
          <a:lstStyle/>
          <a:p>
            <a:r>
              <a:rPr lang="ja-JP" altLang="en-US" sz="1050" b="0" i="0" u="none" strike="noStrike" baseline="0" dirty="0">
                <a:solidFill>
                  <a:srgbClr val="000000"/>
                </a:solidFill>
                <a:latin typeface="ＭＳ"/>
              </a:rPr>
              <a:t>参照：</a:t>
            </a:r>
            <a:r>
              <a:rPr lang="en-US" altLang="ja-JP" sz="1050" b="0" i="0" u="none" strike="noStrike" baseline="0" dirty="0">
                <a:solidFill>
                  <a:srgbClr val="000000"/>
                </a:solidFill>
                <a:latin typeface="ＭＳ"/>
              </a:rPr>
              <a:t>【</a:t>
            </a:r>
            <a:r>
              <a:rPr lang="ja-JP" altLang="en-US" sz="1050" b="0" i="0" u="none" strike="noStrike" baseline="0" dirty="0">
                <a:solidFill>
                  <a:srgbClr val="000000"/>
                </a:solidFill>
                <a:latin typeface="ＭＳ"/>
              </a:rPr>
              <a:t>内閣府資料</a:t>
            </a:r>
            <a:r>
              <a:rPr lang="en-US" altLang="ja-JP" sz="1050" b="0" i="0" u="none" strike="noStrike" baseline="0" dirty="0">
                <a:solidFill>
                  <a:srgbClr val="000000"/>
                </a:solidFill>
                <a:latin typeface="ＭＳ"/>
              </a:rPr>
              <a:t>】</a:t>
            </a:r>
            <a:r>
              <a:rPr lang="ja-JP" altLang="en-US" sz="1050" b="0" i="0" u="none" strike="noStrike" baseline="0" dirty="0">
                <a:solidFill>
                  <a:srgbClr val="000000"/>
                </a:solidFill>
                <a:latin typeface="ＭＳ"/>
              </a:rPr>
              <a:t>「南海トラフ地震防災対策推進地域」及び 「南海トラフ地震津波避難対策特別強化地域」の指定基準について </a:t>
            </a:r>
            <a:endParaRPr lang="ja-JP" altLang="en-US" sz="1050" dirty="0"/>
          </a:p>
        </p:txBody>
      </p:sp>
      <p:sp>
        <p:nvSpPr>
          <p:cNvPr id="7" name="スライド番号プレースホルダー 2">
            <a:extLst>
              <a:ext uri="{FF2B5EF4-FFF2-40B4-BE49-F238E27FC236}">
                <a16:creationId xmlns:a16="http://schemas.microsoft.com/office/drawing/2014/main" id="{1D83DCED-85B9-410B-8618-9BB9E25EB241}"/>
              </a:ext>
            </a:extLst>
          </p:cNvPr>
          <p:cNvSpPr>
            <a:spLocks noGrp="1"/>
          </p:cNvSpPr>
          <p:nvPr>
            <p:ph type="sldNum" sz="quarter" idx="12"/>
          </p:nvPr>
        </p:nvSpPr>
        <p:spPr>
          <a:xfrm>
            <a:off x="9448800" y="6488571"/>
            <a:ext cx="2743200" cy="365125"/>
          </a:xfrm>
        </p:spPr>
        <p:txBody>
          <a:bodyPr/>
          <a:lstStyle/>
          <a:p>
            <a:fld id="{AA9E6138-84DE-4092-A450-2DE6C46827AC}" type="slidenum">
              <a:rPr kumimoji="1" lang="ja-JP" altLang="en-US" sz="1600" smtClean="0">
                <a:solidFill>
                  <a:schemeClr val="tx1"/>
                </a:solidFill>
                <a:latin typeface="BIZ UDPゴシック" panose="020B0400000000000000" pitchFamily="50" charset="-128"/>
                <a:ea typeface="BIZ UDPゴシック" panose="020B0400000000000000" pitchFamily="50" charset="-128"/>
              </a:rPr>
              <a:t>8</a:t>
            </a:fld>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7791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3">
            <a:extLst>
              <a:ext uri="{FF2B5EF4-FFF2-40B4-BE49-F238E27FC236}">
                <a16:creationId xmlns:a16="http://schemas.microsoft.com/office/drawing/2014/main" id="{E5DD995E-5E2A-46B4-A0C8-5F9B657A9937}"/>
              </a:ext>
            </a:extLst>
          </p:cNvPr>
          <p:cNvSpPr/>
          <p:nvPr/>
        </p:nvSpPr>
        <p:spPr>
          <a:xfrm>
            <a:off x="1637071" y="220729"/>
            <a:ext cx="8917858" cy="501444"/>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「注意」・「警戒」の相違点（まとめ）</a:t>
            </a:r>
          </a:p>
        </p:txBody>
      </p:sp>
      <p:sp>
        <p:nvSpPr>
          <p:cNvPr id="7" name="スライド番号プレースホルダー 2">
            <a:extLst>
              <a:ext uri="{FF2B5EF4-FFF2-40B4-BE49-F238E27FC236}">
                <a16:creationId xmlns:a16="http://schemas.microsoft.com/office/drawing/2014/main" id="{1D83DCED-85B9-410B-8618-9BB9E25EB241}"/>
              </a:ext>
            </a:extLst>
          </p:cNvPr>
          <p:cNvSpPr>
            <a:spLocks noGrp="1"/>
          </p:cNvSpPr>
          <p:nvPr>
            <p:ph type="sldNum" sz="quarter" idx="12"/>
          </p:nvPr>
        </p:nvSpPr>
        <p:spPr>
          <a:xfrm>
            <a:off x="9448800" y="647873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E6138-84DE-4092-A450-2DE6C46827AC}" type="slidenum">
              <a:rPr kumimoji="1" lang="ja-JP" altLang="en-US" sz="1600" b="0"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 name="表 2">
            <a:extLst>
              <a:ext uri="{FF2B5EF4-FFF2-40B4-BE49-F238E27FC236}">
                <a16:creationId xmlns:a16="http://schemas.microsoft.com/office/drawing/2014/main" id="{C3AD179E-0675-457D-A81C-48786D8D50C6}"/>
              </a:ext>
            </a:extLst>
          </p:cNvPr>
          <p:cNvGraphicFramePr>
            <a:graphicFrameLocks noGrp="1"/>
          </p:cNvGraphicFramePr>
          <p:nvPr>
            <p:extLst>
              <p:ext uri="{D42A27DB-BD31-4B8C-83A1-F6EECF244321}">
                <p14:modId xmlns:p14="http://schemas.microsoft.com/office/powerpoint/2010/main" val="170915950"/>
              </p:ext>
            </p:extLst>
          </p:nvPr>
        </p:nvGraphicFramePr>
        <p:xfrm>
          <a:off x="304800" y="1745486"/>
          <a:ext cx="11759381" cy="4759960"/>
        </p:xfrm>
        <a:graphic>
          <a:graphicData uri="http://schemas.openxmlformats.org/drawingml/2006/table">
            <a:tbl>
              <a:tblPr firstRow="1" bandRow="1">
                <a:tableStyleId>{5940675A-B579-460E-94D1-54222C63F5DA}</a:tableStyleId>
              </a:tblPr>
              <a:tblGrid>
                <a:gridCol w="1386349">
                  <a:extLst>
                    <a:ext uri="{9D8B030D-6E8A-4147-A177-3AD203B41FA5}">
                      <a16:colId xmlns:a16="http://schemas.microsoft.com/office/drawing/2014/main" val="3192148481"/>
                    </a:ext>
                  </a:extLst>
                </a:gridCol>
                <a:gridCol w="5250425">
                  <a:extLst>
                    <a:ext uri="{9D8B030D-6E8A-4147-A177-3AD203B41FA5}">
                      <a16:colId xmlns:a16="http://schemas.microsoft.com/office/drawing/2014/main" val="2757318640"/>
                    </a:ext>
                  </a:extLst>
                </a:gridCol>
                <a:gridCol w="5122607">
                  <a:extLst>
                    <a:ext uri="{9D8B030D-6E8A-4147-A177-3AD203B41FA5}">
                      <a16:colId xmlns:a16="http://schemas.microsoft.com/office/drawing/2014/main" val="3335760134"/>
                    </a:ext>
                  </a:extLst>
                </a:gridCol>
              </a:tblGrid>
              <a:tr h="370840">
                <a:tc>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南海トラフ地震（巨大地震警戒）</a:t>
                      </a:r>
                    </a:p>
                  </a:txBody>
                  <a:tcPr anchor="ctr">
                    <a:solidFill>
                      <a:schemeClr val="accent2">
                        <a:lumMod val="75000"/>
                      </a:schemeClr>
                    </a:solidFill>
                  </a:tcPr>
                </a:tc>
                <a:tc>
                  <a:txBody>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南海トラフ地震（巨大地震注意）</a:t>
                      </a:r>
                    </a:p>
                  </a:txBody>
                  <a:tcPr anchor="ctr">
                    <a:solidFill>
                      <a:schemeClr val="accent1">
                        <a:lumMod val="75000"/>
                      </a:schemeClr>
                    </a:solidFill>
                  </a:tcPr>
                </a:tc>
                <a:extLst>
                  <a:ext uri="{0D108BD9-81ED-4DB2-BD59-A6C34878D82A}">
                    <a16:rowId xmlns:a16="http://schemas.microsoft.com/office/drawing/2014/main" val="3628449244"/>
                  </a:ext>
                </a:extLst>
              </a:tr>
              <a:tr h="370840">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ケース区分</a:t>
                      </a:r>
                    </a:p>
                  </a:txBody>
                  <a:tcPr anchor="ctr"/>
                </a:tc>
                <a:tc>
                  <a:txBody>
                    <a:bodyPr/>
                    <a:lstStyle/>
                    <a:p>
                      <a:pPr algn="l"/>
                      <a:r>
                        <a:rPr kumimoji="1" lang="ja-JP" altLang="en-US" sz="1600" b="1" dirty="0">
                          <a:latin typeface="BIZ UDPゴシック" panose="020B0400000000000000" pitchFamily="50" charset="-128"/>
                          <a:ea typeface="BIZ UDPゴシック" panose="020B0400000000000000" pitchFamily="50" charset="-128"/>
                        </a:rPr>
                        <a:t>〇半割れ</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１</a:t>
                      </a:r>
                      <a:r>
                        <a:rPr kumimoji="1" lang="ja-JP" altLang="en-US" sz="1600" dirty="0">
                          <a:latin typeface="BIZ UDPゴシック" panose="020B0400000000000000" pitchFamily="50" charset="-128"/>
                          <a:ea typeface="BIZ UDPゴシック" panose="020B0400000000000000" pitchFamily="50" charset="-128"/>
                        </a:rPr>
                        <a:t>（大規模地震</a:t>
                      </a:r>
                      <a:r>
                        <a:rPr kumimoji="1" lang="en-US" altLang="ja-JP" sz="1600" dirty="0">
                          <a:latin typeface="BIZ UDPゴシック" panose="020B0400000000000000" pitchFamily="50" charset="-128"/>
                          <a:ea typeface="BIZ UDPゴシック" panose="020B0400000000000000" pitchFamily="50" charset="-128"/>
                        </a:rPr>
                        <a:t>M</a:t>
                      </a:r>
                      <a:r>
                        <a:rPr kumimoji="1" lang="ja-JP" altLang="en-US" sz="1600" dirty="0">
                          <a:latin typeface="BIZ UDPゴシック" panose="020B0400000000000000" pitchFamily="50" charset="-128"/>
                          <a:ea typeface="BIZ UDPゴシック" panose="020B0400000000000000" pitchFamily="50" charset="-128"/>
                        </a:rPr>
                        <a:t>８</a:t>
                      </a:r>
                      <a:r>
                        <a:rPr kumimoji="1" lang="en-US" altLang="ja-JP" sz="1600" dirty="0">
                          <a:latin typeface="BIZ UDPゴシック" panose="020B0400000000000000" pitchFamily="50" charset="-128"/>
                          <a:ea typeface="BIZ UDPゴシック" panose="020B0400000000000000" pitchFamily="50" charset="-128"/>
                        </a:rPr>
                        <a:t>.0</a:t>
                      </a:r>
                      <a:r>
                        <a:rPr kumimoji="1" lang="ja-JP" altLang="en-US" sz="1600" dirty="0">
                          <a:latin typeface="BIZ UDPゴシック" panose="020B0400000000000000" pitchFamily="50" charset="-128"/>
                          <a:ea typeface="BIZ UDPゴシック" panose="020B0400000000000000" pitchFamily="50" charset="-128"/>
                        </a:rPr>
                        <a:t>以上）</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〇７日以内に発生する頻度は十数回に１回程度</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（通常の１００倍程度の確率（７事例／１０３事例））</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600" b="1" dirty="0">
                          <a:latin typeface="BIZ UDPゴシック" panose="020B0400000000000000" pitchFamily="50" charset="-128"/>
                          <a:ea typeface="BIZ UDPゴシック" panose="020B0400000000000000" pitchFamily="50" charset="-128"/>
                        </a:rPr>
                        <a:t>〇一部割れ</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２</a:t>
                      </a:r>
                      <a:r>
                        <a:rPr kumimoji="1" lang="ja-JP" altLang="en-US" sz="1600" dirty="0">
                          <a:latin typeface="BIZ UDPゴシック" panose="020B0400000000000000" pitchFamily="50" charset="-128"/>
                          <a:ea typeface="BIZ UDPゴシック" panose="020B0400000000000000" pitchFamily="50" charset="-128"/>
                        </a:rPr>
                        <a:t>（前震可能性地震</a:t>
                      </a:r>
                      <a:r>
                        <a:rPr kumimoji="1" lang="en-US" altLang="ja-JP" sz="1600" dirty="0">
                          <a:latin typeface="BIZ UDPゴシック" panose="020B0400000000000000" pitchFamily="50" charset="-128"/>
                          <a:ea typeface="BIZ UDPゴシック" panose="020B0400000000000000" pitchFamily="50" charset="-128"/>
                        </a:rPr>
                        <a:t>M7.0</a:t>
                      </a:r>
                      <a:r>
                        <a:rPr kumimoji="1" lang="ja-JP" altLang="en-US" sz="1600" dirty="0">
                          <a:latin typeface="BIZ UDPゴシック" panose="020B0400000000000000" pitchFamily="50" charset="-128"/>
                          <a:ea typeface="BIZ UDPゴシック" panose="020B0400000000000000" pitchFamily="50" charset="-128"/>
                        </a:rPr>
                        <a:t>以上８未満）</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〇７日以内に発生する頻度は数百回に１回程度</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400" dirty="0">
                          <a:solidFill>
                            <a:schemeClr val="tx1"/>
                          </a:solidFill>
                          <a:latin typeface="BIZ UDPゴシック" panose="020B0400000000000000" pitchFamily="50" charset="-128"/>
                          <a:ea typeface="BIZ UDPゴシック" panose="020B0400000000000000" pitchFamily="50" charset="-128"/>
                        </a:rPr>
                        <a:t>　　　（通常の数倍程度の確率（６事例／１４３７事例））</a:t>
                      </a:r>
                    </a:p>
                  </a:txBody>
                  <a:tcPr anchor="ctr"/>
                </a:tc>
                <a:extLst>
                  <a:ext uri="{0D108BD9-81ED-4DB2-BD59-A6C34878D82A}">
                    <a16:rowId xmlns:a16="http://schemas.microsoft.com/office/drawing/2014/main" val="3387064290"/>
                  </a:ext>
                </a:extLst>
              </a:tr>
              <a:tr h="370840">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対応期間</a:t>
                      </a:r>
                    </a:p>
                  </a:txBody>
                  <a:tcPr anchor="ct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〇巨大地震警戒対応（１週間）</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〇巨大地震注意対応（１週間）</a:t>
                      </a:r>
                    </a:p>
                  </a:txBody>
                  <a:tcPr anchor="ct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〇巨大地震注意対応（１週間）</a:t>
                      </a:r>
                    </a:p>
                  </a:txBody>
                  <a:tcPr anchor="ctr"/>
                </a:tc>
                <a:extLst>
                  <a:ext uri="{0D108BD9-81ED-4DB2-BD59-A6C34878D82A}">
                    <a16:rowId xmlns:a16="http://schemas.microsoft.com/office/drawing/2014/main" val="4062771394"/>
                  </a:ext>
                </a:extLst>
              </a:tr>
              <a:tr h="741680">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対応行動</a:t>
                      </a:r>
                    </a:p>
                  </a:txBody>
                  <a:tcPr anchor="ctr"/>
                </a:tc>
                <a:tc>
                  <a:txBody>
                    <a:bodyPr/>
                    <a:lstStyle/>
                    <a:p>
                      <a:pPr algn="l"/>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地震の備えの再確認・事前準備</a:t>
                      </a:r>
                      <a:endParaRPr kumimoji="1" lang="en-US" altLang="ja-JP" sz="1600"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府民</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避難場所・避難経路、家族との安否確認</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　手段、家具の固定、非常持出品等の再確認　</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より安全な防災行動の選択を推奨</a:t>
                      </a:r>
                      <a:endParaRPr kumimoji="1" lang="en-US" altLang="ja-JP" sz="1600"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府</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必要な再点検と準備体制の確立</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b="0" u="sng" dirty="0">
                          <a:solidFill>
                            <a:srgbClr val="FF0000"/>
                          </a:solidFill>
                          <a:latin typeface="BIZ UDPゴシック" panose="020B0400000000000000" pitchFamily="50" charset="-128"/>
                          <a:ea typeface="BIZ UDPゴシック" panose="020B0400000000000000" pitchFamily="50" charset="-128"/>
                        </a:rPr>
                        <a:t>地震時初動体制（第１フェーズ）移行に向けた準備</a:t>
                      </a:r>
                      <a:endParaRPr kumimoji="1" lang="en-US" altLang="ja-JP" sz="1600" b="0"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b="0" u="none"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・府民への呼びかけ　</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市町村</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必要な再点検と準備体制の確立</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600" b="0" u="sng" dirty="0">
                          <a:solidFill>
                            <a:srgbClr val="FF0000"/>
                          </a:solidFill>
                          <a:latin typeface="BIZ UDPゴシック" panose="020B0400000000000000" pitchFamily="50" charset="-128"/>
                          <a:ea typeface="BIZ UDPゴシック" panose="020B0400000000000000" pitchFamily="50" charset="-128"/>
                        </a:rPr>
                        <a:t>地震時対応の事前準備等を推奨</a:t>
                      </a:r>
                      <a:endParaRPr kumimoji="1" lang="en-US" altLang="ja-JP" sz="1600" b="0"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kern="1200" dirty="0">
                          <a:solidFill>
                            <a:schemeClr val="tx1"/>
                          </a:solidFill>
                          <a:latin typeface="BIZ UDPゴシック" panose="020B0400000000000000" pitchFamily="50" charset="-128"/>
                          <a:ea typeface="BIZ UDPゴシック" panose="020B0400000000000000" pitchFamily="50" charset="-128"/>
                          <a:cs typeface="+mn-cs"/>
                        </a:rPr>
                        <a:t>例）</a:t>
                      </a:r>
                      <a:r>
                        <a:rPr kumimoji="1" lang="ja-JP" altLang="en-US" sz="1400" dirty="0">
                          <a:solidFill>
                            <a:schemeClr val="tx1"/>
                          </a:solidFill>
                          <a:latin typeface="BIZ UDPゴシック" panose="020B0400000000000000" pitchFamily="50" charset="-128"/>
                          <a:ea typeface="BIZ UDPゴシック" panose="020B0400000000000000" pitchFamily="50" charset="-128"/>
                        </a:rPr>
                        <a:t>地震発生後の避難では間に合わない可能性</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l"/>
                      <a:r>
                        <a:rPr kumimoji="1" lang="en-US" altLang="ja-JP"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のある要配慮者の有無とその要否確認</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l"/>
                      <a:r>
                        <a:rPr kumimoji="1" lang="en-US" altLang="ja-JP"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・住民への呼びかけ</a:t>
                      </a:r>
                    </a:p>
                  </a:txBody>
                  <a:tcPr anchor="ctr"/>
                </a:tc>
                <a:tc>
                  <a:txBody>
                    <a:bodyPr/>
                    <a:lstStyle/>
                    <a:p>
                      <a:pPr algn="l"/>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地震の備えの再確認</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府民</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避難場所・避難経路、家族との安否確認</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　手段、家具の固定、非常持出品等の再確認　　</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府</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必要な再点検と情報連絡体制の確立</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・府民への呼びかけ　</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〇</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市町村</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必要な再点検と情報連絡体制の確立</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b="1" u="none"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・住民への呼びかけ</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gn="l"/>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80016019"/>
                  </a:ext>
                </a:extLst>
              </a:tr>
            </a:tbl>
          </a:graphicData>
        </a:graphic>
      </p:graphicFrame>
      <p:sp>
        <p:nvSpPr>
          <p:cNvPr id="3" name="テキスト ボックス 2">
            <a:extLst>
              <a:ext uri="{FF2B5EF4-FFF2-40B4-BE49-F238E27FC236}">
                <a16:creationId xmlns:a16="http://schemas.microsoft.com/office/drawing/2014/main" id="{25D02945-FBDB-4A67-9071-1211310F3C4E}"/>
              </a:ext>
            </a:extLst>
          </p:cNvPr>
          <p:cNvSpPr txBox="1"/>
          <p:nvPr/>
        </p:nvSpPr>
        <p:spPr>
          <a:xfrm>
            <a:off x="5520812" y="3059668"/>
            <a:ext cx="821059" cy="369332"/>
          </a:xfrm>
          <a:prstGeom prst="rect">
            <a:avLst/>
          </a:prstGeom>
          <a:solidFill>
            <a:schemeClr val="accent2">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２週間</a:t>
            </a:r>
          </a:p>
        </p:txBody>
      </p:sp>
      <p:sp>
        <p:nvSpPr>
          <p:cNvPr id="6" name="テキスト ボックス 5">
            <a:extLst>
              <a:ext uri="{FF2B5EF4-FFF2-40B4-BE49-F238E27FC236}">
                <a16:creationId xmlns:a16="http://schemas.microsoft.com/office/drawing/2014/main" id="{E7473F39-7B4A-4284-953C-C5BCF7926179}"/>
              </a:ext>
            </a:extLst>
          </p:cNvPr>
          <p:cNvSpPr txBox="1"/>
          <p:nvPr/>
        </p:nvSpPr>
        <p:spPr>
          <a:xfrm>
            <a:off x="10765678" y="3059668"/>
            <a:ext cx="792205" cy="369332"/>
          </a:xfrm>
          <a:prstGeom prst="rect">
            <a:avLst/>
          </a:prstGeom>
          <a:solidFill>
            <a:schemeClr val="accent1">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１週間</a:t>
            </a:r>
          </a:p>
        </p:txBody>
      </p:sp>
      <p:sp>
        <p:nvSpPr>
          <p:cNvPr id="5" name="テキスト ボックス 4">
            <a:extLst>
              <a:ext uri="{FF2B5EF4-FFF2-40B4-BE49-F238E27FC236}">
                <a16:creationId xmlns:a16="http://schemas.microsoft.com/office/drawing/2014/main" id="{EB66533F-DB71-4E55-B85D-3C2ADD750F5D}"/>
              </a:ext>
            </a:extLst>
          </p:cNvPr>
          <p:cNvSpPr txBox="1"/>
          <p:nvPr/>
        </p:nvSpPr>
        <p:spPr>
          <a:xfrm>
            <a:off x="280218" y="822919"/>
            <a:ext cx="11631563" cy="830997"/>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まとめ</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府のマニュアルである「大阪府災害等応急対策実施要領」とこれまでの「注意」・「警戒」の相違点をまとめると以下のようになる。</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「警戒」</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は「注意」に比し、統計的に見ても地震発生のリスクが高いことから、「</a:t>
            </a:r>
            <a:r>
              <a:rPr kumimoji="1" lang="ja-JP" altLang="en-US" sz="16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より実効性のある地震の備え</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」を行う必要あり、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細部は、次頁以降で具体化する。</a:t>
            </a:r>
          </a:p>
        </p:txBody>
      </p:sp>
      <p:sp>
        <p:nvSpPr>
          <p:cNvPr id="12" name="テキスト ボックス 11">
            <a:extLst>
              <a:ext uri="{FF2B5EF4-FFF2-40B4-BE49-F238E27FC236}">
                <a16:creationId xmlns:a16="http://schemas.microsoft.com/office/drawing/2014/main" id="{43104243-13DA-4E02-AFB8-C728D16D390C}"/>
              </a:ext>
            </a:extLst>
          </p:cNvPr>
          <p:cNvSpPr txBox="1"/>
          <p:nvPr/>
        </p:nvSpPr>
        <p:spPr>
          <a:xfrm>
            <a:off x="417870" y="6485158"/>
            <a:ext cx="101272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１：半割れとは？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南海トラフの想定震源域のうち破壊されていない領域があり、南海トラフ沿いに、大きな被害が出ている地域と、まだ被害が出ていない地域がある。</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２：一部割れとは？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南海トラフの想定震源域のうち狭い領域のみが破壊され、被害が出ている地域は南海トラフ全体と比べれば、限られた範囲。</a:t>
            </a:r>
          </a:p>
        </p:txBody>
      </p:sp>
    </p:spTree>
    <p:extLst>
      <p:ext uri="{BB962C8B-B14F-4D97-AF65-F5344CB8AC3E}">
        <p14:creationId xmlns:p14="http://schemas.microsoft.com/office/powerpoint/2010/main" val="7316506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3176</TotalTime>
  <Words>2592</Words>
  <Application>Microsoft Office PowerPoint</Application>
  <PresentationFormat>ワイド画面</PresentationFormat>
  <Paragraphs>333</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BIZ UDPゴシック</vt:lpstr>
      <vt:lpstr>ＭＳ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南　道行</dc:creator>
  <cp:lastModifiedBy>春名　保典</cp:lastModifiedBy>
  <cp:revision>328</cp:revision>
  <cp:lastPrinted>2024-10-01T10:28:27Z</cp:lastPrinted>
  <dcterms:created xsi:type="dcterms:W3CDTF">2024-08-16T00:30:07Z</dcterms:created>
  <dcterms:modified xsi:type="dcterms:W3CDTF">2024-10-02T11:14:04Z</dcterms:modified>
</cp:coreProperties>
</file>