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p:scale>
          <a:sx n="100" d="100"/>
          <a:sy n="100" d="100"/>
        </p:scale>
        <p:origin x="964"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676775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79202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405031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90181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85937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33302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72577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255541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555268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405240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E75EF28-FA60-4636-952D-2BD532E48B0D}" type="datetimeFigureOut">
              <a:rPr kumimoji="1" lang="ja-JP" altLang="en-US" smtClean="0"/>
              <a:t>2024/5/27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44345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E75EF28-FA60-4636-952D-2BD532E48B0D}" type="datetimeFigureOut">
              <a:rPr kumimoji="1" lang="ja-JP" altLang="en-US" smtClean="0"/>
              <a:t>2024/5/27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629571D-84B6-48EB-B55F-2A6FB01B92E6}" type="slidenum">
              <a:rPr kumimoji="1" lang="ja-JP" altLang="en-US" smtClean="0"/>
              <a:t>‹#›</a:t>
            </a:fld>
            <a:endParaRPr kumimoji="1" lang="ja-JP" altLang="en-US"/>
          </a:p>
        </p:txBody>
      </p:sp>
    </p:spTree>
    <p:extLst>
      <p:ext uri="{BB962C8B-B14F-4D97-AF65-F5344CB8AC3E}">
        <p14:creationId xmlns:p14="http://schemas.microsoft.com/office/powerpoint/2010/main" val="1151099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79283" y="2374151"/>
            <a:ext cx="6267937" cy="2385268"/>
          </a:xfrm>
          <a:prstGeom prst="rect">
            <a:avLst/>
          </a:prstGeom>
          <a:noFill/>
        </p:spPr>
        <p:txBody>
          <a:bodyPr wrap="square" rtlCol="0">
            <a:spAutoFit/>
          </a:bodyPr>
          <a:lstStyle/>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a:t>
            </a:r>
            <a:r>
              <a:rPr kumimoji="1" lang="ja-JP" altLang="en-US" sz="1100" kern="0" dirty="0">
                <a:solidFill>
                  <a:prstClr val="black"/>
                </a:solidFill>
                <a:latin typeface="Meiryo UI" panose="020B0604030504040204" pitchFamily="50" charset="-128"/>
                <a:ea typeface="Meiryo UI" panose="020B0604030504040204" pitchFamily="50" charset="-128"/>
              </a:rPr>
              <a:t>大阪府私立専修学校高等課程等授業料減免制度</a:t>
            </a:r>
            <a:r>
              <a:rPr kumimoji="1" lang="ja-JP" altLang="en-US" sz="1100" dirty="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966978">
              <a:lnSpc>
                <a:spcPts val="1800"/>
              </a:lnSpc>
            </a:pPr>
            <a:r>
              <a:rPr kumimoji="1" lang="ja-JP" altLang="en-US" sz="105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大阪府では、大阪府が認可する株式会社立の高等学校、私立専修学校高等課程、私立各種学校に在学する生徒</a:t>
            </a:r>
            <a:r>
              <a:rPr kumimoji="1" lang="ja-JP" altLang="en-US" sz="800" dirty="0">
                <a:solidFill>
                  <a:prstClr val="black"/>
                </a:solidFill>
                <a:latin typeface="Meiryo UI" panose="020B0604030504040204" pitchFamily="50" charset="-128"/>
                <a:ea typeface="Meiryo UI" panose="020B0604030504040204" pitchFamily="50" charset="-128"/>
              </a:rPr>
              <a:t>（</a:t>
            </a:r>
            <a:r>
              <a:rPr kumimoji="1" lang="en-US" altLang="ja-JP" sz="800" dirty="0">
                <a:solidFill>
                  <a:prstClr val="black"/>
                </a:solidFill>
                <a:latin typeface="Meiryo UI" panose="020B0604030504040204" pitchFamily="50" charset="-128"/>
                <a:ea typeface="Meiryo UI" panose="020B0604030504040204" pitchFamily="50" charset="-128"/>
              </a:rPr>
              <a:t>※1</a:t>
            </a:r>
            <a:r>
              <a:rPr kumimoji="1" lang="ja-JP" altLang="en-US" sz="8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の</a:t>
            </a:r>
            <a:r>
              <a:rPr kumimoji="1" lang="ja-JP" altLang="en-US" sz="1100" dirty="0">
                <a:latin typeface="Meiryo UI" panose="020B0604030504040204" pitchFamily="50" charset="-128"/>
                <a:ea typeface="Meiryo UI" panose="020B0604030504040204" pitchFamily="50" charset="-128"/>
              </a:rPr>
              <a:t>保護者等</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が、勤務先の会社等の経営状況の悪化や傷病に伴う家計急変（新型コロナウイルス感染症の影響を含む。） により授業料の納付が困難になった際に、当該生徒の授業料を減免した学校に対して補助金を交付し、生徒が経済的な理由から修学を断念することのないよう支援しています。</a:t>
            </a:r>
          </a:p>
          <a:p>
            <a:pPr defTabSz="966978">
              <a:lnSpc>
                <a:spcPts val="1800"/>
              </a:lnSpc>
            </a:pPr>
            <a:r>
              <a:rPr kumimoji="1" lang="ja-JP" altLang="en-US" sz="1100" dirty="0">
                <a:latin typeface="Meiryo UI" panose="020B0604030504040204" pitchFamily="50" charset="-128"/>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pPr defTabSz="966978"/>
            <a:r>
              <a:rPr kumimoji="1" lang="ja-JP" altLang="en-US" sz="105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）就学支援金又は学び直し支援金における家計急変支援制度の認定者に限ります。</a:t>
            </a:r>
            <a:endParaRPr kumimoji="1" lang="en-US" altLang="ja-JP" sz="1100" dirty="0">
              <a:latin typeface="Meiryo UI" panose="020B0604030504040204" pitchFamily="50" charset="-128"/>
              <a:ea typeface="Meiryo UI" panose="020B0604030504040204" pitchFamily="50" charset="-128"/>
            </a:endParaRPr>
          </a:p>
          <a:p>
            <a:pPr defTabSz="966978"/>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）原則として学校教育法第１６条に規定する保護者（＝親権者）、また生徒等に保護者がいない</a:t>
            </a:r>
            <a:endParaRPr kumimoji="1" lang="en-US" altLang="ja-JP" sz="1100" dirty="0">
              <a:latin typeface="Meiryo UI" panose="020B0604030504040204" pitchFamily="50" charset="-128"/>
              <a:ea typeface="Meiryo UI" panose="020B0604030504040204" pitchFamily="50" charset="-128"/>
            </a:endParaRPr>
          </a:p>
          <a:p>
            <a:pPr defTabSz="966978"/>
            <a:r>
              <a:rPr kumimoji="1" lang="ja-JP" altLang="en-US" sz="1100" dirty="0">
                <a:latin typeface="Meiryo UI" panose="020B0604030504040204" pitchFamily="50" charset="-128"/>
                <a:ea typeface="Meiryo UI" panose="020B0604030504040204" pitchFamily="50" charset="-128"/>
              </a:rPr>
              <a:t>　　　　　　 場合は当該生徒等の生計を維持している者（所得税法上当該生徒等を扶養親族としている者）</a:t>
            </a:r>
            <a:endParaRPr kumimoji="1" lang="en-US" altLang="ja-JP" sz="1100" dirty="0">
              <a:latin typeface="Meiryo UI" panose="020B0604030504040204" pitchFamily="50" charset="-128"/>
              <a:ea typeface="Meiryo UI" panose="020B0604030504040204" pitchFamily="50" charset="-128"/>
            </a:endParaRPr>
          </a:p>
          <a:p>
            <a:pPr defTabSz="966978"/>
            <a:r>
              <a:rPr kumimoji="1" lang="ja-JP" altLang="en-US" sz="1100" dirty="0">
                <a:latin typeface="Meiryo UI" panose="020B0604030504040204" pitchFamily="50" charset="-128"/>
                <a:ea typeface="Meiryo UI" panose="020B0604030504040204" pitchFamily="50" charset="-128"/>
              </a:rPr>
              <a:t>　　　　　　 を指し、かつ、大阪府内に在住する方に限ります。</a:t>
            </a:r>
            <a:endParaRPr kumimoji="1" lang="en-US" altLang="ja-JP" sz="1100" dirty="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379283" y="4762976"/>
            <a:ext cx="6176011" cy="2981248"/>
            <a:chOff x="471216" y="2850623"/>
            <a:chExt cx="6176011" cy="2734837"/>
          </a:xfrm>
        </p:grpSpPr>
        <p:sp>
          <p:nvSpPr>
            <p:cNvPr id="7" name="角丸四角形 6"/>
            <p:cNvSpPr/>
            <p:nvPr/>
          </p:nvSpPr>
          <p:spPr>
            <a:xfrm>
              <a:off x="471216" y="3020914"/>
              <a:ext cx="6176011" cy="2564546"/>
            </a:xfrm>
            <a:prstGeom prst="roundRect">
              <a:avLst>
                <a:gd name="adj" fmla="val 8671"/>
              </a:avLst>
            </a:prstGeom>
            <a:solidFill>
              <a:sysClr val="window" lastClr="FFFFFF"/>
            </a:solidFill>
            <a:ln w="9525" cap="flat" cmpd="sng" algn="ctr">
              <a:solidFill>
                <a:sysClr val="windowText" lastClr="000000"/>
              </a:solidFill>
              <a:prstDash val="solid"/>
            </a:ln>
            <a:effectLst/>
          </p:spPr>
          <p:txBody>
            <a:bodyPr rtlCol="0" anchor="ctr"/>
            <a:lstStyle/>
            <a:p>
              <a:pPr lvl="0" defTabSz="966978"/>
              <a:r>
                <a:rPr kumimoji="1" lang="ja-JP" altLang="en-US" sz="105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令和６年１月以降（令和６年度入学生で、令和５年度に私立高等学校等に在籍していなかった場合は令和５年４月以降）に、経営状況の悪化に伴う勤務先の会社等の倒産や解雇または自営業の廃止により保護者等が失職し、令和６年４月以降も引き続き失職している場合（</a:t>
              </a: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もう一方の保護者も失職している又は収入が非課税相当である場合に限る。）</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　</a:t>
              </a:r>
              <a:r>
                <a:rPr kumimoji="1" lang="ja-JP" altLang="en-US" sz="1200" b="1" u="sng" kern="0" dirty="0">
                  <a:latin typeface="Meiryo UI" panose="020B0604030504040204" pitchFamily="50" charset="-128"/>
                  <a:ea typeface="Meiryo UI" panose="020B0604030504040204" pitchFamily="50" charset="-128"/>
                </a:rPr>
                <a:t>失職している期間（令和６年度内）の授業料の全額が減免されます。</a:t>
              </a:r>
              <a:endParaRPr kumimoji="1" lang="en-US" altLang="ja-JP" sz="1200" b="1" u="sng" kern="0" dirty="0">
                <a:latin typeface="Meiryo UI" panose="020B0604030504040204" pitchFamily="50" charset="-128"/>
                <a:ea typeface="Meiryo UI" panose="020B0604030504040204" pitchFamily="50" charset="-128"/>
              </a:endParaRPr>
            </a:p>
            <a:p>
              <a:pPr lvl="0" defTabSz="966978"/>
              <a:endParaRPr kumimoji="1" lang="en-US" altLang="ja-JP" sz="12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＜必要な提出書類＞</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b="1" kern="0" dirty="0">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◆授業料減免申請書</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◆倒産・解雇、自営業の廃止による失職を証明する書類　　</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・雇用保険受給資格者証の全ページの写し　（離職理由コードが「</a:t>
              </a:r>
              <a:r>
                <a:rPr kumimoji="1" lang="en-US" altLang="ja-JP" sz="1100" kern="0" dirty="0">
                  <a:latin typeface="Meiryo UI" panose="020B0604030504040204" pitchFamily="50" charset="-128"/>
                  <a:ea typeface="Meiryo UI" panose="020B0604030504040204" pitchFamily="50" charset="-128"/>
                </a:rPr>
                <a:t>11</a:t>
              </a:r>
              <a:r>
                <a:rPr kumimoji="1" lang="ja-JP" altLang="en-US" sz="1100" kern="0" dirty="0">
                  <a:latin typeface="Meiryo UI" panose="020B0604030504040204" pitchFamily="50" charset="-128"/>
                  <a:ea typeface="Meiryo UI" panose="020B0604030504040204" pitchFamily="50" charset="-128"/>
                </a:rPr>
                <a:t>（解雇）」であること）　</a:t>
              </a:r>
            </a:p>
            <a:p>
              <a:pPr lvl="0" defTabSz="966978"/>
              <a:r>
                <a:rPr kumimoji="1" lang="ja-JP" altLang="en-US" sz="1100" kern="0" dirty="0">
                  <a:latin typeface="Meiryo UI" panose="020B0604030504040204" pitchFamily="50" charset="-128"/>
                  <a:ea typeface="Meiryo UI" panose="020B0604030504040204" pitchFamily="50" charset="-128"/>
                </a:rPr>
                <a:t>　　　　・破産手続開始等の通知書の写し　　等</a:t>
              </a:r>
              <a:endParaRPr kumimoji="1" lang="en-US" altLang="ja-JP" sz="11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◆扶養の状況及び当該年度の道府県民税所得割と市町村民税所得割が確認できる書類</a:t>
              </a:r>
              <a:endParaRPr kumimoji="1" lang="ja-JP" altLang="en-US" sz="1000" kern="0" dirty="0">
                <a:latin typeface="Meiryo UI" panose="020B0604030504040204" pitchFamily="50" charset="-128"/>
                <a:ea typeface="Meiryo UI" panose="020B0604030504040204" pitchFamily="50" charset="-128"/>
              </a:endParaRPr>
            </a:p>
            <a:p>
              <a:pPr lvl="0" defTabSz="966978"/>
              <a:r>
                <a:rPr kumimoji="1" lang="ja-JP" altLang="en-US" sz="1100" kern="0" dirty="0">
                  <a:latin typeface="Meiryo UI" panose="020B0604030504040204" pitchFamily="50" charset="-128"/>
                  <a:ea typeface="Meiryo UI" panose="020B0604030504040204" pitchFamily="50" charset="-128"/>
                </a:rPr>
                <a:t>　　　　・令和６年度市（町村）民税・府民税課税</a:t>
              </a:r>
              <a:r>
                <a:rPr kumimoji="1" lang="ja-JP" altLang="en-US" sz="1100" kern="0" dirty="0">
                  <a:solidFill>
                    <a:prstClr val="black"/>
                  </a:solidFill>
                  <a:latin typeface="Meiryo UI" panose="020B0604030504040204" pitchFamily="50" charset="-128"/>
                  <a:ea typeface="Meiryo UI" panose="020B0604030504040204" pitchFamily="50" charset="-128"/>
                </a:rPr>
                <a:t>証明書　等</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defTabSz="966978"/>
              <a:r>
                <a:rPr kumimoji="1" lang="ja-JP" altLang="en-US" sz="1100" kern="0" dirty="0">
                  <a:solidFill>
                    <a:prstClr val="black"/>
                  </a:solidFill>
                  <a:latin typeface="Meiryo UI" panose="020B0604030504040204" pitchFamily="50" charset="-128"/>
                  <a:ea typeface="Meiryo UI" panose="020B0604030504040204" pitchFamily="50" charset="-128"/>
                </a:rPr>
                <a:t>　</a:t>
              </a:r>
              <a:r>
                <a:rPr kumimoji="1" lang="ja-JP" altLang="en-US" sz="1100" kern="0" dirty="0">
                  <a:solidFill>
                    <a:srgbClr val="FF0000"/>
                  </a:solidFill>
                  <a:latin typeface="Meiryo UI" panose="020B0604030504040204" pitchFamily="50" charset="-128"/>
                  <a:ea typeface="Meiryo UI" panose="020B0604030504040204" pitchFamily="50" charset="-128"/>
                </a:rPr>
                <a:t>  </a:t>
              </a:r>
              <a:r>
                <a:rPr kumimoji="1" lang="ja-JP" altLang="en-US" sz="1100" kern="0" dirty="0">
                  <a:latin typeface="Meiryo UI" panose="020B0604030504040204" pitchFamily="50" charset="-128"/>
                  <a:ea typeface="Meiryo UI" panose="020B0604030504040204" pitchFamily="50" charset="-128"/>
                </a:rPr>
                <a:t>◆就学支援</a:t>
              </a:r>
              <a:r>
                <a:rPr kumimoji="1" lang="ja-JP" altLang="en-US" sz="1100" i="1" kern="0" dirty="0">
                  <a:latin typeface="Meiryo UI" panose="020B0604030504040204" pitchFamily="50" charset="-128"/>
                  <a:ea typeface="Meiryo UI" panose="020B0604030504040204" pitchFamily="50" charset="-128"/>
                </a:rPr>
                <a:t>金等における家計急変支援制度の認定を受けていることを証明する書類</a:t>
              </a:r>
              <a:endParaRPr kumimoji="1" lang="en-US" altLang="ja-JP" sz="1100" i="1" kern="0" dirty="0">
                <a:latin typeface="Meiryo UI" panose="020B0604030504040204" pitchFamily="50" charset="-128"/>
                <a:ea typeface="Meiryo UI" panose="020B0604030504040204" pitchFamily="50" charset="-128"/>
              </a:endParaRPr>
            </a:p>
            <a:p>
              <a:pPr defTabSz="966978"/>
              <a:r>
                <a:rPr kumimoji="1" lang="ja-JP" altLang="en-US" sz="1100" i="1" kern="0" dirty="0">
                  <a:latin typeface="Meiryo UI" panose="020B0604030504040204" pitchFamily="50" charset="-128"/>
                  <a:ea typeface="Meiryo UI" panose="020B0604030504040204" pitchFamily="50" charset="-128"/>
                </a:rPr>
                <a:t>　　　　・就学</a:t>
              </a:r>
              <a:r>
                <a:rPr kumimoji="1" lang="ja-JP" altLang="en-US" sz="1100" kern="0" dirty="0">
                  <a:latin typeface="Meiryo UI" panose="020B0604030504040204" pitchFamily="50" charset="-128"/>
                  <a:ea typeface="Meiryo UI" panose="020B0604030504040204" pitchFamily="50" charset="-128"/>
                </a:rPr>
                <a:t>支援金等における家計急変支援制度の支給決定通知書　等</a:t>
              </a:r>
            </a:p>
          </p:txBody>
        </p:sp>
        <p:sp>
          <p:nvSpPr>
            <p:cNvPr id="8" name="正方形/長方形 7"/>
            <p:cNvSpPr/>
            <p:nvPr/>
          </p:nvSpPr>
          <p:spPr>
            <a:xfrm>
              <a:off x="777607" y="2850623"/>
              <a:ext cx="868314" cy="25144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失職</a:t>
              </a:r>
            </a:p>
          </p:txBody>
        </p:sp>
      </p:grpSp>
      <p:sp>
        <p:nvSpPr>
          <p:cNvPr id="13" name="テキスト ボックス 12"/>
          <p:cNvSpPr txBox="1"/>
          <p:nvPr/>
        </p:nvSpPr>
        <p:spPr>
          <a:xfrm>
            <a:off x="5162768" y="838447"/>
            <a:ext cx="1484453" cy="253916"/>
          </a:xfrm>
          <a:prstGeom prst="rect">
            <a:avLst/>
          </a:prstGeom>
          <a:noFill/>
          <a:ln>
            <a:solidFill>
              <a:sysClr val="windowText" lastClr="000000"/>
            </a:solidFill>
          </a:ln>
        </p:spPr>
        <p:txBody>
          <a:bodyPr wrap="square" rtlCol="0">
            <a:spAutoFit/>
          </a:bodyPr>
          <a:lstStyle/>
          <a:p>
            <a:pPr algn="ctr" defTabSz="966978"/>
            <a:r>
              <a:rPr kumimoji="1" lang="ja-JP" altLang="en-US" sz="1050" dirty="0">
                <a:solidFill>
                  <a:prstClr val="black"/>
                </a:solidFill>
                <a:latin typeface="Meiryo UI" panose="020B0604030504040204" pitchFamily="50" charset="-128"/>
                <a:ea typeface="Meiryo UI" panose="020B0604030504040204" pitchFamily="50" charset="-128"/>
              </a:rPr>
              <a:t>大阪府教育庁私学課</a:t>
            </a:r>
            <a:endParaRPr kumimoji="1" lang="ja-JP" altLang="en-US" sz="1050" u="sng"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9284" y="1230718"/>
            <a:ext cx="6267937" cy="1120820"/>
          </a:xfrm>
          <a:prstGeom prst="rect">
            <a:avLst/>
          </a:prstGeom>
          <a:noFill/>
          <a:ln>
            <a:solidFill>
              <a:schemeClr val="tx1"/>
            </a:solidFill>
          </a:ln>
        </p:spPr>
        <p:txBody>
          <a:bodyPr wrap="square" rtlCol="0">
            <a:spAutoFit/>
          </a:bodyPr>
          <a:lstStyle/>
          <a:p>
            <a:pPr defTabSz="966978">
              <a:lnSpc>
                <a:spcPts val="2500"/>
              </a:lnSpc>
            </a:pPr>
            <a:r>
              <a:rPr kumimoji="1" lang="ja-JP" altLang="en-US" sz="105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＜大阪府内にお住まいのご家庭の皆さまへ＞</a:t>
            </a:r>
            <a:endParaRPr kumimoji="1" lang="en-US" altLang="ja-JP" sz="1400" b="1" u="sng" dirty="0">
              <a:latin typeface="Meiryo UI" panose="020B0604030504040204" pitchFamily="50" charset="-128"/>
              <a:ea typeface="Meiryo UI" panose="020B0604030504040204" pitchFamily="50" charset="-128"/>
            </a:endParaRPr>
          </a:p>
          <a:p>
            <a:pPr defTabSz="966978">
              <a:lnSpc>
                <a:spcPts val="2100"/>
              </a:lnSpc>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家計急変により授業料の納付が困難となった際、学校より授業料の減免を受けられる場合があります。</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966978">
              <a:lnSpc>
                <a:spcPts val="2100"/>
              </a:lnSpc>
            </a:pPr>
            <a:r>
              <a:rPr kumimoji="1" lang="ja-JP" altLang="en-US" sz="1200" dirty="0">
                <a:solidFill>
                  <a:prstClr val="black"/>
                </a:solidFill>
                <a:latin typeface="Meiryo UI" panose="020B0604030504040204" pitchFamily="50" charset="-128"/>
                <a:ea typeface="Meiryo UI" panose="020B0604030504040204" pitchFamily="50" charset="-128"/>
              </a:rPr>
              <a:t>　授業料の減免、納付の猶予等のご相談については、お通いの学校までお願いいたします。</a:t>
            </a:r>
          </a:p>
          <a:p>
            <a:pPr defTabSz="966978"/>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68277" y="139701"/>
            <a:ext cx="6549192" cy="549638"/>
          </a:xfrm>
          <a:prstGeom prst="rect">
            <a:avLst/>
          </a:prstGeom>
          <a:gradFill>
            <a:gsLst>
              <a:gs pos="0">
                <a:schemeClr val="accent2">
                  <a:lumMod val="20000"/>
                  <a:lumOff val="80000"/>
                </a:schemeClr>
              </a:gs>
              <a:gs pos="74000">
                <a:schemeClr val="accent2">
                  <a:lumMod val="60000"/>
                  <a:lumOff val="40000"/>
                </a:schemeClr>
              </a:gs>
              <a:gs pos="83000">
                <a:schemeClr val="accent2">
                  <a:lumMod val="60000"/>
                  <a:lumOff val="40000"/>
                </a:schemeClr>
              </a:gs>
              <a:gs pos="100000">
                <a:schemeClr val="accent2">
                  <a:lumMod val="75000"/>
                </a:schemeClr>
              </a:gs>
            </a:gsLst>
            <a:lin ang="5400000" scaled="1"/>
          </a:gradFill>
          <a:ln w="9525" cap="flat" cmpd="sng" algn="ctr">
            <a:solidFill>
              <a:schemeClr val="accent2"/>
            </a:solidFill>
            <a:prstDash val="solid"/>
          </a:ln>
          <a:effectLst>
            <a:outerShdw blurRad="50800" dist="38100" dir="5400000" algn="t" rotWithShape="0">
              <a:prstClr val="black">
                <a:alpha val="40000"/>
              </a:prstClr>
            </a:outerShdw>
          </a:effectLst>
        </p:spPr>
        <p:txBody>
          <a:bodyPr rtlCol="0" anchor="ctr"/>
          <a:lstStyle/>
          <a:p>
            <a:pPr lvl="0" algn="ctr" defTabSz="966978">
              <a:defRPr/>
            </a:pPr>
            <a:r>
              <a:rPr kumimoji="1"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令和</a:t>
            </a:r>
            <a:r>
              <a:rPr kumimoji="1" lang="ja-JP" altLang="en-US" sz="1600" b="1" i="0" strike="noStrike" kern="0" cap="none" spc="0" normalizeH="0" baseline="0" noProof="0" dirty="0">
                <a:ln>
                  <a:noFill/>
                </a:ln>
                <a:effectLst/>
                <a:uLnTx/>
                <a:uFillTx/>
                <a:latin typeface="Meiryo UI" panose="020B0604030504040204" pitchFamily="50" charset="-128"/>
                <a:ea typeface="Meiryo UI" panose="020B0604030504040204" pitchFamily="50" charset="-128"/>
              </a:rPr>
              <a:t>６</a:t>
            </a:r>
            <a:r>
              <a:rPr kumimoji="1"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年度</a:t>
            </a:r>
            <a:r>
              <a:rPr kumimoji="1" lang="zh-TW" altLang="en-US" sz="1600" b="1" kern="0" dirty="0">
                <a:solidFill>
                  <a:prstClr val="black"/>
                </a:solidFill>
                <a:latin typeface="Meiryo UI" panose="020B0604030504040204" pitchFamily="50" charset="-128"/>
                <a:ea typeface="Meiryo UI" panose="020B0604030504040204" pitchFamily="50" charset="-128"/>
              </a:rPr>
              <a:t>大阪府私立専修学校高等課程等</a:t>
            </a:r>
            <a:r>
              <a:rPr kumimoji="1" lang="ja-JP" altLang="en-US" sz="1600" b="1" kern="0" dirty="0">
                <a:solidFill>
                  <a:prstClr val="black"/>
                </a:solidFill>
                <a:latin typeface="Meiryo UI" panose="020B0604030504040204" pitchFamily="50" charset="-128"/>
                <a:ea typeface="Meiryo UI" panose="020B0604030504040204" pitchFamily="50" charset="-128"/>
              </a:rPr>
              <a:t>の</a:t>
            </a:r>
            <a:r>
              <a:rPr kumimoji="1" lang="zh-TW" altLang="en-US" sz="1600" b="1" kern="0" dirty="0">
                <a:solidFill>
                  <a:prstClr val="black"/>
                </a:solidFill>
                <a:latin typeface="Meiryo UI" panose="020B0604030504040204" pitchFamily="50" charset="-128"/>
                <a:ea typeface="Meiryo UI" panose="020B0604030504040204" pitchFamily="50" charset="-128"/>
              </a:rPr>
              <a:t>授業料</a:t>
            </a:r>
            <a:r>
              <a:rPr kumimoji="1" lang="ja-JP" altLang="en-US" sz="1600" b="1" kern="0" dirty="0">
                <a:solidFill>
                  <a:prstClr val="black"/>
                </a:solidFill>
                <a:latin typeface="Meiryo UI" panose="020B0604030504040204" pitchFamily="50" charset="-128"/>
                <a:ea typeface="Meiryo UI" panose="020B0604030504040204" pitchFamily="50" charset="-128"/>
              </a:rPr>
              <a:t>の</a:t>
            </a:r>
            <a:r>
              <a:rPr kumimoji="1" lang="zh-TW" altLang="en-US" sz="1600" b="1" kern="0" dirty="0">
                <a:solidFill>
                  <a:prstClr val="black"/>
                </a:solidFill>
                <a:latin typeface="Meiryo UI" panose="020B0604030504040204" pitchFamily="50" charset="-128"/>
                <a:ea typeface="Meiryo UI" panose="020B0604030504040204" pitchFamily="50" charset="-128"/>
              </a:rPr>
              <a:t>減免</a:t>
            </a:r>
            <a:r>
              <a:rPr kumimoji="1"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について</a:t>
            </a:r>
            <a:endParaRPr kumimoji="1"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66978" eaLnBrk="1" fontAlgn="auto" latinLnBrk="0" hangingPunct="1">
              <a:lnSpc>
                <a:spcPct val="100000"/>
              </a:lnSpc>
              <a:spcBef>
                <a:spcPts val="0"/>
              </a:spcBef>
              <a:spcAft>
                <a:spcPts val="0"/>
              </a:spcAft>
              <a:buClrTx/>
              <a:buSzTx/>
              <a:buFontTx/>
              <a:buNone/>
              <a:tabLst/>
              <a:defRPr/>
            </a:pPr>
            <a:r>
              <a:rPr kumimoji="1" lang="ja-JP" altLang="en-US" sz="1300" kern="0" dirty="0">
                <a:solidFill>
                  <a:prstClr val="black"/>
                </a:solidFill>
                <a:latin typeface="Meiryo UI" panose="020B0604030504040204" pitchFamily="50" charset="-128"/>
                <a:ea typeface="Meiryo UI" panose="020B0604030504040204" pitchFamily="50" charset="-128"/>
              </a:rPr>
              <a:t>～新型コロナウイルス感染症の影響による家計急変も対象となります～</a:t>
            </a:r>
            <a:endParaRPr kumimoji="1" lang="ja-JP" altLang="en-US" sz="130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304799" y="7849005"/>
            <a:ext cx="6212161" cy="1980796"/>
            <a:chOff x="471216" y="5130313"/>
            <a:chExt cx="6272484" cy="2205454"/>
          </a:xfrm>
        </p:grpSpPr>
        <p:sp>
          <p:nvSpPr>
            <p:cNvPr id="12" name="角丸四角形 11"/>
            <p:cNvSpPr/>
            <p:nvPr/>
          </p:nvSpPr>
          <p:spPr>
            <a:xfrm>
              <a:off x="471216" y="5256037"/>
              <a:ext cx="6272484" cy="2079730"/>
            </a:xfrm>
            <a:prstGeom prst="roundRect">
              <a:avLst>
                <a:gd name="adj" fmla="val 23128"/>
              </a:avLst>
            </a:prstGeom>
            <a:solidFill>
              <a:sysClr val="window" lastClr="FFFFFF"/>
            </a:solidFill>
            <a:ln w="9525" cap="flat" cmpd="sng" algn="ctr">
              <a:solidFill>
                <a:sysClr val="windowText" lastClr="000000"/>
              </a:solidFill>
              <a:prstDash val="solid"/>
            </a:ln>
            <a:effectLst/>
          </p:spPr>
          <p:txBody>
            <a:bodyPr rtlCol="0" anchor="ctr"/>
            <a:lstStyle/>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過去にこの制度又は大阪府私立高等学校等授業料減免事業補助金による授業料の減免を受けたことがある場合は対象外です。</a:t>
              </a:r>
              <a:endParaRPr kumimoji="1" lang="en-US" altLang="ja-JP" sz="1100" kern="0" dirty="0">
                <a:solidFill>
                  <a:prstClr val="black"/>
                </a:solidFill>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100" kern="0" dirty="0">
                  <a:solidFill>
                    <a:prstClr val="black"/>
                  </a:solidFill>
                  <a:latin typeface="Meiryo UI" panose="020B0604030504040204" pitchFamily="50" charset="-128"/>
                  <a:ea typeface="Meiryo UI" panose="020B0604030504040204" pitchFamily="50" charset="-128"/>
                </a:rPr>
                <a:t>大阪府私立高等学校等授業料支援補助金と併せて受けることはできません。</a:t>
              </a:r>
              <a:endParaRPr kumimoji="1" lang="en-US" altLang="ja-JP" sz="1100"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kern="0" dirty="0">
                  <a:latin typeface="Meiryo UI" panose="020B0604030504040204" pitchFamily="50" charset="-128"/>
                  <a:ea typeface="Meiryo UI" panose="020B0604030504040204" pitchFamily="50" charset="-128"/>
                </a:rPr>
                <a:t>本制度は、生徒が在学している学校が授業料の減免事業を行う場合に、大阪府から学校に対して補助金を交付します。</a:t>
              </a:r>
              <a:r>
                <a:rPr kumimoji="1" lang="ja-JP" altLang="en-US" sz="1200" b="1" u="sng" kern="0" dirty="0">
                  <a:latin typeface="Meiryo UI" panose="020B0604030504040204" pitchFamily="50" charset="-128"/>
                  <a:ea typeface="Meiryo UI" panose="020B0604030504040204" pitchFamily="50" charset="-128"/>
                </a:rPr>
                <a:t>制度の詳細や必要な提出書類については、学校へお問い合わせください。</a:t>
              </a:r>
              <a:endParaRPr kumimoji="1" lang="en-US" altLang="ja-JP" sz="1200" b="1" u="sng" kern="0" dirty="0">
                <a:latin typeface="Meiryo UI" panose="020B0604030504040204" pitchFamily="50" charset="-128"/>
                <a:ea typeface="Meiryo UI" panose="020B0604030504040204" pitchFamily="50" charset="-128"/>
              </a:endParaRPr>
            </a:p>
            <a:p>
              <a:pPr marL="171450" lvl="0" indent="-171450" defTabSz="966978">
                <a:buFont typeface="Arial" panose="020B0604020202020204" pitchFamily="34" charset="0"/>
                <a:buChar char="•"/>
              </a:pPr>
              <a:r>
                <a:rPr kumimoji="1" lang="ja-JP" altLang="en-US" sz="1200" b="1" dirty="0">
                  <a:latin typeface="Meiryo UI" panose="020B0604030504040204" pitchFamily="50" charset="-128"/>
                  <a:ea typeface="Meiryo UI" panose="020B0604030504040204" pitchFamily="50" charset="-128"/>
                </a:rPr>
                <a:t>減免を受けるまでに授業料の納付が困難な場合は、</a:t>
              </a:r>
              <a:r>
                <a:rPr kumimoji="1" lang="ja-JP" altLang="en-US" sz="1200" b="1" u="sng" dirty="0">
                  <a:latin typeface="Meiryo UI" panose="020B0604030504040204" pitchFamily="50" charset="-128"/>
                  <a:ea typeface="Meiryo UI" panose="020B0604030504040204" pitchFamily="50" charset="-128"/>
                </a:rPr>
                <a:t>お通いの学校に納付の猶予や分納についてご相談ください。</a:t>
              </a:r>
              <a:endParaRPr kumimoji="1" lang="en-US" altLang="ja-JP" sz="1200" b="1" u="sng" kern="0" dirty="0">
                <a:latin typeface="Meiryo UI" panose="020B0604030504040204" pitchFamily="50" charset="-128"/>
                <a:ea typeface="Meiryo UI" panose="020B0604030504040204" pitchFamily="50" charset="-128"/>
              </a:endParaRPr>
            </a:p>
          </p:txBody>
        </p:sp>
        <p:sp>
          <p:nvSpPr>
            <p:cNvPr id="14" name="正方形/長方形 13"/>
            <p:cNvSpPr/>
            <p:nvPr/>
          </p:nvSpPr>
          <p:spPr>
            <a:xfrm>
              <a:off x="838566" y="5130313"/>
              <a:ext cx="992255" cy="25144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latin typeface="ＭＳ ゴシック" panose="020B0609070205080204" pitchFamily="49" charset="-128"/>
                  <a:ea typeface="ＭＳ ゴシック" panose="020B0609070205080204" pitchFamily="49" charset="-128"/>
                </a:rPr>
                <a:t>注意</a:t>
              </a:r>
            </a:p>
          </p:txBody>
        </p:sp>
      </p:grpSp>
    </p:spTree>
    <p:extLst>
      <p:ext uri="{BB962C8B-B14F-4D97-AF65-F5344CB8AC3E}">
        <p14:creationId xmlns:p14="http://schemas.microsoft.com/office/powerpoint/2010/main" val="38079170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470</TotalTime>
  <Words>717</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尾﨑　瑞穂</dc:creator>
  <cp:lastModifiedBy>水原　隆裕</cp:lastModifiedBy>
  <cp:revision>57</cp:revision>
  <cp:lastPrinted>2023-09-01T03:42:58Z</cp:lastPrinted>
  <dcterms:created xsi:type="dcterms:W3CDTF">2020-06-17T05:13:25Z</dcterms:created>
  <dcterms:modified xsi:type="dcterms:W3CDTF">2024-05-27T06:54:34Z</dcterms:modified>
</cp:coreProperties>
</file>