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8"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460" autoAdjust="0"/>
  </p:normalViewPr>
  <p:slideViewPr>
    <p:cSldViewPr snapToGrid="0">
      <p:cViewPr varScale="1">
        <p:scale>
          <a:sx n="74" d="100"/>
          <a:sy n="74" d="100"/>
        </p:scale>
        <p:origin x="672"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03E1C4A-A4A8-4CF4-A9CC-1663E09E588C}" type="datetimeFigureOut">
              <a:rPr kumimoji="1" lang="ja-JP" altLang="en-US" smtClean="0"/>
              <a:t>2021/1/7</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82F287C-618D-471E-99C9-D6A952654CE8}" type="slidenum">
              <a:rPr kumimoji="1" lang="ja-JP" altLang="en-US" smtClean="0"/>
              <a:t>‹#›</a:t>
            </a:fld>
            <a:endParaRPr kumimoji="1" lang="ja-JP" altLang="en-US"/>
          </a:p>
        </p:txBody>
      </p:sp>
    </p:spTree>
    <p:extLst>
      <p:ext uri="{BB962C8B-B14F-4D97-AF65-F5344CB8AC3E}">
        <p14:creationId xmlns:p14="http://schemas.microsoft.com/office/powerpoint/2010/main" val="33229649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2F287C-618D-471E-99C9-D6A952654CE8}" type="slidenum">
              <a:rPr kumimoji="1" lang="ja-JP" altLang="en-US" smtClean="0"/>
              <a:t>1</a:t>
            </a:fld>
            <a:endParaRPr kumimoji="1" lang="ja-JP" altLang="en-US"/>
          </a:p>
        </p:txBody>
      </p:sp>
    </p:spTree>
    <p:extLst>
      <p:ext uri="{BB962C8B-B14F-4D97-AF65-F5344CB8AC3E}">
        <p14:creationId xmlns:p14="http://schemas.microsoft.com/office/powerpoint/2010/main" val="400471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6325340-D50F-4987-AE25-157AA58A2764}" type="datetimeFigureOut">
              <a:rPr kumimoji="1" lang="ja-JP" altLang="en-US" smtClean="0"/>
              <a:t>2021/1/7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149196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6325340-D50F-4987-AE25-157AA58A2764}" type="datetimeFigureOut">
              <a:rPr kumimoji="1" lang="ja-JP" altLang="en-US" smtClean="0"/>
              <a:t>2021/1/7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178478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6325340-D50F-4987-AE25-157AA58A2764}" type="datetimeFigureOut">
              <a:rPr kumimoji="1" lang="ja-JP" altLang="en-US" smtClean="0"/>
              <a:t>2021/1/7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132859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6325340-D50F-4987-AE25-157AA58A2764}" type="datetimeFigureOut">
              <a:rPr kumimoji="1" lang="ja-JP" altLang="en-US" smtClean="0"/>
              <a:t>2021/1/7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191942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6325340-D50F-4987-AE25-157AA58A2764}" type="datetimeFigureOut">
              <a:rPr kumimoji="1" lang="ja-JP" altLang="en-US" smtClean="0"/>
              <a:t>2021/1/7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344624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6325340-D50F-4987-AE25-157AA58A2764}" type="datetimeFigureOut">
              <a:rPr kumimoji="1" lang="ja-JP" altLang="en-US" smtClean="0"/>
              <a:t>2021/1/7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222115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6325340-D50F-4987-AE25-157AA58A2764}" type="datetimeFigureOut">
              <a:rPr kumimoji="1" lang="ja-JP" altLang="en-US" smtClean="0"/>
              <a:t>2021/1/7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359830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6325340-D50F-4987-AE25-157AA58A2764}" type="datetimeFigureOut">
              <a:rPr kumimoji="1" lang="ja-JP" altLang="en-US" smtClean="0"/>
              <a:t>2021/1/7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275466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25340-D50F-4987-AE25-157AA58A2764}" type="datetimeFigureOut">
              <a:rPr kumimoji="1" lang="ja-JP" altLang="en-US" smtClean="0"/>
              <a:t>2021/1/7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379613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6325340-D50F-4987-AE25-157AA58A2764}" type="datetimeFigureOut">
              <a:rPr kumimoji="1" lang="ja-JP" altLang="en-US" smtClean="0"/>
              <a:t>2021/1/7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344939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6325340-D50F-4987-AE25-157AA58A2764}" type="datetimeFigureOut">
              <a:rPr kumimoji="1" lang="ja-JP" altLang="en-US" smtClean="0"/>
              <a:t>2021/1/7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243716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6325340-D50F-4987-AE25-157AA58A2764}" type="datetimeFigureOut">
              <a:rPr kumimoji="1" lang="ja-JP" altLang="en-US" smtClean="0"/>
              <a:t>2021/1/7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1826978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png"/><Relationship Id="rId7" Type="http://schemas.openxmlformats.org/officeDocument/2006/relationships/hyperlink" Target="https://www.mhlw.go.jp/content/000657665.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chohyo-shien.mhlw.go.j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62212" y="8528258"/>
            <a:ext cx="6739003" cy="911250"/>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正方形/長方形 22"/>
          <p:cNvSpPr/>
          <p:nvPr/>
        </p:nvSpPr>
        <p:spPr>
          <a:xfrm>
            <a:off x="127505" y="5314784"/>
            <a:ext cx="6613742" cy="28083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27684" y="1473805"/>
            <a:ext cx="6486267" cy="1754326"/>
          </a:xfrm>
          <a:prstGeom prst="rect">
            <a:avLst/>
          </a:prstGeom>
          <a:noFill/>
        </p:spPr>
        <p:txBody>
          <a:bodyPr wrap="square" rtlCol="0">
            <a:spAutoFit/>
          </a:bodyPr>
          <a:lstStyle/>
          <a:p>
            <a:r>
              <a:rPr lang="ja-JP" altLang="en-US" dirty="0" smtClean="0">
                <a:solidFill>
                  <a:schemeClr val="accent1">
                    <a:lumMod val="50000"/>
                  </a:schemeClr>
                </a:solidFill>
                <a:latin typeface="ＭＳ ゴシック" panose="020B0609070205080204" pitchFamily="49" charset="-128"/>
                <a:ea typeface="ＭＳ ゴシック" panose="020B0609070205080204" pitchFamily="49" charset="-128"/>
              </a:rPr>
              <a:t>　</a:t>
            </a:r>
            <a:r>
              <a:rPr lang="ja-JP" altLang="en-US" sz="1700" dirty="0" smtClean="0">
                <a:solidFill>
                  <a:schemeClr val="accent1">
                    <a:lumMod val="50000"/>
                  </a:schemeClr>
                </a:solidFill>
                <a:latin typeface="HG丸ｺﾞｼｯｸM-PRO" panose="020F0600000000000000" pitchFamily="50" charset="-128"/>
                <a:ea typeface="HG丸ｺﾞｼｯｸM-PRO" panose="020F0600000000000000" pitchFamily="50" charset="-128"/>
              </a:rPr>
              <a:t>労働者が</a:t>
            </a:r>
            <a:r>
              <a:rPr lang="ja-JP" altLang="en-US" sz="1700" u="sng" dirty="0" smtClean="0">
                <a:solidFill>
                  <a:schemeClr val="accent1">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就業中に新型コロナウイルス感染症に感染・発症し、休業した場合</a:t>
            </a:r>
            <a:r>
              <a:rPr lang="ja-JP" altLang="en-US" sz="1700"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には、</a:t>
            </a:r>
            <a:r>
              <a:rPr lang="ja-JP" altLang="en-US" sz="1700" u="sng" dirty="0" smtClean="0">
                <a:solidFill>
                  <a:schemeClr val="accent1">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労働者死傷病報告の提出が必要</a:t>
            </a:r>
            <a:r>
              <a:rPr lang="ja-JP" altLang="en-US" sz="1700"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となります。</a:t>
            </a:r>
            <a:endParaRPr lang="en-US" altLang="ja-JP" sz="1700" dirty="0" smtClean="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300" dirty="0" smtClean="0">
              <a:solidFill>
                <a:schemeClr val="accent1">
                  <a:lumMod val="50000"/>
                </a:schemeClr>
              </a:solidFill>
              <a:latin typeface="ＭＳ ゴシック" panose="020B0609070205080204" pitchFamily="49" charset="-128"/>
              <a:ea typeface="ＭＳ ゴシック" panose="020B0609070205080204" pitchFamily="49" charset="-128"/>
            </a:endParaRPr>
          </a:p>
          <a:p>
            <a:r>
              <a:rPr lang="ja-JP" altLang="en-US" sz="1700" dirty="0" smtClean="0">
                <a:solidFill>
                  <a:schemeClr val="accent1">
                    <a:lumMod val="50000"/>
                  </a:schemeClr>
                </a:solidFill>
                <a:latin typeface="ＭＳ ゴシック" panose="020B0609070205080204" pitchFamily="49" charset="-128"/>
                <a:ea typeface="ＭＳ ゴシック" panose="020B0609070205080204" pitchFamily="49" charset="-128"/>
              </a:rPr>
              <a:t>　</a:t>
            </a:r>
            <a:r>
              <a:rPr lang="ja-JP" altLang="en-US" sz="1700" dirty="0" smtClean="0">
                <a:solidFill>
                  <a:schemeClr val="accent1">
                    <a:lumMod val="50000"/>
                  </a:schemeClr>
                </a:solidFill>
                <a:latin typeface="HG丸ｺﾞｼｯｸM-PRO" panose="020F0600000000000000" pitchFamily="50" charset="-128"/>
                <a:ea typeface="HG丸ｺﾞｼｯｸM-PRO" panose="020F0600000000000000" pitchFamily="50" charset="-128"/>
              </a:rPr>
              <a:t>事業場で働く</a:t>
            </a:r>
            <a:r>
              <a:rPr lang="ja-JP" altLang="en-US" sz="1700" u="sng" dirty="0" smtClean="0">
                <a:solidFill>
                  <a:schemeClr val="accent1">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従業員の皆様が</a:t>
            </a:r>
            <a:r>
              <a:rPr lang="ja-JP" altLang="ja-JP" sz="1700" u="sng" dirty="0" smtClean="0">
                <a:solidFill>
                  <a:schemeClr val="accent1">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新型コロナウイルス</a:t>
            </a:r>
            <a:r>
              <a:rPr lang="ja-JP" altLang="en-US" sz="1700" u="sng" dirty="0" smtClean="0">
                <a:solidFill>
                  <a:schemeClr val="accent1">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感染症により休業</a:t>
            </a:r>
            <a:r>
              <a:rPr lang="ja-JP" altLang="ja-JP" sz="1700" u="sng" dirty="0" smtClean="0">
                <a:solidFill>
                  <a:schemeClr val="accent1">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した場合</a:t>
            </a:r>
            <a:r>
              <a:rPr lang="ja-JP" altLang="en-US" sz="1700"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には、</a:t>
            </a:r>
            <a:r>
              <a:rPr lang="ja-JP" altLang="en-US" sz="1700" u="sng" dirty="0" smtClean="0">
                <a:solidFill>
                  <a:schemeClr val="accent1">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遅滞なく、事業場を所轄する労働基準監督署に労働者死傷病報告を提出</a:t>
            </a:r>
            <a:r>
              <a:rPr lang="ja-JP" altLang="en-US" sz="1700"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してください。</a:t>
            </a:r>
            <a:endParaRPr lang="en-US" altLang="ja-JP" sz="1700" dirty="0" smtClean="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300" dirty="0">
              <a:solidFill>
                <a:schemeClr val="accent1">
                  <a:lumMod val="50000"/>
                </a:schemeClr>
              </a:solidFill>
              <a:latin typeface="ＭＳ ゴシック" panose="020B0609070205080204" pitchFamily="49" charset="-128"/>
              <a:ea typeface="ＭＳ ゴシック" panose="020B0609070205080204" pitchFamily="49"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ご提出</a:t>
            </a:r>
            <a:r>
              <a:rPr lang="ja-JP" altLang="en-US" sz="1400" dirty="0">
                <a:latin typeface="HG丸ｺﾞｼｯｸM-PRO" panose="020F0600000000000000" pitchFamily="50" charset="-128"/>
                <a:ea typeface="HG丸ｺﾞｼｯｸM-PRO" panose="020F0600000000000000" pitchFamily="50" charset="-128"/>
              </a:rPr>
              <a:t>の際は、</a:t>
            </a:r>
            <a:r>
              <a:rPr lang="ja-JP" altLang="en-US" sz="1400" b="1" dirty="0">
                <a:latin typeface="HG丸ｺﾞｼｯｸM-PRO" panose="020F0600000000000000" pitchFamily="50" charset="-128"/>
                <a:ea typeface="HG丸ｺﾞｼｯｸM-PRO" panose="020F0600000000000000" pitchFamily="50" charset="-128"/>
              </a:rPr>
              <a:t>電子申請</a:t>
            </a:r>
            <a:r>
              <a:rPr lang="ja-JP" altLang="en-US" sz="1400" dirty="0">
                <a:latin typeface="HG丸ｺﾞｼｯｸM-PRO" panose="020F0600000000000000" pitchFamily="50" charset="-128"/>
                <a:ea typeface="HG丸ｺﾞｼｯｸM-PRO" panose="020F0600000000000000" pitchFamily="50" charset="-128"/>
              </a:rPr>
              <a:t>や</a:t>
            </a:r>
            <a:r>
              <a:rPr lang="ja-JP" altLang="en-US" sz="1400" b="1" dirty="0">
                <a:latin typeface="HG丸ｺﾞｼｯｸM-PRO" panose="020F0600000000000000" pitchFamily="50" charset="-128"/>
                <a:ea typeface="HG丸ｺﾞｼｯｸM-PRO" panose="020F0600000000000000" pitchFamily="50" charset="-128"/>
              </a:rPr>
              <a:t>郵送</a:t>
            </a:r>
            <a:r>
              <a:rPr lang="ja-JP" altLang="en-US" sz="1400" dirty="0">
                <a:latin typeface="HG丸ｺﾞｼｯｸM-PRO" panose="020F0600000000000000" pitchFamily="50" charset="-128"/>
                <a:ea typeface="HG丸ｺﾞｼｯｸM-PRO" panose="020F0600000000000000" pitchFamily="50" charset="-128"/>
              </a:rPr>
              <a:t>の積極的な活用をお願いいたします</a:t>
            </a:r>
            <a:r>
              <a:rPr lang="ja-JP" altLang="en-US" sz="1600" dirty="0" smtClean="0">
                <a:latin typeface="HG丸ｺﾞｼｯｸM-PRO" panose="020F0600000000000000" pitchFamily="50" charset="-128"/>
                <a:ea typeface="HG丸ｺﾞｼｯｸM-PRO" panose="020F0600000000000000" pitchFamily="50" charset="-128"/>
              </a:rPr>
              <a:t>。</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265747" y="3215645"/>
            <a:ext cx="6337257" cy="1938992"/>
          </a:xfrm>
          <a:prstGeom prst="rect">
            <a:avLst/>
          </a:prstGeom>
          <a:noFill/>
          <a:ln w="9525">
            <a:solidFill>
              <a:srgbClr val="FF0000"/>
            </a:solidFill>
            <a:prstDash val="dash"/>
          </a:ln>
        </p:spPr>
        <p:txBody>
          <a:bodyPr wrap="squar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　事</a:t>
            </a:r>
            <a:r>
              <a:rPr lang="ja-JP" altLang="en-US" sz="1400" dirty="0">
                <a:latin typeface="HG丸ｺﾞｼｯｸM-PRO" panose="020F0600000000000000" pitchFamily="50" charset="-128"/>
                <a:ea typeface="HG丸ｺﾞｼｯｸM-PRO" panose="020F0600000000000000" pitchFamily="50" charset="-128"/>
              </a:rPr>
              <a:t>業者は</a:t>
            </a:r>
            <a:r>
              <a:rPr lang="ja-JP" altLang="en-US" sz="1400" dirty="0" smtClean="0">
                <a:latin typeface="HG丸ｺﾞｼｯｸM-PRO" panose="020F0600000000000000" pitchFamily="50" charset="-128"/>
                <a:ea typeface="HG丸ｺﾞｼｯｸM-PRO" panose="020F0600000000000000" pitchFamily="50" charset="-128"/>
              </a:rPr>
              <a:t>、以下のような場合には、</a:t>
            </a:r>
            <a:r>
              <a:rPr lang="ja-JP" altLang="en-US" sz="1400" u="sng" dirty="0">
                <a:latin typeface="HG丸ｺﾞｼｯｸM-PRO" panose="020F0600000000000000" pitchFamily="50" charset="-128"/>
                <a:ea typeface="HG丸ｺﾞｼｯｸM-PRO" panose="020F0600000000000000" pitchFamily="50" charset="-128"/>
              </a:rPr>
              <a:t>遅滞なく、労働者</a:t>
            </a:r>
            <a:r>
              <a:rPr lang="ja-JP" altLang="en-US" sz="1400" u="sng" dirty="0" smtClean="0">
                <a:latin typeface="HG丸ｺﾞｼｯｸM-PRO" panose="020F0600000000000000" pitchFamily="50" charset="-128"/>
                <a:ea typeface="HG丸ｺﾞｼｯｸM-PRO" panose="020F0600000000000000" pitchFamily="50" charset="-128"/>
              </a:rPr>
              <a:t>死傷病報告を</a:t>
            </a:r>
            <a:r>
              <a:rPr lang="ja-JP" altLang="en-US" sz="1400" u="sng" dirty="0">
                <a:latin typeface="HG丸ｺﾞｼｯｸM-PRO" panose="020F0600000000000000" pitchFamily="50" charset="-128"/>
                <a:ea typeface="HG丸ｺﾞｼｯｸM-PRO" panose="020F0600000000000000" pitchFamily="50" charset="-128"/>
              </a:rPr>
              <a:t>労働基準監督</a:t>
            </a:r>
            <a:r>
              <a:rPr lang="ja-JP" altLang="en-US" sz="1400" u="sng" dirty="0" smtClean="0">
                <a:latin typeface="HG丸ｺﾞｼｯｸM-PRO" panose="020F0600000000000000" pitchFamily="50" charset="-128"/>
                <a:ea typeface="HG丸ｺﾞｼｯｸM-PRO" panose="020F0600000000000000" pitchFamily="50" charset="-128"/>
              </a:rPr>
              <a:t>署長</a:t>
            </a:r>
            <a:r>
              <a:rPr lang="ja-JP" altLang="en-US" sz="1400" u="sng" dirty="0">
                <a:latin typeface="HG丸ｺﾞｼｯｸM-PRO" panose="020F0600000000000000" pitchFamily="50" charset="-128"/>
                <a:ea typeface="HG丸ｺﾞｼｯｸM-PRO" panose="020F0600000000000000" pitchFamily="50" charset="-128"/>
              </a:rPr>
              <a:t>に</a:t>
            </a:r>
            <a:r>
              <a:rPr lang="ja-JP" altLang="en-US" sz="1400" u="sng" dirty="0" smtClean="0">
                <a:latin typeface="HG丸ｺﾞｼｯｸM-PRO" panose="020F0600000000000000" pitchFamily="50" charset="-128"/>
                <a:ea typeface="HG丸ｺﾞｼｯｸM-PRO" panose="020F0600000000000000" pitchFamily="50" charset="-128"/>
              </a:rPr>
              <a:t>提出しなければ</a:t>
            </a:r>
            <a:r>
              <a:rPr lang="ja-JP" altLang="en-US" sz="1400" u="sng" dirty="0">
                <a:latin typeface="HG丸ｺﾞｼｯｸM-PRO" panose="020F0600000000000000" pitchFamily="50" charset="-128"/>
                <a:ea typeface="HG丸ｺﾞｼｯｸM-PRO" panose="020F0600000000000000" pitchFamily="50" charset="-128"/>
              </a:rPr>
              <a:t>なりません</a:t>
            </a:r>
            <a:r>
              <a:rPr lang="ja-JP" altLang="en-US" sz="1400" u="sng" dirty="0" smtClean="0">
                <a:latin typeface="HG丸ｺﾞｼｯｸM-PRO" panose="020F0600000000000000" pitchFamily="50" charset="-128"/>
                <a:ea typeface="HG丸ｺﾞｼｯｸM-PRO" panose="020F0600000000000000" pitchFamily="50" charset="-128"/>
              </a:rPr>
              <a:t>。</a:t>
            </a:r>
            <a:r>
              <a:rPr lang="zh-TW" altLang="en-US" sz="1400" dirty="0">
                <a:latin typeface="HG丸ｺﾞｼｯｸM-PRO" panose="020F0600000000000000" pitchFamily="50" charset="-128"/>
                <a:ea typeface="HG丸ｺﾞｼｯｸM-PRO" panose="020F0600000000000000" pitchFamily="50" charset="-128"/>
              </a:rPr>
              <a:t> </a:t>
            </a:r>
            <a:endParaRPr lang="en-US" altLang="zh-TW" sz="1400" dirty="0" smtClean="0">
              <a:latin typeface="HG丸ｺﾞｼｯｸM-PRO" panose="020F0600000000000000" pitchFamily="50" charset="-128"/>
              <a:ea typeface="HG丸ｺﾞｼｯｸM-PRO" panose="020F0600000000000000" pitchFamily="50" charset="-128"/>
            </a:endParaRPr>
          </a:p>
          <a:p>
            <a:pPr algn="r"/>
            <a:r>
              <a:rPr lang="zh-TW" altLang="en-US"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労働安全衛生法第</a:t>
            </a:r>
            <a:r>
              <a:rPr lang="en-US" altLang="ja-JP" sz="1200" dirty="0" smtClean="0">
                <a:latin typeface="HG丸ｺﾞｼｯｸM-PRO" panose="020F0600000000000000" pitchFamily="50" charset="-128"/>
                <a:ea typeface="HG丸ｺﾞｼｯｸM-PRO" panose="020F0600000000000000" pitchFamily="50" charset="-128"/>
              </a:rPr>
              <a:t>100</a:t>
            </a:r>
            <a:r>
              <a:rPr lang="ja-JP" altLang="en-US" sz="1200" dirty="0" smtClean="0">
                <a:latin typeface="HG丸ｺﾞｼｯｸM-PRO" panose="020F0600000000000000" pitchFamily="50" charset="-128"/>
                <a:ea typeface="HG丸ｺﾞｼｯｸM-PRO" panose="020F0600000000000000" pitchFamily="50" charset="-128"/>
              </a:rPr>
              <a:t>条、</a:t>
            </a:r>
            <a:r>
              <a:rPr lang="zh-TW" altLang="en-US" sz="1200" dirty="0" smtClean="0">
                <a:latin typeface="HG丸ｺﾞｼｯｸM-PRO" panose="020F0600000000000000" pitchFamily="50" charset="-128"/>
                <a:ea typeface="HG丸ｺﾞｼｯｸM-PRO" panose="020F0600000000000000" pitchFamily="50" charset="-128"/>
              </a:rPr>
              <a:t>労働</a:t>
            </a:r>
            <a:r>
              <a:rPr lang="zh-TW" altLang="en-US" sz="1200" dirty="0">
                <a:latin typeface="HG丸ｺﾞｼｯｸM-PRO" panose="020F0600000000000000" pitchFamily="50" charset="-128"/>
                <a:ea typeface="HG丸ｺﾞｼｯｸM-PRO" panose="020F0600000000000000" pitchFamily="50" charset="-128"/>
              </a:rPr>
              <a:t>安全衛生規則</a:t>
            </a:r>
            <a:r>
              <a:rPr lang="zh-TW" altLang="en-US" sz="1200" dirty="0" smtClean="0">
                <a:latin typeface="HG丸ｺﾞｼｯｸM-PRO" panose="020F0600000000000000" pitchFamily="50" charset="-128"/>
                <a:ea typeface="HG丸ｺﾞｼｯｸM-PRO" panose="020F0600000000000000" pitchFamily="50" charset="-128"/>
              </a:rPr>
              <a:t>第</a:t>
            </a:r>
            <a:r>
              <a:rPr lang="en-US" altLang="ja-JP" sz="1200" dirty="0" smtClean="0">
                <a:latin typeface="HG丸ｺﾞｼｯｸM-PRO" panose="020F0600000000000000" pitchFamily="50" charset="-128"/>
                <a:ea typeface="HG丸ｺﾞｼｯｸM-PRO" panose="020F0600000000000000" pitchFamily="50" charset="-128"/>
              </a:rPr>
              <a:t>97</a:t>
            </a:r>
            <a:r>
              <a:rPr lang="ja-JP" altLang="en-US" sz="1200" dirty="0" smtClean="0">
                <a:latin typeface="HG丸ｺﾞｼｯｸM-PRO" panose="020F0600000000000000" pitchFamily="50" charset="-128"/>
                <a:ea typeface="HG丸ｺﾞｼｯｸM-PRO" panose="020F0600000000000000" pitchFamily="50" charset="-128"/>
              </a:rPr>
              <a:t>条</a:t>
            </a:r>
            <a:r>
              <a:rPr lang="zh-TW" altLang="en-US" sz="1200" dirty="0" smtClean="0">
                <a:latin typeface="HG丸ｺﾞｼｯｸM-PRO" panose="020F0600000000000000" pitchFamily="50" charset="-128"/>
                <a:ea typeface="HG丸ｺﾞｼｯｸM-PRO" panose="020F0600000000000000" pitchFamily="50" charset="-128"/>
              </a:rPr>
              <a:t>）</a:t>
            </a:r>
            <a:endParaRPr lang="en-US" altLang="zh-TW" sz="1200" dirty="0" smtClean="0">
              <a:latin typeface="HG丸ｺﾞｼｯｸM-PRO" panose="020F0600000000000000" pitchFamily="50" charset="-128"/>
              <a:ea typeface="HG丸ｺﾞｼｯｸM-PRO" panose="020F0600000000000000" pitchFamily="50" charset="-128"/>
            </a:endParaRPr>
          </a:p>
          <a:p>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1)</a:t>
            </a:r>
            <a:r>
              <a:rPr lang="ja-JP" altLang="en-US" sz="1200" dirty="0">
                <a:latin typeface="HG丸ｺﾞｼｯｸM-PRO" panose="020F0600000000000000" pitchFamily="50" charset="-128"/>
                <a:ea typeface="HG丸ｺﾞｼｯｸM-PRO" panose="020F0600000000000000" pitchFamily="50" charset="-128"/>
              </a:rPr>
              <a:t>労働者が</a:t>
            </a:r>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労働災害</a:t>
            </a:r>
            <a:r>
              <a:rPr lang="ja-JP" altLang="en-US" sz="1200" dirty="0">
                <a:latin typeface="HG丸ｺﾞｼｯｸM-PRO" panose="020F0600000000000000" pitchFamily="50" charset="-128"/>
                <a:ea typeface="HG丸ｺﾞｼｯｸM-PRO" panose="020F0600000000000000" pitchFamily="50" charset="-128"/>
              </a:rPr>
              <a:t>に</a:t>
            </a:r>
            <a:r>
              <a:rPr lang="ja-JP" altLang="en-US" sz="1200" dirty="0" smtClean="0">
                <a:latin typeface="HG丸ｺﾞｼｯｸM-PRO" panose="020F0600000000000000" pitchFamily="50" charset="-128"/>
                <a:ea typeface="HG丸ｺﾞｼｯｸM-PRO" panose="020F0600000000000000" pitchFamily="50" charset="-128"/>
              </a:rPr>
              <a:t>より</a:t>
            </a:r>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死亡</a:t>
            </a:r>
            <a:r>
              <a:rPr lang="ja-JP" altLang="en-US" sz="1200" b="1"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し、又</a:t>
            </a:r>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は</a:t>
            </a:r>
            <a:r>
              <a:rPr lang="ja-JP" altLang="en-US" sz="1200" b="1"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休業</a:t>
            </a:r>
            <a:r>
              <a:rPr lang="ja-JP" altLang="en-US" sz="1200" dirty="0" smtClean="0">
                <a:latin typeface="HG丸ｺﾞｼｯｸM-PRO" panose="020F0600000000000000" pitchFamily="50" charset="-128"/>
                <a:ea typeface="HG丸ｺﾞｼｯｸM-PRO" panose="020F0600000000000000" pitchFamily="50" charset="-128"/>
              </a:rPr>
              <a:t>したとき</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2)</a:t>
            </a:r>
            <a:r>
              <a:rPr lang="ja-JP" altLang="en-US" sz="1200" dirty="0">
                <a:latin typeface="HG丸ｺﾞｼｯｸM-PRO" panose="020F0600000000000000" pitchFamily="50" charset="-128"/>
                <a:ea typeface="HG丸ｺﾞｼｯｸM-PRO" panose="020F0600000000000000" pitchFamily="50" charset="-128"/>
              </a:rPr>
              <a:t>労働者が</a:t>
            </a:r>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就業中に</a:t>
            </a:r>
            <a:r>
              <a:rPr lang="ja-JP" altLang="en-US" sz="1200" dirty="0">
                <a:latin typeface="HG丸ｺﾞｼｯｸM-PRO" panose="020F0600000000000000" pitchFamily="50" charset="-128"/>
                <a:ea typeface="HG丸ｺﾞｼｯｸM-PRO" panose="020F0600000000000000" pitchFamily="50" charset="-128"/>
              </a:rPr>
              <a:t>負傷、窒息又は急性中毒により</a:t>
            </a:r>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死亡</a:t>
            </a:r>
            <a:r>
              <a:rPr lang="ja-JP" altLang="en-US" sz="1200" b="1"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し、又</a:t>
            </a:r>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は休業</a:t>
            </a:r>
            <a:r>
              <a:rPr lang="ja-JP" altLang="en-US" sz="1200" dirty="0">
                <a:latin typeface="HG丸ｺﾞｼｯｸM-PRO" panose="020F0600000000000000" pitchFamily="50" charset="-128"/>
                <a:ea typeface="HG丸ｺﾞｼｯｸM-PRO" panose="020F0600000000000000" pitchFamily="50" charset="-128"/>
              </a:rPr>
              <a:t>した</a:t>
            </a:r>
            <a:r>
              <a:rPr lang="ja-JP" altLang="en-US" sz="1200" dirty="0" smtClean="0">
                <a:latin typeface="HG丸ｺﾞｼｯｸM-PRO" panose="020F0600000000000000" pitchFamily="50" charset="-128"/>
                <a:ea typeface="HG丸ｺﾞｼｯｸM-PRO" panose="020F0600000000000000" pitchFamily="50" charset="-128"/>
              </a:rPr>
              <a:t>とき</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3)</a:t>
            </a:r>
            <a:r>
              <a:rPr lang="ja-JP" altLang="en-US" sz="1200" dirty="0">
                <a:latin typeface="HG丸ｺﾞｼｯｸM-PRO" panose="020F0600000000000000" pitchFamily="50" charset="-128"/>
                <a:ea typeface="HG丸ｺﾞｼｯｸM-PRO" panose="020F0600000000000000" pitchFamily="50" charset="-128"/>
              </a:rPr>
              <a:t>労働者が</a:t>
            </a:r>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事業場内又はその附属建設物内で</a:t>
            </a:r>
            <a:r>
              <a:rPr lang="ja-JP" altLang="en-US" sz="1200" dirty="0">
                <a:latin typeface="HG丸ｺﾞｼｯｸM-PRO" panose="020F0600000000000000" pitchFamily="50" charset="-128"/>
                <a:ea typeface="HG丸ｺﾞｼｯｸM-PRO" panose="020F0600000000000000" pitchFamily="50" charset="-128"/>
              </a:rPr>
              <a:t>負傷、窒息又は急性中毒に</a:t>
            </a:r>
            <a:r>
              <a:rPr lang="ja-JP" altLang="en-US" sz="1200" dirty="0" smtClean="0">
                <a:latin typeface="HG丸ｺﾞｼｯｸM-PRO" panose="020F0600000000000000" pitchFamily="50" charset="-128"/>
                <a:ea typeface="HG丸ｺﾞｼｯｸM-PRO" panose="020F0600000000000000" pitchFamily="50" charset="-128"/>
              </a:rPr>
              <a:t>より</a:t>
            </a:r>
            <a:r>
              <a:rPr lang="ja-JP" altLang="en-US" sz="1200" b="1"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死亡し、</a:t>
            </a:r>
            <a:endParaRPr lang="en-US" altLang="ja-JP" sz="1200" b="1"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b="1"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又は休業</a:t>
            </a:r>
            <a:r>
              <a:rPr lang="ja-JP" altLang="en-US" sz="1200" dirty="0" smtClean="0">
                <a:latin typeface="HG丸ｺﾞｼｯｸM-PRO" panose="020F0600000000000000" pitchFamily="50" charset="-128"/>
                <a:ea typeface="HG丸ｺﾞｼｯｸM-PRO" panose="020F0600000000000000" pitchFamily="50" charset="-128"/>
              </a:rPr>
              <a:t>したとき</a:t>
            </a:r>
            <a:endParaRPr lang="en-US" altLang="ja-JP" sz="1200" dirty="0" smtClean="0">
              <a:latin typeface="HG丸ｺﾞｼｯｸM-PRO" panose="020F0600000000000000" pitchFamily="50" charset="-128"/>
              <a:ea typeface="HG丸ｺﾞｼｯｸM-PRO" panose="020F0600000000000000" pitchFamily="50" charset="-128"/>
            </a:endParaRPr>
          </a:p>
          <a:p>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労働者死傷病報告を提出せず、若しくは、虚偽の報告をした場合</a:t>
            </a:r>
            <a:r>
              <a:rPr lang="ja-JP" altLang="en-US" sz="1100" dirty="0" smtClean="0">
                <a:latin typeface="HG丸ｺﾞｼｯｸM-PRO" panose="020F0600000000000000" pitchFamily="50" charset="-128"/>
                <a:ea typeface="HG丸ｺﾞｼｯｸM-PRO" panose="020F0600000000000000" pitchFamily="50" charset="-128"/>
              </a:rPr>
              <a:t>は、いわゆる「労災か</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　　　　くし」として、</a:t>
            </a:r>
            <a:r>
              <a:rPr lang="en-US" altLang="ja-JP" sz="1100" dirty="0" smtClean="0">
                <a:latin typeface="HG丸ｺﾞｼｯｸM-PRO" panose="020F0600000000000000" pitchFamily="50" charset="-128"/>
                <a:ea typeface="HG丸ｺﾞｼｯｸM-PRO" panose="020F0600000000000000" pitchFamily="50" charset="-128"/>
              </a:rPr>
              <a:t>50</a:t>
            </a:r>
            <a:r>
              <a:rPr lang="ja-JP" altLang="en-US" sz="1100" dirty="0" smtClean="0">
                <a:latin typeface="HG丸ｺﾞｼｯｸM-PRO" panose="020F0600000000000000" pitchFamily="50" charset="-128"/>
                <a:ea typeface="HG丸ｺﾞｼｯｸM-PRO" panose="020F0600000000000000" pitchFamily="50" charset="-128"/>
              </a:rPr>
              <a:t>万円以下の</a:t>
            </a:r>
            <a:r>
              <a:rPr lang="ja-JP" altLang="en-US" sz="1100" dirty="0">
                <a:latin typeface="HG丸ｺﾞｼｯｸM-PRO" panose="020F0600000000000000" pitchFamily="50" charset="-128"/>
                <a:ea typeface="HG丸ｺﾞｼｯｸM-PRO" panose="020F0600000000000000" pitchFamily="50" charset="-128"/>
              </a:rPr>
              <a:t>罰金に処されることがあります</a:t>
            </a:r>
            <a:r>
              <a:rPr lang="ja-JP" altLang="en-US" sz="1100" dirty="0" smtClean="0">
                <a:latin typeface="HG丸ｺﾞｼｯｸM-PRO" panose="020F0600000000000000" pitchFamily="50" charset="-128"/>
                <a:ea typeface="HG丸ｺﾞｼｯｸM-PRO" panose="020F0600000000000000" pitchFamily="50" charset="-128"/>
              </a:rPr>
              <a:t>。　　</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100209" y="64925"/>
            <a:ext cx="6613742" cy="963775"/>
          </a:xfrm>
          <a:prstGeom prst="roundRect">
            <a:avLst/>
          </a:prstGeom>
          <a:ln w="952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新型コロナウイルス</a:t>
            </a:r>
            <a:r>
              <a:rPr kumimoji="1" lang="ja-JP" altLang="en-US" sz="24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感染症</a:t>
            </a:r>
            <a:r>
              <a:rPr kumimoji="1" lang="ja-JP" altLang="en-US" sz="2000" b="1" dirty="0">
                <a:latin typeface="HG丸ｺﾞｼｯｸM-PRO" panose="020F0600000000000000" pitchFamily="50" charset="-128"/>
                <a:ea typeface="HG丸ｺﾞｼｯｸM-PRO" panose="020F0600000000000000" pitchFamily="50" charset="-128"/>
              </a:rPr>
              <a:t>による労働災害も</a:t>
            </a: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kumimoji="1" lang="ja-JP" altLang="en-US" sz="24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労働者死傷病</a:t>
            </a:r>
            <a:r>
              <a:rPr kumimoji="1" lang="ja-JP" altLang="en-US"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報告</a:t>
            </a:r>
            <a:r>
              <a:rPr kumimoji="1" lang="ja-JP" altLang="en-US" sz="2000" b="1" dirty="0">
                <a:latin typeface="HG丸ｺﾞｼｯｸM-PRO" panose="020F0600000000000000" pitchFamily="50" charset="-128"/>
                <a:ea typeface="HG丸ｺﾞｼｯｸM-PRO" panose="020F0600000000000000" pitchFamily="50" charset="-128"/>
              </a:rPr>
              <a:t>の</a:t>
            </a:r>
            <a:r>
              <a:rPr kumimoji="1" lang="ja-JP" altLang="en-US" sz="2000" b="1" dirty="0" smtClean="0">
                <a:latin typeface="HG丸ｺﾞｼｯｸM-PRO" panose="020F0600000000000000" pitchFamily="50" charset="-128"/>
                <a:ea typeface="HG丸ｺﾞｼｯｸM-PRO" panose="020F0600000000000000" pitchFamily="50" charset="-128"/>
              </a:rPr>
              <a:t>提出が必要</a:t>
            </a:r>
            <a:r>
              <a:rPr kumimoji="1" lang="ja-JP" altLang="en-US" sz="2000" b="1" dirty="0">
                <a:latin typeface="HG丸ｺﾞｼｯｸM-PRO" panose="020F0600000000000000" pitchFamily="50" charset="-128"/>
                <a:ea typeface="HG丸ｺﾞｼｯｸM-PRO" panose="020F0600000000000000" pitchFamily="50" charset="-128"/>
              </a:rPr>
              <a:t>です。</a:t>
            </a:r>
          </a:p>
        </p:txBody>
      </p:sp>
      <p:cxnSp>
        <p:nvCxnSpPr>
          <p:cNvPr id="11" name="直線コネクタ 10"/>
          <p:cNvCxnSpPr/>
          <p:nvPr/>
        </p:nvCxnSpPr>
        <p:spPr>
          <a:xfrm>
            <a:off x="212940" y="5208040"/>
            <a:ext cx="6501011"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a:stretch>
            <a:fillRect/>
          </a:stretch>
        </p:blipFill>
        <p:spPr>
          <a:xfrm>
            <a:off x="3156559" y="5753332"/>
            <a:ext cx="3406165" cy="2008885"/>
          </a:xfrm>
          <a:prstGeom prst="rect">
            <a:avLst/>
          </a:prstGeom>
        </p:spPr>
      </p:pic>
      <p:sp>
        <p:nvSpPr>
          <p:cNvPr id="15" name="正方形/長方形 14"/>
          <p:cNvSpPr/>
          <p:nvPr/>
        </p:nvSpPr>
        <p:spPr>
          <a:xfrm>
            <a:off x="2956142" y="7834349"/>
            <a:ext cx="3782861" cy="307777"/>
          </a:xfrm>
          <a:prstGeom prst="rect">
            <a:avLst/>
          </a:prstGeom>
        </p:spPr>
        <p:txBody>
          <a:bodyPr wrap="square">
            <a:spAutoFit/>
          </a:bodyPr>
          <a:lstStyle/>
          <a:p>
            <a:pPr algn="r"/>
            <a:r>
              <a:rPr lang="en-US" altLang="ja-JP" sz="1400" u="sng" dirty="0">
                <a:latin typeface="HG丸ｺﾞｼｯｸM-PRO" panose="020F0600000000000000" pitchFamily="50" charset="-128"/>
                <a:ea typeface="HG丸ｺﾞｼｯｸM-PRO" panose="020F0600000000000000" pitchFamily="50" charset="-128"/>
                <a:hlinkClick r:id="rId4"/>
              </a:rPr>
              <a:t>https://www.chohyo-shien.mhlw.go.jp/</a:t>
            </a:r>
            <a:endParaRPr lang="ja-JP" altLang="ja-JP" sz="1400" dirty="0">
              <a:latin typeface="HG丸ｺﾞｼｯｸM-PRO" panose="020F0600000000000000" pitchFamily="50" charset="-128"/>
              <a:ea typeface="HG丸ｺﾞｼｯｸM-PRO" panose="020F0600000000000000" pitchFamily="50" charset="-128"/>
            </a:endParaRPr>
          </a:p>
        </p:txBody>
      </p:sp>
      <p:pic>
        <p:nvPicPr>
          <p:cNvPr id="19" name="図 18"/>
          <p:cNvPicPr>
            <a:picLocks noChangeAspect="1"/>
          </p:cNvPicPr>
          <p:nvPr/>
        </p:nvPicPr>
        <p:blipFill>
          <a:blip r:embed="rId5"/>
          <a:stretch>
            <a:fillRect/>
          </a:stretch>
        </p:blipFill>
        <p:spPr>
          <a:xfrm>
            <a:off x="665078" y="9461392"/>
            <a:ext cx="441513" cy="435626"/>
          </a:xfrm>
          <a:prstGeom prst="rect">
            <a:avLst/>
          </a:prstGeom>
        </p:spPr>
      </p:pic>
      <p:sp>
        <p:nvSpPr>
          <p:cNvPr id="20" name="正方形/長方形 19"/>
          <p:cNvSpPr/>
          <p:nvPr/>
        </p:nvSpPr>
        <p:spPr>
          <a:xfrm>
            <a:off x="786426" y="9349048"/>
            <a:ext cx="5686817" cy="653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厚生労働省・都道府県労働局・労働基準監督署</a:t>
            </a:r>
            <a:endParaRPr kumimoji="1" lang="ja-JP" altLang="en-US"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100209" y="5298889"/>
            <a:ext cx="6613742" cy="411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accent6">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「労働者死傷病報告はどうやって作成すればいいの？」</a:t>
            </a:r>
            <a:endParaRPr kumimoji="1" lang="ja-JP" altLang="en-US" b="1" dirty="0">
              <a:solidFill>
                <a:schemeClr val="accent6">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227684" y="5767191"/>
            <a:ext cx="2917263" cy="2246769"/>
          </a:xfrm>
          <a:prstGeom prst="rect">
            <a:avLst/>
          </a:prstGeom>
        </p:spPr>
        <p:txBody>
          <a:bodyPr wrap="square">
            <a:spAutoFit/>
          </a:bodyPr>
          <a:lstStyle/>
          <a:p>
            <a:r>
              <a:rPr lang="ja-JP" altLang="en-US" sz="1400" dirty="0" smtClean="0">
                <a:latin typeface="HG丸ｺﾞｼｯｸM-PRO" panose="020F0600000000000000" pitchFamily="50" charset="-128"/>
                <a:ea typeface="HG丸ｺﾞｼｯｸM-PRO" panose="020F0600000000000000" pitchFamily="50" charset="-128"/>
              </a:rPr>
              <a:t>　労働者死傷病報告は、定められた様式</a:t>
            </a:r>
            <a:r>
              <a:rPr lang="ja-JP" altLang="en-US" sz="1400" dirty="0">
                <a:latin typeface="HG丸ｺﾞｼｯｸM-PRO" panose="020F0600000000000000" pitchFamily="50" charset="-128"/>
                <a:ea typeface="HG丸ｺﾞｼｯｸM-PRO" panose="020F0600000000000000" pitchFamily="50" charset="-128"/>
              </a:rPr>
              <a:t>（</a:t>
            </a:r>
            <a:r>
              <a:rPr lang="en-US" altLang="ja-JP" sz="1400" dirty="0" smtClean="0">
                <a:latin typeface="HG丸ｺﾞｼｯｸM-PRO" panose="020F0600000000000000" pitchFamily="50" charset="-128"/>
                <a:ea typeface="HG丸ｺﾞｼｯｸM-PRO" panose="020F0600000000000000" pitchFamily="50" charset="-128"/>
              </a:rPr>
              <a:t>OCR</a:t>
            </a:r>
            <a:r>
              <a:rPr lang="ja-JP" altLang="en-US" sz="1400" dirty="0" smtClean="0">
                <a:latin typeface="HG丸ｺﾞｼｯｸM-PRO" panose="020F0600000000000000" pitchFamily="50" charset="-128"/>
                <a:ea typeface="HG丸ｺﾞｼｯｸM-PRO" panose="020F0600000000000000" pitchFamily="50" charset="-128"/>
              </a:rPr>
              <a:t>式帳票）を用いて作成する必要があります。</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　</a:t>
            </a:r>
            <a:r>
              <a:rPr lang="ja-JP" altLang="en-US" sz="1400" b="1" u="sng" dirty="0" smtClean="0">
                <a:latin typeface="HG丸ｺﾞｼｯｸM-PRO" panose="020F0600000000000000" pitchFamily="50" charset="-128"/>
                <a:ea typeface="HG丸ｺﾞｼｯｸM-PRO" panose="020F0600000000000000" pitchFamily="50" charset="-128"/>
              </a:rPr>
              <a:t>専用の様式は、最寄りの労働基準監督署で配布</a:t>
            </a:r>
            <a:r>
              <a:rPr lang="ja-JP" altLang="en-US" sz="1400" dirty="0" smtClean="0">
                <a:latin typeface="HG丸ｺﾞｼｯｸM-PRO" panose="020F0600000000000000" pitchFamily="50" charset="-128"/>
                <a:ea typeface="HG丸ｺﾞｼｯｸM-PRO" panose="020F0600000000000000" pitchFamily="50" charset="-128"/>
              </a:rPr>
              <a:t>しているほか、「</a:t>
            </a:r>
            <a:r>
              <a:rPr lang="ja-JP" altLang="en-US" sz="1400" b="1" u="sng" dirty="0">
                <a:latin typeface="HG丸ｺﾞｼｯｸM-PRO" panose="020F0600000000000000" pitchFamily="50" charset="-128"/>
                <a:ea typeface="HG丸ｺﾞｼｯｸM-PRO" panose="020F0600000000000000" pitchFamily="50" charset="-128"/>
              </a:rPr>
              <a:t>労働安全衛生法関係の届出・申請等帳票印刷に係る入力支援サービス</a:t>
            </a:r>
            <a:r>
              <a:rPr lang="ja-JP" altLang="en-US" sz="1400" dirty="0" smtClean="0">
                <a:latin typeface="HG丸ｺﾞｼｯｸM-PRO" panose="020F0600000000000000" pitchFamily="50" charset="-128"/>
                <a:ea typeface="HG丸ｺﾞｼｯｸM-PRO" panose="020F0600000000000000" pitchFamily="50" charset="-128"/>
              </a:rPr>
              <a:t>」により、</a:t>
            </a:r>
            <a:r>
              <a:rPr lang="ja-JP" altLang="en-US" sz="1400" b="1" u="sng" dirty="0" smtClean="0">
                <a:latin typeface="HG丸ｺﾞｼｯｸM-PRO" panose="020F0600000000000000" pitchFamily="50" charset="-128"/>
                <a:ea typeface="HG丸ｺﾞｼｯｸM-PRO" panose="020F0600000000000000" pitchFamily="50" charset="-128"/>
              </a:rPr>
              <a:t>インターネット上で簡単に入力し、作成した帳票を印刷</a:t>
            </a:r>
            <a:r>
              <a:rPr lang="ja-JP" altLang="en-US" sz="1400" dirty="0" smtClean="0">
                <a:latin typeface="HG丸ｺﾞｼｯｸM-PRO" panose="020F0600000000000000" pitchFamily="50" charset="-128"/>
                <a:ea typeface="HG丸ｺﾞｼｯｸM-PRO" panose="020F0600000000000000" pitchFamily="50" charset="-128"/>
              </a:rPr>
              <a:t>することができます。</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300169" y="8088563"/>
            <a:ext cx="6325643" cy="338554"/>
          </a:xfrm>
          <a:prstGeom prst="rect">
            <a:avLst/>
          </a:prstGeom>
        </p:spPr>
        <p:txBody>
          <a:bodyPr wrap="square">
            <a:spAutoFit/>
          </a:bodyPr>
          <a:lstStyle/>
          <a:p>
            <a:pPr algn="r"/>
            <a:r>
              <a:rPr lang="ja-JP" altLang="en-US" sz="1600" b="1" u="sng" dirty="0">
                <a:solidFill>
                  <a:schemeClr val="accent6">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新型コロナウイルス感染症による場合の記載例はウラ面参照</a:t>
            </a:r>
            <a:endParaRPr lang="en-US" altLang="ja-JP" sz="1600" b="1" u="sng" dirty="0">
              <a:solidFill>
                <a:schemeClr val="accent6">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cxnSp>
        <p:nvCxnSpPr>
          <p:cNvPr id="16" name="直線コネクタ 15"/>
          <p:cNvCxnSpPr/>
          <p:nvPr/>
        </p:nvCxnSpPr>
        <p:spPr>
          <a:xfrm>
            <a:off x="212940" y="1473805"/>
            <a:ext cx="6501011"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49441" y="960948"/>
            <a:ext cx="6589562" cy="653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u="sng"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従業員が新型コロナウイルス感染症により休業された事業者の皆様へ</a:t>
            </a:r>
            <a:endParaRPr kumimoji="1" lang="ja-JP" altLang="en-US" sz="1600"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2222" y="6887520"/>
            <a:ext cx="963590" cy="963590"/>
          </a:xfrm>
          <a:prstGeom prst="rect">
            <a:avLst/>
          </a:prstGeom>
        </p:spPr>
      </p:pic>
      <p:sp>
        <p:nvSpPr>
          <p:cNvPr id="6" name="テキスト ボックス 5"/>
          <p:cNvSpPr txBox="1"/>
          <p:nvPr/>
        </p:nvSpPr>
        <p:spPr>
          <a:xfrm>
            <a:off x="138672" y="8531979"/>
            <a:ext cx="5819372" cy="738664"/>
          </a:xfrm>
          <a:prstGeom prst="rect">
            <a:avLst/>
          </a:prstGeom>
          <a:noFill/>
        </p:spPr>
        <p:txBody>
          <a:bodyPr wrap="square" rtlCol="0">
            <a:spAutoFit/>
          </a:bodyPr>
          <a:lstStyle/>
          <a:p>
            <a:r>
              <a:rPr lang="ja-JP" altLang="en-US" sz="1400" b="1" dirty="0" smtClean="0">
                <a:solidFill>
                  <a:schemeClr val="accent5">
                    <a:lumMod val="75000"/>
                  </a:schemeClr>
                </a:solidFill>
                <a:latin typeface="HG丸ｺﾞｼｯｸM-PRO" panose="020F0600000000000000" pitchFamily="50" charset="-128"/>
                <a:ea typeface="HG丸ｺﾞｼｯｸM-PRO" panose="020F0600000000000000" pitchFamily="50" charset="-128"/>
              </a:rPr>
              <a:t>～職場における新型コロナウイルス感染症の拡大を防止するために～</a:t>
            </a:r>
            <a:endParaRPr lang="en-US" altLang="ja-JP" sz="1400" b="1" dirty="0" smtClean="0">
              <a:solidFill>
                <a:schemeClr val="accent5">
                  <a:lumMod val="75000"/>
                </a:schemeClr>
              </a:solidFill>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　</a:t>
            </a:r>
            <a:r>
              <a:rPr lang="ja-JP" altLang="ja-JP" sz="1400" dirty="0" smtClean="0">
                <a:latin typeface="HG丸ｺﾞｼｯｸM-PRO" panose="020F0600000000000000" pitchFamily="50" charset="-128"/>
                <a:ea typeface="HG丸ｺﾞｼｯｸM-PRO" panose="020F0600000000000000" pitchFamily="50" charset="-128"/>
              </a:rPr>
              <a:t>チェックリストを活用し、職場における</a:t>
            </a:r>
            <a:r>
              <a:rPr lang="ja-JP" altLang="en-US" sz="1400" dirty="0" smtClean="0">
                <a:latin typeface="HG丸ｺﾞｼｯｸM-PRO" panose="020F0600000000000000" pitchFamily="50" charset="-128"/>
                <a:ea typeface="HG丸ｺﾞｼｯｸM-PRO" panose="020F0600000000000000" pitchFamily="50" charset="-128"/>
              </a:rPr>
              <a:t>感染拡大防止のための</a:t>
            </a:r>
            <a:r>
              <a:rPr lang="ja-JP" altLang="ja-JP" sz="1400" dirty="0" smtClean="0">
                <a:latin typeface="HG丸ｺﾞｼｯｸM-PRO" panose="020F0600000000000000" pitchFamily="50" charset="-128"/>
                <a:ea typeface="HG丸ｺﾞｼｯｸM-PRO" panose="020F0600000000000000" pitchFamily="50" charset="-128"/>
              </a:rPr>
              <a:t>基本的な対策の実施状況についてご確認ください。</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392496" y="9192655"/>
            <a:ext cx="5931568" cy="261610"/>
          </a:xfrm>
          <a:prstGeom prst="rect">
            <a:avLst/>
          </a:prstGeom>
          <a:noFill/>
        </p:spPr>
        <p:txBody>
          <a:bodyPr wrap="square" rtlCol="0">
            <a:spAutoFit/>
          </a:bodyPr>
          <a:lstStyle/>
          <a:p>
            <a:r>
              <a:rPr lang="en-US" altLang="ja-JP" sz="1100" dirty="0">
                <a:latin typeface="HG丸ｺﾞｼｯｸM-PRO" panose="020F0600000000000000" pitchFamily="50" charset="-128"/>
                <a:ea typeface="HG丸ｺﾞｼｯｸM-PRO" panose="020F0600000000000000" pitchFamily="50" charset="-128"/>
                <a:hlinkClick r:id="rId7"/>
              </a:rPr>
              <a:t>https://www.mhlw.go.jp/content/000657665.pdf</a:t>
            </a:r>
            <a:endParaRPr lang="en-US" altLang="ja-JP" sz="1100" dirty="0">
              <a:latin typeface="HG丸ｺﾞｼｯｸM-PRO" panose="020F0600000000000000" pitchFamily="50" charset="-128"/>
              <a:ea typeface="HG丸ｺﾞｼｯｸM-PRO" panose="020F0600000000000000" pitchFamily="50" charset="-128"/>
            </a:endParaRPr>
          </a:p>
        </p:txBody>
      </p:sp>
      <p:pic>
        <p:nvPicPr>
          <p:cNvPr id="13" name="図 12"/>
          <p:cNvPicPr>
            <a:picLocks noChangeAspect="1"/>
          </p:cNvPicPr>
          <p:nvPr/>
        </p:nvPicPr>
        <p:blipFill>
          <a:blip r:embed="rId8"/>
          <a:stretch>
            <a:fillRect/>
          </a:stretch>
        </p:blipFill>
        <p:spPr>
          <a:xfrm>
            <a:off x="5900995" y="8623748"/>
            <a:ext cx="736234" cy="732962"/>
          </a:xfrm>
          <a:prstGeom prst="rect">
            <a:avLst/>
          </a:prstGeom>
        </p:spPr>
      </p:pic>
      <p:sp>
        <p:nvSpPr>
          <p:cNvPr id="4" name="テキスト ボックス 3"/>
          <p:cNvSpPr txBox="1"/>
          <p:nvPr/>
        </p:nvSpPr>
        <p:spPr>
          <a:xfrm>
            <a:off x="5983802" y="31933"/>
            <a:ext cx="852343" cy="282573"/>
          </a:xfrm>
          <a:prstGeom prst="rect">
            <a:avLst/>
          </a:prstGeom>
          <a:solidFill>
            <a:schemeClr val="bg1"/>
          </a:solidFill>
          <a:ln>
            <a:solidFill>
              <a:schemeClr val="tx1"/>
            </a:solidFill>
          </a:ln>
        </p:spPr>
        <p:txBody>
          <a:bodyPr wrap="square" lIns="0" tIns="36000" rIns="0" bIns="0" rtlCol="0">
            <a:spAutoFit/>
          </a:bodyPr>
          <a:lstStyle/>
          <a:p>
            <a:pPr algn="ctr"/>
            <a:r>
              <a:rPr kumimoji="1" lang="ja-JP" altLang="en-US" sz="1600" dirty="0" smtClean="0">
                <a:latin typeface="+mn-ea"/>
              </a:rPr>
              <a:t>別添</a:t>
            </a:r>
            <a:r>
              <a:rPr kumimoji="1" lang="en-US" altLang="ja-JP" sz="1600" smtClean="0">
                <a:latin typeface="+mn-ea"/>
              </a:rPr>
              <a:t>14</a:t>
            </a:r>
            <a:endParaRPr kumimoji="1" lang="ja-JP" altLang="en-US" sz="1600" dirty="0">
              <a:latin typeface="+mn-ea"/>
            </a:endParaRPr>
          </a:p>
        </p:txBody>
      </p:sp>
    </p:spTree>
    <p:extLst>
      <p:ext uri="{BB962C8B-B14F-4D97-AF65-F5344CB8AC3E}">
        <p14:creationId xmlns:p14="http://schemas.microsoft.com/office/powerpoint/2010/main" val="169779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77" y="272480"/>
            <a:ext cx="6662599" cy="9633520"/>
          </a:xfrm>
          <a:prstGeom prst="rect">
            <a:avLst/>
          </a:prstGeom>
        </p:spPr>
      </p:pic>
      <p:sp>
        <p:nvSpPr>
          <p:cNvPr id="5" name="正方形/長方形 4"/>
          <p:cNvSpPr/>
          <p:nvPr/>
        </p:nvSpPr>
        <p:spPr>
          <a:xfrm>
            <a:off x="1471613"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6" name="正方形/長方形 5"/>
          <p:cNvSpPr/>
          <p:nvPr/>
        </p:nvSpPr>
        <p:spPr>
          <a:xfrm>
            <a:off x="1671638"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３</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7" name="正方形/長方形 6"/>
          <p:cNvSpPr/>
          <p:nvPr/>
        </p:nvSpPr>
        <p:spPr>
          <a:xfrm>
            <a:off x="1871663"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8" name="正方形/長方形 7"/>
          <p:cNvSpPr/>
          <p:nvPr/>
        </p:nvSpPr>
        <p:spPr>
          <a:xfrm>
            <a:off x="2071688"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9" name="正方形/長方形 8"/>
          <p:cNvSpPr/>
          <p:nvPr/>
        </p:nvSpPr>
        <p:spPr>
          <a:xfrm>
            <a:off x="2276475"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2476500"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1" name="正方形/長方形 10"/>
          <p:cNvSpPr/>
          <p:nvPr/>
        </p:nvSpPr>
        <p:spPr>
          <a:xfrm>
            <a:off x="2676525"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２</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 name="正方形/長方形 11"/>
          <p:cNvSpPr/>
          <p:nvPr/>
        </p:nvSpPr>
        <p:spPr>
          <a:xfrm>
            <a:off x="2876550"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３</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 name="正方形/長方形 12"/>
          <p:cNvSpPr/>
          <p:nvPr/>
        </p:nvSpPr>
        <p:spPr>
          <a:xfrm>
            <a:off x="3083718"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４</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 name="正方形/長方形 13"/>
          <p:cNvSpPr/>
          <p:nvPr/>
        </p:nvSpPr>
        <p:spPr>
          <a:xfrm>
            <a:off x="3283743"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５</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5" name="正方形/長方形 14"/>
          <p:cNvSpPr/>
          <p:nvPr/>
        </p:nvSpPr>
        <p:spPr>
          <a:xfrm>
            <a:off x="3483768"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６</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 name="正方形/長方形 15"/>
          <p:cNvSpPr/>
          <p:nvPr/>
        </p:nvSpPr>
        <p:spPr>
          <a:xfrm>
            <a:off x="3683793"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7" name="正方形/長方形 16"/>
          <p:cNvSpPr/>
          <p:nvPr/>
        </p:nvSpPr>
        <p:spPr>
          <a:xfrm>
            <a:off x="3890961"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 name="正方形/長方形 17"/>
          <p:cNvSpPr/>
          <p:nvPr/>
        </p:nvSpPr>
        <p:spPr>
          <a:xfrm>
            <a:off x="4090986"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9" name="正方形/長方形 18"/>
          <p:cNvSpPr/>
          <p:nvPr/>
        </p:nvSpPr>
        <p:spPr>
          <a:xfrm>
            <a:off x="4291011"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0" name="正方形/長方形 19"/>
          <p:cNvSpPr/>
          <p:nvPr/>
        </p:nvSpPr>
        <p:spPr>
          <a:xfrm>
            <a:off x="4491036"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1" name="正方形/長方形 20"/>
          <p:cNvSpPr/>
          <p:nvPr/>
        </p:nvSpPr>
        <p:spPr>
          <a:xfrm>
            <a:off x="4693443"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2" name="正方形/長方形 21"/>
          <p:cNvSpPr/>
          <p:nvPr/>
        </p:nvSpPr>
        <p:spPr>
          <a:xfrm>
            <a:off x="4893468"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3" name="正方形/長方形 22"/>
          <p:cNvSpPr/>
          <p:nvPr/>
        </p:nvSpPr>
        <p:spPr>
          <a:xfrm>
            <a:off x="5222080" y="752475"/>
            <a:ext cx="1273970"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医療、福祉業</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4" name="正方形/長方形 23"/>
          <p:cNvSpPr/>
          <p:nvPr/>
        </p:nvSpPr>
        <p:spPr>
          <a:xfrm>
            <a:off x="492919"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5" name="正方形/長方形 24"/>
          <p:cNvSpPr/>
          <p:nvPr/>
        </p:nvSpPr>
        <p:spPr>
          <a:xfrm>
            <a:off x="731044"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ウ</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6" name="正方形/長方形 25"/>
          <p:cNvSpPr/>
          <p:nvPr/>
        </p:nvSpPr>
        <p:spPr>
          <a:xfrm>
            <a:off x="962026"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セ</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7" name="正方形/長方形 26"/>
          <p:cNvSpPr/>
          <p:nvPr/>
        </p:nvSpPr>
        <p:spPr>
          <a:xfrm>
            <a:off x="1200151"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イ</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8" name="正方形/長方形 27"/>
          <p:cNvSpPr/>
          <p:nvPr/>
        </p:nvSpPr>
        <p:spPr>
          <a:xfrm>
            <a:off x="1428751"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カ</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9" name="正方形/長方形 28"/>
          <p:cNvSpPr/>
          <p:nvPr/>
        </p:nvSpPr>
        <p:spPr>
          <a:xfrm>
            <a:off x="1666876"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イ</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30" name="正方形/長方形 29"/>
          <p:cNvSpPr/>
          <p:nvPr/>
        </p:nvSpPr>
        <p:spPr>
          <a:xfrm>
            <a:off x="1900238"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ロ</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31" name="正方形/長方形 30"/>
          <p:cNvSpPr/>
          <p:nvPr/>
        </p:nvSpPr>
        <p:spPr>
          <a:xfrm>
            <a:off x="2138363"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ウ</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32" name="正方形/長方形 31"/>
          <p:cNvSpPr/>
          <p:nvPr/>
        </p:nvSpPr>
        <p:spPr>
          <a:xfrm>
            <a:off x="492919"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医</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35" name="正方形/長方形 34"/>
          <p:cNvSpPr/>
          <p:nvPr/>
        </p:nvSpPr>
        <p:spPr>
          <a:xfrm>
            <a:off x="797719"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療</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2" name="正方形/長方形 41"/>
          <p:cNvSpPr/>
          <p:nvPr/>
        </p:nvSpPr>
        <p:spPr>
          <a:xfrm>
            <a:off x="1095375"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法</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3" name="正方形/長方形 42"/>
          <p:cNvSpPr/>
          <p:nvPr/>
        </p:nvSpPr>
        <p:spPr>
          <a:xfrm>
            <a:off x="1400175"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人</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4" name="正方形/長方形 43"/>
          <p:cNvSpPr/>
          <p:nvPr/>
        </p:nvSpPr>
        <p:spPr>
          <a:xfrm>
            <a:off x="2002631"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厚</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5" name="正方形/長方形 44"/>
          <p:cNvSpPr/>
          <p:nvPr/>
        </p:nvSpPr>
        <p:spPr>
          <a:xfrm>
            <a:off x="2307431"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生</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6" name="正方形/長方形 45"/>
          <p:cNvSpPr/>
          <p:nvPr/>
        </p:nvSpPr>
        <p:spPr>
          <a:xfrm>
            <a:off x="2605087"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会</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7" name="正方形/長方形 46"/>
          <p:cNvSpPr/>
          <p:nvPr/>
        </p:nvSpPr>
        <p:spPr>
          <a:xfrm>
            <a:off x="2909887"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労</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8" name="正方形/長方形 47"/>
          <p:cNvSpPr/>
          <p:nvPr/>
        </p:nvSpPr>
        <p:spPr>
          <a:xfrm>
            <a:off x="471339"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9" name="正方形/長方形 48"/>
          <p:cNvSpPr/>
          <p:nvPr/>
        </p:nvSpPr>
        <p:spPr>
          <a:xfrm>
            <a:off x="671364"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0" name="正方形/長方形 49"/>
          <p:cNvSpPr/>
          <p:nvPr/>
        </p:nvSpPr>
        <p:spPr>
          <a:xfrm>
            <a:off x="871389"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1" name="正方形/長方形 50"/>
          <p:cNvSpPr/>
          <p:nvPr/>
        </p:nvSpPr>
        <p:spPr>
          <a:xfrm>
            <a:off x="1271439"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2" name="正方形/長方形 51"/>
          <p:cNvSpPr/>
          <p:nvPr/>
        </p:nvSpPr>
        <p:spPr>
          <a:xfrm>
            <a:off x="1471464"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4" name="正方形/長方形 53"/>
          <p:cNvSpPr/>
          <p:nvPr/>
        </p:nvSpPr>
        <p:spPr>
          <a:xfrm>
            <a:off x="1673871"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5" name="正方形/長方形 54"/>
          <p:cNvSpPr/>
          <p:nvPr/>
        </p:nvSpPr>
        <p:spPr>
          <a:xfrm>
            <a:off x="1871515"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2878783"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8" name="正方形/長方形 57"/>
          <p:cNvSpPr/>
          <p:nvPr/>
        </p:nvSpPr>
        <p:spPr>
          <a:xfrm>
            <a:off x="3078808"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9" name="正方形/長方形 58"/>
          <p:cNvSpPr/>
          <p:nvPr/>
        </p:nvSpPr>
        <p:spPr>
          <a:xfrm>
            <a:off x="2681140"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60" name="正方形/長方形 59"/>
          <p:cNvSpPr/>
          <p:nvPr/>
        </p:nvSpPr>
        <p:spPr>
          <a:xfrm>
            <a:off x="319088" y="3517356"/>
            <a:ext cx="1752599" cy="235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rgbClr val="FF0000"/>
                </a:solidFill>
                <a:latin typeface="ＤＦ特太ゴシック体" panose="020B0509000000000000" pitchFamily="49" charset="-128"/>
                <a:ea typeface="ＤＦ特太ゴシック体" panose="020B0509000000000000" pitchFamily="49" charset="-128"/>
              </a:rPr>
              <a:t>千代田区霞ヶ関○</a:t>
            </a:r>
            <a:r>
              <a:rPr kumimoji="1" lang="en-US" altLang="ja-JP" sz="9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9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61" name="正方形/長方形 60"/>
          <p:cNvSpPr/>
          <p:nvPr/>
        </p:nvSpPr>
        <p:spPr>
          <a:xfrm>
            <a:off x="2421722"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8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68" name="正方形/長方形 67"/>
          <p:cNvSpPr/>
          <p:nvPr/>
        </p:nvSpPr>
        <p:spPr>
          <a:xfrm>
            <a:off x="2486018"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FF0000"/>
                </a:solidFill>
                <a:latin typeface="ＤＦ特太ゴシック体" panose="020B0509000000000000" pitchFamily="49" charset="-128"/>
                <a:ea typeface="ＤＦ特太ゴシック体" panose="020B0509000000000000" pitchFamily="49" charset="-128"/>
              </a:rPr>
              <a:t>３</a:t>
            </a:r>
            <a:endParaRPr kumimoji="1" lang="ja-JP" altLang="en-US" sz="800" dirty="0">
              <a:solidFill>
                <a:srgbClr val="FF0000"/>
              </a:solidFill>
              <a:latin typeface="ＤＦ特太ゴシック体" panose="020B0509000000000000" pitchFamily="49" charset="-128"/>
              <a:ea typeface="ＤＦ特太ゴシック体" panose="020B0509000000000000" pitchFamily="49" charset="-128"/>
            </a:endParaRPr>
          </a:p>
        </p:txBody>
      </p:sp>
      <p:grpSp>
        <p:nvGrpSpPr>
          <p:cNvPr id="2" name="グループ化 1"/>
          <p:cNvGrpSpPr/>
          <p:nvPr/>
        </p:nvGrpSpPr>
        <p:grpSpPr>
          <a:xfrm>
            <a:off x="2976562" y="3599134"/>
            <a:ext cx="338904" cy="172766"/>
            <a:chOff x="2976562" y="3599134"/>
            <a:chExt cx="338904" cy="172766"/>
          </a:xfrm>
        </p:grpSpPr>
        <p:sp>
          <p:nvSpPr>
            <p:cNvPr id="77" name="正方形/長方形 76"/>
            <p:cNvSpPr/>
            <p:nvPr/>
          </p:nvSpPr>
          <p:spPr>
            <a:xfrm>
              <a:off x="2976562"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78" name="正方形/長方形 77"/>
            <p:cNvSpPr/>
            <p:nvPr/>
          </p:nvSpPr>
          <p:spPr>
            <a:xfrm>
              <a:off x="3124203"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79" name="正方形/長方形 78"/>
            <p:cNvSpPr/>
            <p:nvPr/>
          </p:nvSpPr>
          <p:spPr>
            <a:xfrm>
              <a:off x="3050382"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80" name="正方形/長方形 79"/>
            <p:cNvSpPr/>
            <p:nvPr/>
          </p:nvSpPr>
          <p:spPr>
            <a:xfrm>
              <a:off x="3194865"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grpSp>
      <p:sp>
        <p:nvSpPr>
          <p:cNvPr id="81" name="正方形/長方形 80"/>
          <p:cNvSpPr/>
          <p:nvPr/>
        </p:nvSpPr>
        <p:spPr>
          <a:xfrm>
            <a:off x="4050358"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９</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82" name="正方形/長方形 81"/>
          <p:cNvSpPr/>
          <p:nvPr/>
        </p:nvSpPr>
        <p:spPr>
          <a:xfrm>
            <a:off x="4253558"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83" name="正方形/長方形 82"/>
          <p:cNvSpPr/>
          <p:nvPr/>
        </p:nvSpPr>
        <p:spPr>
          <a:xfrm>
            <a:off x="4455170"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２</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84" name="正方形/長方形 83"/>
          <p:cNvSpPr/>
          <p:nvPr/>
        </p:nvSpPr>
        <p:spPr>
          <a:xfrm>
            <a:off x="4658370"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85" name="正方形/長方形 84"/>
          <p:cNvSpPr/>
          <p:nvPr/>
        </p:nvSpPr>
        <p:spPr>
          <a:xfrm>
            <a:off x="4858395"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４</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89" name="正方形/長方形 88"/>
          <p:cNvSpPr/>
          <p:nvPr/>
        </p:nvSpPr>
        <p:spPr>
          <a:xfrm>
            <a:off x="5060802"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90" name="正方形/長方形 89"/>
          <p:cNvSpPr/>
          <p:nvPr/>
        </p:nvSpPr>
        <p:spPr>
          <a:xfrm>
            <a:off x="5260827"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97" name="正方形/長方形 96"/>
          <p:cNvSpPr/>
          <p:nvPr/>
        </p:nvSpPr>
        <p:spPr>
          <a:xfrm>
            <a:off x="5598965"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98" name="正方形/長方形 97"/>
          <p:cNvSpPr/>
          <p:nvPr/>
        </p:nvSpPr>
        <p:spPr>
          <a:xfrm>
            <a:off x="5798990"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５</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00" name="正方形/長方形 99"/>
          <p:cNvSpPr/>
          <p:nvPr/>
        </p:nvSpPr>
        <p:spPr>
          <a:xfrm>
            <a:off x="6203802"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16" name="正方形/長方形 115"/>
          <p:cNvSpPr/>
          <p:nvPr/>
        </p:nvSpPr>
        <p:spPr>
          <a:xfrm>
            <a:off x="531665" y="518899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17" name="正方形/長方形 116"/>
          <p:cNvSpPr/>
          <p:nvPr/>
        </p:nvSpPr>
        <p:spPr>
          <a:xfrm>
            <a:off x="738834" y="518899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３</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2" name="正方形/長方形 121"/>
          <p:cNvSpPr/>
          <p:nvPr/>
        </p:nvSpPr>
        <p:spPr>
          <a:xfrm>
            <a:off x="2817018" y="5131594"/>
            <a:ext cx="1233340" cy="369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rgbClr val="FF0000"/>
                </a:solidFill>
                <a:latin typeface="ＤＦ特太ゴシック体" panose="020B0509000000000000" pitchFamily="49" charset="-128"/>
                <a:ea typeface="ＤＦ特太ゴシック体" panose="020B0509000000000000" pitchFamily="49" charset="-128"/>
              </a:rPr>
              <a:t>新型コロナウイルス感染による肺炎</a:t>
            </a:r>
            <a:endParaRPr kumimoji="1" lang="ja-JP" altLang="en-US" sz="10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3" name="正方形/長方形 122"/>
          <p:cNvSpPr/>
          <p:nvPr/>
        </p:nvSpPr>
        <p:spPr>
          <a:xfrm>
            <a:off x="4038602" y="5131594"/>
            <a:ext cx="1071562" cy="369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呼吸器</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4" name="正方形/長方形 123"/>
          <p:cNvSpPr/>
          <p:nvPr/>
        </p:nvSpPr>
        <p:spPr>
          <a:xfrm>
            <a:off x="5153026" y="5153024"/>
            <a:ext cx="1357311" cy="3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勤務地内</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5" name="正方形/長方形 124"/>
          <p:cNvSpPr/>
          <p:nvPr/>
        </p:nvSpPr>
        <p:spPr>
          <a:xfrm>
            <a:off x="285748" y="5915025"/>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　救急病棟に勤務中、○月○日に救急患者</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8" name="正方形/長方形 127"/>
          <p:cNvSpPr/>
          <p:nvPr/>
        </p:nvSpPr>
        <p:spPr>
          <a:xfrm>
            <a:off x="285748" y="6134101"/>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（後日、ＰＣＲ検査の結果</a:t>
            </a:r>
            <a:r>
              <a:rPr kumimoji="1" lang="ja-JP" altLang="en-US" sz="1200" dirty="0">
                <a:solidFill>
                  <a:srgbClr val="FF0000"/>
                </a:solidFill>
                <a:latin typeface="ＤＦ特太ゴシック体" panose="020B0509000000000000" pitchFamily="49" charset="-128"/>
                <a:ea typeface="ＤＦ特太ゴシック体" panose="020B0509000000000000" pitchFamily="49" charset="-128"/>
              </a:rPr>
              <a:t>陽性判定</a:t>
            </a:r>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）の吸</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8" name="正方形/長方形 137"/>
          <p:cNvSpPr/>
          <p:nvPr/>
        </p:nvSpPr>
        <p:spPr>
          <a:xfrm>
            <a:off x="314326" y="6348412"/>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9" name="正方形/長方形 138"/>
          <p:cNvSpPr/>
          <p:nvPr/>
        </p:nvSpPr>
        <p:spPr>
          <a:xfrm>
            <a:off x="285748" y="6567488"/>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熱の症状が見られたため、ＰＣＲ検</a:t>
            </a:r>
            <a:r>
              <a:rPr kumimoji="1" lang="ja-JP" altLang="en-US" sz="1200" dirty="0">
                <a:solidFill>
                  <a:srgbClr val="FF0000"/>
                </a:solidFill>
                <a:latin typeface="ＤＦ特太ゴシック体" panose="020B0509000000000000" pitchFamily="49" charset="-128"/>
                <a:ea typeface="ＤＦ特太ゴシック体" panose="020B0509000000000000" pitchFamily="49" charset="-128"/>
              </a:rPr>
              <a:t>査を</a:t>
            </a:r>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実</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0" name="正方形/長方形 139"/>
          <p:cNvSpPr/>
          <p:nvPr/>
        </p:nvSpPr>
        <p:spPr>
          <a:xfrm>
            <a:off x="285748" y="6789737"/>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施したところ、４月２日に陽性判定となり、</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1" name="正方形/長方形 140"/>
          <p:cNvSpPr/>
          <p:nvPr/>
        </p:nvSpPr>
        <p:spPr>
          <a:xfrm>
            <a:off x="314326" y="7008813"/>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2" name="正方形/長方形 141"/>
          <p:cNvSpPr/>
          <p:nvPr/>
        </p:nvSpPr>
        <p:spPr>
          <a:xfrm>
            <a:off x="353865" y="887834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和</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3" name="正方形/長方形 142"/>
          <p:cNvSpPr/>
          <p:nvPr/>
        </p:nvSpPr>
        <p:spPr>
          <a:xfrm>
            <a:off x="561034" y="887834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２</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4" name="正方形/長方形 143"/>
          <p:cNvSpPr/>
          <p:nvPr/>
        </p:nvSpPr>
        <p:spPr>
          <a:xfrm>
            <a:off x="944415" y="887834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5" name="正方形/長方形 144"/>
          <p:cNvSpPr/>
          <p:nvPr/>
        </p:nvSpPr>
        <p:spPr>
          <a:xfrm>
            <a:off x="1151584" y="887834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４</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6" name="正方形/長方形 145"/>
          <p:cNvSpPr/>
          <p:nvPr/>
        </p:nvSpPr>
        <p:spPr>
          <a:xfrm>
            <a:off x="1522265" y="887834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7" name="正方形/長方形 146"/>
          <p:cNvSpPr/>
          <p:nvPr/>
        </p:nvSpPr>
        <p:spPr>
          <a:xfrm>
            <a:off x="1729434" y="887834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8" name="正方形/長方形 147"/>
          <p:cNvSpPr/>
          <p:nvPr/>
        </p:nvSpPr>
        <p:spPr>
          <a:xfrm>
            <a:off x="157015" y="887834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令</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51" name="正方形/長方形 150"/>
          <p:cNvSpPr/>
          <p:nvPr/>
        </p:nvSpPr>
        <p:spPr>
          <a:xfrm>
            <a:off x="309414" y="9373865"/>
            <a:ext cx="652612" cy="201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霞ヶ関</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52" name="正方形/長方形 151"/>
          <p:cNvSpPr/>
          <p:nvPr/>
        </p:nvSpPr>
        <p:spPr>
          <a:xfrm>
            <a:off x="3109738" y="9057456"/>
            <a:ext cx="2191470" cy="316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医療法人　厚生会労働病院</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53" name="正方形/長方形 152"/>
          <p:cNvSpPr/>
          <p:nvPr/>
        </p:nvSpPr>
        <p:spPr>
          <a:xfrm>
            <a:off x="3109738" y="9369697"/>
            <a:ext cx="2191470" cy="316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　　病院長　安衛　法子　</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grpSp>
        <p:nvGrpSpPr>
          <p:cNvPr id="174" name="グループ化 173"/>
          <p:cNvGrpSpPr/>
          <p:nvPr/>
        </p:nvGrpSpPr>
        <p:grpSpPr>
          <a:xfrm>
            <a:off x="497682" y="4317206"/>
            <a:ext cx="1854994" cy="238125"/>
            <a:chOff x="492919" y="4336256"/>
            <a:chExt cx="1854994" cy="238125"/>
          </a:xfrm>
        </p:grpSpPr>
        <p:sp>
          <p:nvSpPr>
            <p:cNvPr id="158" name="正方形/長方形 157"/>
            <p:cNvSpPr/>
            <p:nvPr/>
          </p:nvSpPr>
          <p:spPr>
            <a:xfrm>
              <a:off x="492919"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ロ</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59" name="正方形/長方形 158"/>
            <p:cNvSpPr/>
            <p:nvPr/>
          </p:nvSpPr>
          <p:spPr>
            <a:xfrm>
              <a:off x="731044"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ウ</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0" name="正方形/長方形 159"/>
            <p:cNvSpPr/>
            <p:nvPr/>
          </p:nvSpPr>
          <p:spPr>
            <a:xfrm>
              <a:off x="962026"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ド</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1" name="正方形/長方形 160"/>
            <p:cNvSpPr/>
            <p:nvPr/>
          </p:nvSpPr>
          <p:spPr>
            <a:xfrm>
              <a:off x="1200151"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ウ</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2" name="正方形/長方形 161"/>
            <p:cNvSpPr/>
            <p:nvPr/>
          </p:nvSpPr>
          <p:spPr>
            <a:xfrm>
              <a:off x="1428751"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3" name="正方形/長方形 162"/>
            <p:cNvSpPr/>
            <p:nvPr/>
          </p:nvSpPr>
          <p:spPr>
            <a:xfrm>
              <a:off x="1666876"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タ</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4" name="正方形/長方形 163"/>
            <p:cNvSpPr/>
            <p:nvPr/>
          </p:nvSpPr>
          <p:spPr>
            <a:xfrm>
              <a:off x="1900238"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ロ</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5" name="正方形/長方形 164"/>
            <p:cNvSpPr/>
            <p:nvPr/>
          </p:nvSpPr>
          <p:spPr>
            <a:xfrm>
              <a:off x="2138363"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ウ</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grpSp>
      <p:sp>
        <p:nvSpPr>
          <p:cNvPr id="166" name="正方形/長方形 165"/>
          <p:cNvSpPr/>
          <p:nvPr/>
        </p:nvSpPr>
        <p:spPr>
          <a:xfrm>
            <a:off x="492919" y="468629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7" name="正方形/長方形 166"/>
          <p:cNvSpPr/>
          <p:nvPr/>
        </p:nvSpPr>
        <p:spPr>
          <a:xfrm>
            <a:off x="797719" y="468629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働</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8" name="正方形/長方形 167"/>
          <p:cNvSpPr/>
          <p:nvPr/>
        </p:nvSpPr>
        <p:spPr>
          <a:xfrm>
            <a:off x="1095375" y="468629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9" name="正方形/長方形 168"/>
          <p:cNvSpPr/>
          <p:nvPr/>
        </p:nvSpPr>
        <p:spPr>
          <a:xfrm>
            <a:off x="1400175" y="468629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太</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70" name="正方形/長方形 169"/>
          <p:cNvSpPr/>
          <p:nvPr/>
        </p:nvSpPr>
        <p:spPr>
          <a:xfrm>
            <a:off x="1697831" y="468629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郎</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6" name="正方形/長方形 125"/>
          <p:cNvSpPr/>
          <p:nvPr/>
        </p:nvSpPr>
        <p:spPr>
          <a:xfrm>
            <a:off x="3214687"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働</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7" name="正方形/長方形 126"/>
          <p:cNvSpPr/>
          <p:nvPr/>
        </p:nvSpPr>
        <p:spPr>
          <a:xfrm>
            <a:off x="3512343"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病</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9" name="正方形/長方形 128"/>
          <p:cNvSpPr/>
          <p:nvPr/>
        </p:nvSpPr>
        <p:spPr>
          <a:xfrm>
            <a:off x="3817143"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院</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0" name="正方形/長方形 129"/>
          <p:cNvSpPr/>
          <p:nvPr/>
        </p:nvSpPr>
        <p:spPr>
          <a:xfrm>
            <a:off x="499269"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コ</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1" name="正方形/長方形 130"/>
          <p:cNvSpPr/>
          <p:nvPr/>
        </p:nvSpPr>
        <p:spPr>
          <a:xfrm>
            <a:off x="2369343"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ド</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2" name="正方形/長方形 131"/>
          <p:cNvSpPr/>
          <p:nvPr/>
        </p:nvSpPr>
        <p:spPr>
          <a:xfrm>
            <a:off x="2607468"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ウ</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3" name="正方形/長方形 132"/>
          <p:cNvSpPr/>
          <p:nvPr/>
        </p:nvSpPr>
        <p:spPr>
          <a:xfrm>
            <a:off x="2836068"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ビ</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4" name="正方形/長方形 133"/>
          <p:cNvSpPr/>
          <p:nvPr/>
        </p:nvSpPr>
        <p:spPr>
          <a:xfrm>
            <a:off x="3074193"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ョ</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5" name="正方形/長方形 134"/>
          <p:cNvSpPr/>
          <p:nvPr/>
        </p:nvSpPr>
        <p:spPr>
          <a:xfrm>
            <a:off x="3307555"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ウ</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6" name="正方形/長方形 135"/>
          <p:cNvSpPr/>
          <p:nvPr/>
        </p:nvSpPr>
        <p:spPr>
          <a:xfrm>
            <a:off x="3545680"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イ</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7" name="正方形/長方形 136"/>
          <p:cNvSpPr/>
          <p:nvPr/>
        </p:nvSpPr>
        <p:spPr>
          <a:xfrm>
            <a:off x="3783805"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ン</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grpSp>
        <p:nvGrpSpPr>
          <p:cNvPr id="149" name="グループ化 148"/>
          <p:cNvGrpSpPr/>
          <p:nvPr/>
        </p:nvGrpSpPr>
        <p:grpSpPr>
          <a:xfrm>
            <a:off x="2631280" y="3599134"/>
            <a:ext cx="338904" cy="172766"/>
            <a:chOff x="2976562" y="3599134"/>
            <a:chExt cx="338904" cy="172766"/>
          </a:xfrm>
        </p:grpSpPr>
        <p:sp>
          <p:nvSpPr>
            <p:cNvPr id="150" name="正方形/長方形 149"/>
            <p:cNvSpPr/>
            <p:nvPr/>
          </p:nvSpPr>
          <p:spPr>
            <a:xfrm>
              <a:off x="2976562"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56" name="正方形/長方形 155"/>
            <p:cNvSpPr/>
            <p:nvPr/>
          </p:nvSpPr>
          <p:spPr>
            <a:xfrm>
              <a:off x="3124203"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57" name="正方形/長方形 156"/>
            <p:cNvSpPr/>
            <p:nvPr/>
          </p:nvSpPr>
          <p:spPr>
            <a:xfrm>
              <a:off x="3050382"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75" name="正方形/長方形 174"/>
            <p:cNvSpPr/>
            <p:nvPr/>
          </p:nvSpPr>
          <p:spPr>
            <a:xfrm>
              <a:off x="3194865"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grpSp>
      <p:sp>
        <p:nvSpPr>
          <p:cNvPr id="176" name="正方形/長方形 175"/>
          <p:cNvSpPr/>
          <p:nvPr/>
        </p:nvSpPr>
        <p:spPr>
          <a:xfrm>
            <a:off x="5999015"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77" name="正方形/長方形 176"/>
          <p:cNvSpPr/>
          <p:nvPr/>
        </p:nvSpPr>
        <p:spPr>
          <a:xfrm>
            <a:off x="499269" y="468629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労</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grpSp>
        <p:nvGrpSpPr>
          <p:cNvPr id="178" name="グループ化 177"/>
          <p:cNvGrpSpPr/>
          <p:nvPr/>
        </p:nvGrpSpPr>
        <p:grpSpPr>
          <a:xfrm>
            <a:off x="3943176" y="4323680"/>
            <a:ext cx="2308077" cy="685552"/>
            <a:chOff x="3948113" y="4319835"/>
            <a:chExt cx="2308077" cy="685552"/>
          </a:xfrm>
        </p:grpSpPr>
        <p:sp>
          <p:nvSpPr>
            <p:cNvPr id="179" name="正方形/長方形 178"/>
            <p:cNvSpPr/>
            <p:nvPr/>
          </p:nvSpPr>
          <p:spPr>
            <a:xfrm>
              <a:off x="4205139" y="43198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７</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0" name="正方形/長方形 179"/>
            <p:cNvSpPr/>
            <p:nvPr/>
          </p:nvSpPr>
          <p:spPr>
            <a:xfrm>
              <a:off x="4408339" y="43198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1" name="正方形/長方形 180"/>
            <p:cNvSpPr/>
            <p:nvPr/>
          </p:nvSpPr>
          <p:spPr>
            <a:xfrm>
              <a:off x="4609951" y="43198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2" name="正方形/長方形 181"/>
            <p:cNvSpPr/>
            <p:nvPr/>
          </p:nvSpPr>
          <p:spPr>
            <a:xfrm>
              <a:off x="4813151" y="43198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3" name="正方形/長方形 182"/>
            <p:cNvSpPr/>
            <p:nvPr/>
          </p:nvSpPr>
          <p:spPr>
            <a:xfrm>
              <a:off x="5013176" y="43198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4" name="正方形/長方形 183"/>
            <p:cNvSpPr/>
            <p:nvPr/>
          </p:nvSpPr>
          <p:spPr>
            <a:xfrm>
              <a:off x="5215583" y="43198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5" name="正方形/長方形 184"/>
            <p:cNvSpPr/>
            <p:nvPr/>
          </p:nvSpPr>
          <p:spPr>
            <a:xfrm>
              <a:off x="5415608" y="43198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6" name="正方形/長方形 185"/>
            <p:cNvSpPr/>
            <p:nvPr/>
          </p:nvSpPr>
          <p:spPr>
            <a:xfrm>
              <a:off x="5544196" y="4710361"/>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7" name="正方形/長方形 186"/>
            <p:cNvSpPr/>
            <p:nvPr/>
          </p:nvSpPr>
          <p:spPr>
            <a:xfrm>
              <a:off x="5751365" y="4710361"/>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２</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8" name="正方形/長方形 187"/>
            <p:cNvSpPr/>
            <p:nvPr/>
          </p:nvSpPr>
          <p:spPr>
            <a:xfrm>
              <a:off x="3948113" y="4745732"/>
              <a:ext cx="1204913" cy="259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看護師</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9" name="正方形/長方形 188"/>
            <p:cNvSpPr/>
            <p:nvPr/>
          </p:nvSpPr>
          <p:spPr>
            <a:xfrm>
              <a:off x="6084741" y="4319835"/>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1100" b="1"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90" name="正方形/長方形 189"/>
            <p:cNvSpPr/>
            <p:nvPr/>
          </p:nvSpPr>
          <p:spPr>
            <a:xfrm>
              <a:off x="5556896" y="4345236"/>
              <a:ext cx="38816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rgbClr val="FF0000"/>
                  </a:solidFill>
                  <a:latin typeface="ＤＦ特太ゴシック体" panose="020B0509000000000000" pitchFamily="49" charset="-128"/>
                  <a:ea typeface="ＤＦ特太ゴシック体" panose="020B0509000000000000" pitchFamily="49" charset="-128"/>
                </a:rPr>
                <a:t>32</a:t>
              </a:r>
              <a:endParaRPr kumimoji="1" lang="ja-JP" altLang="en-US" sz="10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91" name="正方形/長方形 190"/>
            <p:cNvSpPr/>
            <p:nvPr/>
          </p:nvSpPr>
          <p:spPr>
            <a:xfrm>
              <a:off x="6064103" y="4705598"/>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800" b="1" dirty="0">
                <a:solidFill>
                  <a:srgbClr val="FF0000"/>
                </a:solidFill>
                <a:latin typeface="ＤＦ特太ゴシック体" panose="020B0509000000000000" pitchFamily="49" charset="-128"/>
                <a:ea typeface="ＤＦ特太ゴシック体" panose="020B0509000000000000" pitchFamily="49" charset="-128"/>
              </a:endParaRPr>
            </a:p>
          </p:txBody>
        </p:sp>
      </p:grpSp>
      <p:sp>
        <p:nvSpPr>
          <p:cNvPr id="192" name="正方形/長方形 191"/>
          <p:cNvSpPr/>
          <p:nvPr/>
        </p:nvSpPr>
        <p:spPr>
          <a:xfrm>
            <a:off x="1204763" y="5200898"/>
            <a:ext cx="171449" cy="228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800" b="1"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94" name="正方形/長方形 193"/>
          <p:cNvSpPr/>
          <p:nvPr/>
        </p:nvSpPr>
        <p:spPr>
          <a:xfrm>
            <a:off x="285748" y="6346031"/>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引処置に当たった看護師に４月１日から発</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95" name="正方形/長方形 194"/>
          <p:cNvSpPr/>
          <p:nvPr/>
        </p:nvSpPr>
        <p:spPr>
          <a:xfrm>
            <a:off x="285748" y="7008813"/>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同日から入院したもの。</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96" name="正方形/長方形 195"/>
          <p:cNvSpPr/>
          <p:nvPr/>
        </p:nvSpPr>
        <p:spPr>
          <a:xfrm>
            <a:off x="285748" y="7231062"/>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　勤務中は防護衣とマスクを着用していた。</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97" name="正方形/長方形 196"/>
          <p:cNvSpPr/>
          <p:nvPr/>
        </p:nvSpPr>
        <p:spPr>
          <a:xfrm>
            <a:off x="960834" y="8356376"/>
            <a:ext cx="2283969"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事務長　厚生　太郎</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3" name="正方形/長方形 2"/>
          <p:cNvSpPr/>
          <p:nvPr/>
        </p:nvSpPr>
        <p:spPr>
          <a:xfrm>
            <a:off x="5382095" y="123825"/>
            <a:ext cx="1128242" cy="4095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ＤＦ特太ゴシック体" panose="020B0509000000000000" pitchFamily="49" charset="-128"/>
                <a:ea typeface="ＤＦ特太ゴシック体" panose="020B0509000000000000" pitchFamily="49" charset="-128"/>
              </a:rPr>
              <a:t>記入例</a:t>
            </a:r>
            <a:endParaRPr kumimoji="1" lang="ja-JP" altLang="en-US" dirty="0">
              <a:solidFill>
                <a:srgbClr val="FF0000"/>
              </a:solidFill>
              <a:latin typeface="Cambria Math" panose="02040503050406030204" pitchFamily="18" charset="0"/>
            </a:endParaRPr>
          </a:p>
        </p:txBody>
      </p:sp>
      <p:sp>
        <p:nvSpPr>
          <p:cNvPr id="34" name="角丸四角形 33"/>
          <p:cNvSpPr/>
          <p:nvPr/>
        </p:nvSpPr>
        <p:spPr>
          <a:xfrm>
            <a:off x="2562224" y="3856607"/>
            <a:ext cx="848577" cy="328613"/>
          </a:xfrm>
          <a:prstGeom prst="roundRect">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吹き出し 32"/>
          <p:cNvSpPr/>
          <p:nvPr/>
        </p:nvSpPr>
        <p:spPr>
          <a:xfrm>
            <a:off x="3214687" y="2937791"/>
            <a:ext cx="1188715" cy="747725"/>
          </a:xfrm>
          <a:prstGeom prst="wedgeRoundRectCallout">
            <a:avLst>
              <a:gd name="adj1" fmla="val -42284"/>
              <a:gd name="adj2" fmla="val 70972"/>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法人ではなく、</a:t>
            </a:r>
            <a:endParaRPr kumimoji="1" lang="en-US" altLang="ja-JP"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endParaRPr>
          </a:p>
          <a:p>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事業場全体の労働者数</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を記入してください。</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199" name="角丸四角形 198"/>
          <p:cNvSpPr/>
          <p:nvPr/>
        </p:nvSpPr>
        <p:spPr>
          <a:xfrm>
            <a:off x="4626619" y="3856607"/>
            <a:ext cx="848577" cy="328613"/>
          </a:xfrm>
          <a:prstGeom prst="roundRect">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2847973" y="5157788"/>
            <a:ext cx="2245745" cy="333375"/>
          </a:xfrm>
          <a:prstGeom prst="roundRect">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角丸四角形 202"/>
          <p:cNvSpPr/>
          <p:nvPr/>
        </p:nvSpPr>
        <p:spPr>
          <a:xfrm>
            <a:off x="5346551" y="5157788"/>
            <a:ext cx="910953" cy="333375"/>
          </a:xfrm>
          <a:prstGeom prst="roundRect">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角丸四角形 203"/>
          <p:cNvSpPr/>
          <p:nvPr/>
        </p:nvSpPr>
        <p:spPr>
          <a:xfrm>
            <a:off x="270122" y="5886064"/>
            <a:ext cx="3101728" cy="1606389"/>
          </a:xfrm>
          <a:prstGeom prst="roundRect">
            <a:avLst>
              <a:gd name="adj" fmla="val 7476"/>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角丸四角形 204"/>
          <p:cNvSpPr/>
          <p:nvPr/>
        </p:nvSpPr>
        <p:spPr>
          <a:xfrm>
            <a:off x="3399765" y="5538949"/>
            <a:ext cx="1982330" cy="112675"/>
          </a:xfrm>
          <a:prstGeom prst="roundRect">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角丸四角形 205"/>
          <p:cNvSpPr/>
          <p:nvPr/>
        </p:nvSpPr>
        <p:spPr>
          <a:xfrm>
            <a:off x="3131743" y="9059181"/>
            <a:ext cx="2308073" cy="614635"/>
          </a:xfrm>
          <a:prstGeom prst="roundRect">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角丸四角形吹き出し 206"/>
          <p:cNvSpPr/>
          <p:nvPr/>
        </p:nvSpPr>
        <p:spPr>
          <a:xfrm>
            <a:off x="4905070" y="2937791"/>
            <a:ext cx="1470181" cy="747725"/>
          </a:xfrm>
          <a:prstGeom prst="wedgeRoundRectCallout">
            <a:avLst>
              <a:gd name="adj1" fmla="val -42284"/>
              <a:gd name="adj2" fmla="val 70972"/>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陽性判定日ではなく、</a:t>
            </a:r>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傷病名に記載した症状が現われた日付</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を記入してください。</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09" name="角丸四角形吹き出し 208"/>
          <p:cNvSpPr/>
          <p:nvPr/>
        </p:nvSpPr>
        <p:spPr>
          <a:xfrm>
            <a:off x="2367609" y="4265551"/>
            <a:ext cx="1760361" cy="711802"/>
          </a:xfrm>
          <a:prstGeom prst="wedgeRoundRectCallout">
            <a:avLst>
              <a:gd name="adj1" fmla="val 36563"/>
              <a:gd name="adj2" fmla="val 75049"/>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記載例のとおりに記入</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してください。</a:t>
            </a:r>
            <a:endParaRPr kumimoji="1" lang="en-US" altLang="ja-JP"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endParaRPr>
          </a:p>
          <a:p>
            <a:r>
              <a:rPr kumimoji="1" lang="en-US" altLang="ja-JP" sz="8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 </a:t>
            </a:r>
            <a:r>
              <a:rPr kumimoji="1" lang="ja-JP" altLang="en-US" sz="8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医師の診断結果が記載例と異</a:t>
            </a:r>
            <a:endParaRPr kumimoji="1" lang="en-US" altLang="ja-JP" sz="8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endParaRPr>
          </a:p>
          <a:p>
            <a:r>
              <a:rPr kumimoji="1" lang="ja-JP" altLang="en-US" sz="8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　なる場合にはその内容を記入</a:t>
            </a:r>
            <a:endParaRPr kumimoji="1" lang="ja-JP" altLang="en-US" sz="8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10" name="角丸四角形吹き出し 209"/>
          <p:cNvSpPr/>
          <p:nvPr/>
        </p:nvSpPr>
        <p:spPr>
          <a:xfrm>
            <a:off x="3456000" y="6805123"/>
            <a:ext cx="1552239" cy="603649"/>
          </a:xfrm>
          <a:prstGeom prst="wedgeRoundRectCallout">
            <a:avLst>
              <a:gd name="adj1" fmla="val -62797"/>
              <a:gd name="adj2" fmla="val -45204"/>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感染から発症までの経緯を簡潔に記入</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してください。</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11" name="角丸四角形吹き出し 210"/>
          <p:cNvSpPr/>
          <p:nvPr/>
        </p:nvSpPr>
        <p:spPr>
          <a:xfrm>
            <a:off x="3456000" y="5838323"/>
            <a:ext cx="1552239" cy="747725"/>
          </a:xfrm>
          <a:prstGeom prst="wedgeRoundRectCallout">
            <a:avLst>
              <a:gd name="adj1" fmla="val -30976"/>
              <a:gd name="adj2" fmla="val -74757"/>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左記の災害発生状況及び原因以外に記載すべき事項がなければ</a:t>
            </a:r>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記載不要です。</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13" name="角丸四角形吹き出し 212"/>
          <p:cNvSpPr/>
          <p:nvPr/>
        </p:nvSpPr>
        <p:spPr>
          <a:xfrm>
            <a:off x="5290234" y="5734277"/>
            <a:ext cx="1470181" cy="747725"/>
          </a:xfrm>
          <a:prstGeom prst="wedgeRoundRectCallout">
            <a:avLst>
              <a:gd name="adj1" fmla="val -24143"/>
              <a:gd name="adj2" fmla="val -85968"/>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感染場所ではなく、</a:t>
            </a:r>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傷病名に記載した症状が現われた場所</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を記入してください。</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14" name="角丸四角形吹き出し 213"/>
          <p:cNvSpPr/>
          <p:nvPr/>
        </p:nvSpPr>
        <p:spPr>
          <a:xfrm>
            <a:off x="4269265" y="8318709"/>
            <a:ext cx="1552239" cy="603649"/>
          </a:xfrm>
          <a:prstGeom prst="wedgeRoundRectCallout">
            <a:avLst>
              <a:gd name="adj1" fmla="val -30518"/>
              <a:gd name="adj2" fmla="val 81374"/>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事業場を代表する者など、報告権限を有する方</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が</a:t>
            </a:r>
            <a:r>
              <a:rPr kumimoji="1" lang="ja-JP" altLang="en-US" sz="1100" dirty="0" err="1" smtClean="0">
                <a:solidFill>
                  <a:schemeClr val="tx1">
                    <a:lumMod val="95000"/>
                    <a:lumOff val="5000"/>
                  </a:schemeClr>
                </a:solidFill>
                <a:latin typeface="ＭＳ Ｐゴシック" panose="020B0600070205080204" pitchFamily="50" charset="-128"/>
                <a:ea typeface="ＭＳ Ｐゴシック" panose="020B0600070205080204" pitchFamily="50" charset="-128"/>
              </a:rPr>
              <a:t>記入てください</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15" name="角丸四角形吹き出し 214"/>
          <p:cNvSpPr/>
          <p:nvPr/>
        </p:nvSpPr>
        <p:spPr>
          <a:xfrm>
            <a:off x="5539259" y="9005487"/>
            <a:ext cx="1274117" cy="603649"/>
          </a:xfrm>
          <a:prstGeom prst="wedgeRoundRectCallout">
            <a:avLst>
              <a:gd name="adj1" fmla="val -60421"/>
              <a:gd name="adj2" fmla="val 34037"/>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記名・押印に代えて、署名</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によることができます。</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17" name="角丸四角形吹き出し 216"/>
          <p:cNvSpPr/>
          <p:nvPr/>
        </p:nvSpPr>
        <p:spPr>
          <a:xfrm>
            <a:off x="1568030" y="2848456"/>
            <a:ext cx="1435617" cy="743824"/>
          </a:xfrm>
          <a:prstGeom prst="wedgeRoundRectCallout">
            <a:avLst>
              <a:gd name="adj1" fmla="val -63775"/>
              <a:gd name="adj2" fmla="val 134999"/>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被災者が複数いる場合は、被災者ごとに報告</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する必要があります。</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18" name="角丸四角形 217"/>
          <p:cNvSpPr/>
          <p:nvPr/>
        </p:nvSpPr>
        <p:spPr>
          <a:xfrm>
            <a:off x="304066" y="4169640"/>
            <a:ext cx="1138822" cy="167335"/>
          </a:xfrm>
          <a:prstGeom prst="roundRect">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6079805" y="9679812"/>
            <a:ext cx="778196" cy="226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800" dirty="0" smtClean="0">
                <a:solidFill>
                  <a:schemeClr val="accent1">
                    <a:lumMod val="50000"/>
                  </a:schemeClr>
                </a:solidFill>
              </a:rPr>
              <a:t>R2.5</a:t>
            </a:r>
            <a:endParaRPr kumimoji="1" lang="ja-JP" altLang="en-US" sz="800" dirty="0">
              <a:solidFill>
                <a:schemeClr val="accent1">
                  <a:lumMod val="50000"/>
                </a:schemeClr>
              </a:solidFill>
            </a:endParaRPr>
          </a:p>
        </p:txBody>
      </p:sp>
    </p:spTree>
    <p:extLst>
      <p:ext uri="{BB962C8B-B14F-4D97-AF65-F5344CB8AC3E}">
        <p14:creationId xmlns:p14="http://schemas.microsoft.com/office/powerpoint/2010/main" val="33560601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624</TotalTime>
  <Words>831</Words>
  <Application>Microsoft Office PowerPoint</Application>
  <PresentationFormat>A4 210 x 297 mm</PresentationFormat>
  <Paragraphs>166</Paragraphs>
  <Slides>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ＤＦ特太ゴシック体</vt:lpstr>
      <vt:lpstr>HG丸ｺﾞｼｯｸM-PRO</vt:lpstr>
      <vt:lpstr>ＭＳ Ｐゴシック</vt:lpstr>
      <vt:lpstr>ＭＳ ゴシック</vt:lpstr>
      <vt:lpstr>游ゴシック</vt:lpstr>
      <vt:lpstr>游ゴシック Light</vt:lpstr>
      <vt:lpstr>Arial</vt:lpstr>
      <vt:lpstr>Calibri</vt:lpstr>
      <vt:lpstr>Calibri Light</vt:lpstr>
      <vt:lpstr>Cambria Math</vt:lpstr>
      <vt:lpstr>Office テーマ</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野口 史温(noguchi-shion.5r4)</dc:creator>
  <cp:lastModifiedBy>野口 史温(noguchi-shion.5r4)</cp:lastModifiedBy>
  <cp:revision>83</cp:revision>
  <cp:lastPrinted>2020-04-27T12:40:20Z</cp:lastPrinted>
  <dcterms:created xsi:type="dcterms:W3CDTF">2020-04-27T05:16:37Z</dcterms:created>
  <dcterms:modified xsi:type="dcterms:W3CDTF">2021-01-07T03:41:53Z</dcterms:modified>
</cp:coreProperties>
</file>