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
  </p:notesMasterIdLst>
  <p:sldIdLst>
    <p:sldId id="266" r:id="rId2"/>
    <p:sldId id="267" r:id="rId3"/>
  </p:sldIdLst>
  <p:sldSz cx="6858000"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64" userDrawn="1">
          <p15:clr>
            <a:srgbClr val="A4A3A4"/>
          </p15:clr>
        </p15:guide>
        <p15:guide id="2" pos="2160" userDrawn="1">
          <p15:clr>
            <a:srgbClr val="A4A3A4"/>
          </p15:clr>
        </p15:guide>
        <p15:guide id="3" pos="4247" userDrawn="1">
          <p15:clr>
            <a:srgbClr val="A4A3A4"/>
          </p15:clr>
        </p15:guide>
        <p15:guide id="4" pos="7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9933"/>
    <a:srgbClr val="008000"/>
    <a:srgbClr val="FFFFFF"/>
    <a:srgbClr val="FFF7D0"/>
    <a:srgbClr val="FFFF66"/>
    <a:srgbClr val="FF66FF"/>
    <a:srgbClr val="FF6600"/>
    <a:srgbClr val="FF8633"/>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93" autoAdjust="0"/>
    <p:restoredTop sz="96391" autoAdjust="0"/>
  </p:normalViewPr>
  <p:slideViewPr>
    <p:cSldViewPr snapToGrid="0">
      <p:cViewPr varScale="1">
        <p:scale>
          <a:sx n="74" d="100"/>
          <a:sy n="74" d="100"/>
        </p:scale>
        <p:origin x="948" y="60"/>
      </p:cViewPr>
      <p:guideLst>
        <p:guide orient="horz" pos="3264"/>
        <p:guide pos="2160"/>
        <p:guide pos="4247"/>
        <p:guide pos="7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8475"/>
          </a:xfrm>
          <a:prstGeom prst="rect">
            <a:avLst/>
          </a:prstGeom>
        </p:spPr>
        <p:txBody>
          <a:bodyPr vert="horz" lIns="91432" tIns="45716" rIns="91432" bIns="45716" rtlCol="0"/>
          <a:lstStyle>
            <a:lvl1pPr algn="r">
              <a:defRPr sz="1200"/>
            </a:lvl1pPr>
          </a:lstStyle>
          <a:p>
            <a:fld id="{575433D7-3B5A-45C7-8FCC-AAAB68C9978B}" type="datetimeFigureOut">
              <a:rPr kumimoji="1" lang="ja-JP" altLang="en-US" smtClean="0"/>
              <a:t>2021/1/7</a:t>
            </a:fld>
            <a:endParaRPr kumimoji="1" lang="ja-JP" altLang="en-US"/>
          </a:p>
        </p:txBody>
      </p:sp>
      <p:sp>
        <p:nvSpPr>
          <p:cNvPr id="4" name="スライド イメージ プレースホルダー 3"/>
          <p:cNvSpPr>
            <a:spLocks noGrp="1" noRot="1" noChangeAspect="1"/>
          </p:cNvSpPr>
          <p:nvPr>
            <p:ph type="sldImg" idx="2"/>
          </p:nvPr>
        </p:nvSpPr>
        <p:spPr>
          <a:xfrm>
            <a:off x="2301875" y="1243013"/>
            <a:ext cx="2203450"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2" tIns="45716" rIns="91432" bIns="45716" rtlCol="0" anchor="b"/>
          <a:lstStyle>
            <a:lvl1pPr algn="r">
              <a:defRPr sz="1200"/>
            </a:lvl1pPr>
          </a:lstStyle>
          <a:p>
            <a:fld id="{64E6078E-8163-4587-B773-89E3602BAF16}" type="slidenum">
              <a:rPr kumimoji="1" lang="ja-JP" altLang="en-US" smtClean="0"/>
              <a:t>‹#›</a:t>
            </a:fld>
            <a:endParaRPr kumimoji="1" lang="ja-JP" altLang="en-US"/>
          </a:p>
        </p:txBody>
      </p:sp>
    </p:spTree>
    <p:extLst>
      <p:ext uri="{BB962C8B-B14F-4D97-AF65-F5344CB8AC3E}">
        <p14:creationId xmlns:p14="http://schemas.microsoft.com/office/powerpoint/2010/main" val="3647803464"/>
      </p:ext>
    </p:extLst>
  </p:cSld>
  <p:clrMap bg1="lt1" tx1="dk1" bg2="lt2" tx2="dk2" accent1="accent1" accent2="accent2" accent3="accent3" accent4="accent4" accent5="accent5" accent6="accent6" hlink="hlink" folHlink="folHlink"/>
  <p:notesStyle>
    <a:lvl1pPr marL="0" algn="l" defTabSz="914373" rtl="0" eaLnBrk="1" latinLnBrk="0" hangingPunct="1">
      <a:defRPr kumimoji="1" sz="1200" kern="1200">
        <a:solidFill>
          <a:schemeClr val="tx1"/>
        </a:solidFill>
        <a:latin typeface="+mn-lt"/>
        <a:ea typeface="+mn-ea"/>
        <a:cs typeface="+mn-cs"/>
      </a:defRPr>
    </a:lvl1pPr>
    <a:lvl2pPr marL="457187" algn="l" defTabSz="914373" rtl="0" eaLnBrk="1" latinLnBrk="0" hangingPunct="1">
      <a:defRPr kumimoji="1" sz="1200" kern="1200">
        <a:solidFill>
          <a:schemeClr val="tx1"/>
        </a:solidFill>
        <a:latin typeface="+mn-lt"/>
        <a:ea typeface="+mn-ea"/>
        <a:cs typeface="+mn-cs"/>
      </a:defRPr>
    </a:lvl2pPr>
    <a:lvl3pPr marL="914373" algn="l" defTabSz="914373" rtl="0" eaLnBrk="1" latinLnBrk="0" hangingPunct="1">
      <a:defRPr kumimoji="1" sz="1200" kern="1200">
        <a:solidFill>
          <a:schemeClr val="tx1"/>
        </a:solidFill>
        <a:latin typeface="+mn-lt"/>
        <a:ea typeface="+mn-ea"/>
        <a:cs typeface="+mn-cs"/>
      </a:defRPr>
    </a:lvl3pPr>
    <a:lvl4pPr marL="1371560" algn="l" defTabSz="914373" rtl="0" eaLnBrk="1" latinLnBrk="0" hangingPunct="1">
      <a:defRPr kumimoji="1" sz="1200" kern="1200">
        <a:solidFill>
          <a:schemeClr val="tx1"/>
        </a:solidFill>
        <a:latin typeface="+mn-lt"/>
        <a:ea typeface="+mn-ea"/>
        <a:cs typeface="+mn-cs"/>
      </a:defRPr>
    </a:lvl4pPr>
    <a:lvl5pPr marL="1828747" algn="l" defTabSz="914373" rtl="0" eaLnBrk="1" latinLnBrk="0" hangingPunct="1">
      <a:defRPr kumimoji="1" sz="1200" kern="1200">
        <a:solidFill>
          <a:schemeClr val="tx1"/>
        </a:solidFill>
        <a:latin typeface="+mn-lt"/>
        <a:ea typeface="+mn-ea"/>
        <a:cs typeface="+mn-cs"/>
      </a:defRPr>
    </a:lvl5pPr>
    <a:lvl6pPr marL="2285933" algn="l" defTabSz="914373" rtl="0" eaLnBrk="1" latinLnBrk="0" hangingPunct="1">
      <a:defRPr kumimoji="1" sz="1200" kern="1200">
        <a:solidFill>
          <a:schemeClr val="tx1"/>
        </a:solidFill>
        <a:latin typeface="+mn-lt"/>
        <a:ea typeface="+mn-ea"/>
        <a:cs typeface="+mn-cs"/>
      </a:defRPr>
    </a:lvl6pPr>
    <a:lvl7pPr marL="2743120" algn="l" defTabSz="914373" rtl="0" eaLnBrk="1" latinLnBrk="0" hangingPunct="1">
      <a:defRPr kumimoji="1" sz="1200" kern="1200">
        <a:solidFill>
          <a:schemeClr val="tx1"/>
        </a:solidFill>
        <a:latin typeface="+mn-lt"/>
        <a:ea typeface="+mn-ea"/>
        <a:cs typeface="+mn-cs"/>
      </a:defRPr>
    </a:lvl7pPr>
    <a:lvl8pPr marL="3200307" algn="l" defTabSz="914373" rtl="0" eaLnBrk="1" latinLnBrk="0" hangingPunct="1">
      <a:defRPr kumimoji="1" sz="1200" kern="1200">
        <a:solidFill>
          <a:schemeClr val="tx1"/>
        </a:solidFill>
        <a:latin typeface="+mn-lt"/>
        <a:ea typeface="+mn-ea"/>
        <a:cs typeface="+mn-cs"/>
      </a:defRPr>
    </a:lvl8pPr>
    <a:lvl9pPr marL="3657494" algn="l" defTabSz="91437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708486"/>
            <a:ext cx="5829300" cy="3634458"/>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483102"/>
            <a:ext cx="5143500" cy="252043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798957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448669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55801"/>
            <a:ext cx="1478756" cy="88469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55801"/>
            <a:ext cx="4350544" cy="88469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1553971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529568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602603"/>
            <a:ext cx="5915025" cy="434250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986185"/>
            <a:ext cx="5915025" cy="2283618"/>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2560813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779007"/>
            <a:ext cx="2914650" cy="662370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779007"/>
            <a:ext cx="2914650" cy="662370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615571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55804"/>
            <a:ext cx="5915025" cy="2017801"/>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559104"/>
            <a:ext cx="2901255" cy="1254177"/>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813281"/>
            <a:ext cx="2901255" cy="56087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559104"/>
            <a:ext cx="2915543" cy="1254177"/>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813281"/>
            <a:ext cx="2915543" cy="56087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412676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510797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295148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95960"/>
            <a:ext cx="2211884" cy="243586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503083"/>
            <a:ext cx="3471863" cy="74187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3131820"/>
            <a:ext cx="2211884" cy="580208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1090593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95960"/>
            <a:ext cx="2211884" cy="243586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503083"/>
            <a:ext cx="3471863" cy="7418740"/>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3131820"/>
            <a:ext cx="2211884" cy="580208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2515541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55804"/>
            <a:ext cx="5915025" cy="2017801"/>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779007"/>
            <a:ext cx="5915025" cy="662370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675780"/>
            <a:ext cx="1543050" cy="555801"/>
          </a:xfrm>
          <a:prstGeom prst="rect">
            <a:avLst/>
          </a:prstGeom>
        </p:spPr>
        <p:txBody>
          <a:bodyPr vert="horz" lIns="91440" tIns="45720" rIns="91440" bIns="45720" rtlCol="0" anchor="ctr"/>
          <a:lstStyle>
            <a:lvl1pPr algn="l">
              <a:defRPr sz="900">
                <a:solidFill>
                  <a:schemeClr val="tx1">
                    <a:tint val="75000"/>
                  </a:schemeClr>
                </a:solidFill>
              </a:defRPr>
            </a:lvl1pPr>
          </a:lstStyle>
          <a:p>
            <a:fld id="{D264F422-AA51-4FD9-A73B-C833599C60C4}" type="datetimeFigureOut">
              <a:rPr kumimoji="1" lang="ja-JP" altLang="en-US" smtClean="0"/>
              <a:t>2021/1/7</a:t>
            </a:fld>
            <a:endParaRPr kumimoji="1" lang="ja-JP" altLang="en-US"/>
          </a:p>
        </p:txBody>
      </p:sp>
      <p:sp>
        <p:nvSpPr>
          <p:cNvPr id="5" name="Footer Placeholder 4"/>
          <p:cNvSpPr>
            <a:spLocks noGrp="1"/>
          </p:cNvSpPr>
          <p:nvPr>
            <p:ph type="ftr" sz="quarter" idx="3"/>
          </p:nvPr>
        </p:nvSpPr>
        <p:spPr>
          <a:xfrm>
            <a:off x="2271713" y="9675780"/>
            <a:ext cx="2314575" cy="55580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675780"/>
            <a:ext cx="1543050" cy="555801"/>
          </a:xfrm>
          <a:prstGeom prst="rect">
            <a:avLst/>
          </a:prstGeom>
        </p:spPr>
        <p:txBody>
          <a:bodyPr vert="horz" lIns="91440" tIns="45720" rIns="91440" bIns="45720" rtlCol="0" anchor="ctr"/>
          <a:lstStyle>
            <a:lvl1pPr algn="r">
              <a:defRPr sz="900">
                <a:solidFill>
                  <a:schemeClr val="tx1">
                    <a:tint val="75000"/>
                  </a:schemeClr>
                </a:solidFill>
              </a:defRPr>
            </a:lvl1p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47326419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microsoft.com/office/2007/relationships/hdphoto" Target="../media/hdphoto1.wdp"/><Relationship Id="rId7" Type="http://schemas.openxmlformats.org/officeDocument/2006/relationships/hyperlink" Target="https://www.mhlw.go.jp/stf/newpage_11686.html"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www.mhlw.go.jp/kouseiroudoushou/shozaiannai/roudoukyoku/index_00004.html"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mhlw.go.jp/content/11909000/000628247.pd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7D0"/>
        </a:solidFill>
        <a:effectLst/>
      </p:bgPr>
    </p:bg>
    <p:spTree>
      <p:nvGrpSpPr>
        <p:cNvPr id="1" name=""/>
        <p:cNvGrpSpPr/>
        <p:nvPr/>
      </p:nvGrpSpPr>
      <p:grpSpPr>
        <a:xfrm>
          <a:off x="0" y="0"/>
          <a:ext cx="0" cy="0"/>
          <a:chOff x="0" y="0"/>
          <a:chExt cx="0" cy="0"/>
        </a:xfrm>
      </p:grpSpPr>
      <p:sp>
        <p:nvSpPr>
          <p:cNvPr id="51" name="正方形/長方形 50"/>
          <p:cNvSpPr/>
          <p:nvPr/>
        </p:nvSpPr>
        <p:spPr>
          <a:xfrm>
            <a:off x="1" y="-11528"/>
            <a:ext cx="6858000" cy="3507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500" b="0" i="0" u="none" strike="noStrike" kern="1200" cap="none" spc="0" normalizeH="0" baseline="0" noProof="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9" name="正方形/長方形 8">
            <a:extLst>
              <a:ext uri="{FF2B5EF4-FFF2-40B4-BE49-F238E27FC236}">
                <a16:creationId xmlns:a16="http://schemas.microsoft.com/office/drawing/2014/main" id="{6072F258-EEF8-40E6-A16C-00750FD47BCA}"/>
              </a:ext>
            </a:extLst>
          </p:cNvPr>
          <p:cNvSpPr/>
          <p:nvPr/>
        </p:nvSpPr>
        <p:spPr>
          <a:xfrm>
            <a:off x="327973" y="1792381"/>
            <a:ext cx="6149634" cy="412934"/>
          </a:xfrm>
          <a:prstGeom prst="rect">
            <a:avLst/>
          </a:prstGeom>
        </p:spPr>
        <p:txBody>
          <a:bodyPr wrap="square">
            <a:spAutoFit/>
          </a:bodyPr>
          <a:lstStyle/>
          <a:p>
            <a:pPr marL="0" marR="0" lvl="0" indent="0" algn="just" defTabSz="826053" rtl="0" eaLnBrk="1" fontAlgn="auto" latinLnBrk="0" hangingPunct="1">
              <a:lnSpc>
                <a:spcPts val="2540"/>
              </a:lnSpc>
              <a:spcBef>
                <a:spcPts val="1089"/>
              </a:spcBef>
              <a:spcAft>
                <a:spcPts val="0"/>
              </a:spcAft>
              <a:buClrTx/>
              <a:buSzTx/>
              <a:buFontTx/>
              <a:buNone/>
              <a:tabLst/>
              <a:defRPr/>
            </a:pPr>
            <a:endParaRPr kumimoji="0" lang="ja-JP" altLang="en-US" sz="1452"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itchFamily="50" charset="-128"/>
            </a:endParaRPr>
          </a:p>
        </p:txBody>
      </p:sp>
      <p:grpSp>
        <p:nvGrpSpPr>
          <p:cNvPr id="24" name="グループ化 23"/>
          <p:cNvGrpSpPr/>
          <p:nvPr/>
        </p:nvGrpSpPr>
        <p:grpSpPr>
          <a:xfrm>
            <a:off x="140823" y="1001404"/>
            <a:ext cx="6600309" cy="941898"/>
            <a:chOff x="147888" y="283995"/>
            <a:chExt cx="6577893" cy="941898"/>
          </a:xfrm>
        </p:grpSpPr>
        <p:sp>
          <p:nvSpPr>
            <p:cNvPr id="18" name="角丸四角形 17"/>
            <p:cNvSpPr/>
            <p:nvPr/>
          </p:nvSpPr>
          <p:spPr>
            <a:xfrm>
              <a:off x="147888" y="283995"/>
              <a:ext cx="6577893" cy="941898"/>
            </a:xfrm>
            <a:prstGeom prst="round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ja-JP" sz="1500" b="0"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52" b="1"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新型コロナウイルス感染症に関する</a:t>
              </a:r>
              <a:r>
                <a:rPr kumimoji="0" lang="ja-JP" altLang="en-US" sz="2177" b="1"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母性健康管理措置</a:t>
              </a:r>
              <a:r>
                <a:rPr kumimoji="0" lang="ja-JP" altLang="en-US" sz="1452" b="1"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による</a:t>
              </a:r>
              <a:endParaRPr kumimoji="0" lang="en-US" altLang="ja-JP" sz="1452" b="1"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177" b="1"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休暇取得支援助</a:t>
              </a:r>
              <a:r>
                <a:rPr kumimoji="0" lang="ja-JP" altLang="en-US" sz="2177" b="1" i="0" u="none" strike="noStrike" kern="1200" cap="none" spc="0" normalizeH="0" baseline="0" noProof="0" dirty="0" smtClean="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成金</a:t>
              </a:r>
              <a:r>
                <a:rPr kumimoji="0" lang="ja-JP" altLang="en-US" sz="1452" b="1" i="0" u="none" strike="noStrike" kern="1200" cap="none" spc="0" normalizeH="0" baseline="0" noProof="0" dirty="0" smtClean="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を</a:t>
              </a:r>
              <a:r>
                <a:rPr kumimoji="0" lang="ja-JP" altLang="en-US" sz="2180" b="1" i="0" u="none" strike="noStrike" kern="1200" cap="none" spc="0" normalizeH="0" baseline="0" noProof="0" dirty="0" smtClean="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ご活用ください</a:t>
              </a:r>
              <a:endParaRPr kumimoji="0" lang="en-US" altLang="ja-JP" sz="2180" b="1"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2" name="テキスト ボックス 1"/>
            <p:cNvSpPr txBox="1"/>
            <p:nvPr/>
          </p:nvSpPr>
          <p:spPr>
            <a:xfrm>
              <a:off x="391216" y="295179"/>
              <a:ext cx="1917922" cy="287771"/>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7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＼事業主の皆さまへ／</a:t>
              </a:r>
            </a:p>
          </p:txBody>
        </p:sp>
      </p:grpSp>
      <p:sp>
        <p:nvSpPr>
          <p:cNvPr id="3" name="正方形/長方形 2"/>
          <p:cNvSpPr/>
          <p:nvPr/>
        </p:nvSpPr>
        <p:spPr>
          <a:xfrm>
            <a:off x="406073" y="5846081"/>
            <a:ext cx="6082062" cy="2336537"/>
          </a:xfrm>
          <a:prstGeom prst="rect">
            <a:avLst/>
          </a:prstGeom>
        </p:spPr>
        <p:txBody>
          <a:bodyPr wrap="square">
            <a:spAutoFit/>
          </a:bodyPr>
          <a:lstStyle/>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p:txBody>
      </p:sp>
      <p:grpSp>
        <p:nvGrpSpPr>
          <p:cNvPr id="26" name="グループ化 25"/>
          <p:cNvGrpSpPr/>
          <p:nvPr/>
        </p:nvGrpSpPr>
        <p:grpSpPr>
          <a:xfrm>
            <a:off x="295608" y="9695588"/>
            <a:ext cx="6283072" cy="409984"/>
            <a:chOff x="250260" y="8952307"/>
            <a:chExt cx="6283072" cy="409984"/>
          </a:xfrm>
        </p:grpSpPr>
        <p:sp>
          <p:nvSpPr>
            <p:cNvPr id="5" name="正方形/長方形 4"/>
            <p:cNvSpPr/>
            <p:nvPr/>
          </p:nvSpPr>
          <p:spPr>
            <a:xfrm>
              <a:off x="598623" y="8952307"/>
              <a:ext cx="5934709" cy="409984"/>
            </a:xfrm>
            <a:prstGeom prst="rect">
              <a:avLst/>
            </a:prstGeom>
          </p:spPr>
          <p:txBody>
            <a:bodyPr wrap="square">
              <a:spAutoFit/>
            </a:bodyPr>
            <a:lstStyle/>
            <a:p>
              <a:pPr marL="161300" marR="0" lvl="0" indent="-161300" algn="just" defTabSz="826053" rtl="0" eaLnBrk="1" fontAlgn="auto" latinLnBrk="0" hangingPunct="1">
                <a:lnSpc>
                  <a:spcPct val="100000"/>
                </a:lnSpc>
                <a:spcBef>
                  <a:spcPts val="544"/>
                </a:spcBef>
                <a:spcAft>
                  <a:spcPts val="0"/>
                </a:spcAft>
                <a:buClrTx/>
                <a:buSzTx/>
                <a:buFontTx/>
                <a:buNone/>
                <a:tabLst/>
                <a:defRPr/>
              </a:pPr>
              <a:r>
                <a:rPr kumimoji="0" lang="ja-JP" altLang="en-US" sz="907" b="1" i="0" u="none" strike="noStrike" kern="1200" cap="none" spc="0" normalizeH="0" baseline="0" noProof="0" dirty="0" smtClean="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詐欺</a:t>
              </a:r>
              <a:r>
                <a:rPr kumimoji="0" lang="ja-JP" altLang="en-US" sz="907" b="1" i="0" u="none" strike="noStrike" kern="1200" cap="none" spc="0" normalizeH="0" baseline="0" noProof="0" dirty="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にご注意ください。国や都道府県労働局から、助成金の相談について電話等で勧誘することはありません</a:t>
              </a:r>
              <a:r>
                <a:rPr kumimoji="0" lang="ja-JP" altLang="en-US" sz="907" b="1" i="0" u="none" strike="noStrike" kern="1200" cap="none" spc="0" normalizeH="0" baseline="0" noProof="0" dirty="0" smtClean="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a:t>
              </a:r>
              <a:endParaRPr kumimoji="0" lang="en-US" altLang="ja-JP" sz="907" b="1" i="0" u="none" strike="noStrike" kern="1200" cap="none" spc="0" normalizeH="0" baseline="0" noProof="0" dirty="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1300" marR="0" lvl="0" indent="-161300" algn="just" defTabSz="826053" rtl="0" eaLnBrk="1" fontAlgn="auto" latinLnBrk="0" hangingPunct="1">
                <a:lnSpc>
                  <a:spcPct val="100000"/>
                </a:lnSpc>
                <a:spcBef>
                  <a:spcPts val="300"/>
                </a:spcBef>
                <a:spcAft>
                  <a:spcPts val="0"/>
                </a:spcAft>
                <a:buClrTx/>
                <a:buSzTx/>
                <a:buFontTx/>
                <a:buNone/>
                <a:tabLst/>
                <a:defRPr/>
              </a:pPr>
              <a:r>
                <a:rPr kumimoji="0" lang="ja-JP" altLang="en-US" sz="907" b="1" i="0" u="none" strike="noStrike" kern="1200" cap="none" spc="0" normalizeH="0" baseline="0" noProof="0" dirty="0" smtClean="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また</a:t>
              </a:r>
              <a:r>
                <a:rPr kumimoji="0" lang="ja-JP" altLang="en-US" sz="907" b="1" i="0" u="none" strike="noStrike" kern="1200" cap="none" spc="0" normalizeH="0" baseline="0" noProof="0" dirty="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、振込先、口座番号やその他の個人情報を個人の方に電話等で問い合わせることはありません。</a:t>
              </a:r>
              <a:endParaRPr kumimoji="0" lang="en-US" altLang="ja-JP" sz="907" b="1" i="0" u="none" strike="noStrike" kern="1200" cap="none" spc="0" normalizeH="0" baseline="0" noProof="0" dirty="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14" name="二等辺三角形 13"/>
            <p:cNvSpPr/>
            <p:nvPr/>
          </p:nvSpPr>
          <p:spPr>
            <a:xfrm>
              <a:off x="250260" y="8997560"/>
              <a:ext cx="319010" cy="279219"/>
            </a:xfrm>
            <a:prstGeom prst="triangle">
              <a:avLst/>
            </a:prstGeom>
            <a:solidFill>
              <a:srgbClr val="FFFF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endParaRPr kumimoji="0"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20" name="角丸四角形 19"/>
          <p:cNvSpPr/>
          <p:nvPr/>
        </p:nvSpPr>
        <p:spPr>
          <a:xfrm>
            <a:off x="140823" y="2023437"/>
            <a:ext cx="6600309" cy="3989279"/>
          </a:xfrm>
          <a:prstGeom prst="roundRect">
            <a:avLst>
              <a:gd name="adj" fmla="val 3478"/>
            </a:avLst>
          </a:prstGeom>
          <a:solidFill>
            <a:srgbClr val="FFFFFF"/>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826053" rtl="0" eaLnBrk="1" fontAlgn="auto" latinLnBrk="0" hangingPunct="1">
              <a:lnSpc>
                <a:spcPct val="100000"/>
              </a:lnSpc>
              <a:spcBef>
                <a:spcPts val="0"/>
              </a:spcBef>
              <a:spcAft>
                <a:spcPts val="0"/>
              </a:spcAft>
              <a:buClrTx/>
              <a:buSzTx/>
              <a:buFontTx/>
              <a:buNone/>
              <a:tabLst/>
              <a:defRPr/>
            </a:pPr>
            <a:endParaRPr kumimoji="0" lang="en-US" altLang="ja-JP"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just" defTabSz="826053"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endParaRPr kumimoji="0" lang="en-US" altLang="ja-JP"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826053" rtl="0" eaLnBrk="1" fontAlgn="auto" latinLnBrk="0" hangingPunct="1">
              <a:lnSpc>
                <a:spcPct val="100000"/>
              </a:lnSpc>
              <a:spcBef>
                <a:spcPts val="0"/>
              </a:spcBef>
              <a:spcAft>
                <a:spcPts val="0"/>
              </a:spcAft>
              <a:buClrTx/>
              <a:buSzTx/>
              <a:buFontTx/>
              <a:buNone/>
              <a:tabLst/>
              <a:defRPr/>
            </a:pPr>
            <a:endParaRPr kumimoji="0" lang="en-US" altLang="ja-JP"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826053" rtl="0" eaLnBrk="1" fontAlgn="auto" latinLnBrk="0" hangingPunct="1">
              <a:lnSpc>
                <a:spcPct val="100000"/>
              </a:lnSpc>
              <a:spcBef>
                <a:spcPts val="0"/>
              </a:spcBef>
              <a:spcAft>
                <a:spcPts val="0"/>
              </a:spcAft>
              <a:buClrTx/>
              <a:buSzTx/>
              <a:buFontTx/>
              <a:buNone/>
              <a:tabLst/>
              <a:defRPr/>
            </a:pPr>
            <a:endParaRPr kumimoji="0" lang="en-US" altLang="ja-JP" sz="998"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itchFamily="50" charset="-128"/>
            </a:endParaRPr>
          </a:p>
          <a:p>
            <a:pPr marL="80650" marR="0" lvl="0" indent="-80650" algn="l" defTabSz="457200" rtl="0" eaLnBrk="1" fontAlgn="auto" latinLnBrk="0" hangingPunct="1">
              <a:lnSpc>
                <a:spcPct val="100000"/>
              </a:lnSpc>
              <a:spcBef>
                <a:spcPts val="0"/>
              </a:spcBef>
              <a:spcAft>
                <a:spcPts val="0"/>
              </a:spcAft>
              <a:buClrTx/>
              <a:buSzTx/>
              <a:buFontTx/>
              <a:buNone/>
              <a:tabLst/>
              <a:defRPr/>
            </a:pPr>
            <a:endParaRPr kumimoji="0" lang="en-US" altLang="ja-JP" sz="998"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endParaRPr kumimoji="0" lang="en-US" altLang="ja-JP" sz="998"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itchFamily="50" charset="-128"/>
            </a:endParaRPr>
          </a:p>
          <a:p>
            <a:pPr marL="246271" marR="0" lvl="0" indent="-246271" algn="l" defTabSz="457200" rtl="0" eaLnBrk="1" fontAlgn="auto" latinLnBrk="0" hangingPunct="1">
              <a:lnSpc>
                <a:spcPct val="100000"/>
              </a:lnSpc>
              <a:spcBef>
                <a:spcPts val="0"/>
              </a:spcBef>
              <a:spcAft>
                <a:spcPts val="0"/>
              </a:spcAft>
              <a:buClrTx/>
              <a:buSzTx/>
              <a:buFontTx/>
              <a:buNone/>
              <a:tabLst/>
              <a:defRPr/>
            </a:pPr>
            <a:r>
              <a:rPr kumimoji="0" lang="ja-JP" altLang="en-US" sz="998"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itchFamily="50" charset="-128"/>
              </a:rPr>
              <a:t>　　　</a:t>
            </a:r>
            <a:r>
              <a:rPr kumimoji="0" lang="ja-JP" altLang="en-US" sz="998"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メイリオ" pitchFamily="50" charset="-128"/>
              </a:rPr>
              <a:t> </a:t>
            </a:r>
            <a:endParaRPr kumimoji="0" lang="en-US" altLang="ja-JP" sz="998"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メイリオ" pitchFamily="50" charset="-128"/>
            </a:endParaRPr>
          </a:p>
          <a:p>
            <a:pPr marL="246271" marR="0" lvl="0" indent="-246271" algn="l" defTabSz="45720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メイリオ" pitchFamily="50" charset="-128"/>
              </a:rPr>
              <a:t>　　</a:t>
            </a:r>
            <a:r>
              <a:rPr kumimoji="0" lang="ja-JP" altLang="en-US"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endParaRPr kumimoji="0" lang="en-US" altLang="ja-JP"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37" name="テキスト ボックス 35"/>
          <p:cNvSpPr txBox="1">
            <a:spLocks noChangeArrowheads="1"/>
          </p:cNvSpPr>
          <p:nvPr/>
        </p:nvSpPr>
        <p:spPr bwMode="auto">
          <a:xfrm>
            <a:off x="229678" y="2144536"/>
            <a:ext cx="1311563" cy="216000"/>
          </a:xfrm>
          <a:prstGeom prst="rect">
            <a:avLst/>
          </a:prstGeom>
          <a:solidFill>
            <a:schemeClr val="accent5">
              <a:lumMod val="60000"/>
              <a:lumOff val="40000"/>
            </a:schemeClr>
          </a:solidFill>
          <a:ln w="38100">
            <a:solidFill>
              <a:schemeClr val="accent5">
                <a:lumMod val="60000"/>
                <a:lumOff val="40000"/>
              </a:schemeClr>
            </a:solidFill>
          </a:ln>
          <a:extLst/>
        </p:spPr>
        <p:txBody>
          <a:bodyPr wrap="square" rtlCol="0" anchor="ctr">
            <a:spAutoFit/>
          </a:bodyPr>
          <a:lstStyle>
            <a:defPPr>
              <a:defRPr lang="ja-JP"/>
            </a:defPPr>
            <a:lvl1pPr>
              <a:defRPr>
                <a:solidFill>
                  <a:schemeClr val="bg1"/>
                </a:solidFill>
                <a:latin typeface="游ゴシック Medium" panose="020B0500000000000000" pitchFamily="50" charset="-128"/>
                <a:ea typeface="游ゴシック Medium" panose="020B0500000000000000" pitchFamily="50"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89" b="1"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▶▶助成金の対象</a:t>
            </a:r>
            <a:endParaRPr kumimoji="0" lang="en-US" altLang="ja-JP" sz="1089" b="1"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p:txBody>
      </p:sp>
      <p:pic>
        <p:nvPicPr>
          <p:cNvPr id="38" name="図 37"/>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4706" b="82353" l="13025" r="85294"/>
                    </a14:imgEffect>
                  </a14:imgLayer>
                </a14:imgProps>
              </a:ext>
              <a:ext uri="{28A0092B-C50C-407E-A947-70E740481C1C}">
                <a14:useLocalDpi xmlns:a14="http://schemas.microsoft.com/office/drawing/2010/main" val="0"/>
              </a:ext>
            </a:extLst>
          </a:blip>
          <a:srcRect l="12394" t="16088" r="12864" b="17621"/>
          <a:stretch/>
        </p:blipFill>
        <p:spPr>
          <a:xfrm>
            <a:off x="5929715" y="1813535"/>
            <a:ext cx="943179" cy="836538"/>
          </a:xfrm>
          <a:prstGeom prst="rect">
            <a:avLst/>
          </a:prstGeom>
        </p:spPr>
      </p:pic>
      <p:sp>
        <p:nvSpPr>
          <p:cNvPr id="41" name="テキスト ボックス 35"/>
          <p:cNvSpPr txBox="1">
            <a:spLocks noChangeArrowheads="1"/>
          </p:cNvSpPr>
          <p:nvPr/>
        </p:nvSpPr>
        <p:spPr bwMode="auto">
          <a:xfrm>
            <a:off x="229678" y="4157688"/>
            <a:ext cx="1311563" cy="216000"/>
          </a:xfrm>
          <a:prstGeom prst="rect">
            <a:avLst/>
          </a:prstGeom>
          <a:solidFill>
            <a:schemeClr val="accent5">
              <a:lumMod val="60000"/>
              <a:lumOff val="40000"/>
            </a:schemeClr>
          </a:solidFill>
          <a:ln w="38100">
            <a:solidFill>
              <a:schemeClr val="accent5">
                <a:lumMod val="60000"/>
                <a:lumOff val="40000"/>
              </a:schemeClr>
            </a:solidFill>
          </a:ln>
          <a:extLst/>
        </p:spPr>
        <p:txBody>
          <a:bodyPr wrap="square" rtlCol="0" anchor="ctr">
            <a:spAutoFit/>
          </a:bodyPr>
          <a:lstStyle>
            <a:defPPr>
              <a:defRPr lang="ja-JP"/>
            </a:defPPr>
            <a:lvl1pPr>
              <a:defRPr>
                <a:solidFill>
                  <a:schemeClr val="bg1"/>
                </a:solidFill>
                <a:latin typeface="游ゴシック Medium" panose="020B0500000000000000" pitchFamily="50" charset="-128"/>
                <a:ea typeface="游ゴシック Medium" panose="020B0500000000000000" pitchFamily="50"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89" b="1"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▶▶助成内容</a:t>
            </a:r>
            <a:endParaRPr kumimoji="0" lang="en-US" altLang="ja-JP" sz="1089" b="1"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42" name="テキスト ボックス 35"/>
          <p:cNvSpPr txBox="1">
            <a:spLocks noChangeArrowheads="1"/>
          </p:cNvSpPr>
          <p:nvPr/>
        </p:nvSpPr>
        <p:spPr bwMode="auto">
          <a:xfrm>
            <a:off x="229678" y="4823517"/>
            <a:ext cx="1311563" cy="216000"/>
          </a:xfrm>
          <a:prstGeom prst="rect">
            <a:avLst/>
          </a:prstGeom>
          <a:solidFill>
            <a:schemeClr val="accent5">
              <a:lumMod val="60000"/>
              <a:lumOff val="40000"/>
            </a:schemeClr>
          </a:solidFill>
          <a:ln w="38100">
            <a:solidFill>
              <a:schemeClr val="accent5">
                <a:lumMod val="60000"/>
                <a:lumOff val="40000"/>
              </a:schemeClr>
            </a:solidFill>
          </a:ln>
          <a:extLst/>
        </p:spPr>
        <p:txBody>
          <a:bodyPr wrap="square" rtlCol="0" anchor="ctr">
            <a:spAutoFit/>
          </a:bodyPr>
          <a:lstStyle>
            <a:defPPr>
              <a:defRPr lang="ja-JP"/>
            </a:defPPr>
            <a:lvl1pPr>
              <a:defRPr>
                <a:solidFill>
                  <a:schemeClr val="bg1"/>
                </a:solidFill>
                <a:latin typeface="游ゴシック Medium" panose="020B0500000000000000" pitchFamily="50" charset="-128"/>
                <a:ea typeface="游ゴシック Medium" panose="020B0500000000000000" pitchFamily="50"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89" b="1"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▶▶申請期間</a:t>
            </a:r>
            <a:endParaRPr kumimoji="0" lang="en-US" altLang="ja-JP" sz="1089" b="1"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44" name="角丸四角形 43"/>
          <p:cNvSpPr/>
          <p:nvPr/>
        </p:nvSpPr>
        <p:spPr>
          <a:xfrm>
            <a:off x="360131" y="5527137"/>
            <a:ext cx="6128004" cy="4079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79" b="0" i="0" u="none" strike="noStrike" kern="1200" cap="none" spc="0" normalizeH="0" baseline="0" noProof="0" dirty="0">
                <a:ln>
                  <a:noFill/>
                </a:ln>
                <a:solidFill>
                  <a:srgbClr val="ED7D31">
                    <a:lumMod val="75000"/>
                  </a:srgbClr>
                </a:solidFill>
                <a:effectLst/>
                <a:uLnTx/>
                <a:uFillTx/>
                <a:latin typeface="游ゴシック Medium" panose="020B0500000000000000" pitchFamily="50" charset="-128"/>
                <a:ea typeface="游ゴシック Medium" panose="020B0500000000000000" pitchFamily="50" charset="-128"/>
                <a:cs typeface="+mn-cs"/>
              </a:rPr>
              <a:t>事業主の</a:t>
            </a:r>
            <a:r>
              <a:rPr kumimoji="0" lang="ja-JP" altLang="en-US" sz="1179" b="0" i="0" u="none" strike="noStrike" kern="1200" cap="none" spc="0" normalizeH="0" baseline="0" noProof="0" dirty="0" smtClean="0">
                <a:ln>
                  <a:noFill/>
                </a:ln>
                <a:solidFill>
                  <a:srgbClr val="ED7D31">
                    <a:lumMod val="75000"/>
                  </a:srgbClr>
                </a:solidFill>
                <a:effectLst/>
                <a:uLnTx/>
                <a:uFillTx/>
                <a:latin typeface="游ゴシック Medium" panose="020B0500000000000000" pitchFamily="50" charset="-128"/>
                <a:ea typeface="游ゴシック Medium" panose="020B0500000000000000" pitchFamily="50" charset="-128"/>
                <a:cs typeface="+mn-cs"/>
              </a:rPr>
              <a:t>皆</a:t>
            </a:r>
            <a:r>
              <a:rPr kumimoji="0" lang="ja-JP" altLang="en-US" sz="1179" b="0" i="0" u="none" strike="noStrike" kern="1200" cap="none" spc="0" normalizeH="0" baseline="0" noProof="0" dirty="0">
                <a:ln>
                  <a:noFill/>
                </a:ln>
                <a:solidFill>
                  <a:srgbClr val="ED7D31">
                    <a:lumMod val="75000"/>
                  </a:srgbClr>
                </a:solidFill>
                <a:effectLst/>
                <a:uLnTx/>
                <a:uFillTx/>
                <a:latin typeface="游ゴシック Medium" panose="020B0500000000000000" pitchFamily="50" charset="-128"/>
                <a:ea typeface="游ゴシック Medium" panose="020B0500000000000000" pitchFamily="50" charset="-128"/>
                <a:cs typeface="+mn-cs"/>
              </a:rPr>
              <a:t>さまには、この助成金も活用しつつ、</a:t>
            </a:r>
            <a:endParaRPr kumimoji="0" lang="en-US" altLang="ja-JP" sz="1179" b="0" i="0" u="none" strike="noStrike" kern="1200" cap="none" spc="0" normalizeH="0" baseline="0" noProof="0" dirty="0">
              <a:ln>
                <a:noFill/>
              </a:ln>
              <a:solidFill>
                <a:srgbClr val="ED7D31">
                  <a:lumMod val="75000"/>
                </a:srgbClr>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79" b="0" i="0" u="none" strike="noStrike" kern="1200" cap="none" spc="0" normalizeH="0" baseline="0" noProof="0" dirty="0">
                <a:ln>
                  <a:noFill/>
                </a:ln>
                <a:solidFill>
                  <a:srgbClr val="ED7D31">
                    <a:lumMod val="75000"/>
                  </a:srgbClr>
                </a:solidFill>
                <a:effectLst/>
                <a:uLnTx/>
                <a:uFillTx/>
                <a:latin typeface="游ゴシック Medium" panose="020B0500000000000000" pitchFamily="50" charset="-128"/>
                <a:ea typeface="游ゴシック Medium" panose="020B0500000000000000" pitchFamily="50" charset="-128"/>
                <a:cs typeface="+mn-cs"/>
              </a:rPr>
              <a:t>妊娠中の女性労働者が休みやすい環境づくりに努め、積極的な配慮をお願いします。 </a:t>
            </a:r>
            <a:endParaRPr kumimoji="0" lang="en-US" altLang="ja-JP" sz="1179" b="0" i="0" u="none" strike="noStrike" kern="1200" cap="none" spc="0" normalizeH="0" baseline="0" noProof="0" dirty="0">
              <a:ln>
                <a:noFill/>
              </a:ln>
              <a:solidFill>
                <a:srgbClr val="ED7D31">
                  <a:lumMod val="75000"/>
                </a:srgbClr>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52" name="正方形/長方形 51"/>
          <p:cNvSpPr/>
          <p:nvPr/>
        </p:nvSpPr>
        <p:spPr>
          <a:xfrm>
            <a:off x="-12870" y="10088950"/>
            <a:ext cx="6858000" cy="3507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500" b="0" i="0" u="none" strike="noStrike" kern="1200" cap="none" spc="0" normalizeH="0" baseline="0" noProof="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60" name="正方形/長方形 59"/>
          <p:cNvSpPr/>
          <p:nvPr/>
        </p:nvSpPr>
        <p:spPr>
          <a:xfrm>
            <a:off x="677425" y="6116378"/>
            <a:ext cx="5527109" cy="582839"/>
          </a:xfrm>
          <a:prstGeom prst="rect">
            <a:avLst/>
          </a:prstGeom>
          <a:solidFill>
            <a:schemeClr val="bg1"/>
          </a:solid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63296" marR="0" lvl="0" indent="-163296" algn="l" defTabSz="826053" rtl="0" eaLnBrk="1" fontAlgn="auto" latinLnBrk="0" hangingPunct="1">
              <a:lnSpc>
                <a:spcPts val="0"/>
              </a:lnSpc>
              <a:spcBef>
                <a:spcPts val="272"/>
              </a:spcBef>
              <a:spcAft>
                <a:spcPts val="0"/>
              </a:spcAft>
              <a:buClrTx/>
              <a:buSzTx/>
              <a:buFontTx/>
              <a:buNone/>
              <a:tabLst/>
              <a:defRPr/>
            </a:pPr>
            <a:r>
              <a:rPr kumimoji="0" lang="ja-JP" altLang="en-US" sz="1089"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　　支給要件の詳細や具体的</a:t>
            </a:r>
            <a:r>
              <a:rPr kumimoji="0" lang="ja-JP" altLang="en-US"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な手続、支給申請書のダウンロードはこちら</a:t>
            </a:r>
            <a:r>
              <a:rPr kumimoji="0" lang="ja-JP" altLang="en-US" sz="1089"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から</a:t>
            </a:r>
          </a:p>
          <a:p>
            <a:pPr marL="163296" marR="0" lvl="0" indent="-163296" algn="just" defTabSz="826053" rtl="0" eaLnBrk="1" fontAlgn="auto" latinLnBrk="0" hangingPunct="1">
              <a:lnSpc>
                <a:spcPts val="1452"/>
              </a:lnSpc>
              <a:spcBef>
                <a:spcPts val="0"/>
              </a:spcBef>
              <a:spcAft>
                <a:spcPts val="1361"/>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64" name="右矢印 63"/>
          <p:cNvSpPr/>
          <p:nvPr/>
        </p:nvSpPr>
        <p:spPr>
          <a:xfrm>
            <a:off x="157589" y="6098102"/>
            <a:ext cx="394926" cy="567178"/>
          </a:xfrm>
          <a:prstGeom prst="rightArrow">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5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32" name="表 31"/>
          <p:cNvGraphicFramePr>
            <a:graphicFrameLocks noGrp="1"/>
          </p:cNvGraphicFramePr>
          <p:nvPr>
            <p:extLst>
              <p:ext uri="{D42A27DB-BD31-4B8C-83A1-F6EECF244321}">
                <p14:modId xmlns:p14="http://schemas.microsoft.com/office/powerpoint/2010/main" val="3438872440"/>
              </p:ext>
            </p:extLst>
          </p:nvPr>
        </p:nvGraphicFramePr>
        <p:xfrm>
          <a:off x="157586" y="7402765"/>
          <a:ext cx="6577893" cy="2175749"/>
        </p:xfrm>
        <a:graphic>
          <a:graphicData uri="http://schemas.openxmlformats.org/drawingml/2006/table">
            <a:tbl>
              <a:tblPr firstRow="1" firstCol="1" bandRow="1"/>
              <a:tblGrid>
                <a:gridCol w="633426">
                  <a:extLst>
                    <a:ext uri="{9D8B030D-6E8A-4147-A177-3AD203B41FA5}">
                      <a16:colId xmlns:a16="http://schemas.microsoft.com/office/drawing/2014/main" val="1014763966"/>
                    </a:ext>
                  </a:extLst>
                </a:gridCol>
                <a:gridCol w="997512">
                  <a:extLst>
                    <a:ext uri="{9D8B030D-6E8A-4147-A177-3AD203B41FA5}">
                      <a16:colId xmlns:a16="http://schemas.microsoft.com/office/drawing/2014/main" val="4160058414"/>
                    </a:ext>
                  </a:extLst>
                </a:gridCol>
                <a:gridCol w="633426">
                  <a:extLst>
                    <a:ext uri="{9D8B030D-6E8A-4147-A177-3AD203B41FA5}">
                      <a16:colId xmlns:a16="http://schemas.microsoft.com/office/drawing/2014/main" val="3073387799"/>
                    </a:ext>
                  </a:extLst>
                </a:gridCol>
                <a:gridCol w="997512">
                  <a:extLst>
                    <a:ext uri="{9D8B030D-6E8A-4147-A177-3AD203B41FA5}">
                      <a16:colId xmlns:a16="http://schemas.microsoft.com/office/drawing/2014/main" val="3065077610"/>
                    </a:ext>
                  </a:extLst>
                </a:gridCol>
                <a:gridCol w="633426">
                  <a:extLst>
                    <a:ext uri="{9D8B030D-6E8A-4147-A177-3AD203B41FA5}">
                      <a16:colId xmlns:a16="http://schemas.microsoft.com/office/drawing/2014/main" val="325343179"/>
                    </a:ext>
                  </a:extLst>
                </a:gridCol>
                <a:gridCol w="997512">
                  <a:extLst>
                    <a:ext uri="{9D8B030D-6E8A-4147-A177-3AD203B41FA5}">
                      <a16:colId xmlns:a16="http://schemas.microsoft.com/office/drawing/2014/main" val="228416651"/>
                    </a:ext>
                  </a:extLst>
                </a:gridCol>
                <a:gridCol w="633426">
                  <a:extLst>
                    <a:ext uri="{9D8B030D-6E8A-4147-A177-3AD203B41FA5}">
                      <a16:colId xmlns:a16="http://schemas.microsoft.com/office/drawing/2014/main" val="2659755680"/>
                    </a:ext>
                  </a:extLst>
                </a:gridCol>
                <a:gridCol w="1051653">
                  <a:extLst>
                    <a:ext uri="{9D8B030D-6E8A-4147-A177-3AD203B41FA5}">
                      <a16:colId xmlns:a16="http://schemas.microsoft.com/office/drawing/2014/main" val="2064531046"/>
                    </a:ext>
                  </a:extLst>
                </a:gridCol>
              </a:tblGrid>
              <a:tr h="222808">
                <a:tc>
                  <a:txBody>
                    <a:bodyPr/>
                    <a:lstStyle/>
                    <a:p>
                      <a:pPr algn="ctr">
                        <a:spcAft>
                          <a:spcPts val="0"/>
                        </a:spcAft>
                      </a:pPr>
                      <a:r>
                        <a:rPr lang="ja-JP" sz="900" b="1" kern="0" dirty="0" smtClean="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都道府県</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電話番号</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都道府県</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電話番号</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都道府県</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電話番号</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都道府県</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電話番号</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extLst>
                  <a:ext uri="{0D108BD9-81ED-4DB2-BD59-A6C34878D82A}">
                    <a16:rowId xmlns:a16="http://schemas.microsoft.com/office/drawing/2014/main" val="1523620991"/>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北海道</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011-709-2715</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東　京</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03-6893-1100</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滋　賀</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077-523-1190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香　川</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087-811-8924</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extLst>
                  <a:ext uri="{0D108BD9-81ED-4DB2-BD59-A6C34878D82A}">
                    <a16:rowId xmlns:a16="http://schemas.microsoft.com/office/drawing/2014/main" val="1140421357"/>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青　森</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017-734-4211</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神奈川</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045-211-7357</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京　都</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075-241-0504</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愛　媛</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089-935-5222</a:t>
                      </a:r>
                      <a:endParaRPr lang="ja-JP" sz="12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extLst>
                  <a:ext uri="{0D108BD9-81ED-4DB2-BD59-A6C34878D82A}">
                    <a16:rowId xmlns:a16="http://schemas.microsoft.com/office/drawing/2014/main" val="2581317365"/>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岩　手</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019-604-3010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新　潟</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025-288-3511</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大　阪</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06-6941-4630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高　知</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088-885-6041</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extLst>
                  <a:ext uri="{0D108BD9-81ED-4DB2-BD59-A6C34878D82A}">
                    <a16:rowId xmlns:a16="http://schemas.microsoft.com/office/drawing/2014/main" val="1425682880"/>
                  </a:ext>
                </a:extLst>
              </a:tr>
              <a:tr h="111142">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宮　城</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022-299-8844</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富　山</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076-432-2728</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兵　庫</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078-367-0700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福　岡</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092-411-4717</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extLst>
                  <a:ext uri="{0D108BD9-81ED-4DB2-BD59-A6C34878D82A}">
                    <a16:rowId xmlns:a16="http://schemas.microsoft.com/office/drawing/2014/main" val="4251679985"/>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秋　田</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018-862-6684</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石　川</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076-265-4429</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奈　良</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0742-32-0210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佐　賀</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0952-32-7218</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extLst>
                  <a:ext uri="{0D108BD9-81ED-4DB2-BD59-A6C34878D82A}">
                    <a16:rowId xmlns:a16="http://schemas.microsoft.com/office/drawing/2014/main" val="1662145116"/>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山　形</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023-624-8228</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福　井</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0776-22-0221</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和歌山</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073-488-1170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長　崎</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095-801-0050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extLst>
                  <a:ext uri="{0D108BD9-81ED-4DB2-BD59-A6C34878D82A}">
                    <a16:rowId xmlns:a16="http://schemas.microsoft.com/office/drawing/2014/main" val="525031335"/>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福　島</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024-536-4609</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山　梨</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055-225-2851</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鳥　取</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0857-29-1701</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熊　本</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096-352-3865</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extLst>
                  <a:ext uri="{0D108BD9-81ED-4DB2-BD59-A6C34878D82A}">
                    <a16:rowId xmlns:a16="http://schemas.microsoft.com/office/drawing/2014/main" val="2345634624"/>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茨　城</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029-277-8295</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長　野</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026-223-0551</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島　根</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0852-20-7007</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大　分</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097-532-4025</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extLst>
                  <a:ext uri="{0D108BD9-81ED-4DB2-BD59-A6C34878D82A}">
                    <a16:rowId xmlns:a16="http://schemas.microsoft.com/office/drawing/2014/main" val="3955818547"/>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栃　木</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028-633-2795</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岐　阜</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058-245-1550</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岡　山</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086-224-7639</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宮　崎</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0985-38-8821</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extLst>
                  <a:ext uri="{0D108BD9-81ED-4DB2-BD59-A6C34878D82A}">
                    <a16:rowId xmlns:a16="http://schemas.microsoft.com/office/drawing/2014/main" val="3364765962"/>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群　馬</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027-896-4739</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静　岡</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054-254-6320</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広　島</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082-221-9247</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鹿児島</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099-222-8446</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extLst>
                  <a:ext uri="{0D108BD9-81ED-4DB2-BD59-A6C34878D82A}">
                    <a16:rowId xmlns:a16="http://schemas.microsoft.com/office/drawing/2014/main" val="2106935976"/>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埼　玉</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048-600-6210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愛　知</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052-857-0312</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山　口</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083-995-0390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沖　縄</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098-868-4403</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CDDCF"/>
                    </a:solidFill>
                  </a:tcPr>
                </a:tc>
                <a:extLst>
                  <a:ext uri="{0D108BD9-81ED-4DB2-BD59-A6C34878D82A}">
                    <a16:rowId xmlns:a16="http://schemas.microsoft.com/office/drawing/2014/main" val="1248622225"/>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千　葉</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043-306-1860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三　重</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059-261-2978</a:t>
                      </a:r>
                      <a:r>
                        <a:rPr lang="ja-JP" sz="900" kern="100" dirty="0" smtClean="0">
                          <a:effectLst/>
                          <a:latin typeface="ＭＳ ゴシック" panose="020B0609070205080204" pitchFamily="49" charset="-128"/>
                          <a:ea typeface="ＭＳ ゴシック" panose="020B0609070205080204" pitchFamily="49" charset="-128"/>
                        </a:rPr>
                        <a:t> </a:t>
                      </a:r>
                      <a:endParaRPr lang="ja-JP" sz="900" kern="100" dirty="0">
                        <a:effectLst/>
                        <a:latin typeface="ＭＳ ゴシック" panose="020B0609070205080204" pitchFamily="49" charset="-128"/>
                        <a:ea typeface="ＭＳ ゴシック" panose="020B0609070205080204" pitchFamily="49" charset="-128"/>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徳　島</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088-652-2718</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l"/>
                      <a:endParaRPr lang="ja-JP" sz="1050" kern="100" dirty="0">
                        <a:effectLst/>
                        <a:latin typeface="游明朝" panose="02020400000000000000" pitchFamily="18" charset="-128"/>
                        <a:ea typeface="游明朝" panose="02020400000000000000" pitchFamily="18" charset="-128"/>
                      </a:endParaRPr>
                    </a:p>
                  </a:txBody>
                  <a:tcPr marL="59861" marR="59861" marT="9071" marB="0" anchor="ctr">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050" kern="100" dirty="0">
                        <a:effectLst/>
                        <a:latin typeface="游明朝" panose="02020400000000000000" pitchFamily="18" charset="-128"/>
                        <a:ea typeface="游明朝" panose="02020400000000000000" pitchFamily="18" charset="-128"/>
                      </a:endParaRPr>
                    </a:p>
                  </a:txBody>
                  <a:tcPr marL="59861" marR="59861" marT="907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0306209"/>
                  </a:ext>
                </a:extLst>
              </a:tr>
            </a:tbl>
          </a:graphicData>
        </a:graphic>
      </p:graphicFrame>
      <p:sp>
        <p:nvSpPr>
          <p:cNvPr id="10" name="正方形/長方形 9"/>
          <p:cNvSpPr/>
          <p:nvPr/>
        </p:nvSpPr>
        <p:spPr>
          <a:xfrm>
            <a:off x="398435" y="4383159"/>
            <a:ext cx="6425779" cy="430887"/>
          </a:xfrm>
          <a:prstGeom prst="rect">
            <a:avLst/>
          </a:prstGeom>
        </p:spPr>
        <p:txBody>
          <a:bodyPr wrap="square">
            <a:spAutoFit/>
          </a:bodyPr>
          <a:lstStyle/>
          <a:p>
            <a:pPr marL="0" marR="0" lvl="0" indent="0" algn="just" defTabSz="826053"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対象労働者１人</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当たり　</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有給休暇計５日</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以上</a:t>
            </a:r>
            <a:r>
              <a:rPr kumimoji="0" lang="en-US" altLang="ja-JP"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20</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日未満：</a:t>
            </a:r>
            <a:r>
              <a:rPr kumimoji="0" lang="en-US" altLang="ja-JP"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25</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万</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円</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1</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事業所当たり</a:t>
            </a:r>
            <a:r>
              <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20</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人まで</a:t>
            </a:r>
            <a:endPar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826053"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以降</a:t>
            </a:r>
            <a:r>
              <a:rPr kumimoji="0" lang="en-US" altLang="ja-JP"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20</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日ごとに</a:t>
            </a:r>
            <a:r>
              <a:rPr kumimoji="0" lang="en-US" altLang="ja-JP"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15</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万円加算（上限額：</a:t>
            </a:r>
            <a:r>
              <a:rPr kumimoji="0" lang="en-US" altLang="ja-JP"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100</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万円</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en-US" altLang="ja-JP"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1" name="正方形/長方形 10"/>
          <p:cNvSpPr/>
          <p:nvPr/>
        </p:nvSpPr>
        <p:spPr>
          <a:xfrm>
            <a:off x="391887" y="5051047"/>
            <a:ext cx="6048485" cy="554895"/>
          </a:xfrm>
          <a:prstGeom prst="rect">
            <a:avLst/>
          </a:prstGeom>
        </p:spPr>
        <p:txBody>
          <a:bodyPr wrap="square">
            <a:spAutoFit/>
          </a:bodyPr>
          <a:lstStyle/>
          <a:p>
            <a:pPr marL="80650" marR="0" lvl="0" indent="-8065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lumMod val="95000"/>
                    <a:lumOff val="5000"/>
                  </a:prstClr>
                </a:solidFill>
                <a:effectLst/>
                <a:uLnTx/>
                <a:uFillTx/>
                <a:latin typeface="游ゴシック" panose="020B0400000000000000" pitchFamily="50" charset="-128"/>
                <a:ea typeface="游ゴシック" panose="020B0400000000000000" pitchFamily="50" charset="-128"/>
                <a:cs typeface="+mn-cs"/>
              </a:rPr>
              <a:t>令和</a:t>
            </a: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２年６月</a:t>
            </a:r>
            <a:r>
              <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15</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日から</a:t>
            </a: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令和</a:t>
            </a:r>
            <a:r>
              <a:rPr kumimoji="0" lang="ja-JP" altLang="en-US" sz="1100" b="0" i="0" u="none" strike="noStrike" kern="1200" cap="none" spc="0" normalizeH="0" baseline="0" noProof="0" dirty="0" smtClean="0">
                <a:ln>
                  <a:noFill/>
                </a:ln>
                <a:solidFill>
                  <a:prstClr val="black">
                    <a:lumMod val="95000"/>
                    <a:lumOff val="5000"/>
                  </a:prstClr>
                </a:solidFill>
                <a:effectLst/>
                <a:uLnTx/>
                <a:uFillTx/>
                <a:latin typeface="游ゴシック" panose="020B0400000000000000" pitchFamily="50" charset="-128"/>
                <a:ea typeface="游ゴシック" panose="020B0400000000000000" pitchFamily="50" charset="-128"/>
                <a:cs typeface="+mn-cs"/>
              </a:rPr>
              <a:t>３年</a:t>
            </a:r>
            <a:r>
              <a:rPr lang="ja-JP" altLang="en-US" sz="1100" dirty="0" smtClean="0">
                <a:latin typeface="游ゴシック" panose="020B0400000000000000" pitchFamily="50" charset="-128"/>
                <a:ea typeface="游ゴシック" panose="020B0400000000000000" pitchFamily="50" charset="-128"/>
              </a:rPr>
              <a:t>５</a:t>
            </a:r>
            <a:r>
              <a:rPr kumimoji="0" lang="ja-JP" altLang="en-US" sz="1100" b="0"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mn-cs"/>
              </a:rPr>
              <a:t>月</a:t>
            </a:r>
            <a:r>
              <a:rPr kumimoji="0" lang="en-US" altLang="ja-JP" sz="1100" b="0"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mn-cs"/>
              </a:rPr>
              <a:t>3</a:t>
            </a:r>
            <a:r>
              <a:rPr kumimoji="0" lang="ja-JP" altLang="en-US" sz="1100" b="0"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mn-cs"/>
              </a:rPr>
              <a:t>１日</a:t>
            </a:r>
            <a:r>
              <a:rPr kumimoji="0" lang="ja-JP" altLang="en-US" sz="1100" b="0" i="0" u="none" strike="noStrike" kern="1200" cap="none" spc="0" normalizeH="0" baseline="0" noProof="0" dirty="0">
                <a:ln>
                  <a:noFill/>
                </a:ln>
                <a:solidFill>
                  <a:prstClr val="black">
                    <a:lumMod val="95000"/>
                    <a:lumOff val="5000"/>
                  </a:prstClr>
                </a:solidFill>
                <a:effectLst/>
                <a:uLnTx/>
                <a:uFillTx/>
                <a:latin typeface="游ゴシック" panose="020B0400000000000000" pitchFamily="50" charset="-128"/>
                <a:ea typeface="游ゴシック" panose="020B0400000000000000" pitchFamily="50" charset="-128"/>
                <a:cs typeface="+mn-cs"/>
              </a:rPr>
              <a:t>まで</a:t>
            </a:r>
            <a:endParaRPr kumimoji="0"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77770" marR="0" lvl="0" indent="87851" algn="l"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＊雇用保険被保険者の方用と、雇用保険被保険者以外の方用の</a:t>
            </a:r>
            <a:r>
              <a:rPr kumimoji="0" lang="ja-JP" altLang="en-US" sz="953" b="0"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２種類の様式</a:t>
            </a: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があります。</a:t>
            </a:r>
            <a:endPar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77770" marR="0" lvl="0" indent="87851" algn="l"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en-US" sz="953" b="0"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事業所単位ごとの申請</a:t>
            </a: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です</a:t>
            </a:r>
            <a:r>
              <a:rPr kumimoji="0" lang="ja-JP" altLang="en-US" sz="953"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ja-JP" altLang="en-US" sz="15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3" name="グループ化 12"/>
          <p:cNvGrpSpPr/>
          <p:nvPr/>
        </p:nvGrpSpPr>
        <p:grpSpPr>
          <a:xfrm>
            <a:off x="1443439" y="10109905"/>
            <a:ext cx="3999460" cy="311816"/>
            <a:chOff x="2043750" y="10352690"/>
            <a:chExt cx="4408664" cy="343719"/>
          </a:xfrm>
        </p:grpSpPr>
        <p:sp>
          <p:nvSpPr>
            <p:cNvPr id="53" name="テキスト ボックス 52"/>
            <p:cNvSpPr txBox="1"/>
            <p:nvPr/>
          </p:nvSpPr>
          <p:spPr>
            <a:xfrm>
              <a:off x="2298771" y="10406712"/>
              <a:ext cx="4153643" cy="28653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89"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厚生労働省　都道府県労働局雇用環境・均等部（室）　</a:t>
              </a:r>
            </a:p>
          </p:txBody>
        </p:sp>
        <p:pic>
          <p:nvPicPr>
            <p:cNvPr id="12" name="図 11"/>
            <p:cNvPicPr>
              <a:picLocks noChangeAspect="1"/>
            </p:cNvPicPr>
            <p:nvPr/>
          </p:nvPicPr>
          <p:blipFill>
            <a:blip r:embed="rId4"/>
            <a:stretch>
              <a:fillRect/>
            </a:stretch>
          </p:blipFill>
          <p:spPr>
            <a:xfrm>
              <a:off x="2043750" y="10352690"/>
              <a:ext cx="345001" cy="343719"/>
            </a:xfrm>
            <a:prstGeom prst="rect">
              <a:avLst/>
            </a:prstGeom>
          </p:spPr>
        </p:pic>
      </p:grpSp>
      <p:sp>
        <p:nvSpPr>
          <p:cNvPr id="45" name="テキスト ボックス 6"/>
          <p:cNvSpPr txBox="1"/>
          <p:nvPr/>
        </p:nvSpPr>
        <p:spPr>
          <a:xfrm>
            <a:off x="70709" y="6687881"/>
            <a:ext cx="6269168" cy="592470"/>
          </a:xfrm>
          <a:prstGeom prst="rect">
            <a:avLst/>
          </a:prstGeom>
          <a:noFill/>
        </p:spPr>
        <p:txBody>
          <a:bodyPr wrap="square" rtlCol="0">
            <a:spAutoFit/>
          </a:bodyPr>
          <a:lstStyle/>
          <a:p>
            <a:pPr marL="0" marR="0" lvl="0" indent="0" algn="ctr" defTabSz="414772" rtl="0" eaLnBrk="1" fontAlgn="base" latinLnBrk="0" hangingPunct="1">
              <a:lnSpc>
                <a:spcPts val="1400"/>
              </a:lnSpc>
              <a:spcBef>
                <a:spcPts val="0"/>
              </a:spcBef>
              <a:spcAft>
                <a:spcPts val="0"/>
              </a:spcAft>
              <a:buClrTx/>
              <a:buSzTx/>
              <a:buFontTx/>
              <a:buNone/>
              <a:tabLst/>
              <a:defRPr/>
            </a:pPr>
            <a:r>
              <a:rPr kumimoji="0" lang="ja-JP" altLang="en-US" sz="105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都道府県労働局 雇用環境・均等部（室）</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に</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0" marR="0" lvl="0" indent="0" algn="ctr" defTabSz="414772" rtl="0" eaLnBrk="1" fontAlgn="base" latinLnBrk="0" hangingPunct="1">
              <a:lnSpc>
                <a:spcPts val="1400"/>
              </a:lnSpc>
              <a:spcBef>
                <a:spcPts val="0"/>
              </a:spcBef>
              <a:spcAft>
                <a:spcPts val="0"/>
              </a:spcAft>
              <a:buClrTx/>
              <a:buSzTx/>
              <a:buFontTx/>
              <a:buNone/>
              <a:tabLst/>
              <a:defRPr/>
            </a:pPr>
            <a:r>
              <a:rPr kumimoji="0" lang="ja-JP" altLang="en-US" sz="1050" b="1" i="0" u="none" strike="noStrike" kern="1200" cap="none" spc="0" normalizeH="0" baseline="0" noProof="0" dirty="0" smtClean="0">
                <a:ln>
                  <a:noFill/>
                </a:ln>
                <a:solidFill>
                  <a:srgbClr val="FF0066"/>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本助成金</a:t>
            </a:r>
            <a:r>
              <a:rPr kumimoji="0" lang="ja-JP" altLang="en-US" sz="1000" b="1" i="0" u="none" strike="noStrike" kern="1200" cap="none" spc="0" normalizeH="0" baseline="0" noProof="0" dirty="0" smtClean="0">
                <a:ln>
                  <a:noFill/>
                </a:ln>
                <a:solidFill>
                  <a:srgbClr val="FF0066"/>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及び</a:t>
            </a:r>
            <a:r>
              <a:rPr kumimoji="0" lang="ja-JP" altLang="en-US" sz="1050" b="1" i="0" u="none" strike="noStrike" kern="1200" cap="none" spc="0" normalizeH="0" baseline="0" noProof="0" dirty="0" smtClean="0">
                <a:ln>
                  <a:noFill/>
                </a:ln>
                <a:solidFill>
                  <a:srgbClr val="FF0066"/>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新型コロナウイルス感染症に関する母性健康管理措置</a:t>
            </a:r>
            <a:r>
              <a:rPr kumimoji="0" lang="ja-JP" altLang="en-US" sz="1000" b="1" i="0" u="none" strike="noStrike" kern="1200" cap="none" spc="0" normalizeH="0" baseline="0" noProof="0" dirty="0" smtClean="0">
                <a:ln>
                  <a:noFill/>
                </a:ln>
                <a:solidFill>
                  <a:srgbClr val="FF0066"/>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の</a:t>
            </a:r>
            <a:r>
              <a:rPr kumimoji="0" lang="ja-JP" altLang="en-US" sz="1050" b="1" i="0" u="none" strike="noStrike" kern="1200" cap="none" spc="0" normalizeH="0" baseline="0" noProof="0" dirty="0" smtClean="0">
                <a:ln>
                  <a:noFill/>
                </a:ln>
                <a:solidFill>
                  <a:srgbClr val="FF0066"/>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相談・申請窓口</a:t>
            </a:r>
            <a:r>
              <a:rPr kumimoji="0" lang="ja-JP" altLang="en-US" sz="9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を設置しています</a:t>
            </a:r>
          </a:p>
          <a:p>
            <a:pPr marL="0" marR="0" lvl="0" indent="0" algn="r" defTabSz="457200" rtl="0" eaLnBrk="1" fontAlgn="base" latinLnBrk="0" hangingPunct="1">
              <a:lnSpc>
                <a:spcPts val="1000"/>
              </a:lnSpc>
              <a:spcBef>
                <a:spcPts val="100"/>
              </a:spcBef>
              <a:spcAft>
                <a:spcPts val="0"/>
              </a:spcAft>
              <a:buClrTx/>
              <a:buSzTx/>
              <a:buFontTx/>
              <a:buNone/>
              <a:tabLst/>
              <a:defRPr/>
            </a:pPr>
            <a:r>
              <a:rPr kumimoji="0" lang="ja-JP" altLang="en-US"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受付時間</a:t>
            </a:r>
            <a:r>
              <a:rPr kumimoji="0" lang="en-US" altLang="ja-JP"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8</a:t>
            </a:r>
            <a:r>
              <a:rPr kumimoji="0" lang="ja-JP" altLang="en-US"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時</a:t>
            </a:r>
            <a:r>
              <a:rPr kumimoji="0" lang="en-US" altLang="ja-JP"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30</a:t>
            </a:r>
            <a:r>
              <a:rPr kumimoji="0" lang="ja-JP" altLang="en-US"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分～</a:t>
            </a:r>
            <a:r>
              <a:rPr kumimoji="0" lang="en-US" altLang="ja-JP"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17</a:t>
            </a:r>
            <a:r>
              <a:rPr kumimoji="0" lang="ja-JP" altLang="en-US"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時</a:t>
            </a:r>
            <a:r>
              <a:rPr kumimoji="0" lang="en-US" altLang="ja-JP"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15</a:t>
            </a:r>
            <a:r>
              <a:rPr kumimoji="0" lang="ja-JP" altLang="en-US"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分（土・日・祝日・年末年始を除く）</a:t>
            </a:r>
            <a:endParaRPr kumimoji="0" lang="ja-JP" altLang="en-US" sz="1452" b="0" i="0" u="none" strike="noStrike" kern="1200" cap="none" spc="-6"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p:txBody>
      </p:sp>
      <p:sp>
        <p:nvSpPr>
          <p:cNvPr id="48" name="テキスト ボックス 47"/>
          <p:cNvSpPr txBox="1"/>
          <p:nvPr/>
        </p:nvSpPr>
        <p:spPr>
          <a:xfrm>
            <a:off x="4677010" y="48055"/>
            <a:ext cx="2223847"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厚生</a:t>
            </a:r>
            <a:r>
              <a:rPr kumimoji="0" lang="ja-JP" altLang="en-US"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労働省　都道府県</a:t>
            </a:r>
            <a:r>
              <a:rPr kumimoji="0"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労働局</a:t>
            </a:r>
          </a:p>
        </p:txBody>
      </p:sp>
      <p:pic>
        <p:nvPicPr>
          <p:cNvPr id="50" name="図 49"/>
          <p:cNvPicPr>
            <a:picLocks noChangeAspect="1"/>
          </p:cNvPicPr>
          <p:nvPr/>
        </p:nvPicPr>
        <p:blipFill>
          <a:blip r:embed="rId4"/>
          <a:stretch>
            <a:fillRect/>
          </a:stretch>
        </p:blipFill>
        <p:spPr>
          <a:xfrm>
            <a:off x="4485912" y="33370"/>
            <a:ext cx="266645" cy="265654"/>
          </a:xfrm>
          <a:prstGeom prst="rect">
            <a:avLst/>
          </a:prstGeom>
        </p:spPr>
      </p:pic>
      <p:grpSp>
        <p:nvGrpSpPr>
          <p:cNvPr id="4" name="グループ化 3"/>
          <p:cNvGrpSpPr/>
          <p:nvPr/>
        </p:nvGrpSpPr>
        <p:grpSpPr>
          <a:xfrm>
            <a:off x="125708" y="2595096"/>
            <a:ext cx="6687544" cy="1482457"/>
            <a:chOff x="157586" y="1891474"/>
            <a:chExt cx="6687544" cy="1482457"/>
          </a:xfrm>
        </p:grpSpPr>
        <p:sp>
          <p:nvSpPr>
            <p:cNvPr id="8" name="正方形/長方形 7"/>
            <p:cNvSpPr/>
            <p:nvPr/>
          </p:nvSpPr>
          <p:spPr>
            <a:xfrm>
              <a:off x="157586" y="1891474"/>
              <a:ext cx="6687544" cy="1482457"/>
            </a:xfrm>
            <a:prstGeom prst="rect">
              <a:avLst/>
            </a:prstGeom>
          </p:spPr>
          <p:txBody>
            <a:bodyPr wrap="square">
              <a:spAutoFit/>
            </a:bodyPr>
            <a:lstStyle/>
            <a:p>
              <a:pPr marL="155539" marR="0" lvl="0" indent="-155539" algn="just" defTabSz="826053" rtl="0" eaLnBrk="1" fontAlgn="auto" latinLnBrk="0" hangingPunct="1">
                <a:lnSpc>
                  <a:spcPct val="100000"/>
                </a:lnSpc>
                <a:spcBef>
                  <a:spcPts val="0"/>
                </a:spcBef>
                <a:spcAft>
                  <a:spcPts val="544"/>
                </a:spcAft>
                <a:buClrTx/>
                <a:buSzTx/>
                <a:buFont typeface="Wingdings" panose="05000000000000000000" pitchFamily="2" charset="2"/>
                <a:buChar char="ü"/>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令和２年５月７日</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から</a:t>
              </a:r>
              <a:r>
                <a:rPr lang="ja-JP" altLang="en-US" sz="1100" b="1" dirty="0" smtClean="0">
                  <a:solidFill>
                    <a:prstClr val="black"/>
                  </a:solidFill>
                  <a:latin typeface="游ゴシック" panose="020B0400000000000000" pitchFamily="50" charset="-128"/>
                  <a:ea typeface="游ゴシック" panose="020B0400000000000000" pitchFamily="50" charset="-128"/>
                </a:rPr>
                <a:t>令和３年</a:t>
              </a:r>
              <a:r>
                <a:rPr lang="ja-JP" altLang="en-US" sz="1100" b="1" dirty="0">
                  <a:latin typeface="游ゴシック" panose="020B0400000000000000" pitchFamily="50" charset="-128"/>
                  <a:ea typeface="游ゴシック" panose="020B0400000000000000" pitchFamily="50" charset="-128"/>
                </a:rPr>
                <a:t>３</a:t>
              </a:r>
              <a:r>
                <a:rPr kumimoji="0" lang="ja-JP" altLang="en-US" sz="1100" b="1"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mn-cs"/>
                </a:rPr>
                <a:t>月</a:t>
              </a:r>
              <a:r>
                <a:rPr kumimoji="0" lang="en-US" altLang="ja-JP" sz="1100" b="1"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mn-cs"/>
                </a:rPr>
                <a:t>31</a:t>
              </a:r>
              <a:r>
                <a:rPr kumimoji="0" lang="ja-JP" altLang="en-US" sz="1100" b="1"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mn-cs"/>
                </a:rPr>
                <a:t>日</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までの間に</a:t>
              </a:r>
              <a:endPar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249152" marR="0" lvl="0" indent="-165621" algn="just" defTabSz="826053"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❶ </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新型コロナウイルス感染症に関する母性健康管理措置と</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して</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、医師または助産師の指導により、</a:t>
              </a:r>
              <a:endPar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249152" marR="0" lvl="0" indent="-165621" algn="just" defTabSz="826053"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休業が必要とされた</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妊娠中の女性労働者が取得できる有給の休暇制度</a:t>
              </a:r>
              <a:r>
                <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年次有給休暇を除き、</a:t>
              </a:r>
              <a:endPar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249152" marR="0" lvl="0" indent="-165621" algn="just" defTabSz="826053" rtl="0" eaLnBrk="1" fontAlgn="auto" latinLnBrk="0" hangingPunct="1">
                <a:lnSpc>
                  <a:spcPct val="100000"/>
                </a:lnSpc>
                <a:spcBef>
                  <a:spcPts val="0"/>
                </a:spcBef>
                <a:spcAft>
                  <a:spcPts val="30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年次有給休暇の賃金相当額の</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６割以上</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が支払われるものに限る</a:t>
              </a:r>
              <a:r>
                <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を整備し、 </a:t>
              </a:r>
              <a:endPar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249152" marR="0" lvl="0" indent="-165621" algn="just" defTabSz="826053"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❷ 当該有給休暇制度の内容を新型コロナウイルス感染症に関する母性健康管理措置の内容とあわせて</a:t>
              </a:r>
              <a:endPar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just" defTabSz="826053" rtl="0" eaLnBrk="1" fontAlgn="auto" latinLnBrk="0" hangingPunct="1">
                <a:lnSpc>
                  <a:spcPct val="100000"/>
                </a:lnSpc>
                <a:spcBef>
                  <a:spcPts val="0"/>
                </a:spcBef>
                <a:spcAft>
                  <a:spcPts val="80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労働者</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に周知</a:t>
              </a: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した事業主であって、</a:t>
              </a:r>
              <a:endParaRPr kumimoji="0"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R="0" lvl="0" algn="just" defTabSz="826053" rtl="0" eaLnBrk="1" fontAlgn="auto" latinLnBrk="0" hangingPunct="1">
                <a:lnSpc>
                  <a:spcPct val="100000"/>
                </a:lnSpc>
                <a:spcBef>
                  <a:spcPts val="0"/>
                </a:spcBef>
                <a:spcAft>
                  <a:spcPts val="544"/>
                </a:spcAft>
                <a:buClrTx/>
                <a:buSzTx/>
                <a:tabLst/>
                <a:defRPr/>
              </a:pPr>
              <a:r>
                <a:rPr kumimoji="0" lang="ja-JP" altLang="en-US" sz="1100" b="0" i="0" u="none" strike="noStrike" kern="1200" cap="none" spc="0" normalizeH="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❸ </a:t>
              </a: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当該</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休暇を合計して５日以上取得</a:t>
              </a: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させた事業主</a:t>
              </a:r>
              <a:endParaRPr kumimoji="0"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cxnSp>
          <p:nvCxnSpPr>
            <p:cNvPr id="43" name="直線コネクタ 42"/>
            <p:cNvCxnSpPr/>
            <p:nvPr/>
          </p:nvCxnSpPr>
          <p:spPr>
            <a:xfrm flipV="1">
              <a:off x="474590" y="2109170"/>
              <a:ext cx="2928200" cy="5768"/>
            </a:xfrm>
            <a:prstGeom prst="line">
              <a:avLst/>
            </a:prstGeom>
            <a:ln w="38100" cap="rnd">
              <a:solidFill>
                <a:srgbClr val="FFFF00"/>
              </a:solidFill>
              <a:round/>
            </a:ln>
          </p:spPr>
          <p:style>
            <a:lnRef idx="1">
              <a:schemeClr val="accent1"/>
            </a:lnRef>
            <a:fillRef idx="0">
              <a:schemeClr val="accent1"/>
            </a:fillRef>
            <a:effectRef idx="0">
              <a:schemeClr val="accent1"/>
            </a:effectRef>
            <a:fontRef idx="minor">
              <a:schemeClr val="tx1"/>
            </a:fontRef>
          </p:style>
        </p:cxnSp>
      </p:grpSp>
      <p:sp>
        <p:nvSpPr>
          <p:cNvPr id="6" name="正方形/長方形 5"/>
          <p:cNvSpPr/>
          <p:nvPr/>
        </p:nvSpPr>
        <p:spPr>
          <a:xfrm>
            <a:off x="140823" y="2377393"/>
            <a:ext cx="6017467" cy="26161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❶</a:t>
            </a: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～❸の全ての条件を</a:t>
            </a:r>
            <a:r>
              <a:rPr kumimoji="0"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満たす事業主が対象です。</a:t>
            </a:r>
            <a:endParaRPr kumimoji="0"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角丸四角形 6"/>
          <p:cNvSpPr/>
          <p:nvPr/>
        </p:nvSpPr>
        <p:spPr>
          <a:xfrm>
            <a:off x="1599928" y="2117742"/>
            <a:ext cx="2026688" cy="255481"/>
          </a:xfrm>
          <a:prstGeom prst="roundRect">
            <a:avLst>
              <a:gd name="adj" fmla="val 50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詳細は裏面をご参照ください</a:t>
            </a:r>
            <a:endPar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304797" y="7199380"/>
            <a:ext cx="6858001" cy="230832"/>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Calibri" panose="020F0502020204030204" pitchFamily="34" charset="0"/>
              </a:rPr>
              <a:t>相談・申請窓口</a:t>
            </a:r>
            <a:r>
              <a:rPr kumimoji="0" lang="en-US" altLang="ja-JP" sz="900" b="0"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Calibri" panose="020F0502020204030204" pitchFamily="34" charset="0"/>
              </a:rPr>
              <a:t>URL</a:t>
            </a:r>
            <a:r>
              <a:rPr kumimoji="0" lang="ja-JP" altLang="en-US" sz="900" b="0"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Calibri" panose="020F0502020204030204" pitchFamily="34" charset="0"/>
              </a:rPr>
              <a:t>：</a:t>
            </a:r>
            <a:r>
              <a:rPr kumimoji="0" lang="en-US" altLang="ja-JP" sz="900" b="0" i="0" u="none" strike="noStrike" kern="1200" cap="none" spc="0" normalizeH="0" baseline="0" noProof="0" dirty="0" smtClean="0">
                <a:ln>
                  <a:noFill/>
                </a:ln>
                <a:solidFill>
                  <a:schemeClr val="accent5"/>
                </a:solidFill>
                <a:effectLst/>
                <a:uLnTx/>
                <a:uFillTx/>
                <a:latin typeface="游ゴシック" panose="020B0400000000000000" pitchFamily="50" charset="-128"/>
                <a:ea typeface="游ゴシック" panose="020B0400000000000000" pitchFamily="50" charset="-128"/>
                <a:cs typeface="+mn-cs"/>
                <a:hlinkClick r:id="rId5"/>
              </a:rPr>
              <a:t>https</a:t>
            </a:r>
            <a:r>
              <a:rPr kumimoji="0" lang="en-US" altLang="ja-JP" sz="900" b="0" i="0" u="none" strike="noStrike" kern="1200" cap="none" spc="0" normalizeH="0" baseline="0" noProof="0" dirty="0">
                <a:ln>
                  <a:noFill/>
                </a:ln>
                <a:solidFill>
                  <a:schemeClr val="accent5"/>
                </a:solidFill>
                <a:effectLst/>
                <a:uLnTx/>
                <a:uFillTx/>
                <a:latin typeface="游ゴシック" panose="020B0400000000000000" pitchFamily="50" charset="-128"/>
                <a:ea typeface="游ゴシック" panose="020B0400000000000000" pitchFamily="50" charset="-128"/>
                <a:cs typeface="+mn-cs"/>
                <a:hlinkClick r:id="rId5"/>
              </a:rPr>
              <a:t>://</a:t>
            </a:r>
            <a:r>
              <a:rPr kumimoji="0" lang="en-US" altLang="ja-JP" sz="900" b="0" i="0" u="none" strike="noStrike" kern="1200" cap="none" spc="0" normalizeH="0" baseline="0" noProof="0" dirty="0" smtClean="0">
                <a:ln>
                  <a:noFill/>
                </a:ln>
                <a:solidFill>
                  <a:schemeClr val="accent5"/>
                </a:solidFill>
                <a:effectLst/>
                <a:uLnTx/>
                <a:uFillTx/>
                <a:latin typeface="游ゴシック" panose="020B0400000000000000" pitchFamily="50" charset="-128"/>
                <a:ea typeface="游ゴシック" panose="020B0400000000000000" pitchFamily="50" charset="-128"/>
                <a:cs typeface="+mn-cs"/>
                <a:hlinkClick r:id="rId5"/>
              </a:rPr>
              <a:t>www.mhlw.go.jp/kouseiroudoushou/shozaiannai/roudoukyoku/index_00004.html</a:t>
            </a:r>
            <a:endParaRPr kumimoji="0" lang="ja-JP" altLang="en-US" sz="900" b="0" i="0" u="none" strike="noStrike" kern="1200" cap="none" spc="0" normalizeH="0" baseline="0" noProof="0" dirty="0">
              <a:ln>
                <a:noFill/>
              </a:ln>
              <a:solidFill>
                <a:schemeClr val="accent5"/>
              </a:solidFill>
              <a:effectLst/>
              <a:uLnTx/>
              <a:uFillTx/>
              <a:latin typeface="游ゴシック" panose="020B0400000000000000" pitchFamily="50" charset="-128"/>
              <a:ea typeface="游ゴシック" panose="020B0400000000000000" pitchFamily="50" charset="-128"/>
              <a:cs typeface="+mn-cs"/>
            </a:endParaRPr>
          </a:p>
        </p:txBody>
      </p:sp>
      <p:pic>
        <p:nvPicPr>
          <p:cNvPr id="21" name="図 20"/>
          <p:cNvPicPr>
            <a:picLocks noChangeAspect="1"/>
          </p:cNvPicPr>
          <p:nvPr/>
        </p:nvPicPr>
        <p:blipFill>
          <a:blip r:embed="rId6"/>
          <a:stretch>
            <a:fillRect/>
          </a:stretch>
        </p:blipFill>
        <p:spPr>
          <a:xfrm>
            <a:off x="5622061" y="6127547"/>
            <a:ext cx="534049" cy="532605"/>
          </a:xfrm>
          <a:prstGeom prst="rect">
            <a:avLst/>
          </a:prstGeom>
        </p:spPr>
      </p:pic>
      <p:sp>
        <p:nvSpPr>
          <p:cNvPr id="23" name="正方形/長方形 22"/>
          <p:cNvSpPr/>
          <p:nvPr/>
        </p:nvSpPr>
        <p:spPr>
          <a:xfrm>
            <a:off x="677425" y="6336139"/>
            <a:ext cx="5191744" cy="307777"/>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strike="noStrike" kern="1200" cap="none" spc="0" normalizeH="0" baseline="0" noProof="0" dirty="0">
                <a:ln>
                  <a:noFill/>
                </a:ln>
                <a:solidFill>
                  <a:schemeClr val="accent5"/>
                </a:solidFill>
                <a:effectLst/>
                <a:uLnTx/>
                <a:uFillTx/>
                <a:latin typeface="游ゴシック" panose="020B0400000000000000" pitchFamily="50" charset="-128"/>
                <a:ea typeface="游ゴシック" panose="020B0400000000000000" pitchFamily="50" charset="-128"/>
                <a:cs typeface="+mn-cs"/>
                <a:hlinkClick r:id="rId7"/>
              </a:rPr>
              <a:t>https://</a:t>
            </a:r>
            <a:r>
              <a:rPr kumimoji="0" lang="en-US" altLang="ja-JP" sz="1400" b="0" i="0" strike="noStrike" kern="1200" cap="none" spc="0" normalizeH="0" baseline="0" noProof="0" dirty="0" smtClean="0">
                <a:ln>
                  <a:noFill/>
                </a:ln>
                <a:solidFill>
                  <a:schemeClr val="accent5"/>
                </a:solidFill>
                <a:effectLst/>
                <a:uLnTx/>
                <a:uFillTx/>
                <a:latin typeface="游ゴシック" panose="020B0400000000000000" pitchFamily="50" charset="-128"/>
                <a:ea typeface="游ゴシック" panose="020B0400000000000000" pitchFamily="50" charset="-128"/>
                <a:cs typeface="+mn-cs"/>
                <a:hlinkClick r:id="rId7"/>
              </a:rPr>
              <a:t>www.mhlw.go.jp/stf/newpage_11686.html</a:t>
            </a:r>
            <a:endParaRPr kumimoji="0" lang="ja-JP" altLang="en-US" sz="1400" b="0" i="0" u="none" strike="noStrike" kern="1200" cap="none" spc="0" normalizeH="0" baseline="0" noProof="0" dirty="0">
              <a:ln>
                <a:noFill/>
              </a:ln>
              <a:solidFill>
                <a:schemeClr val="accent5"/>
              </a:solidFill>
              <a:effectLst/>
              <a:uLnTx/>
              <a:uFillTx/>
              <a:latin typeface="游ゴシック" panose="020B0400000000000000" pitchFamily="50" charset="-128"/>
              <a:ea typeface="游ゴシック" panose="020B0400000000000000" pitchFamily="50" charset="-128"/>
              <a:cs typeface="+mn-cs"/>
            </a:endParaRPr>
          </a:p>
        </p:txBody>
      </p:sp>
      <p:pic>
        <p:nvPicPr>
          <p:cNvPr id="22" name="図 21"/>
          <p:cNvPicPr>
            <a:picLocks noChangeAspect="1"/>
          </p:cNvPicPr>
          <p:nvPr/>
        </p:nvPicPr>
        <p:blipFill>
          <a:blip r:embed="rId8"/>
          <a:stretch>
            <a:fillRect/>
          </a:stretch>
        </p:blipFill>
        <p:spPr>
          <a:xfrm>
            <a:off x="6234901" y="6887227"/>
            <a:ext cx="500527" cy="496820"/>
          </a:xfrm>
          <a:prstGeom prst="rect">
            <a:avLst/>
          </a:prstGeom>
        </p:spPr>
      </p:pic>
      <p:sp>
        <p:nvSpPr>
          <p:cNvPr id="17" name="円形吹き出し 16"/>
          <p:cNvSpPr/>
          <p:nvPr/>
        </p:nvSpPr>
        <p:spPr>
          <a:xfrm>
            <a:off x="3357206" y="381220"/>
            <a:ext cx="3378222" cy="491684"/>
          </a:xfrm>
          <a:prstGeom prst="wedgeEllipseCallout">
            <a:avLst>
              <a:gd name="adj1" fmla="val -35495"/>
              <a:gd name="adj2" fmla="val 12158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rPr>
              <a:t>助成金</a:t>
            </a:r>
            <a:r>
              <a:rPr kumimoji="1" lang="ja-JP" altLang="en-US" sz="1100" b="1" dirty="0" smtClean="0">
                <a:solidFill>
                  <a:schemeClr val="tx1"/>
                </a:solidFill>
              </a:rPr>
              <a:t>の対象期間を延長しました。</a:t>
            </a:r>
            <a:endParaRPr kumimoji="1" lang="en-US" altLang="ja-JP" sz="1100" b="1" dirty="0" smtClean="0">
              <a:solidFill>
                <a:schemeClr val="tx1"/>
              </a:solidFill>
            </a:endParaRPr>
          </a:p>
          <a:p>
            <a:pPr algn="ctr"/>
            <a:r>
              <a:rPr kumimoji="1" lang="ja-JP" altLang="en-US" sz="1100" b="1" dirty="0" smtClean="0">
                <a:solidFill>
                  <a:schemeClr val="tx1"/>
                </a:solidFill>
              </a:rPr>
              <a:t>（令和</a:t>
            </a:r>
            <a:r>
              <a:rPr kumimoji="1" lang="en-US" altLang="ja-JP" sz="1100" b="1" dirty="0" smtClean="0">
                <a:solidFill>
                  <a:schemeClr val="tx1"/>
                </a:solidFill>
              </a:rPr>
              <a:t>2</a:t>
            </a:r>
            <a:r>
              <a:rPr kumimoji="1" lang="ja-JP" altLang="en-US" sz="1100" b="1" dirty="0" smtClean="0">
                <a:solidFill>
                  <a:schemeClr val="tx1"/>
                </a:solidFill>
              </a:rPr>
              <a:t>年</a:t>
            </a:r>
            <a:r>
              <a:rPr kumimoji="1" lang="en-US" altLang="ja-JP" sz="1100" b="1" dirty="0" smtClean="0">
                <a:solidFill>
                  <a:schemeClr val="tx1"/>
                </a:solidFill>
              </a:rPr>
              <a:t>12</a:t>
            </a:r>
            <a:r>
              <a:rPr kumimoji="1" lang="ja-JP" altLang="en-US" sz="1100" b="1" dirty="0" smtClean="0">
                <a:solidFill>
                  <a:schemeClr val="tx1"/>
                </a:solidFill>
              </a:rPr>
              <a:t>月</a:t>
            </a:r>
            <a:r>
              <a:rPr kumimoji="1" lang="en-US" altLang="ja-JP" sz="1100" b="1" dirty="0" smtClean="0">
                <a:solidFill>
                  <a:schemeClr val="tx1"/>
                </a:solidFill>
              </a:rPr>
              <a:t>28</a:t>
            </a:r>
            <a:r>
              <a:rPr kumimoji="1" lang="ja-JP" altLang="en-US" sz="1100" b="1" dirty="0" smtClean="0">
                <a:solidFill>
                  <a:schemeClr val="tx1"/>
                </a:solidFill>
              </a:rPr>
              <a:t>日改正）</a:t>
            </a:r>
            <a:endParaRPr kumimoji="1" lang="ja-JP" altLang="en-US" sz="1100" b="1" dirty="0">
              <a:solidFill>
                <a:schemeClr val="tx1"/>
              </a:solidFill>
            </a:endParaRPr>
          </a:p>
        </p:txBody>
      </p:sp>
      <p:sp>
        <p:nvSpPr>
          <p:cNvPr id="39" name="テキスト ボックス 27"/>
          <p:cNvSpPr txBox="1"/>
          <p:nvPr/>
        </p:nvSpPr>
        <p:spPr>
          <a:xfrm>
            <a:off x="6046380" y="209690"/>
            <a:ext cx="807068" cy="307777"/>
          </a:xfrm>
          <a:prstGeom prst="rect">
            <a:avLst/>
          </a:prstGeom>
          <a:solidFill>
            <a:schemeClr val="bg1"/>
          </a:solid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dirty="0" smtClean="0">
                <a:latin typeface="+mn-ea"/>
              </a:rPr>
              <a:t>別添</a:t>
            </a:r>
            <a:r>
              <a:rPr kumimoji="1" lang="en-US" altLang="ja-JP" sz="1400" smtClean="0">
                <a:latin typeface="+mn-ea"/>
              </a:rPr>
              <a:t>12</a:t>
            </a:r>
            <a:endParaRPr kumimoji="1" lang="ja-JP" altLang="en-US" sz="1600" dirty="0">
              <a:latin typeface="+mn-ea"/>
            </a:endParaRPr>
          </a:p>
        </p:txBody>
      </p:sp>
    </p:spTree>
    <p:extLst>
      <p:ext uri="{BB962C8B-B14F-4D97-AF65-F5344CB8AC3E}">
        <p14:creationId xmlns:p14="http://schemas.microsoft.com/office/powerpoint/2010/main" val="1579518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角丸四角形 37"/>
          <p:cNvSpPr/>
          <p:nvPr/>
        </p:nvSpPr>
        <p:spPr>
          <a:xfrm>
            <a:off x="-1532" y="7379881"/>
            <a:ext cx="6859532" cy="324000"/>
          </a:xfrm>
          <a:prstGeom prst="roundRect">
            <a:avLst>
              <a:gd name="adj" fmla="val 5959"/>
            </a:avLst>
          </a:prstGeom>
          <a:solidFill>
            <a:schemeClr val="accent4">
              <a:lumMod val="20000"/>
              <a:lumOff val="80000"/>
            </a:schemeClr>
          </a:solidFill>
          <a:ln w="41275" cap="flat" cmpd="dbl" algn="ctr">
            <a:noFill/>
            <a:prstDash val="solid"/>
          </a:ln>
          <a:effectLst/>
        </p:spPr>
        <p:txBody>
          <a:bodyPr wrap="square" tIns="32659" bIns="32659" numCol="1" rtlCol="0" anchor="ctr">
            <a:noAutofit/>
          </a:bodyPr>
          <a:lstStyle/>
          <a:p>
            <a:pPr marL="178034" marR="0" lvl="0" indent="-178034" algn="l" defTabSz="826053" rtl="0" eaLnBrk="1" fontAlgn="auto" latinLnBrk="0" hangingPunct="1">
              <a:lnSpc>
                <a:spcPct val="100000"/>
              </a:lnSpc>
              <a:spcBef>
                <a:spcPts val="0"/>
              </a:spcBef>
              <a:spcAft>
                <a:spcPts val="0"/>
              </a:spcAft>
              <a:buClrTx/>
              <a:buSzTx/>
              <a:buFontTx/>
              <a:buNone/>
              <a:tabLst/>
              <a:defRPr/>
            </a:pPr>
            <a:r>
              <a:rPr kumimoji="0" lang="ja-JP" altLang="en-US" sz="127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  ▶支給申請の流れ</a:t>
            </a:r>
          </a:p>
        </p:txBody>
      </p:sp>
      <p:sp>
        <p:nvSpPr>
          <p:cNvPr id="67" name="角丸四角形 66"/>
          <p:cNvSpPr/>
          <p:nvPr/>
        </p:nvSpPr>
        <p:spPr>
          <a:xfrm>
            <a:off x="1" y="2060546"/>
            <a:ext cx="6858000" cy="288000"/>
          </a:xfrm>
          <a:prstGeom prst="roundRect">
            <a:avLst>
              <a:gd name="adj" fmla="val 5959"/>
            </a:avLst>
          </a:prstGeom>
          <a:solidFill>
            <a:schemeClr val="accent5">
              <a:lumMod val="20000"/>
              <a:lumOff val="80000"/>
            </a:schemeClr>
          </a:solidFill>
          <a:ln w="41275" cap="flat" cmpd="dbl" algn="ctr">
            <a:noFill/>
            <a:prstDash val="solid"/>
          </a:ln>
          <a:effectLst/>
        </p:spPr>
        <p:txBody>
          <a:bodyPr wrap="square" tIns="32659" bIns="32659" numCol="1" rtlCol="0" anchor="ctr" anchorCtr="0">
            <a:noAutofit/>
          </a:bodyPr>
          <a:lstStyle/>
          <a:p>
            <a:pPr marL="178034" marR="0" lvl="0" indent="-178034" algn="l" defTabSz="826053" rtl="0" eaLnBrk="1" fontAlgn="auto" latinLnBrk="0" hangingPunct="1">
              <a:lnSpc>
                <a:spcPct val="100000"/>
              </a:lnSpc>
              <a:spcBef>
                <a:spcPts val="0"/>
              </a:spcBef>
              <a:spcAft>
                <a:spcPts val="0"/>
              </a:spcAft>
              <a:buClrTx/>
              <a:buSzTx/>
              <a:buFontTx/>
              <a:buNone/>
              <a:tabLst/>
              <a:defRPr/>
            </a:pPr>
            <a:r>
              <a:rPr kumimoji="0" lang="ja-JP" altLang="en-US" sz="127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▶対象となる有給の休暇制度</a:t>
            </a:r>
          </a:p>
        </p:txBody>
      </p:sp>
      <p:sp>
        <p:nvSpPr>
          <p:cNvPr id="63" name="角丸四角形 62"/>
          <p:cNvSpPr/>
          <p:nvPr/>
        </p:nvSpPr>
        <p:spPr>
          <a:xfrm>
            <a:off x="1" y="4408"/>
            <a:ext cx="6858000" cy="288000"/>
          </a:xfrm>
          <a:prstGeom prst="roundRect">
            <a:avLst>
              <a:gd name="adj" fmla="val 5959"/>
            </a:avLst>
          </a:prstGeom>
          <a:solidFill>
            <a:schemeClr val="accent6">
              <a:lumMod val="20000"/>
              <a:lumOff val="80000"/>
            </a:schemeClr>
          </a:solidFill>
          <a:ln w="41275" cap="flat" cmpd="dbl" algn="ctr">
            <a:noFill/>
            <a:prstDash val="solid"/>
          </a:ln>
          <a:effectLst/>
        </p:spPr>
        <p:txBody>
          <a:bodyPr wrap="square" tIns="32659" bIns="32659" numCol="1" rtlCol="0" anchor="ctr" anchorCtr="0">
            <a:noAutofit/>
          </a:bodyPr>
          <a:lstStyle/>
          <a:p>
            <a:pPr marL="178034" marR="0" lvl="0" indent="-178034" algn="l" defTabSz="826053" rtl="0" eaLnBrk="1" fontAlgn="auto" latinLnBrk="0" hangingPunct="1">
              <a:lnSpc>
                <a:spcPct val="100000"/>
              </a:lnSpc>
              <a:spcBef>
                <a:spcPts val="0"/>
              </a:spcBef>
              <a:spcAft>
                <a:spcPts val="0"/>
              </a:spcAft>
              <a:buClrTx/>
              <a:buSzTx/>
              <a:buFontTx/>
              <a:buNone/>
              <a:tabLst/>
              <a:defRPr/>
            </a:pPr>
            <a:r>
              <a:rPr kumimoji="0" lang="ja-JP" altLang="en-US" sz="127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▶対象となる労働者</a:t>
            </a:r>
          </a:p>
        </p:txBody>
      </p:sp>
      <p:sp>
        <p:nvSpPr>
          <p:cNvPr id="15" name="角丸四角形 14"/>
          <p:cNvSpPr/>
          <p:nvPr/>
        </p:nvSpPr>
        <p:spPr>
          <a:xfrm>
            <a:off x="1" y="5761411"/>
            <a:ext cx="6858000" cy="288000"/>
          </a:xfrm>
          <a:prstGeom prst="roundRect">
            <a:avLst>
              <a:gd name="adj" fmla="val 5959"/>
            </a:avLst>
          </a:prstGeom>
          <a:solidFill>
            <a:schemeClr val="accent2">
              <a:lumMod val="20000"/>
              <a:lumOff val="80000"/>
            </a:schemeClr>
          </a:solidFill>
          <a:ln w="41275" cap="flat" cmpd="dbl" algn="ctr">
            <a:noFill/>
            <a:prstDash val="solid"/>
          </a:ln>
          <a:effectLst/>
        </p:spPr>
        <p:txBody>
          <a:bodyPr wrap="square" tIns="32659" bIns="32659" numCol="1" rtlCol="0" anchor="ctr" anchorCtr="0">
            <a:noAutofit/>
          </a:bodyPr>
          <a:lstStyle/>
          <a:p>
            <a:pPr marL="178034" marR="0" lvl="0" indent="-178034" algn="l" defTabSz="826053" rtl="0" eaLnBrk="1" fontAlgn="auto" latinLnBrk="0" hangingPunct="1">
              <a:lnSpc>
                <a:spcPct val="100000"/>
              </a:lnSpc>
              <a:spcBef>
                <a:spcPts val="0"/>
              </a:spcBef>
              <a:spcAft>
                <a:spcPts val="0"/>
              </a:spcAft>
              <a:buClrTx/>
              <a:buSzTx/>
              <a:buFontTx/>
              <a:buNone/>
              <a:tabLst/>
              <a:defRPr/>
            </a:pPr>
            <a:r>
              <a:rPr kumimoji="0" lang="ja-JP" altLang="en-US" sz="127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 ▶支給額</a:t>
            </a:r>
          </a:p>
        </p:txBody>
      </p:sp>
      <p:sp>
        <p:nvSpPr>
          <p:cNvPr id="50" name="テキスト ボックス 49">
            <a:extLst>
              <a:ext uri="{FF2B5EF4-FFF2-40B4-BE49-F238E27FC236}">
                <a16:creationId xmlns:a16="http://schemas.microsoft.com/office/drawing/2014/main" id="{15F59869-09B0-44D1-AEA1-9401990D6A11}"/>
              </a:ext>
            </a:extLst>
          </p:cNvPr>
          <p:cNvSpPr txBox="1"/>
          <p:nvPr/>
        </p:nvSpPr>
        <p:spPr>
          <a:xfrm>
            <a:off x="459623" y="4023421"/>
            <a:ext cx="5934816" cy="259045"/>
          </a:xfrm>
          <a:prstGeom prst="rect">
            <a:avLst/>
          </a:prstGeom>
          <a:noFill/>
        </p:spPr>
        <p:txBody>
          <a:bodyPr wrap="square" rtlCol="0">
            <a:spAutoFit/>
          </a:bodyPr>
          <a:lstStyle/>
          <a:p>
            <a:pPr marL="80650" marR="0" lvl="0" indent="-80650" algn="l" defTabSz="457200" rtl="0" eaLnBrk="1" fontAlgn="auto" latinLnBrk="0" hangingPunct="1">
              <a:lnSpc>
                <a:spcPts val="127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itchFamily="50" charset="-128"/>
              </a:rPr>
              <a:t>　</a:t>
            </a:r>
            <a:endParaRPr kumimoji="0" lang="ja-JP" altLang="en-US" sz="998"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52" name="テキスト ボックス 51">
            <a:extLst>
              <a:ext uri="{FF2B5EF4-FFF2-40B4-BE49-F238E27FC236}">
                <a16:creationId xmlns:a16="http://schemas.microsoft.com/office/drawing/2014/main" id="{15F59869-09B0-44D1-AEA1-9401990D6A11}"/>
              </a:ext>
            </a:extLst>
          </p:cNvPr>
          <p:cNvSpPr txBox="1"/>
          <p:nvPr/>
        </p:nvSpPr>
        <p:spPr>
          <a:xfrm>
            <a:off x="163573" y="2350001"/>
            <a:ext cx="6609205" cy="3182923"/>
          </a:xfrm>
          <a:prstGeom prst="rect">
            <a:avLst/>
          </a:prstGeom>
          <a:noFill/>
        </p:spPr>
        <p:txBody>
          <a:bodyPr wrap="square" rtlCol="0">
            <a:spAutoFit/>
          </a:bodyPr>
          <a:lstStyle/>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○就業</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規則に</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おける規定の</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有無、既存の特別休暇の活用</a:t>
            </a:r>
            <a:endPar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ts val="1361"/>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休暇制度の就業規則への規定</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はこの助成金</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の要件ではありません</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0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既存</a:t>
            </a:r>
            <a:r>
              <a:rPr kumimoji="0" lang="ja-JP" altLang="en-US" sz="10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の特別休暇の対象に含まれることを明示して、労働者に周知すること</a:t>
            </a:r>
            <a:r>
              <a:rPr kumimoji="0" lang="ja-JP" altLang="en-US" sz="10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でも対象</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となります。</a:t>
            </a:r>
            <a:endPar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ts val="1361"/>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953"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＊ただし、常時</a:t>
            </a:r>
            <a:r>
              <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10</a:t>
            </a: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人以上の労働者を使用している事業主が、新たな休暇制度を設けた場合は、労働基準法に基づき、</a:t>
            </a:r>
            <a:endPar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ts val="1361"/>
              </a:lnSpc>
              <a:spcBef>
                <a:spcPts val="0"/>
              </a:spcBef>
              <a:spcAft>
                <a:spcPts val="60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遅滞なく就業規則を変更し、所轄の労働基準監督署に届け出る必要があります</a:t>
            </a:r>
            <a:r>
              <a:rPr kumimoji="0" lang="ja-JP" altLang="en-US" sz="953"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○制度の周知方法</a:t>
            </a:r>
            <a:endPar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0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有給の休暇制度</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と</a:t>
            </a:r>
            <a:r>
              <a:rPr kumimoji="0" lang="ja-JP" altLang="en-US" sz="10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新型コロナウイルス感染症に関する母性健康管理措置の内容</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について、</a:t>
            </a:r>
            <a:endPar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全ての労働者</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がその内容を知ることができるよう、適切な方法により周知を行うことが必要です。</a:t>
            </a:r>
            <a:endPar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（例）・事業所の見やすい場所に制度の内容を掲示する　　　　・制度の内容を記載した書面を労働者へ交付する</a:t>
            </a:r>
            <a:endParaRPr kumimoji="0"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544"/>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・電子メールを利用して労働者に制度の内容を送信する　</a:t>
            </a:r>
            <a:r>
              <a:rPr kumimoji="0" lang="ja-JP" altLang="en-US" sz="9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など</a:t>
            </a:r>
            <a:endParaRPr kumimoji="0"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403250" marR="0" lvl="0" indent="-4032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○休暇制度の整備及び周知の時期</a:t>
            </a:r>
            <a:endParaRPr kumimoji="0" lang="en-US" altLang="ja-JP"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53"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令和</a:t>
            </a:r>
            <a:r>
              <a:rPr lang="ja-JP" altLang="en-US" sz="1000" dirty="0" smtClean="0">
                <a:solidFill>
                  <a:prstClr val="black"/>
                </a:solidFill>
                <a:latin typeface="游ゴシック" panose="020B0400000000000000" pitchFamily="50" charset="-128"/>
                <a:ea typeface="游ゴシック" panose="020B0400000000000000" pitchFamily="50" charset="-128"/>
              </a:rPr>
              <a:t>３</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年</a:t>
            </a:r>
            <a:r>
              <a:rPr lang="ja-JP" altLang="en-US" sz="1000" dirty="0">
                <a:latin typeface="游ゴシック" panose="020B0400000000000000" pitchFamily="50" charset="-128"/>
                <a:ea typeface="游ゴシック" panose="020B0400000000000000" pitchFamily="50" charset="-128"/>
              </a:rPr>
              <a:t>３</a:t>
            </a:r>
            <a:r>
              <a:rPr kumimoji="0" lang="ja-JP" altLang="en-US" sz="1000" b="0"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mn-cs"/>
              </a:rPr>
              <a:t>月</a:t>
            </a:r>
            <a:r>
              <a:rPr kumimoji="0" lang="en-US" altLang="ja-JP" sz="1000" b="0"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mn-cs"/>
              </a:rPr>
              <a:t>31</a:t>
            </a:r>
            <a:r>
              <a:rPr kumimoji="0" lang="ja-JP" altLang="en-US" sz="1000" b="0"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mn-cs"/>
              </a:rPr>
              <a:t>日までに制度整備と周知が必要です。</a:t>
            </a:r>
            <a:r>
              <a:rPr kumimoji="0" lang="ja-JP" altLang="en-US" sz="10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制度整備と周知が労働者の休暇取得後であっても</a:t>
            </a:r>
            <a:endParaRPr kumimoji="0" lang="en-US" altLang="ja-JP" sz="10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000" b="1" i="0"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0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対象</a:t>
            </a:r>
            <a:r>
              <a:rPr kumimoji="0" lang="ja-JP" altLang="en-US" sz="1000" b="0" i="0"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となります。</a:t>
            </a:r>
            <a:endParaRPr kumimoji="0" lang="en-US" altLang="ja-JP" sz="1000" b="0" i="0"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600"/>
              </a:spcBef>
              <a:spcAft>
                <a:spcPts val="0"/>
              </a:spcAft>
              <a:buClrTx/>
              <a:buSzTx/>
              <a:buFontTx/>
              <a:buNone/>
              <a:tabLst/>
              <a:defRPr/>
            </a:pP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○欠勤などを、事後的にこの助成金の対象となる有給休暇に変更した場合の扱い</a:t>
            </a: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対象となります。ただし、事後的にこの助成金の対象となる有給休暇に変更することについて労働者本人に</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説明し、同意を得ることが必要です。</a:t>
            </a:r>
            <a:endParaRPr kumimoji="0" lang="en-US" altLang="ja-JP" sz="1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22" name="テキスト ボックス 21">
            <a:extLst>
              <a:ext uri="{FF2B5EF4-FFF2-40B4-BE49-F238E27FC236}">
                <a16:creationId xmlns:a16="http://schemas.microsoft.com/office/drawing/2014/main" id="{15F59869-09B0-44D1-AEA1-9401990D6A11}"/>
              </a:ext>
            </a:extLst>
          </p:cNvPr>
          <p:cNvSpPr txBox="1"/>
          <p:nvPr/>
        </p:nvSpPr>
        <p:spPr>
          <a:xfrm>
            <a:off x="163574" y="293278"/>
            <a:ext cx="6609204" cy="451406"/>
          </a:xfrm>
          <a:prstGeom prst="rect">
            <a:avLst/>
          </a:prstGeom>
          <a:noFill/>
          <a:ln>
            <a:noFill/>
          </a:ln>
        </p:spPr>
        <p:txBody>
          <a:bodyPr wrap="square" rtlCol="0">
            <a:spAutoFit/>
          </a:bodyPr>
          <a:lstStyle/>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○新型コロナウイルス感染症に関する母性健康管理措置として</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en-US" altLang="ja-JP"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医師</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または助産師の指導に</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より休業</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が必要とされた妊娠中の女性労働者</a:t>
            </a:r>
            <a:endPar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26" name="テキスト ボックス 25">
            <a:extLst>
              <a:ext uri="{FF2B5EF4-FFF2-40B4-BE49-F238E27FC236}">
                <a16:creationId xmlns:a16="http://schemas.microsoft.com/office/drawing/2014/main" id="{15F59869-09B0-44D1-AEA1-9401990D6A11}"/>
              </a:ext>
            </a:extLst>
          </p:cNvPr>
          <p:cNvSpPr txBox="1"/>
          <p:nvPr/>
        </p:nvSpPr>
        <p:spPr>
          <a:xfrm>
            <a:off x="163572" y="6054851"/>
            <a:ext cx="6768169" cy="1233671"/>
          </a:xfrm>
          <a:prstGeom prst="rect">
            <a:avLst/>
          </a:prstGeom>
          <a:noFill/>
        </p:spPr>
        <p:txBody>
          <a:bodyPr wrap="square" rtlCol="0">
            <a:spAutoFit/>
          </a:bodyPr>
          <a:lstStyle/>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連続して休暇を取得していない場合の支給額</a:t>
            </a: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連続して休暇を取得していない場合も</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、令和２</a:t>
            </a:r>
            <a:r>
              <a:rPr kumimoji="0" lang="ja-JP"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年</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５月７日から令和</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３</a:t>
            </a:r>
            <a:r>
              <a:rPr kumimoji="0" lang="ja-JP"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年</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３</a:t>
            </a:r>
            <a:r>
              <a:rPr kumimoji="0" lang="ja-JP"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月</a:t>
            </a:r>
            <a:r>
              <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31</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日までの合計の休暇取得日数に</a:t>
            </a:r>
            <a:endPar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544"/>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応じて支給額が決定され</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ます</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endPar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同一の労働者について複数回の申請</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をした場合</a:t>
            </a:r>
            <a:endParaRPr kumimoji="0" lang="ja-JP"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58420" marR="0" lvl="0" indent="-15842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２回目以降の申請では、その申請時点での合計の休暇取得日数に応じて支給すべき金額と前回までの</a:t>
            </a:r>
            <a:endPar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58420" marR="0" lvl="0" indent="-15842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申請で支給された金額の差額があれば、</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差額</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を支給</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します。</a:t>
            </a:r>
            <a:endPar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grpSp>
        <p:nvGrpSpPr>
          <p:cNvPr id="3" name="グループ化 2"/>
          <p:cNvGrpSpPr/>
          <p:nvPr/>
        </p:nvGrpSpPr>
        <p:grpSpPr>
          <a:xfrm>
            <a:off x="362430" y="701362"/>
            <a:ext cx="6253798" cy="1364495"/>
            <a:chOff x="362430" y="864921"/>
            <a:chExt cx="6253798" cy="1364495"/>
          </a:xfrm>
        </p:grpSpPr>
        <p:sp>
          <p:nvSpPr>
            <p:cNvPr id="30" name="テキスト ボックス 29">
              <a:extLst>
                <a:ext uri="{FF2B5EF4-FFF2-40B4-BE49-F238E27FC236}">
                  <a16:creationId xmlns:a16="http://schemas.microsoft.com/office/drawing/2014/main" id="{15F59869-09B0-44D1-AEA1-9401990D6A11}"/>
                </a:ext>
              </a:extLst>
            </p:cNvPr>
            <p:cNvSpPr txBox="1"/>
            <p:nvPr/>
          </p:nvSpPr>
          <p:spPr>
            <a:xfrm>
              <a:off x="370218" y="880329"/>
              <a:ext cx="6246010" cy="1349087"/>
            </a:xfrm>
            <a:prstGeom prst="rect">
              <a:avLst/>
            </a:prstGeom>
            <a:noFill/>
            <a:ln>
              <a:noFill/>
              <a:prstDash val="sysDash"/>
            </a:ln>
          </p:spPr>
          <p:txBody>
            <a:bodyPr wrap="square" rtlCol="0">
              <a:spAutoFit/>
            </a:bodyPr>
            <a:lstStyle/>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＜新型コロナウイルス感染症に関する母性健康管理措置とは＞</a:t>
              </a:r>
              <a:endPar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妊娠中の女性労働者が、保健指導・健康診査を受けた結果、その</a:t>
              </a:r>
              <a:r>
                <a:rPr kumimoji="0" lang="ja-JP" altLang="en-US" sz="907"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作業などに</a:t>
              </a: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おける新型コロナウイルス</a:t>
              </a:r>
              <a:endPar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感染症への感染のおそれに関する心理的なストレスが</a:t>
              </a:r>
              <a:r>
                <a:rPr kumimoji="0" lang="ja-JP" altLang="en-US" sz="907"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母体または</a:t>
              </a: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胎児の健康保持に影響があるとして、</a:t>
              </a:r>
              <a:endPar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医師や助産師から指導を受け、それを事業主に申し出た場合、事業主に</a:t>
              </a:r>
              <a:r>
                <a:rPr kumimoji="0" lang="ja-JP" altLang="en-US" sz="907"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、休業</a:t>
              </a: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など必要な措置を</a:t>
              </a:r>
              <a:endPar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講じることを義務付ける措置。適用期間は、令和２年５月７日から</a:t>
              </a:r>
              <a:r>
                <a:rPr kumimoji="0" lang="ja-JP" altLang="en-US" sz="907"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令和</a:t>
              </a:r>
              <a:r>
                <a:rPr lang="ja-JP" altLang="en-US" sz="907" dirty="0">
                  <a:solidFill>
                    <a:prstClr val="black"/>
                  </a:solidFill>
                  <a:latin typeface="游ゴシック" panose="020B0400000000000000" pitchFamily="50" charset="-128"/>
                  <a:ea typeface="游ゴシック" panose="020B0400000000000000" pitchFamily="50" charset="-128"/>
                </a:rPr>
                <a:t>４</a:t>
              </a:r>
              <a:r>
                <a:rPr kumimoji="0" lang="ja-JP" altLang="en-US" sz="907"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年</a:t>
              </a: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１月</a:t>
              </a:r>
              <a:r>
                <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31</a:t>
              </a: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日まで。　　　</a:t>
              </a:r>
              <a:r>
                <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en-US" altLang="ja-JP" sz="907" b="0" i="0" u="none" strike="noStrike" kern="1200" cap="none" spc="0" normalizeH="0" baseline="0" noProof="0" dirty="0">
                  <a:ln>
                    <a:noFill/>
                  </a:ln>
                  <a:solidFill>
                    <a:srgbClr val="5B9BD5">
                      <a:lumMod val="75000"/>
                    </a:srgbClr>
                  </a:solidFill>
                  <a:effectLst/>
                  <a:uLnTx/>
                  <a:uFillTx/>
                  <a:latin typeface="游ゴシック" panose="020B0400000000000000" pitchFamily="50" charset="-128"/>
                  <a:ea typeface="游ゴシック" panose="020B0400000000000000" pitchFamily="50" charset="-128"/>
                  <a:cs typeface="+mn-cs"/>
                  <a:hlinkClick r:id="rId2"/>
                </a:rPr>
                <a:t>https://www.mhlw.go.jp/content/11909000/000628247.pdf</a:t>
              </a:r>
              <a:endParaRPr kumimoji="0" lang="en-US" altLang="ja-JP" sz="907" b="0" i="0" u="none" strike="noStrike" kern="1200" cap="none" spc="0" normalizeH="0" baseline="0" noProof="0" dirty="0">
                <a:ln>
                  <a:noFill/>
                </a:ln>
                <a:solidFill>
                  <a:srgbClr val="5B9BD5">
                    <a:lumMod val="75000"/>
                  </a:srgbClr>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endPar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6" name="正方形/長方形 5"/>
            <p:cNvSpPr/>
            <p:nvPr/>
          </p:nvSpPr>
          <p:spPr>
            <a:xfrm>
              <a:off x="362430" y="864921"/>
              <a:ext cx="6253798" cy="1197930"/>
            </a:xfrm>
            <a:prstGeom prst="rect">
              <a:avLst/>
            </a:prstGeom>
            <a:noFill/>
            <a:ln>
              <a:solidFill>
                <a:schemeClr val="tx1"/>
              </a:solidFill>
              <a:prstDash val="sysDash"/>
            </a:ln>
          </p:spPr>
          <p:txBody>
            <a:bodyPr wrap="square" rtlCol="0" anchor="ctr">
              <a:noAutofit/>
            </a:bodyPr>
            <a:lstStyle/>
            <a:p>
              <a:pPr marL="80650" marR="0" lvl="0" indent="-80650" algn="l" defTabSz="457200" rtl="0" eaLnBrk="1" fontAlgn="auto" latinLnBrk="0" hangingPunct="1">
                <a:lnSpc>
                  <a:spcPts val="1361"/>
                </a:lnSpc>
                <a:spcBef>
                  <a:spcPts val="0"/>
                </a:spcBef>
                <a:spcAft>
                  <a:spcPts val="0"/>
                </a:spcAft>
                <a:buClrTx/>
                <a:buSzTx/>
                <a:buFontTx/>
                <a:buNone/>
                <a:tabLst/>
                <a:defRPr/>
              </a:pPr>
              <a:endParaRPr kumimoji="0" lang="ja-JP" altLang="en-US" sz="907" b="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pic>
          <p:nvPicPr>
            <p:cNvPr id="32" name="図 31"/>
            <p:cNvPicPr>
              <a:picLocks noChangeAspect="1"/>
            </p:cNvPicPr>
            <p:nvPr/>
          </p:nvPicPr>
          <p:blipFill rotWithShape="1">
            <a:blip r:embed="rId3"/>
            <a:srcRect l="5522" t="6420" r="5270"/>
            <a:stretch/>
          </p:blipFill>
          <p:spPr>
            <a:xfrm>
              <a:off x="5918154" y="1120669"/>
              <a:ext cx="638571" cy="658062"/>
            </a:xfrm>
            <a:prstGeom prst="rect">
              <a:avLst/>
            </a:prstGeom>
          </p:spPr>
        </p:pic>
      </p:grpSp>
      <p:sp>
        <p:nvSpPr>
          <p:cNvPr id="61" name="正方形/長方形 60"/>
          <p:cNvSpPr/>
          <p:nvPr/>
        </p:nvSpPr>
        <p:spPr>
          <a:xfrm>
            <a:off x="336223" y="9903728"/>
            <a:ext cx="5725364" cy="220573"/>
          </a:xfrm>
          <a:prstGeom prst="rect">
            <a:avLst/>
          </a:prstGeom>
        </p:spPr>
        <p:txBody>
          <a:bodyPr wrap="square">
            <a:spAutoFit/>
          </a:bodyPr>
          <a:lstStyle/>
          <a:p>
            <a:pPr marL="0" marR="0" lvl="0" indent="-80650" algn="l" defTabSz="457200" rtl="0" eaLnBrk="1" fontAlgn="auto" latinLnBrk="0" hangingPunct="1">
              <a:lnSpc>
                <a:spcPts val="998"/>
              </a:lnSpc>
              <a:spcBef>
                <a:spcPts val="0"/>
              </a:spcBef>
              <a:spcAft>
                <a:spcPts val="0"/>
              </a:spcAft>
              <a:buClrTx/>
              <a:buSzTx/>
              <a:buFontTx/>
              <a:buNone/>
              <a:tabLst/>
              <a:defRPr/>
            </a:pP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❶制度整備」「❷社内周知」は、「❸休暇付与」後であっても、対象となります</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grpSp>
        <p:nvGrpSpPr>
          <p:cNvPr id="2" name="グループ化 1"/>
          <p:cNvGrpSpPr/>
          <p:nvPr/>
        </p:nvGrpSpPr>
        <p:grpSpPr>
          <a:xfrm>
            <a:off x="270681" y="7413409"/>
            <a:ext cx="6433259" cy="2287350"/>
            <a:chOff x="298375" y="7752750"/>
            <a:chExt cx="7091476" cy="2521374"/>
          </a:xfrm>
        </p:grpSpPr>
        <p:cxnSp>
          <p:nvCxnSpPr>
            <p:cNvPr id="11" name="直線コネクタ 10"/>
            <p:cNvCxnSpPr/>
            <p:nvPr/>
          </p:nvCxnSpPr>
          <p:spPr>
            <a:xfrm flipH="1">
              <a:off x="587803" y="8766158"/>
              <a:ext cx="0" cy="150796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H="1">
              <a:off x="5163578" y="8766158"/>
              <a:ext cx="0" cy="150796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a:off x="6567499" y="8766158"/>
              <a:ext cx="0" cy="150796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H="1">
              <a:off x="2063594" y="8766158"/>
              <a:ext cx="0" cy="150796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98375" y="8343777"/>
              <a:ext cx="1204542" cy="42507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令和２年</a:t>
              </a:r>
              <a:endParaRPr kumimoji="0" lang="en-US" altLang="ja-JP"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５月７日</a:t>
              </a:r>
            </a:p>
          </p:txBody>
        </p:sp>
        <p:sp>
          <p:nvSpPr>
            <p:cNvPr id="40" name="テキスト ボックス 39"/>
            <p:cNvSpPr txBox="1"/>
            <p:nvPr/>
          </p:nvSpPr>
          <p:spPr>
            <a:xfrm>
              <a:off x="1694067" y="8505360"/>
              <a:ext cx="754868" cy="263426"/>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６月</a:t>
              </a:r>
              <a:r>
                <a:rPr kumimoji="0" lang="en-US" altLang="ja-JP" sz="953"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15</a:t>
              </a:r>
              <a:r>
                <a:rPr kumimoji="0" lang="ja-JP" altLang="en-US" sz="953"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日</a:t>
              </a:r>
              <a:endParaRPr kumimoji="0" lang="ja-JP" altLang="en-US"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4489620" y="8343777"/>
              <a:ext cx="1311637" cy="42507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令和</a:t>
              </a:r>
              <a:r>
                <a:rPr kumimoji="0" lang="ja-JP" altLang="en-US" sz="953"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３年</a:t>
              </a:r>
              <a:endPar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953" dirty="0">
                  <a:solidFill>
                    <a:prstClr val="black"/>
                  </a:solidFill>
                  <a:latin typeface="游ゴシック" panose="020B0400000000000000" pitchFamily="50" charset="-128"/>
                  <a:ea typeface="游ゴシック" panose="020B0400000000000000" pitchFamily="50" charset="-128"/>
                </a:rPr>
                <a:t>3</a:t>
              </a:r>
              <a:r>
                <a:rPr kumimoji="0" lang="ja-JP" altLang="en-US" sz="953"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月</a:t>
              </a:r>
              <a:r>
                <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31</a:t>
              </a: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日</a:t>
              </a:r>
            </a:p>
          </p:txBody>
        </p:sp>
        <p:sp>
          <p:nvSpPr>
            <p:cNvPr id="49" name="テキスト ボックス 48"/>
            <p:cNvSpPr txBox="1"/>
            <p:nvPr/>
          </p:nvSpPr>
          <p:spPr>
            <a:xfrm>
              <a:off x="6161263" y="8356513"/>
              <a:ext cx="855250" cy="42507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953" dirty="0" smtClean="0">
                  <a:latin typeface="+mn-ea"/>
                </a:rPr>
                <a:t>令和</a:t>
              </a:r>
              <a:r>
                <a:rPr lang="en-US" altLang="ja-JP" sz="953" dirty="0" smtClean="0">
                  <a:latin typeface="+mn-ea"/>
                </a:rPr>
                <a:t>3</a:t>
              </a:r>
              <a:r>
                <a:rPr lang="ja-JP" altLang="en-US" sz="953" dirty="0" smtClean="0">
                  <a:latin typeface="+mn-ea"/>
                </a:rPr>
                <a:t>年</a:t>
              </a:r>
              <a:endParaRPr lang="en-US" altLang="ja-JP" sz="953" dirty="0" smtClean="0">
                <a:latin typeface="+mn-ea"/>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953" dirty="0" smtClean="0">
                  <a:latin typeface="+mn-ea"/>
                </a:rPr>
                <a:t>5</a:t>
              </a:r>
              <a:r>
                <a:rPr kumimoji="0" lang="ja-JP" altLang="en-US" sz="953" b="0" i="0" u="none" strike="noStrike" kern="1200" cap="none" spc="0" normalizeH="0" baseline="0" noProof="0" dirty="0" smtClean="0">
                  <a:ln>
                    <a:noFill/>
                  </a:ln>
                  <a:effectLst/>
                  <a:uLnTx/>
                  <a:uFillTx/>
                  <a:latin typeface="+mn-ea"/>
                </a:rPr>
                <a:t>月</a:t>
              </a:r>
              <a:r>
                <a:rPr lang="en-US" altLang="ja-JP" sz="953" noProof="0" dirty="0" smtClean="0">
                  <a:latin typeface="+mn-ea"/>
                </a:rPr>
                <a:t>31</a:t>
              </a:r>
              <a:r>
                <a:rPr kumimoji="0" lang="ja-JP" altLang="en-US" sz="953" b="0" i="0" u="none" strike="noStrike" kern="1200" cap="none" spc="0" normalizeH="0" baseline="0" noProof="0" dirty="0" smtClean="0">
                  <a:ln>
                    <a:noFill/>
                  </a:ln>
                  <a:effectLst/>
                  <a:uLnTx/>
                  <a:uFillTx/>
                  <a:latin typeface="+mn-ea"/>
                </a:rPr>
                <a:t>日</a:t>
              </a:r>
              <a:endParaRPr kumimoji="0" lang="ja-JP" altLang="en-US" sz="953" b="0" i="0" u="none" strike="noStrike" kern="1200" cap="none" spc="0" normalizeH="0" baseline="0" noProof="0" dirty="0">
                <a:ln>
                  <a:noFill/>
                </a:ln>
                <a:effectLst/>
                <a:uLnTx/>
                <a:uFillTx/>
                <a:latin typeface="+mn-ea"/>
              </a:endParaRPr>
            </a:p>
          </p:txBody>
        </p:sp>
        <p:sp>
          <p:nvSpPr>
            <p:cNvPr id="56" name="テキスト ボックス 55"/>
            <p:cNvSpPr txBox="1"/>
            <p:nvPr/>
          </p:nvSpPr>
          <p:spPr>
            <a:xfrm>
              <a:off x="594672" y="8819552"/>
              <a:ext cx="4568906" cy="313735"/>
            </a:xfrm>
            <a:prstGeom prst="leftRightArrow">
              <a:avLst>
                <a:gd name="adj1" fmla="val 71373"/>
                <a:gd name="adj2" fmla="val 36184"/>
              </a:avLst>
            </a:prstGeom>
            <a:solidFill>
              <a:srgbClr val="FFFFFF"/>
            </a:solidFill>
            <a:ln w="19050">
              <a:solidFill>
                <a:srgbClr val="FFC000"/>
              </a:solidFill>
              <a:prstDash val="sysDash"/>
            </a:ln>
          </p:spPr>
          <p:txBody>
            <a:bodyPr vert="horz" wrap="none" tIns="54000" bIns="36000" rtlCol="0" anchor="ctr">
              <a:noAutofit/>
            </a:bodyPr>
            <a:lstStyle>
              <a:defPPr>
                <a:defRPr lang="ja-JP"/>
              </a:defPPr>
              <a:lvl1pPr>
                <a:defRPr sz="1100"/>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❶制度整備</a:t>
              </a:r>
              <a:endParaRPr kumimoji="0" lang="en-US" altLang="ja-JP" sz="998"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0" name="テキスト ボックス 59"/>
            <p:cNvSpPr txBox="1"/>
            <p:nvPr/>
          </p:nvSpPr>
          <p:spPr>
            <a:xfrm>
              <a:off x="2061483" y="9833152"/>
              <a:ext cx="4506016" cy="369675"/>
            </a:xfrm>
            <a:prstGeom prst="leftRightArrow">
              <a:avLst>
                <a:gd name="adj1" fmla="val 77076"/>
                <a:gd name="adj2" fmla="val 43451"/>
              </a:avLst>
            </a:prstGeom>
            <a:solidFill>
              <a:srgbClr val="FFF7D0"/>
            </a:solidFill>
            <a:ln w="19050">
              <a:solidFill>
                <a:srgbClr val="FFC000"/>
              </a:solidFill>
            </a:ln>
          </p:spPr>
          <p:txBody>
            <a:bodyPr vert="horz"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8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支給申請期間</a:t>
              </a:r>
            </a:p>
          </p:txBody>
        </p:sp>
        <p:sp>
          <p:nvSpPr>
            <p:cNvPr id="62" name="テキスト ボックス 61"/>
            <p:cNvSpPr txBox="1"/>
            <p:nvPr/>
          </p:nvSpPr>
          <p:spPr>
            <a:xfrm>
              <a:off x="594672" y="9449236"/>
              <a:ext cx="4568904" cy="339980"/>
            </a:xfrm>
            <a:prstGeom prst="leftRightArrow">
              <a:avLst>
                <a:gd name="adj1" fmla="val 73787"/>
                <a:gd name="adj2" fmla="val 34058"/>
              </a:avLst>
            </a:prstGeom>
            <a:solidFill>
              <a:srgbClr val="FFFFFF"/>
            </a:solidFill>
            <a:ln w="19050">
              <a:solidFill>
                <a:srgbClr val="FFC000"/>
              </a:solidFill>
              <a:prstDash val="sysDash"/>
            </a:ln>
          </p:spPr>
          <p:txBody>
            <a:bodyPr vert="horz" wrap="none" tIns="54000" bIns="36000" rtlCol="0" anchor="ctr">
              <a:noAutofit/>
            </a:bodyPr>
            <a:lstStyle>
              <a:defPPr>
                <a:defRPr lang="ja-JP"/>
              </a:defPPr>
              <a:lvl1pPr>
                <a:defRPr sz="1100"/>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❸休暇付与</a:t>
              </a:r>
            </a:p>
          </p:txBody>
        </p:sp>
        <p:sp>
          <p:nvSpPr>
            <p:cNvPr id="64" name="テキスト ボックス 63"/>
            <p:cNvSpPr txBox="1"/>
            <p:nvPr/>
          </p:nvSpPr>
          <p:spPr>
            <a:xfrm>
              <a:off x="598795" y="9144519"/>
              <a:ext cx="4564782" cy="304717"/>
            </a:xfrm>
            <a:prstGeom prst="leftRightArrow">
              <a:avLst>
                <a:gd name="adj1" fmla="val 74093"/>
                <a:gd name="adj2" fmla="val 34180"/>
              </a:avLst>
            </a:prstGeom>
            <a:solidFill>
              <a:srgbClr val="FFFFFF"/>
            </a:solidFill>
            <a:ln w="19050">
              <a:solidFill>
                <a:srgbClr val="FFC000"/>
              </a:solidFill>
              <a:prstDash val="sysDash"/>
            </a:ln>
          </p:spPr>
          <p:txBody>
            <a:bodyPr vert="horz" wrap="none" tIns="54000" bIns="36000" rtlCol="0" anchor="ctr">
              <a:noAutofit/>
            </a:bodyPr>
            <a:lstStyle>
              <a:defPPr>
                <a:defRPr lang="ja-JP"/>
              </a:defPPr>
              <a:lvl1pPr>
                <a:defRPr sz="1100"/>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❷社内周知</a:t>
              </a:r>
            </a:p>
          </p:txBody>
        </p:sp>
        <p:sp>
          <p:nvSpPr>
            <p:cNvPr id="33" name="円形吹き出し 32"/>
            <p:cNvSpPr/>
            <p:nvPr/>
          </p:nvSpPr>
          <p:spPr>
            <a:xfrm>
              <a:off x="2094710" y="7871582"/>
              <a:ext cx="682335" cy="603594"/>
            </a:xfrm>
            <a:prstGeom prst="wedgeEllipseCallout">
              <a:avLst>
                <a:gd name="adj1" fmla="val -39184"/>
                <a:gd name="adj2" fmla="val 49080"/>
              </a:avLst>
            </a:prstGeom>
            <a:solidFill>
              <a:schemeClr val="bg1"/>
            </a:solidFill>
            <a:ln w="19050">
              <a:solidFill>
                <a:schemeClr val="accent4"/>
              </a:solidFill>
            </a:ln>
          </p:spPr>
          <p:style>
            <a:lnRef idx="2">
              <a:schemeClr val="dk1"/>
            </a:lnRef>
            <a:fillRef idx="1">
              <a:schemeClr val="lt1"/>
            </a:fillRef>
            <a:effectRef idx="0">
              <a:schemeClr val="dk1"/>
            </a:effectRef>
            <a:fontRef idx="minor">
              <a:schemeClr val="dk1"/>
            </a:fontRef>
          </p:style>
          <p:txBody>
            <a:bodyPr wrap="none"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7"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申請受付</a:t>
              </a:r>
              <a:endParaRPr kumimoji="0" lang="en-US" altLang="ja-JP" sz="907"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7"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開始</a:t>
              </a:r>
            </a:p>
          </p:txBody>
        </p:sp>
        <p:sp>
          <p:nvSpPr>
            <p:cNvPr id="41" name="円形吹き出し 40"/>
            <p:cNvSpPr/>
            <p:nvPr/>
          </p:nvSpPr>
          <p:spPr>
            <a:xfrm>
              <a:off x="4963777" y="7752750"/>
              <a:ext cx="1378779" cy="601027"/>
            </a:xfrm>
            <a:prstGeom prst="wedgeEllipseCallout">
              <a:avLst>
                <a:gd name="adj1" fmla="val -39184"/>
                <a:gd name="adj2" fmla="val 49080"/>
              </a:avLst>
            </a:prstGeom>
            <a:ln w="19050">
              <a:solidFill>
                <a:schemeClr val="accent4"/>
              </a:solidFill>
              <a:prstDash val="sysDash"/>
            </a:ln>
          </p:spPr>
          <p:style>
            <a:lnRef idx="2">
              <a:schemeClr val="dk1"/>
            </a:lnRef>
            <a:fillRef idx="1">
              <a:schemeClr val="lt1"/>
            </a:fillRef>
            <a:effectRef idx="0">
              <a:schemeClr val="dk1"/>
            </a:effectRef>
            <a:fontRef idx="minor">
              <a:schemeClr val="dk1"/>
            </a:fontRef>
          </p:style>
          <p:txBody>
            <a:bodyPr wrap="none" rtlCol="0" anchor="b"/>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ja-JP" sz="907"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900" b="1" dirty="0" smtClean="0">
                  <a:solidFill>
                    <a:prstClr val="black"/>
                  </a:solidFill>
                  <a:latin typeface="Calibri" panose="020F0502020204030204"/>
                  <a:ea typeface="游ゴシック" panose="020B0400000000000000" pitchFamily="50" charset="-128"/>
                </a:rPr>
                <a:t>休暇制度整備・周知</a:t>
              </a:r>
              <a:endParaRPr lang="en-US" altLang="ja-JP" sz="900" b="1" dirty="0" smtClean="0">
                <a:solidFill>
                  <a:prstClr val="black"/>
                </a:solidFill>
                <a:latin typeface="Calibri" panose="020F0502020204030204"/>
                <a:ea typeface="游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900" b="1" dirty="0" smtClean="0">
                  <a:solidFill>
                    <a:prstClr val="black"/>
                  </a:solidFill>
                  <a:latin typeface="Calibri" panose="020F0502020204030204"/>
                  <a:ea typeface="游ゴシック" panose="020B0400000000000000" pitchFamily="50" charset="-128"/>
                </a:rPr>
                <a:t>・</a:t>
              </a:r>
              <a:r>
                <a:rPr kumimoji="0" lang="ja-JP" altLang="en-US" sz="9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rPr>
                <a:t>休暇取得期限</a:t>
              </a:r>
              <a:endParaRPr kumimoji="0" lang="ja-JP" altLang="en-US" sz="9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endParaRPr>
            </a:p>
          </p:txBody>
        </p:sp>
        <p:sp>
          <p:nvSpPr>
            <p:cNvPr id="43" name="円形吹き出し 42"/>
            <p:cNvSpPr/>
            <p:nvPr/>
          </p:nvSpPr>
          <p:spPr>
            <a:xfrm>
              <a:off x="6707516" y="7755849"/>
              <a:ext cx="682335" cy="603594"/>
            </a:xfrm>
            <a:prstGeom prst="wedgeEllipseCallout">
              <a:avLst>
                <a:gd name="adj1" fmla="val -39184"/>
                <a:gd name="adj2" fmla="val 49080"/>
              </a:avLst>
            </a:prstGeom>
            <a:ln w="19050">
              <a:solidFill>
                <a:schemeClr val="accent4"/>
              </a:solidFill>
            </a:ln>
          </p:spPr>
          <p:style>
            <a:lnRef idx="2">
              <a:schemeClr val="dk1"/>
            </a:lnRef>
            <a:fillRef idx="1">
              <a:schemeClr val="lt1"/>
            </a:fillRef>
            <a:effectRef idx="0">
              <a:schemeClr val="dk1"/>
            </a:effectRef>
            <a:fontRef idx="minor">
              <a:schemeClr val="dk1"/>
            </a:fontRef>
          </p:style>
          <p:txBody>
            <a:bodyPr wrap="none"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7"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申請期限</a:t>
              </a:r>
            </a:p>
          </p:txBody>
        </p:sp>
      </p:grpSp>
      <p:sp>
        <p:nvSpPr>
          <p:cNvPr id="5" name="左中かっこ 4"/>
          <p:cNvSpPr/>
          <p:nvPr/>
        </p:nvSpPr>
        <p:spPr>
          <a:xfrm>
            <a:off x="383532" y="8371372"/>
            <a:ext cx="188942" cy="935328"/>
          </a:xfrm>
          <a:prstGeom prst="leftBrace">
            <a:avLst>
              <a:gd name="adj1" fmla="val 98962"/>
              <a:gd name="adj2" fmla="val 50000"/>
            </a:avLst>
          </a:prstGeom>
          <a:ln w="28575">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U ターン矢印 7"/>
          <p:cNvSpPr/>
          <p:nvPr/>
        </p:nvSpPr>
        <p:spPr>
          <a:xfrm rot="16200000" flipH="1">
            <a:off x="-371479" y="9319560"/>
            <a:ext cx="1237000" cy="244883"/>
          </a:xfrm>
          <a:prstGeom prst="uturnArrow">
            <a:avLst>
              <a:gd name="adj1" fmla="val 10675"/>
              <a:gd name="adj2" fmla="val 25000"/>
              <a:gd name="adj3" fmla="val 25000"/>
              <a:gd name="adj4" fmla="val 30546"/>
              <a:gd name="adj5" fmla="val 100000"/>
            </a:avLst>
          </a:prstGeom>
          <a:solidFill>
            <a:schemeClr val="accent4"/>
          </a:solid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 name="正方形/長方形 8"/>
          <p:cNvSpPr/>
          <p:nvPr/>
        </p:nvSpPr>
        <p:spPr>
          <a:xfrm>
            <a:off x="729822" y="8116437"/>
            <a:ext cx="492443" cy="215444"/>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en-US" altLang="ja-JP" sz="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en-US" sz="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テキスト ボックス 3"/>
          <p:cNvSpPr txBox="1"/>
          <p:nvPr/>
        </p:nvSpPr>
        <p:spPr>
          <a:xfrm>
            <a:off x="5753852" y="10233107"/>
            <a:ext cx="1151277" cy="246221"/>
          </a:xfrm>
          <a:prstGeom prst="rect">
            <a:avLst/>
          </a:prstGeom>
          <a:noFill/>
        </p:spPr>
        <p:txBody>
          <a:bodyPr wrap="none" rtlCol="0">
            <a:spAutoFit/>
          </a:bodyPr>
          <a:lstStyle/>
          <a:p>
            <a:r>
              <a:rPr kumimoji="1" lang="ja-JP" altLang="en-US" sz="1000" dirty="0" smtClean="0"/>
              <a:t>令和</a:t>
            </a:r>
            <a:r>
              <a:rPr kumimoji="1" lang="en-US" altLang="ja-JP" sz="1000" dirty="0" smtClean="0"/>
              <a:t>2</a:t>
            </a:r>
            <a:r>
              <a:rPr kumimoji="1" lang="ja-JP" altLang="en-US" sz="1000" dirty="0"/>
              <a:t>年</a:t>
            </a:r>
            <a:r>
              <a:rPr kumimoji="1" lang="en-US" altLang="ja-JP" sz="1000" dirty="0" smtClean="0"/>
              <a:t>12</a:t>
            </a:r>
            <a:r>
              <a:rPr kumimoji="1" lang="ja-JP" altLang="en-US" sz="1000" dirty="0" smtClean="0"/>
              <a:t>月作成</a:t>
            </a:r>
            <a:endParaRPr kumimoji="1" lang="ja-JP" altLang="en-US" sz="1000" dirty="0"/>
          </a:p>
        </p:txBody>
      </p:sp>
    </p:spTree>
    <p:extLst>
      <p:ext uri="{BB962C8B-B14F-4D97-AF65-F5344CB8AC3E}">
        <p14:creationId xmlns:p14="http://schemas.microsoft.com/office/powerpoint/2010/main" val="4140856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5535</TotalTime>
  <Words>1364</Words>
  <Application>Microsoft Office PowerPoint</Application>
  <PresentationFormat>ユーザー設定</PresentationFormat>
  <Paragraphs>208</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ＭＳ Ｐゴシック</vt:lpstr>
      <vt:lpstr>ＭＳ ゴシック</vt:lpstr>
      <vt:lpstr>メイリオ</vt:lpstr>
      <vt:lpstr>游ゴシック</vt:lpstr>
      <vt:lpstr>游ゴシック Light</vt:lpstr>
      <vt:lpstr>游ゴシック Medium</vt:lpstr>
      <vt:lpstr>游明朝</vt:lpstr>
      <vt:lpstr>Arial</vt:lpstr>
      <vt:lpstr>Calibri</vt:lpstr>
      <vt:lpstr>Calibri Light</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福田 有香(fukuda-yuka)</dc:creator>
  <cp:lastModifiedBy>野口 史温(noguchi-shion.5r4)</cp:lastModifiedBy>
  <cp:revision>411</cp:revision>
  <cp:lastPrinted>2020-12-25T02:49:56Z</cp:lastPrinted>
  <dcterms:modified xsi:type="dcterms:W3CDTF">2021-01-07T03:41:19Z</dcterms:modified>
</cp:coreProperties>
</file>