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4"/>
  </p:notesMasterIdLst>
  <p:sldIdLst>
    <p:sldId id="267" r:id="rId2"/>
    <p:sldId id="268"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7" userDrawn="1">
          <p15:clr>
            <a:srgbClr val="A4A3A4"/>
          </p15:clr>
        </p15:guide>
        <p15:guide id="2" pos="119" userDrawn="1">
          <p15:clr>
            <a:srgbClr val="A4A3A4"/>
          </p15:clr>
        </p15:guide>
        <p15:guide id="3" pos="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8633"/>
    <a:srgbClr val="FF9933"/>
    <a:srgbClr val="002060"/>
    <a:srgbClr val="00B050"/>
    <a:srgbClr val="99FF66"/>
    <a:srgbClr val="E6E6E6"/>
    <a:srgbClr val="66FF33"/>
    <a:srgbClr val="FF006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93" autoAdjust="0"/>
    <p:restoredTop sz="94660"/>
  </p:normalViewPr>
  <p:slideViewPr>
    <p:cSldViewPr snapToGrid="0">
      <p:cViewPr varScale="1">
        <p:scale>
          <a:sx n="78" d="100"/>
          <a:sy n="78" d="100"/>
        </p:scale>
        <p:origin x="882" y="114"/>
      </p:cViewPr>
      <p:guideLst>
        <p:guide orient="horz" pos="3097"/>
        <p:guide pos="119"/>
        <p:guide pos="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75433D7-3B5A-45C7-8FCC-AAAB68C9978B}" type="datetimeFigureOut">
              <a:rPr kumimoji="1" lang="ja-JP" altLang="en-US" smtClean="0"/>
              <a:t>2021/1/7</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4E6078E-8163-4587-B773-89E3602BAF16}" type="slidenum">
              <a:rPr kumimoji="1" lang="ja-JP" altLang="en-US" smtClean="0"/>
              <a:t>‹#›</a:t>
            </a:fld>
            <a:endParaRPr kumimoji="1" lang="ja-JP" altLang="en-US"/>
          </a:p>
        </p:txBody>
      </p:sp>
    </p:spTree>
    <p:extLst>
      <p:ext uri="{BB962C8B-B14F-4D97-AF65-F5344CB8AC3E}">
        <p14:creationId xmlns:p14="http://schemas.microsoft.com/office/powerpoint/2010/main" val="36478034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C8DA82-07F5-4A3B-9D9C-364392BE5BF2}"/>
              </a:ext>
            </a:extLst>
          </p:cNvPr>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E3A7125-091B-4A6F-A267-A43EB33C66F3}"/>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A79E001-664A-44BC-821E-DB7A4FCDC9B3}"/>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5" name="フッター プレースホルダー 4">
            <a:extLst>
              <a:ext uri="{FF2B5EF4-FFF2-40B4-BE49-F238E27FC236}">
                <a16:creationId xmlns:a16="http://schemas.microsoft.com/office/drawing/2014/main" id="{07F5FACF-EAA4-4D0E-ADAD-1F92658D5D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705316B-D350-4274-946A-CC137BDC181E}"/>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413833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A67A43-7876-4042-B2FC-C6076689C74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CFFDEB9-E1F9-4BB2-A04E-DE180A31FF4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E736A71-3B29-4329-A6DE-958BCED37C5F}"/>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5" name="フッター プレースホルダー 4">
            <a:extLst>
              <a:ext uri="{FF2B5EF4-FFF2-40B4-BE49-F238E27FC236}">
                <a16:creationId xmlns:a16="http://schemas.microsoft.com/office/drawing/2014/main" id="{DF67024B-1996-4979-A8BB-A39B552E113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0832B6-AA05-4F2E-B28D-FF51D671BE86}"/>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6479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E5D62F6-9477-4C76-825F-7CBD3A6EEBE5}"/>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B5B351D-498A-44EE-807B-5A9EC6317CF2}"/>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B8F8543-30D8-46CC-80DA-DFC02A43CEA8}"/>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5" name="フッター プレースホルダー 4">
            <a:extLst>
              <a:ext uri="{FF2B5EF4-FFF2-40B4-BE49-F238E27FC236}">
                <a16:creationId xmlns:a16="http://schemas.microsoft.com/office/drawing/2014/main" id="{0A952567-9007-4FD9-B134-BD8910B3DFF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197C42F-304A-4522-AF43-BA1FD0C333FC}"/>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2779985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5A0F8E-B832-4A9D-9C04-AD416FEF1B6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3266066-F2B5-46A9-BA60-32C2F9F2F65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B0C188A-1364-4BA1-B1E9-11483F13C768}"/>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5" name="フッター プレースホルダー 4">
            <a:extLst>
              <a:ext uri="{FF2B5EF4-FFF2-40B4-BE49-F238E27FC236}">
                <a16:creationId xmlns:a16="http://schemas.microsoft.com/office/drawing/2014/main" id="{6DF19FB4-ACB3-47EB-92E9-62B75CC4E64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E65634-C2CF-484B-A77D-830DA23B6C87}"/>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80844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B460F7-BBB1-49FF-97F4-9FBE2FC005BA}"/>
              </a:ext>
            </a:extLst>
          </p:cNvPr>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360FED1-102E-456F-BB3A-C72122EA99F4}"/>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78A42AC-8776-4761-87AA-1559F707A48A}"/>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5" name="フッター プレースホルダー 4">
            <a:extLst>
              <a:ext uri="{FF2B5EF4-FFF2-40B4-BE49-F238E27FC236}">
                <a16:creationId xmlns:a16="http://schemas.microsoft.com/office/drawing/2014/main" id="{EB935F88-15F4-4EBD-9A48-4ECA74C616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F048EA-858C-4580-98EC-EC3BEE82D7C8}"/>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788200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E80767-71C0-45EA-835B-64002BFFDBE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A9177DD-4AF2-4A05-99CE-DB93CB092348}"/>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CE4CABE-6C1F-480A-9CA1-A56231AEB583}"/>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CF6E90F-AF89-43D0-9326-91F9CA8900E1}"/>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6" name="フッター プレースホルダー 5">
            <a:extLst>
              <a:ext uri="{FF2B5EF4-FFF2-40B4-BE49-F238E27FC236}">
                <a16:creationId xmlns:a16="http://schemas.microsoft.com/office/drawing/2014/main" id="{95414D53-7357-4FDE-B6C6-033F7504E80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EA4EC1B-56BD-4400-9519-66F59EC28C88}"/>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626314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22B44E-6D22-4F13-9C60-E3A79CFA1FC7}"/>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B4AA2BE-032F-4753-8197-D9883D576E44}"/>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0830C73-4C39-49BF-8013-7558EAFDAC79}"/>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DAE9F96-13E5-4AC8-9AB7-E0560865CBAD}"/>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E8A03FF-E254-4D4D-8D00-20ED1E96B69A}"/>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5DDC351-D3E7-401E-9FAC-6436949E79F0}"/>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8" name="フッター プレースホルダー 7">
            <a:extLst>
              <a:ext uri="{FF2B5EF4-FFF2-40B4-BE49-F238E27FC236}">
                <a16:creationId xmlns:a16="http://schemas.microsoft.com/office/drawing/2014/main" id="{EDC74936-7BB2-43AD-B523-6925684AE7C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C5D4BE5-F24D-4E9D-8D43-D8C1EDDA70D0}"/>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1577195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E08508-F72B-445C-B59D-280579DA320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2DFABF5-E1D8-470A-90AB-F61B11AF5CF8}"/>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4" name="フッター プレースホルダー 3">
            <a:extLst>
              <a:ext uri="{FF2B5EF4-FFF2-40B4-BE49-F238E27FC236}">
                <a16:creationId xmlns:a16="http://schemas.microsoft.com/office/drawing/2014/main" id="{03CF8355-B979-4994-B608-D9D6284B7D5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A434C89-B9F6-499B-A7CE-85D14B1071BE}"/>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785613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8A70F9D-9150-482F-B807-1D7302CEC95C}"/>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3" name="フッター プレースホルダー 2">
            <a:extLst>
              <a:ext uri="{FF2B5EF4-FFF2-40B4-BE49-F238E27FC236}">
                <a16:creationId xmlns:a16="http://schemas.microsoft.com/office/drawing/2014/main" id="{77C9DB90-D1DB-42EB-9C92-C5041A4A989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89DE28C-9E57-4BB7-9833-FC1404DFB168}"/>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59637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69A1D1-7E05-42BC-B4B2-87FC541402E9}"/>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8BD2AE1-B45B-4323-A49F-A9358B751FCA}"/>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0FEE5D4-1494-46B8-832A-5118DE2768CA}"/>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BCCB543-84F0-44F6-9E8F-F2B5B66869FC}"/>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6" name="フッター プレースホルダー 5">
            <a:extLst>
              <a:ext uri="{FF2B5EF4-FFF2-40B4-BE49-F238E27FC236}">
                <a16:creationId xmlns:a16="http://schemas.microsoft.com/office/drawing/2014/main" id="{128DAD97-39E6-4C3A-A5FA-86F7806DF14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5C6A939-2D93-4BB3-97FD-613E87807F2E}"/>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58475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F7819A-F82B-4B60-9FEB-E147613E3ACB}"/>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AFF1B3B-8FF4-418C-88AE-FB68D5C5F42F}"/>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a:extLst>
              <a:ext uri="{FF2B5EF4-FFF2-40B4-BE49-F238E27FC236}">
                <a16:creationId xmlns:a16="http://schemas.microsoft.com/office/drawing/2014/main" id="{E5749C30-A68B-4C2C-9854-C9480214E3DF}"/>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16B84C6-E0DA-4E78-80E9-BF15D883D2F0}"/>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6" name="フッター プレースホルダー 5">
            <a:extLst>
              <a:ext uri="{FF2B5EF4-FFF2-40B4-BE49-F238E27FC236}">
                <a16:creationId xmlns:a16="http://schemas.microsoft.com/office/drawing/2014/main" id="{BD552F60-48C3-4A9F-A476-F6475779A5F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C204024-85CA-4D16-A0D0-FF2E8942BA2F}"/>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236698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81CEC15-B71F-46BA-938F-D7F805B9E049}"/>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B54955B-8252-4093-9E9E-75866319DEB3}"/>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D3A9E50-D109-46E7-B9E3-52F03BC5C4BE}"/>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D264F422-AA51-4FD9-A73B-C833599C60C4}" type="datetimeFigureOut">
              <a:rPr kumimoji="1" lang="ja-JP" altLang="en-US" smtClean="0"/>
              <a:t>2021/1/7</a:t>
            </a:fld>
            <a:endParaRPr kumimoji="1" lang="ja-JP" altLang="en-US"/>
          </a:p>
        </p:txBody>
      </p:sp>
      <p:sp>
        <p:nvSpPr>
          <p:cNvPr id="5" name="フッター プレースホルダー 4">
            <a:extLst>
              <a:ext uri="{FF2B5EF4-FFF2-40B4-BE49-F238E27FC236}">
                <a16:creationId xmlns:a16="http://schemas.microsoft.com/office/drawing/2014/main" id="{EC450D60-4F63-469A-8742-C75CA7C5B71A}"/>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19E7D05-C854-48BD-A0A8-5D63784919D5}"/>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256585411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6072F258-EEF8-40E6-A16C-00750FD47BCA}"/>
              </a:ext>
            </a:extLst>
          </p:cNvPr>
          <p:cNvSpPr/>
          <p:nvPr/>
        </p:nvSpPr>
        <p:spPr>
          <a:xfrm>
            <a:off x="10690" y="1043570"/>
            <a:ext cx="6778833" cy="404919"/>
          </a:xfrm>
          <a:prstGeom prst="rect">
            <a:avLst/>
          </a:prstGeom>
        </p:spPr>
        <p:txBody>
          <a:bodyPr wrap="square">
            <a:spAutoFit/>
          </a:bodyPr>
          <a:lstStyle/>
          <a:p>
            <a:pPr marL="0" marR="0" lvl="0" indent="0" algn="just" defTabSz="910552" rtl="0" eaLnBrk="1" fontAlgn="auto" latinLnBrk="0" hangingPunct="1">
              <a:lnSpc>
                <a:spcPts val="2800"/>
              </a:lnSpc>
              <a:spcBef>
                <a:spcPts val="1200"/>
              </a:spcBef>
              <a:spcAft>
                <a:spcPts val="0"/>
              </a:spcAft>
              <a:buClrTx/>
              <a:buSzTx/>
              <a:buFontTx/>
              <a:buNone/>
              <a:tabLst/>
              <a:defRPr/>
            </a:pPr>
            <a:endParaRPr kumimoji="1" lang="ja-JP" altLang="en-US" sz="2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メイリオ" pitchFamily="50" charset="-128"/>
            </a:endParaRPr>
          </a:p>
        </p:txBody>
      </p:sp>
      <p:sp>
        <p:nvSpPr>
          <p:cNvPr id="24" name="Rectangle 7">
            <a:extLst>
              <a:ext uri="{FF2B5EF4-FFF2-40B4-BE49-F238E27FC236}">
                <a16:creationId xmlns:a16="http://schemas.microsoft.com/office/drawing/2014/main" id="{5A756B15-B321-4A40-8F9D-0F3E8FB44C20}"/>
              </a:ext>
            </a:extLst>
          </p:cNvPr>
          <p:cNvSpPr>
            <a:spLocks noChangeArrowheads="1"/>
          </p:cNvSpPr>
          <p:nvPr/>
        </p:nvSpPr>
        <p:spPr bwMode="auto">
          <a:xfrm>
            <a:off x="4451145" y="55604"/>
            <a:ext cx="2604564"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Times New Roman" pitchFamily="18" charset="0"/>
              </a:rPr>
              <a:t>厚生労働省・都道府県労働局</a:t>
            </a:r>
            <a:endParaRPr kumimoji="1" lang="en-US" altLang="ja-JP" sz="1400" b="0" i="0" u="none" strike="noStrike" kern="1200" cap="none" spc="-298" normalizeH="0" baseline="0" noProof="0" dirty="0">
              <a:ln>
                <a:noFill/>
              </a:ln>
              <a:solidFill>
                <a:prstClr val="black"/>
              </a:solidFill>
              <a:effectLst/>
              <a:uLnTx/>
              <a:uFillTx/>
              <a:latin typeface="メイリオ" pitchFamily="50" charset="-128"/>
              <a:ea typeface="メイリオ" pitchFamily="50" charset="-128"/>
              <a:cs typeface="ＭＳ Ｐゴシック" pitchFamily="50" charset="-128"/>
            </a:endParaRPr>
          </a:p>
        </p:txBody>
      </p:sp>
      <p:pic>
        <p:nvPicPr>
          <p:cNvPr id="25" name="図 24">
            <a:extLst>
              <a:ext uri="{FF2B5EF4-FFF2-40B4-BE49-F238E27FC236}">
                <a16:creationId xmlns:a16="http://schemas.microsoft.com/office/drawing/2014/main" id="{7D9A947C-E28D-46D3-86B7-1E9C0B6B7C4B}"/>
              </a:ext>
            </a:extLst>
          </p:cNvPr>
          <p:cNvPicPr>
            <a:picLocks noChangeAspect="1" noChangeArrowheads="1"/>
          </p:cNvPicPr>
          <p:nvPr/>
        </p:nvPicPr>
        <p:blipFill>
          <a:blip r:embed="rId2" cstate="print"/>
          <a:srcRect/>
          <a:stretch>
            <a:fillRect/>
          </a:stretch>
        </p:blipFill>
        <p:spPr bwMode="auto">
          <a:xfrm>
            <a:off x="4182540" y="20164"/>
            <a:ext cx="292007" cy="328508"/>
          </a:xfrm>
          <a:prstGeom prst="rect">
            <a:avLst/>
          </a:prstGeom>
          <a:noFill/>
          <a:ln w="9525">
            <a:noFill/>
            <a:miter lim="800000"/>
            <a:headEnd/>
            <a:tailEnd/>
          </a:ln>
        </p:spPr>
      </p:pic>
      <p:sp>
        <p:nvSpPr>
          <p:cNvPr id="2" name="テキスト ボックス 1"/>
          <p:cNvSpPr txBox="1"/>
          <p:nvPr/>
        </p:nvSpPr>
        <p:spPr>
          <a:xfrm>
            <a:off x="37990" y="30674"/>
            <a:ext cx="2762360" cy="307777"/>
          </a:xfrm>
          <a:prstGeom prst="rect">
            <a:avLst/>
          </a:prstGeom>
          <a:noFill/>
          <a:ln>
            <a:noFill/>
          </a:ln>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rPr>
              <a:t>事業主・労働者の皆さまへ</a:t>
            </a:r>
            <a:endParaRPr kumimoji="1" lang="ja-JP" altLang="en-US" sz="1400"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10690" y="358071"/>
            <a:ext cx="6858000" cy="897682"/>
          </a:xfrm>
          <a:prstGeom prst="rect">
            <a:avLst/>
          </a:prstGeom>
          <a:solidFill>
            <a:srgbClr val="0070C0"/>
          </a:solidFill>
        </p:spPr>
        <p:txBody>
          <a:bodyPr wrap="square">
            <a:spAutoFit/>
          </a:bodyPr>
          <a:lstStyle/>
          <a:p>
            <a:pPr lvl="0" algn="ctr" defTabSz="910552">
              <a:lnSpc>
                <a:spcPts val="600"/>
              </a:lnSpc>
              <a:defRPr/>
            </a:pP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defTabSz="910552">
              <a:lnSpc>
                <a:spcPts val="2800"/>
              </a:lnSpc>
              <a:defRPr/>
            </a:pPr>
            <a:r>
              <a:rPr lang="ja-JP" altLang="en-US" sz="2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小学校</a:t>
            </a:r>
            <a:r>
              <a:rPr lang="ja-JP" altLang="en-US" sz="2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休業</a:t>
            </a:r>
            <a:r>
              <a:rPr lang="ja-JP" altLang="en-US" sz="2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等対応助成金</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活用方法</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と</a:t>
            </a:r>
            <a:endParaRPr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defTabSz="910552">
              <a:lnSpc>
                <a:spcPts val="2800"/>
              </a:lnSpc>
              <a:defRPr/>
            </a:pPr>
            <a:r>
              <a:rPr lang="ja-JP" altLang="en-US" sz="2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相談窓口</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のご案内</a:t>
            </a:r>
            <a:endParaRPr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a:extLst>
              <a:ext uri="{FF2B5EF4-FFF2-40B4-BE49-F238E27FC236}">
                <a16:creationId xmlns:a16="http://schemas.microsoft.com/office/drawing/2014/main" id="{15F59869-09B0-44D1-AEA1-9401990D6A11}"/>
              </a:ext>
            </a:extLst>
          </p:cNvPr>
          <p:cNvSpPr txBox="1"/>
          <p:nvPr/>
        </p:nvSpPr>
        <p:spPr>
          <a:xfrm>
            <a:off x="45624" y="1265152"/>
            <a:ext cx="6871268" cy="954107"/>
          </a:xfrm>
          <a:prstGeom prst="rect">
            <a:avLst/>
          </a:prstGeom>
          <a:noFill/>
        </p:spPr>
        <p:txBody>
          <a:bodyPr wrap="square" rtlCol="0">
            <a:spAutoFit/>
          </a:bodyPr>
          <a:lstStyle/>
          <a:p>
            <a:pPr lvl="0" algn="just" defTabSz="910552">
              <a:defRPr/>
            </a:pPr>
            <a:r>
              <a:rPr lang="ja-JP" altLang="ja-JP" sz="1400" b="1" dirty="0">
                <a:latin typeface="Meiryo UI" panose="020B0604030504040204" pitchFamily="50" charset="-128"/>
                <a:ea typeface="Meiryo UI" panose="020B0604030504040204" pitchFamily="50" charset="-128"/>
              </a:rPr>
              <a:t>令和</a:t>
            </a:r>
            <a:r>
              <a:rPr lang="ja-JP" altLang="ja-JP" sz="1400" b="1" dirty="0" smtClean="0">
                <a:latin typeface="Meiryo UI" panose="020B0604030504040204" pitchFamily="50" charset="-128"/>
                <a:ea typeface="Meiryo UI" panose="020B0604030504040204" pitchFamily="50" charset="-128"/>
              </a:rPr>
              <a:t>２年</a:t>
            </a:r>
            <a:r>
              <a:rPr lang="en-US" altLang="ja-JP" sz="1400" b="1" dirty="0" smtClean="0">
                <a:latin typeface="Meiryo UI" panose="020B0604030504040204" pitchFamily="50" charset="-128"/>
                <a:ea typeface="Meiryo UI" panose="020B0604030504040204" pitchFamily="50" charset="-128"/>
              </a:rPr>
              <a:t>10</a:t>
            </a:r>
            <a:r>
              <a:rPr lang="ja-JP" altLang="ja-JP" sz="1400" b="1" dirty="0" smtClean="0">
                <a:latin typeface="Meiryo UI" panose="020B0604030504040204" pitchFamily="50" charset="-128"/>
                <a:ea typeface="Meiryo UI" panose="020B0604030504040204" pitchFamily="50" charset="-128"/>
              </a:rPr>
              <a:t>月</a:t>
            </a:r>
            <a:r>
              <a:rPr lang="ja-JP" altLang="en-US" sz="1400" b="1" dirty="0" smtClean="0">
                <a:latin typeface="Meiryo UI" panose="020B0604030504040204" pitchFamily="50" charset="-128"/>
                <a:ea typeface="Meiryo UI" panose="020B0604030504040204" pitchFamily="50" charset="-128"/>
              </a:rPr>
              <a:t>１</a:t>
            </a:r>
            <a:r>
              <a:rPr lang="ja-JP" altLang="ja-JP" sz="1400" b="1" dirty="0" smtClean="0">
                <a:latin typeface="Meiryo UI" panose="020B0604030504040204" pitchFamily="50" charset="-128"/>
                <a:ea typeface="Meiryo UI" panose="020B0604030504040204" pitchFamily="50" charset="-128"/>
              </a:rPr>
              <a:t>日から</a:t>
            </a:r>
            <a:r>
              <a:rPr lang="ja-JP" altLang="en-US" sz="1400" b="1" dirty="0" smtClean="0">
                <a:latin typeface="Meiryo UI" panose="020B0604030504040204" pitchFamily="50" charset="-128"/>
                <a:ea typeface="Meiryo UI" panose="020B0604030504040204" pitchFamily="50" charset="-128"/>
              </a:rPr>
              <a:t>令和３年３</a:t>
            </a:r>
            <a:r>
              <a:rPr lang="ja-JP" altLang="ja-JP" sz="1400" b="1" dirty="0" smtClean="0">
                <a:latin typeface="Meiryo UI" panose="020B0604030504040204" pitchFamily="50" charset="-128"/>
                <a:ea typeface="Meiryo UI" panose="020B0604030504040204" pitchFamily="50" charset="-128"/>
              </a:rPr>
              <a:t>月</a:t>
            </a:r>
            <a:r>
              <a:rPr lang="en-US" altLang="ja-JP" sz="1400" b="1" dirty="0" smtClean="0">
                <a:latin typeface="Meiryo UI" panose="020B0604030504040204" pitchFamily="50" charset="-128"/>
                <a:ea typeface="Meiryo UI" panose="020B0604030504040204" pitchFamily="50" charset="-128"/>
              </a:rPr>
              <a:t>31</a:t>
            </a:r>
            <a:r>
              <a:rPr lang="ja-JP" altLang="ja-JP" sz="1400" b="1" dirty="0" smtClean="0">
                <a:latin typeface="Meiryo UI" panose="020B0604030504040204" pitchFamily="50" charset="-128"/>
                <a:ea typeface="Meiryo UI" panose="020B0604030504040204" pitchFamily="50" charset="-128"/>
              </a:rPr>
              <a:t>日</a:t>
            </a:r>
            <a:r>
              <a:rPr lang="ja-JP" altLang="en-US" sz="1400" dirty="0" smtClean="0">
                <a:latin typeface="Meiryo UI" panose="020B0604030504040204" pitchFamily="50" charset="-128"/>
                <a:ea typeface="Meiryo UI" panose="020B0604030504040204" pitchFamily="50" charset="-128"/>
              </a:rPr>
              <a:t>までの間に、</a:t>
            </a:r>
            <a:r>
              <a:rPr lang="ja-JP" altLang="en-US" sz="1400" b="1" dirty="0">
                <a:latin typeface="Meiryo UI" panose="020B0604030504040204" pitchFamily="50" charset="-128"/>
                <a:ea typeface="Meiryo UI" panose="020B0604030504040204" pitchFamily="50" charset="-128"/>
              </a:rPr>
              <a:t>新型コロナウイルス感染症に関する対応として臨時休業等をした小学校</a:t>
            </a:r>
            <a:r>
              <a:rPr lang="ja-JP" altLang="en-US" sz="1400" b="1" dirty="0" smtClean="0">
                <a:latin typeface="Meiryo UI" panose="020B0604030504040204" pitchFamily="50" charset="-128"/>
                <a:ea typeface="Meiryo UI" panose="020B0604030504040204" pitchFamily="50" charset="-128"/>
              </a:rPr>
              <a:t>等に通う子どもの世話を保護者として行うことが必要となった労働者</a:t>
            </a:r>
            <a:r>
              <a:rPr lang="ja-JP" altLang="en-US" sz="1400" dirty="0" smtClean="0">
                <a:latin typeface="Meiryo UI" panose="020B0604030504040204" pitchFamily="50" charset="-128"/>
                <a:ea typeface="Meiryo UI" panose="020B0604030504040204" pitchFamily="50" charset="-128"/>
              </a:rPr>
              <a:t>に対し、</a:t>
            </a:r>
            <a:r>
              <a:rPr lang="ja-JP" altLang="en-US" sz="1400" dirty="0">
                <a:latin typeface="Meiryo UI" panose="020B0604030504040204" pitchFamily="50" charset="-128"/>
                <a:ea typeface="Meiryo UI" panose="020B0604030504040204" pitchFamily="50" charset="-128"/>
                <a:cs typeface="メイリオ" pitchFamily="50" charset="-128"/>
              </a:rPr>
              <a:t>有給（賃金全額支給）の休暇（労働基準法上の年次有給休暇を除く）を取得させた事業</a:t>
            </a:r>
            <a:r>
              <a:rPr lang="ja-JP" altLang="en-US" sz="1400" dirty="0" smtClean="0">
                <a:latin typeface="Meiryo UI" panose="020B0604030504040204" pitchFamily="50" charset="-128"/>
                <a:ea typeface="Meiryo UI" panose="020B0604030504040204" pitchFamily="50" charset="-128"/>
                <a:cs typeface="メイリオ" pitchFamily="50" charset="-128"/>
              </a:rPr>
              <a:t>主は助成金の対象となります！</a:t>
            </a:r>
            <a:endParaRPr lang="en-US" altLang="ja-JP" sz="800" dirty="0">
              <a:latin typeface="Meiryo UI" panose="020B0604030504040204" pitchFamily="50" charset="-128"/>
              <a:ea typeface="Meiryo UI" panose="020B0604030504040204" pitchFamily="50" charset="-128"/>
              <a:cs typeface="メイリオ" pitchFamily="50" charset="-128"/>
            </a:endParaRPr>
          </a:p>
        </p:txBody>
      </p:sp>
      <p:sp>
        <p:nvSpPr>
          <p:cNvPr id="26" name="テキスト ボックス 25"/>
          <p:cNvSpPr txBox="1"/>
          <p:nvPr/>
        </p:nvSpPr>
        <p:spPr>
          <a:xfrm>
            <a:off x="4182540" y="1958133"/>
            <a:ext cx="1816994" cy="230832"/>
          </a:xfrm>
          <a:prstGeom prst="rect">
            <a:avLst/>
          </a:prstGeom>
          <a:noFill/>
        </p:spPr>
        <p:txBody>
          <a:bodyPr wrap="square" rtlCol="0">
            <a:spAutoFit/>
          </a:bodyPr>
          <a:lstStyle/>
          <a:p>
            <a:r>
              <a:rPr kumimoji="1" lang="ja-JP" altLang="en-US" sz="900" dirty="0" smtClean="0">
                <a:latin typeface="メイリオ" panose="020B0604030504040204" pitchFamily="50" charset="-128"/>
                <a:ea typeface="メイリオ" panose="020B0604030504040204" pitchFamily="50" charset="-128"/>
              </a:rPr>
              <a:t>＊詳細は裏面をご参照ください</a:t>
            </a:r>
            <a:endParaRPr kumimoji="1" lang="ja-JP" altLang="en-US" sz="900" dirty="0">
              <a:latin typeface="メイリオ" panose="020B0604030504040204" pitchFamily="50" charset="-128"/>
              <a:ea typeface="メイリオ" panose="020B0604030504040204" pitchFamily="50" charset="-128"/>
            </a:endParaRPr>
          </a:p>
        </p:txBody>
      </p:sp>
      <p:sp>
        <p:nvSpPr>
          <p:cNvPr id="11" name="角丸四角形 10"/>
          <p:cNvSpPr/>
          <p:nvPr/>
        </p:nvSpPr>
        <p:spPr>
          <a:xfrm>
            <a:off x="130871" y="2344509"/>
            <a:ext cx="6707713" cy="3322365"/>
          </a:xfrm>
          <a:prstGeom prst="roundRect">
            <a:avLst>
              <a:gd name="adj" fmla="val 459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15F59869-09B0-44D1-AEA1-9401990D6A11}"/>
              </a:ext>
            </a:extLst>
          </p:cNvPr>
          <p:cNvSpPr txBox="1"/>
          <p:nvPr/>
        </p:nvSpPr>
        <p:spPr>
          <a:xfrm>
            <a:off x="117300" y="2692617"/>
            <a:ext cx="6722372" cy="2521203"/>
          </a:xfrm>
          <a:prstGeom prst="rect">
            <a:avLst/>
          </a:prstGeom>
          <a:noFill/>
          <a:ln w="57150">
            <a:noFill/>
          </a:ln>
        </p:spPr>
        <p:txBody>
          <a:bodyPr wrap="square" rtlCol="0">
            <a:spAutoFit/>
          </a:bodyPr>
          <a:lstStyle/>
          <a:p>
            <a:pPr lvl="0" defTabSz="910552">
              <a:lnSpc>
                <a:spcPts val="900"/>
              </a:lnSpc>
              <a:defRPr/>
            </a:pPr>
            <a:r>
              <a:rPr lang="ja-JP" altLang="en-US"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令和２年</a:t>
            </a:r>
            <a:r>
              <a:rPr lang="en-US" altLang="ja-JP" sz="1200" b="1" dirty="0">
                <a:latin typeface="Meiryo UI" panose="020B0604030504040204" pitchFamily="50" charset="-128"/>
                <a:ea typeface="Meiryo UI" panose="020B0604030504040204" pitchFamily="50" charset="-128"/>
              </a:rPr>
              <a:t>10</a:t>
            </a:r>
            <a:r>
              <a:rPr lang="ja-JP" altLang="en-US" sz="1200" b="1" dirty="0">
                <a:latin typeface="Meiryo UI" panose="020B0604030504040204" pitchFamily="50" charset="-128"/>
                <a:ea typeface="Meiryo UI" panose="020B0604030504040204" pitchFamily="50" charset="-128"/>
              </a:rPr>
              <a:t>月</a:t>
            </a:r>
            <a:r>
              <a:rPr lang="ja-JP" altLang="en-US" sz="1200" b="1" dirty="0" smtClean="0">
                <a:latin typeface="Meiryo UI" panose="020B0604030504040204" pitchFamily="50" charset="-128"/>
                <a:ea typeface="Meiryo UI" panose="020B0604030504040204" pitchFamily="50" charset="-128"/>
              </a:rPr>
              <a:t>１日から</a:t>
            </a:r>
            <a:r>
              <a:rPr lang="en-US" altLang="ja-JP" sz="1200" b="1" dirty="0" smtClean="0">
                <a:latin typeface="Meiryo UI" panose="020B0604030504040204" pitchFamily="50" charset="-128"/>
                <a:ea typeface="Meiryo UI" panose="020B0604030504040204" pitchFamily="50" charset="-128"/>
              </a:rPr>
              <a:t>12</a:t>
            </a:r>
            <a:r>
              <a:rPr lang="ja-JP" altLang="en-US" sz="1200" b="1" dirty="0">
                <a:latin typeface="Meiryo UI" panose="020B0604030504040204" pitchFamily="50" charset="-128"/>
                <a:ea typeface="Meiryo UI" panose="020B0604030504040204" pitchFamily="50" charset="-128"/>
              </a:rPr>
              <a:t>月</a:t>
            </a:r>
            <a:r>
              <a:rPr lang="en-US" altLang="ja-JP" sz="1200" b="1" dirty="0">
                <a:latin typeface="Meiryo UI" panose="020B0604030504040204" pitchFamily="50" charset="-128"/>
                <a:ea typeface="Meiryo UI" panose="020B0604030504040204" pitchFamily="50" charset="-128"/>
              </a:rPr>
              <a:t>31</a:t>
            </a:r>
            <a:r>
              <a:rPr lang="ja-JP" altLang="en-US" sz="1200" b="1" dirty="0">
                <a:latin typeface="Meiryo UI" panose="020B0604030504040204" pitchFamily="50" charset="-128"/>
                <a:ea typeface="Meiryo UI" panose="020B0604030504040204" pitchFamily="50" charset="-128"/>
              </a:rPr>
              <a:t>日</a:t>
            </a:r>
            <a:r>
              <a:rPr lang="ja-JP" altLang="en-US" sz="1200" dirty="0">
                <a:latin typeface="Meiryo UI" panose="020B0604030504040204" pitchFamily="50" charset="-128"/>
                <a:ea typeface="Meiryo UI" panose="020B0604030504040204" pitchFamily="50" charset="-128"/>
              </a:rPr>
              <a:t>までの</a:t>
            </a:r>
            <a:r>
              <a:rPr lang="ja-JP" altLang="en-US" sz="1200" dirty="0" smtClean="0">
                <a:latin typeface="Meiryo UI" panose="020B0604030504040204" pitchFamily="50" charset="-128"/>
                <a:ea typeface="Meiryo UI" panose="020B0604030504040204" pitchFamily="50" charset="-128"/>
              </a:rPr>
              <a:t>休暇</a:t>
            </a:r>
            <a:r>
              <a:rPr lang="ja-JP" altLang="en-US" sz="1200" dirty="0">
                <a:latin typeface="Meiryo UI" panose="020B0604030504040204" pitchFamily="50" charset="-128"/>
                <a:ea typeface="Meiryo UI" panose="020B0604030504040204" pitchFamily="50" charset="-128"/>
                <a:cs typeface="メイリオ" pitchFamily="50" charset="-128"/>
              </a:rPr>
              <a:t>に関する</a:t>
            </a:r>
            <a:r>
              <a:rPr lang="ja-JP" altLang="en-US" sz="1200" b="1" dirty="0">
                <a:latin typeface="Meiryo UI" panose="020B0604030504040204" pitchFamily="50" charset="-128"/>
                <a:ea typeface="Meiryo UI" panose="020B0604030504040204" pitchFamily="50" charset="-128"/>
                <a:cs typeface="メイリオ" pitchFamily="50" charset="-128"/>
              </a:rPr>
              <a:t>申請期限</a:t>
            </a:r>
            <a:r>
              <a:rPr lang="ja-JP" altLang="en-US" sz="1200" b="1" dirty="0" smtClean="0">
                <a:latin typeface="Meiryo UI" panose="020B0604030504040204" pitchFamily="50" charset="-128"/>
                <a:ea typeface="Meiryo UI" panose="020B0604030504040204" pitchFamily="50" charset="-128"/>
                <a:cs typeface="メイリオ" pitchFamily="50" charset="-128"/>
              </a:rPr>
              <a:t>は</a:t>
            </a:r>
            <a:r>
              <a:rPr lang="ja-JP" altLang="en-US" sz="1200" b="1" dirty="0" smtClean="0">
                <a:latin typeface="Meiryo UI" panose="020B0604030504040204" pitchFamily="50" charset="-128"/>
                <a:ea typeface="Meiryo UI" panose="020B0604030504040204" pitchFamily="50" charset="-128"/>
              </a:rPr>
              <a:t>令和</a:t>
            </a:r>
            <a:r>
              <a:rPr lang="ja-JP" altLang="en-US" sz="1200" b="1" dirty="0">
                <a:latin typeface="Meiryo UI" panose="020B0604030504040204" pitchFamily="50" charset="-128"/>
                <a:ea typeface="Meiryo UI" panose="020B0604030504040204" pitchFamily="50" charset="-128"/>
              </a:rPr>
              <a:t>３年</a:t>
            </a:r>
            <a:r>
              <a:rPr lang="ja-JP" altLang="en-US" sz="1200" b="1" dirty="0" smtClean="0">
                <a:latin typeface="Meiryo UI" panose="020B0604030504040204" pitchFamily="50" charset="-128"/>
                <a:ea typeface="Meiryo UI" panose="020B0604030504040204" pitchFamily="50" charset="-128"/>
              </a:rPr>
              <a:t>３月</a:t>
            </a:r>
            <a:r>
              <a:rPr lang="en-US" altLang="ja-JP" sz="1200" b="1" dirty="0">
                <a:latin typeface="Meiryo UI" panose="020B0604030504040204" pitchFamily="50" charset="-128"/>
                <a:ea typeface="Meiryo UI" panose="020B0604030504040204" pitchFamily="50" charset="-128"/>
              </a:rPr>
              <a:t>31</a:t>
            </a:r>
            <a:r>
              <a:rPr lang="ja-JP" altLang="en-US" sz="1200" b="1" dirty="0" smtClean="0">
                <a:latin typeface="Meiryo UI" panose="020B0604030504040204" pitchFamily="50" charset="-128"/>
                <a:ea typeface="Meiryo UI" panose="020B0604030504040204" pitchFamily="50" charset="-128"/>
              </a:rPr>
              <a:t>日</a:t>
            </a:r>
            <a:r>
              <a:rPr lang="ja-JP" altLang="en-US" sz="1200" dirty="0" smtClean="0">
                <a:latin typeface="Meiryo UI" panose="020B0604030504040204" pitchFamily="50" charset="-128"/>
                <a:ea typeface="Meiryo UI" panose="020B0604030504040204" pitchFamily="50" charset="-128"/>
              </a:rPr>
              <a:t>です。</a:t>
            </a:r>
            <a:endParaRPr lang="en-US" altLang="ja-JP" sz="1200" dirty="0" smtClean="0">
              <a:latin typeface="Meiryo UI" panose="020B0604030504040204" pitchFamily="50" charset="-128"/>
              <a:ea typeface="Meiryo UI" panose="020B0604030504040204" pitchFamily="50" charset="-128"/>
            </a:endParaRPr>
          </a:p>
          <a:p>
            <a:pPr lvl="0" defTabSz="910552">
              <a:lnSpc>
                <a:spcPts val="900"/>
              </a:lnSpc>
              <a:defRPr/>
            </a:pPr>
            <a:endParaRPr lang="ja-JP" altLang="en-US" sz="1200" dirty="0">
              <a:latin typeface="Meiryo UI" panose="020B0604030504040204" pitchFamily="50" charset="-128"/>
              <a:ea typeface="Meiryo UI" panose="020B0604030504040204" pitchFamily="50" charset="-128"/>
            </a:endParaRPr>
          </a:p>
          <a:p>
            <a:pPr lvl="0" defTabSz="910552">
              <a:lnSpc>
                <a:spcPts val="900"/>
              </a:lnSpc>
              <a:defRPr/>
            </a:pP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令和３年１月</a:t>
            </a:r>
            <a:r>
              <a:rPr lang="ja-JP" altLang="en-US" sz="1200" b="1" dirty="0" smtClean="0">
                <a:latin typeface="Meiryo UI" panose="020B0604030504040204" pitchFamily="50" charset="-128"/>
                <a:ea typeface="Meiryo UI" panose="020B0604030504040204" pitchFamily="50" charset="-128"/>
              </a:rPr>
              <a:t>１日から３月</a:t>
            </a:r>
            <a:r>
              <a:rPr lang="en-US" altLang="ja-JP" sz="1200" b="1" dirty="0">
                <a:latin typeface="Meiryo UI" panose="020B0604030504040204" pitchFamily="50" charset="-128"/>
                <a:ea typeface="Meiryo UI" panose="020B0604030504040204" pitchFamily="50" charset="-128"/>
              </a:rPr>
              <a:t>31</a:t>
            </a:r>
            <a:r>
              <a:rPr lang="ja-JP" altLang="en-US" sz="1200" b="1" dirty="0">
                <a:latin typeface="Meiryo UI" panose="020B0604030504040204" pitchFamily="50" charset="-128"/>
                <a:ea typeface="Meiryo UI" panose="020B0604030504040204" pitchFamily="50" charset="-128"/>
              </a:rPr>
              <a:t>日</a:t>
            </a:r>
            <a:r>
              <a:rPr lang="ja-JP" altLang="en-US" sz="1200" dirty="0">
                <a:latin typeface="Meiryo UI" panose="020B0604030504040204" pitchFamily="50" charset="-128"/>
                <a:ea typeface="Meiryo UI" panose="020B0604030504040204" pitchFamily="50" charset="-128"/>
              </a:rPr>
              <a:t>までの休暇</a:t>
            </a:r>
            <a:r>
              <a:rPr lang="ja-JP" altLang="en-US" sz="1200" dirty="0">
                <a:latin typeface="Meiryo UI" panose="020B0604030504040204" pitchFamily="50" charset="-128"/>
                <a:ea typeface="Meiryo UI" panose="020B0604030504040204" pitchFamily="50" charset="-128"/>
                <a:cs typeface="メイリオ" pitchFamily="50" charset="-128"/>
              </a:rPr>
              <a:t>に関する</a:t>
            </a:r>
            <a:r>
              <a:rPr lang="ja-JP" altLang="en-US" sz="1200" b="1" dirty="0">
                <a:latin typeface="Meiryo UI" panose="020B0604030504040204" pitchFamily="50" charset="-128"/>
                <a:ea typeface="Meiryo UI" panose="020B0604030504040204" pitchFamily="50" charset="-128"/>
                <a:cs typeface="メイリオ" pitchFamily="50" charset="-128"/>
              </a:rPr>
              <a:t>申請期限は</a:t>
            </a:r>
            <a:r>
              <a:rPr lang="ja-JP" altLang="en-US" sz="1200" b="1" dirty="0" smtClean="0">
                <a:latin typeface="Meiryo UI" panose="020B0604030504040204" pitchFamily="50" charset="-128"/>
                <a:ea typeface="Meiryo UI" panose="020B0604030504040204" pitchFamily="50" charset="-128"/>
              </a:rPr>
              <a:t>令和</a:t>
            </a:r>
            <a:r>
              <a:rPr lang="ja-JP" altLang="en-US" sz="1200" b="1" dirty="0">
                <a:latin typeface="Meiryo UI" panose="020B0604030504040204" pitchFamily="50" charset="-128"/>
                <a:ea typeface="Meiryo UI" panose="020B0604030504040204" pitchFamily="50" charset="-128"/>
              </a:rPr>
              <a:t>３年６月</a:t>
            </a:r>
            <a:r>
              <a:rPr lang="en-US" altLang="ja-JP" sz="1200" b="1" dirty="0">
                <a:latin typeface="Meiryo UI" panose="020B0604030504040204" pitchFamily="50" charset="-128"/>
                <a:ea typeface="Meiryo UI" panose="020B0604030504040204" pitchFamily="50" charset="-128"/>
              </a:rPr>
              <a:t>30</a:t>
            </a:r>
            <a:r>
              <a:rPr lang="ja-JP" altLang="en-US" sz="1200" b="1" dirty="0" smtClean="0">
                <a:latin typeface="Meiryo UI" panose="020B0604030504040204" pitchFamily="50" charset="-128"/>
                <a:ea typeface="Meiryo UI" panose="020B0604030504040204" pitchFamily="50" charset="-128"/>
              </a:rPr>
              <a:t>日</a:t>
            </a:r>
            <a:r>
              <a:rPr lang="ja-JP" altLang="en-US" sz="1200" dirty="0" smtClean="0">
                <a:latin typeface="Meiryo UI" panose="020B0604030504040204" pitchFamily="50" charset="-128"/>
                <a:ea typeface="Meiryo UI" panose="020B0604030504040204" pitchFamily="50" charset="-128"/>
              </a:rPr>
              <a:t>です。</a:t>
            </a:r>
            <a:endParaRPr lang="ja-JP" altLang="en-US" sz="1200" dirty="0">
              <a:latin typeface="Meiryo UI" panose="020B0604030504040204" pitchFamily="50" charset="-128"/>
              <a:ea typeface="Meiryo UI" panose="020B0604030504040204" pitchFamily="50" charset="-128"/>
            </a:endParaRPr>
          </a:p>
          <a:p>
            <a:pPr lvl="0" defTabSz="910552">
              <a:lnSpc>
                <a:spcPts val="900"/>
              </a:lnSpc>
              <a:defRPr/>
            </a:pPr>
            <a:endParaRPr lang="en-US" altLang="ja-JP" sz="1000" dirty="0">
              <a:latin typeface="Meiryo UI" panose="020B0604030504040204" pitchFamily="50" charset="-128"/>
              <a:ea typeface="Meiryo UI" panose="020B0604030504040204" pitchFamily="50" charset="-128"/>
            </a:endParaRPr>
          </a:p>
          <a:p>
            <a:pPr marL="180975" indent="-180975" defTabSz="910552">
              <a:lnSpc>
                <a:spcPts val="900"/>
              </a:lnSpc>
              <a:defRPr/>
            </a:pPr>
            <a:r>
              <a:rPr lang="ja-JP" altLang="en-US" sz="1200" dirty="0">
                <a:latin typeface="Meiryo UI" panose="020B0604030504040204" pitchFamily="50" charset="-128"/>
                <a:ea typeface="Meiryo UI" panose="020B0604030504040204" pitchFamily="50" charset="-128"/>
                <a:cs typeface="メイリオ" pitchFamily="50" charset="-128"/>
              </a:rPr>
              <a:t>・　助成内容は</a:t>
            </a:r>
            <a:r>
              <a:rPr lang="ja-JP" altLang="en-US" sz="1200" b="1" dirty="0">
                <a:latin typeface="Meiryo UI" panose="020B0604030504040204" pitchFamily="50" charset="-128"/>
                <a:ea typeface="Meiryo UI" panose="020B0604030504040204" pitchFamily="50" charset="-128"/>
              </a:rPr>
              <a:t>特別</a:t>
            </a:r>
            <a:r>
              <a:rPr lang="ja-JP" altLang="ja-JP" sz="1200" b="1" dirty="0">
                <a:latin typeface="Meiryo UI" panose="020B0604030504040204" pitchFamily="50" charset="-128"/>
                <a:ea typeface="Meiryo UI" panose="020B0604030504040204" pitchFamily="50" charset="-128"/>
              </a:rPr>
              <a:t>休暇を取得した対象労働者に支払った賃金</a:t>
            </a:r>
            <a:r>
              <a:rPr lang="ja-JP" altLang="en-US" sz="1200" b="1" dirty="0">
                <a:latin typeface="Meiryo UI" panose="020B0604030504040204" pitchFamily="50" charset="-128"/>
                <a:ea typeface="Meiryo UI" panose="020B0604030504040204" pitchFamily="50" charset="-128"/>
              </a:rPr>
              <a:t>相当</a:t>
            </a:r>
            <a:r>
              <a:rPr lang="ja-JP" altLang="ja-JP" sz="1200" b="1" dirty="0">
                <a:latin typeface="Meiryo UI" panose="020B0604030504040204" pitchFamily="50" charset="-128"/>
                <a:ea typeface="Meiryo UI" panose="020B0604030504040204" pitchFamily="50" charset="-128"/>
              </a:rPr>
              <a:t>額</a:t>
            </a:r>
            <a:r>
              <a:rPr lang="en-US" altLang="ja-JP" sz="1200" b="1" dirty="0">
                <a:latin typeface="Meiryo UI" panose="020B0604030504040204" pitchFamily="50" charset="-128"/>
                <a:ea typeface="Meiryo UI" panose="020B0604030504040204" pitchFamily="50" charset="-128"/>
              </a:rPr>
              <a:t>×10</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10</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です。</a:t>
            </a:r>
            <a:endParaRPr lang="en-US" altLang="ja-JP" sz="1200" dirty="0">
              <a:latin typeface="Meiryo UI" panose="020B0604030504040204" pitchFamily="50" charset="-128"/>
              <a:ea typeface="Meiryo UI" panose="020B0604030504040204" pitchFamily="50" charset="-128"/>
            </a:endParaRPr>
          </a:p>
          <a:p>
            <a:pPr marL="180975" indent="-180975" defTabSz="910552">
              <a:defRPr/>
            </a:pPr>
            <a:r>
              <a:rPr lang="ja-JP" altLang="en-US" sz="12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日額上限：</a:t>
            </a:r>
            <a:r>
              <a:rPr lang="en-US" altLang="ja-JP" sz="1000" dirty="0">
                <a:latin typeface="Meiryo UI" panose="020B0604030504040204" pitchFamily="50" charset="-128"/>
                <a:ea typeface="Meiryo UI" panose="020B0604030504040204" pitchFamily="50" charset="-128"/>
              </a:rPr>
              <a:t>15,000</a:t>
            </a:r>
            <a:r>
              <a:rPr lang="ja-JP" altLang="en-US" sz="1000" dirty="0" smtClean="0">
                <a:latin typeface="Meiryo UI" panose="020B0604030504040204" pitchFamily="50" charset="-128"/>
                <a:ea typeface="Meiryo UI" panose="020B0604030504040204" pitchFamily="50" charset="-128"/>
              </a:rPr>
              <a:t>円</a:t>
            </a:r>
            <a:endParaRPr lang="en-US" altLang="ja-JP" sz="1000" dirty="0" smtClean="0">
              <a:latin typeface="Meiryo UI" panose="020B0604030504040204" pitchFamily="50" charset="-128"/>
              <a:ea typeface="Meiryo UI" panose="020B0604030504040204" pitchFamily="50" charset="-128"/>
            </a:endParaRPr>
          </a:p>
          <a:p>
            <a:pPr marL="180975" indent="-180975" defTabSz="910552">
              <a:lnSpc>
                <a:spcPts val="1000"/>
              </a:lnSpc>
              <a:defRPr/>
            </a:pPr>
            <a:endParaRPr lang="en-US" altLang="ja-JP" sz="1200" dirty="0">
              <a:latin typeface="Meiryo UI" panose="020B0604030504040204" pitchFamily="50" charset="-128"/>
              <a:ea typeface="Meiryo UI" panose="020B0604030504040204" pitchFamily="50" charset="-128"/>
              <a:cs typeface="メイリオ" pitchFamily="50" charset="-128"/>
            </a:endParaRPr>
          </a:p>
          <a:p>
            <a:pPr marL="144000" lvl="0" indent="-180000" defTabSz="910552">
              <a:lnSpc>
                <a:spcPts val="1300"/>
              </a:lnSpc>
              <a:defRPr/>
            </a:pPr>
            <a:r>
              <a:rPr lang="ja-JP" altLang="en-US" sz="1200" dirty="0" smtClean="0">
                <a:latin typeface="Meiryo UI" panose="020B0604030504040204" pitchFamily="50" charset="-128"/>
                <a:ea typeface="Meiryo UI" panose="020B0604030504040204" pitchFamily="50" charset="-128"/>
                <a:cs typeface="メイリオ" pitchFamily="50" charset="-128"/>
              </a:rPr>
              <a:t>・ この助成金は、</a:t>
            </a:r>
            <a:r>
              <a:rPr lang="ja-JP" altLang="en-US" sz="1200" b="1" dirty="0" smtClean="0">
                <a:latin typeface="Meiryo UI" panose="020B0604030504040204" pitchFamily="50" charset="-128"/>
                <a:ea typeface="Meiryo UI" panose="020B0604030504040204" pitchFamily="50" charset="-128"/>
                <a:cs typeface="メイリオ" pitchFamily="50" charset="-128"/>
              </a:rPr>
              <a:t>既に欠勤や年次有給休暇の取得として処理</a:t>
            </a:r>
            <a:r>
              <a:rPr lang="ja-JP" altLang="en-US" sz="1200" dirty="0" smtClean="0">
                <a:latin typeface="Meiryo UI" panose="020B0604030504040204" pitchFamily="50" charset="-128"/>
                <a:ea typeface="Meiryo UI" panose="020B0604030504040204" pitchFamily="50" charset="-128"/>
                <a:cs typeface="メイリオ" pitchFamily="50" charset="-128"/>
              </a:rPr>
              <a:t>された分についても、事後的に特別休暇に</a:t>
            </a:r>
            <a:r>
              <a:rPr lang="ja-JP" altLang="en-US" sz="1200" b="1" dirty="0" smtClean="0">
                <a:latin typeface="Meiryo UI" panose="020B0604030504040204" pitchFamily="50" charset="-128"/>
                <a:ea typeface="Meiryo UI" panose="020B0604030504040204" pitchFamily="50" charset="-128"/>
                <a:cs typeface="メイリオ" pitchFamily="50" charset="-128"/>
              </a:rPr>
              <a:t>振り替えた場合は対象</a:t>
            </a:r>
            <a:r>
              <a:rPr lang="ja-JP" altLang="en-US" sz="1200" dirty="0" smtClean="0">
                <a:latin typeface="Meiryo UI" panose="020B0604030504040204" pitchFamily="50" charset="-128"/>
                <a:ea typeface="Meiryo UI" panose="020B0604030504040204" pitchFamily="50" charset="-128"/>
                <a:cs typeface="メイリオ" pitchFamily="50" charset="-128"/>
              </a:rPr>
              <a:t>になります。</a:t>
            </a:r>
            <a:endParaRPr lang="en-US" altLang="ja-JP" sz="1200" dirty="0">
              <a:latin typeface="Meiryo UI" panose="020B0604030504040204" pitchFamily="50" charset="-128"/>
              <a:ea typeface="Meiryo UI" panose="020B0604030504040204" pitchFamily="50" charset="-128"/>
              <a:cs typeface="メイリオ" pitchFamily="50" charset="-128"/>
            </a:endParaRPr>
          </a:p>
          <a:p>
            <a:pPr marL="144000" lvl="0" indent="-180000" defTabSz="910552">
              <a:lnSpc>
                <a:spcPts val="1300"/>
              </a:lnSpc>
              <a:defRPr/>
            </a:pPr>
            <a:r>
              <a:rPr lang="ja-JP" altLang="en-US" sz="900" dirty="0" smtClean="0">
                <a:latin typeface="Meiryo UI" panose="020B0604030504040204" pitchFamily="50" charset="-128"/>
                <a:ea typeface="Meiryo UI" panose="020B0604030504040204" pitchFamily="50" charset="-128"/>
              </a:rPr>
              <a:t>　　令和</a:t>
            </a:r>
            <a:r>
              <a:rPr lang="ja-JP" altLang="en-US" sz="900" dirty="0">
                <a:latin typeface="Meiryo UI" panose="020B0604030504040204" pitchFamily="50" charset="-128"/>
                <a:ea typeface="Meiryo UI" panose="020B0604030504040204" pitchFamily="50" charset="-128"/>
              </a:rPr>
              <a:t>２年２月</a:t>
            </a:r>
            <a:r>
              <a:rPr lang="en-US" altLang="ja-JP" sz="900" dirty="0">
                <a:latin typeface="Meiryo UI" panose="020B0604030504040204" pitchFamily="50" charset="-128"/>
                <a:ea typeface="Meiryo UI" panose="020B0604030504040204" pitchFamily="50" charset="-128"/>
              </a:rPr>
              <a:t>27</a:t>
            </a:r>
            <a:r>
              <a:rPr lang="ja-JP" altLang="en-US" sz="900" dirty="0">
                <a:latin typeface="Meiryo UI" panose="020B0604030504040204" pitchFamily="50" charset="-128"/>
                <a:ea typeface="Meiryo UI" panose="020B0604030504040204" pitchFamily="50" charset="-128"/>
              </a:rPr>
              <a:t>日から９月</a:t>
            </a:r>
            <a:r>
              <a:rPr lang="en-US" altLang="ja-JP" sz="900" dirty="0">
                <a:latin typeface="Meiryo UI" panose="020B0604030504040204" pitchFamily="50" charset="-128"/>
                <a:ea typeface="Meiryo UI" panose="020B0604030504040204" pitchFamily="50" charset="-128"/>
              </a:rPr>
              <a:t>30</a:t>
            </a:r>
            <a:r>
              <a:rPr lang="ja-JP" altLang="en-US" sz="900" dirty="0">
                <a:latin typeface="Meiryo UI" panose="020B0604030504040204" pitchFamily="50" charset="-128"/>
                <a:ea typeface="Meiryo UI" panose="020B0604030504040204" pitchFamily="50" charset="-128"/>
              </a:rPr>
              <a:t>日までの休暇に関する申請受付は原則として令和２年</a:t>
            </a:r>
            <a:r>
              <a:rPr lang="en-US" altLang="ja-JP" sz="900" dirty="0">
                <a:latin typeface="Meiryo UI" panose="020B0604030504040204" pitchFamily="50" charset="-128"/>
                <a:ea typeface="Meiryo UI" panose="020B0604030504040204" pitchFamily="50" charset="-128"/>
              </a:rPr>
              <a:t>12</a:t>
            </a:r>
            <a:r>
              <a:rPr lang="ja-JP" altLang="en-US" sz="900" dirty="0">
                <a:latin typeface="Meiryo UI" panose="020B0604030504040204" pitchFamily="50" charset="-128"/>
                <a:ea typeface="Meiryo UI" panose="020B0604030504040204" pitchFamily="50" charset="-128"/>
              </a:rPr>
              <a:t>月</a:t>
            </a:r>
            <a:r>
              <a:rPr lang="en-US" altLang="ja-JP" sz="900" dirty="0">
                <a:latin typeface="Meiryo UI" panose="020B0604030504040204" pitchFamily="50" charset="-128"/>
                <a:ea typeface="Meiryo UI" panose="020B0604030504040204" pitchFamily="50" charset="-128"/>
              </a:rPr>
              <a:t>28</a:t>
            </a:r>
            <a:r>
              <a:rPr lang="ja-JP" altLang="en-US" sz="900" dirty="0">
                <a:latin typeface="Meiryo UI" panose="020B0604030504040204" pitchFamily="50" charset="-128"/>
                <a:ea typeface="Meiryo UI" panose="020B0604030504040204" pitchFamily="50" charset="-128"/>
              </a:rPr>
              <a:t>日で終了しています。ただし</a:t>
            </a:r>
            <a:r>
              <a:rPr lang="ja-JP" altLang="en-US" sz="900" dirty="0" smtClean="0">
                <a:latin typeface="Meiryo UI" panose="020B0604030504040204" pitchFamily="50" charset="-128"/>
                <a:ea typeface="Meiryo UI" panose="020B0604030504040204" pitchFamily="50" charset="-128"/>
              </a:rPr>
              <a:t>、次の</a:t>
            </a:r>
            <a:r>
              <a:rPr lang="en-US" altLang="ja-JP" sz="900" dirty="0" smtClean="0">
                <a:latin typeface="Meiryo UI" panose="020B0604030504040204" pitchFamily="50" charset="-128"/>
                <a:ea typeface="Meiryo UI" panose="020B0604030504040204" pitchFamily="50" charset="-128"/>
              </a:rPr>
              <a:t>Ⅰ</a:t>
            </a:r>
            <a:r>
              <a:rPr lang="ja-JP" altLang="en-US" sz="900" dirty="0" err="1" smtClean="0">
                <a:latin typeface="Meiryo UI" panose="020B0604030504040204" pitchFamily="50" charset="-128"/>
                <a:ea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rPr>
              <a:t>Ⅱ</a:t>
            </a:r>
            <a:r>
              <a:rPr lang="ja-JP" altLang="en-US" sz="900" dirty="0" smtClean="0">
                <a:latin typeface="Meiryo UI" panose="020B0604030504040204" pitchFamily="50" charset="-128"/>
                <a:ea typeface="Meiryo UI" panose="020B0604030504040204" pitchFamily="50" charset="-128"/>
              </a:rPr>
              <a:t>や</a:t>
            </a:r>
            <a:endParaRPr lang="en-US" altLang="ja-JP" sz="900" dirty="0" smtClean="0">
              <a:latin typeface="Meiryo UI" panose="020B0604030504040204" pitchFamily="50" charset="-128"/>
              <a:ea typeface="Meiryo UI" panose="020B0604030504040204" pitchFamily="50" charset="-128"/>
            </a:endParaRPr>
          </a:p>
          <a:p>
            <a:pPr marL="144000" lvl="0" indent="-180000" defTabSz="910552">
              <a:lnSpc>
                <a:spcPts val="1300"/>
              </a:lnSpc>
              <a:defRPr/>
            </a:pPr>
            <a:r>
              <a:rPr lang="ja-JP" altLang="en-US" sz="900" dirty="0" smtClean="0">
                <a:latin typeface="Meiryo UI" panose="020B0604030504040204" pitchFamily="50" charset="-128"/>
                <a:ea typeface="Meiryo UI" panose="020B0604030504040204" pitchFamily="50" charset="-128"/>
              </a:rPr>
              <a:t>　　天災等のやむを得ない</a:t>
            </a:r>
            <a:r>
              <a:rPr lang="ja-JP" altLang="en-US" sz="900" dirty="0">
                <a:latin typeface="Meiryo UI" panose="020B0604030504040204" pitchFamily="50" charset="-128"/>
                <a:ea typeface="Meiryo UI" panose="020B0604030504040204" pitchFamily="50" charset="-128"/>
              </a:rPr>
              <a:t>理由があると認められる</a:t>
            </a:r>
            <a:r>
              <a:rPr lang="ja-JP" altLang="en-US" sz="900" dirty="0" smtClean="0">
                <a:latin typeface="Meiryo UI" panose="020B0604030504040204" pitchFamily="50" charset="-128"/>
                <a:ea typeface="Meiryo UI" panose="020B0604030504040204" pitchFamily="50" charset="-128"/>
              </a:rPr>
              <a:t>場合は</a:t>
            </a:r>
            <a:r>
              <a:rPr lang="ja-JP" altLang="en-US" sz="900" dirty="0">
                <a:latin typeface="Meiryo UI" panose="020B0604030504040204" pitchFamily="50" charset="-128"/>
                <a:ea typeface="Meiryo UI" panose="020B0604030504040204" pitchFamily="50" charset="-128"/>
              </a:rPr>
              <a:t>申請</a:t>
            </a:r>
            <a:r>
              <a:rPr lang="ja-JP" altLang="en-US" sz="900" dirty="0" smtClean="0">
                <a:latin typeface="Meiryo UI" panose="020B0604030504040204" pitchFamily="50" charset="-128"/>
                <a:ea typeface="Meiryo UI" panose="020B0604030504040204" pitchFamily="50" charset="-128"/>
              </a:rPr>
              <a:t>期限を超過して申請</a:t>
            </a:r>
            <a:r>
              <a:rPr lang="ja-JP" altLang="en-US" sz="900" dirty="0">
                <a:latin typeface="Meiryo UI" panose="020B0604030504040204" pitchFamily="50" charset="-128"/>
                <a:ea typeface="Meiryo UI" panose="020B0604030504040204" pitchFamily="50" charset="-128"/>
              </a:rPr>
              <a:t>することが可能です</a:t>
            </a:r>
            <a:r>
              <a:rPr lang="ja-JP" altLang="en-US" sz="900" dirty="0" smtClean="0">
                <a:latin typeface="Meiryo UI" panose="020B0604030504040204" pitchFamily="50" charset="-128"/>
                <a:ea typeface="Meiryo UI" panose="020B0604030504040204" pitchFamily="50" charset="-128"/>
              </a:rPr>
              <a:t>。詳細はホームページをご覧ください。</a:t>
            </a:r>
            <a:endParaRPr lang="en-US" altLang="ja-JP" sz="900" dirty="0" smtClean="0">
              <a:latin typeface="Meiryo UI" panose="020B0604030504040204" pitchFamily="50" charset="-128"/>
              <a:ea typeface="Meiryo UI" panose="020B0604030504040204" pitchFamily="50" charset="-128"/>
            </a:endParaRPr>
          </a:p>
          <a:p>
            <a:pPr marL="144000" lvl="0" indent="-180000" defTabSz="910552">
              <a:lnSpc>
                <a:spcPts val="1300"/>
              </a:lnSpc>
              <a:defRPr/>
            </a:pPr>
            <a:r>
              <a:rPr lang="ja-JP" altLang="en-US" sz="900" dirty="0" smtClean="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Ⅰ</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労働者からの労働局の特別相談窓口への「（企業に）この助成金を利用してもらいたい」等のご相談に基づき、労働局が事業主へ</a:t>
            </a:r>
            <a:r>
              <a:rPr lang="ja-JP" altLang="en-US" sz="900" dirty="0" smtClean="0">
                <a:latin typeface="Meiryo UI" panose="020B0604030504040204" pitchFamily="50" charset="-128"/>
                <a:ea typeface="Meiryo UI" panose="020B0604030504040204" pitchFamily="50" charset="-128"/>
              </a:rPr>
              <a:t>の</a:t>
            </a:r>
            <a:endParaRPr lang="en-US" altLang="ja-JP" sz="900" dirty="0" smtClean="0">
              <a:latin typeface="Meiryo UI" panose="020B0604030504040204" pitchFamily="50" charset="-128"/>
              <a:ea typeface="Meiryo UI" panose="020B0604030504040204" pitchFamily="50" charset="-128"/>
            </a:endParaRPr>
          </a:p>
          <a:p>
            <a:pPr marL="288000" lvl="0" defTabSz="910552">
              <a:lnSpc>
                <a:spcPts val="900"/>
              </a:lnSpc>
              <a:defRPr/>
            </a:pPr>
            <a:r>
              <a:rPr lang="ja-JP" altLang="en-US" sz="900" dirty="0" smtClean="0">
                <a:latin typeface="Meiryo UI" panose="020B0604030504040204" pitchFamily="50" charset="-128"/>
                <a:ea typeface="Meiryo UI" panose="020B0604030504040204" pitchFamily="50" charset="-128"/>
              </a:rPr>
              <a:t>　  助成金活用</a:t>
            </a:r>
            <a:r>
              <a:rPr lang="ja-JP" altLang="en-US" sz="900" dirty="0">
                <a:latin typeface="Meiryo UI" panose="020B0604030504040204" pitchFamily="50" charset="-128"/>
                <a:ea typeface="Meiryo UI" panose="020B0604030504040204" pitchFamily="50" charset="-128"/>
              </a:rPr>
              <a:t>の働きかけを行い、これを受けて事業主が申請を行う</a:t>
            </a:r>
            <a:r>
              <a:rPr lang="ja-JP" altLang="en-US" sz="900" dirty="0" smtClean="0">
                <a:latin typeface="Meiryo UI" panose="020B0604030504040204" pitchFamily="50" charset="-128"/>
                <a:ea typeface="Meiryo UI" panose="020B0604030504040204" pitchFamily="50" charset="-128"/>
              </a:rPr>
              <a:t>場合</a:t>
            </a:r>
            <a:endParaRPr lang="en-US" altLang="ja-JP" sz="900" dirty="0" smtClean="0">
              <a:latin typeface="Meiryo UI" panose="020B0604030504040204" pitchFamily="50" charset="-128"/>
              <a:ea typeface="Meiryo UI" panose="020B0604030504040204" pitchFamily="50" charset="-128"/>
            </a:endParaRPr>
          </a:p>
          <a:p>
            <a:pPr marL="288000" lvl="0" defTabSz="910552">
              <a:lnSpc>
                <a:spcPts val="900"/>
              </a:lnSpc>
              <a:defRPr/>
            </a:pPr>
            <a:r>
              <a:rPr lang="en-US" altLang="ja-JP" sz="900" dirty="0" smtClean="0">
                <a:latin typeface="Meiryo UI" panose="020B0604030504040204" pitchFamily="50" charset="-128"/>
                <a:ea typeface="Meiryo UI" panose="020B0604030504040204" pitchFamily="50" charset="-128"/>
              </a:rPr>
              <a:t>Ⅱ</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労働者が労働局の特別相談窓口へ相談し、労働局から助言等を受けて、労働者自らが事業</a:t>
            </a:r>
            <a:r>
              <a:rPr lang="ja-JP" altLang="en-US" sz="900" dirty="0" smtClean="0">
                <a:latin typeface="Meiryo UI" panose="020B0604030504040204" pitchFamily="50" charset="-128"/>
                <a:ea typeface="Meiryo UI" panose="020B0604030504040204" pitchFamily="50" charset="-128"/>
              </a:rPr>
              <a:t>主に働きかけ</a:t>
            </a:r>
            <a:r>
              <a:rPr lang="ja-JP" altLang="en-US" sz="900" dirty="0">
                <a:latin typeface="Meiryo UI" panose="020B0604030504040204" pitchFamily="50" charset="-128"/>
                <a:ea typeface="Meiryo UI" panose="020B0604030504040204" pitchFamily="50" charset="-128"/>
              </a:rPr>
              <a:t>、事業主が申請を</a:t>
            </a:r>
            <a:r>
              <a:rPr lang="ja-JP" altLang="en-US" sz="900" dirty="0" smtClean="0">
                <a:latin typeface="Meiryo UI" panose="020B0604030504040204" pitchFamily="50" charset="-128"/>
                <a:ea typeface="Meiryo UI" panose="020B0604030504040204" pitchFamily="50" charset="-128"/>
              </a:rPr>
              <a:t>行う場合</a:t>
            </a:r>
            <a:endParaRPr lang="en-US" altLang="ja-JP" sz="900" dirty="0">
              <a:latin typeface="Meiryo UI" panose="020B0604030504040204" pitchFamily="50" charset="-128"/>
              <a:ea typeface="Meiryo UI" panose="020B0604030504040204" pitchFamily="50" charset="-128"/>
            </a:endParaRPr>
          </a:p>
          <a:p>
            <a:pPr marL="144000" lvl="0" indent="-180000" defTabSz="910552">
              <a:lnSpc>
                <a:spcPts val="1300"/>
              </a:lnSpc>
              <a:defRPr/>
            </a:pPr>
            <a:endParaRPr lang="en-US" altLang="ja-JP" sz="1200" dirty="0" smtClean="0">
              <a:latin typeface="Meiryo UI" panose="020B0604030504040204" pitchFamily="50" charset="-128"/>
              <a:ea typeface="Meiryo UI" panose="020B0604030504040204" pitchFamily="50" charset="-128"/>
              <a:cs typeface="メイリオ" pitchFamily="50" charset="-128"/>
            </a:endParaRPr>
          </a:p>
          <a:p>
            <a:pPr marL="180975" lvl="0" indent="-180975" defTabSz="910552">
              <a:lnSpc>
                <a:spcPts val="1200"/>
              </a:lnSpc>
              <a:defRPr/>
            </a:pPr>
            <a:endParaRPr lang="en-US" altLang="ja-JP" sz="200" dirty="0" smtClean="0">
              <a:latin typeface="Meiryo UI" panose="020B0604030504040204" pitchFamily="50" charset="-128"/>
              <a:ea typeface="Meiryo UI" panose="020B0604030504040204" pitchFamily="50" charset="-128"/>
              <a:cs typeface="メイリオ" pitchFamily="50" charset="-128"/>
            </a:endParaRPr>
          </a:p>
          <a:p>
            <a:pPr marL="444500">
              <a:lnSpc>
                <a:spcPts val="1200"/>
              </a:lnSpc>
              <a:defRPr/>
            </a:pPr>
            <a:endParaRPr lang="en-US" altLang="ja-JP" sz="200" dirty="0">
              <a:latin typeface="Meiryo UI" panose="020B0604030504040204" pitchFamily="50" charset="-128"/>
              <a:ea typeface="Meiryo UI" panose="020B0604030504040204" pitchFamily="50" charset="-128"/>
            </a:endParaRPr>
          </a:p>
        </p:txBody>
      </p:sp>
      <p:sp>
        <p:nvSpPr>
          <p:cNvPr id="14" name="正方形/長方形 13"/>
          <p:cNvSpPr/>
          <p:nvPr/>
        </p:nvSpPr>
        <p:spPr>
          <a:xfrm>
            <a:off x="211493" y="2283117"/>
            <a:ext cx="1980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algn="ctr"/>
            <a:r>
              <a:rPr kumimoji="1" lang="ja-JP" altLang="en-US" sz="1500" b="1" dirty="0" smtClean="0">
                <a:latin typeface="メイリオ" panose="020B0604030504040204" pitchFamily="50" charset="-128"/>
                <a:ea typeface="メイリオ" panose="020B0604030504040204" pitchFamily="50" charset="-128"/>
              </a:rPr>
              <a:t>活用方法・申請期限</a:t>
            </a:r>
            <a:endParaRPr kumimoji="1" lang="ja-JP" altLang="en-US" sz="1500" b="1" dirty="0">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150256" y="4850360"/>
            <a:ext cx="6499700" cy="670046"/>
            <a:chOff x="-6234207" y="3648144"/>
            <a:chExt cx="6499700" cy="670046"/>
          </a:xfrm>
        </p:grpSpPr>
        <p:sp>
          <p:nvSpPr>
            <p:cNvPr id="31" name="右矢印 30"/>
            <p:cNvSpPr/>
            <p:nvPr/>
          </p:nvSpPr>
          <p:spPr>
            <a:xfrm>
              <a:off x="-6234207" y="3897183"/>
              <a:ext cx="234778" cy="184697"/>
            </a:xfrm>
            <a:prstGeom prst="rightArrow">
              <a:avLst/>
            </a:prstGeom>
            <a:solidFill>
              <a:schemeClr val="accent1">
                <a:lumMod val="7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rgbClr val="00B050"/>
                </a:solidFill>
              </a:endParaRPr>
            </a:p>
          </p:txBody>
        </p:sp>
        <p:sp>
          <p:nvSpPr>
            <p:cNvPr id="35" name="テキスト ボックス 34"/>
            <p:cNvSpPr txBox="1"/>
            <p:nvPr/>
          </p:nvSpPr>
          <p:spPr>
            <a:xfrm>
              <a:off x="-5981649" y="3648144"/>
              <a:ext cx="6247142" cy="670046"/>
            </a:xfrm>
            <a:prstGeom prst="rect">
              <a:avLst/>
            </a:prstGeom>
            <a:solidFill>
              <a:schemeClr val="accent1">
                <a:lumMod val="20000"/>
                <a:lumOff val="80000"/>
              </a:schemeClr>
            </a:solidFill>
            <a:ln>
              <a:solidFill>
                <a:schemeClr val="accent1"/>
              </a:solidFill>
            </a:ln>
          </p:spPr>
          <p:txBody>
            <a:bodyPr wrap="square" tIns="36000" bIns="36000" rtlCol="0">
              <a:spAutoFit/>
            </a:bodyPr>
            <a:lstStyle/>
            <a:p>
              <a:pPr algn="just">
                <a:lnSpc>
                  <a:spcPts val="1600"/>
                </a:lnSpc>
              </a:pPr>
              <a:r>
                <a:rPr lang="ja-JP" altLang="en-US" sz="1300" dirty="0" smtClean="0">
                  <a:latin typeface="Meiryo UI" panose="020B0604030504040204" pitchFamily="50" charset="-128"/>
                  <a:ea typeface="Meiryo UI" panose="020B0604030504040204" pitchFamily="50" charset="-128"/>
                  <a:cs typeface="メイリオ" pitchFamily="50" charset="-128"/>
                </a:rPr>
                <a:t>事業主の皆さまには、この助成金を活用して</a:t>
              </a:r>
              <a:r>
                <a:rPr lang="ja-JP" altLang="en-US" sz="1300" b="1" dirty="0" smtClean="0">
                  <a:latin typeface="Meiryo UI" panose="020B0604030504040204" pitchFamily="50" charset="-128"/>
                  <a:ea typeface="Meiryo UI" panose="020B0604030504040204" pitchFamily="50" charset="-128"/>
                </a:rPr>
                <a:t>有給の特別休暇制度を設けて</a:t>
              </a:r>
              <a:r>
                <a:rPr lang="ja-JP" altLang="en-US" sz="1300" dirty="0" smtClean="0">
                  <a:latin typeface="Meiryo UI" panose="020B0604030504040204" pitchFamily="50" charset="-128"/>
                  <a:ea typeface="Meiryo UI" panose="020B0604030504040204" pitchFamily="50" charset="-128"/>
                </a:rPr>
                <a:t>いただき、</a:t>
              </a:r>
              <a:r>
                <a:rPr lang="ja-JP" altLang="en-US" sz="1300" b="1" dirty="0" smtClean="0">
                  <a:latin typeface="Meiryo UI" panose="020B0604030504040204" pitchFamily="50" charset="-128"/>
                  <a:ea typeface="Meiryo UI" panose="020B0604030504040204" pitchFamily="50" charset="-128"/>
                </a:rPr>
                <a:t>保護者が希望に応じて休暇を取得できる環境</a:t>
              </a:r>
              <a:r>
                <a:rPr lang="ja-JP" altLang="en-US" sz="1300" dirty="0" smtClean="0">
                  <a:latin typeface="Meiryo UI" panose="020B0604030504040204" pitchFamily="50" charset="-128"/>
                  <a:ea typeface="Meiryo UI" panose="020B0604030504040204" pitchFamily="50" charset="-128"/>
                </a:rPr>
                <a:t>を整えていただくとともに、</a:t>
              </a:r>
              <a:r>
                <a:rPr lang="ja-JP" altLang="en-US" sz="1300" b="1" dirty="0" smtClean="0">
                  <a:solidFill>
                    <a:srgbClr val="FF0000"/>
                  </a:solidFill>
                  <a:latin typeface="Meiryo UI" panose="020B0604030504040204" pitchFamily="50" charset="-128"/>
                  <a:ea typeface="Meiryo UI" panose="020B0604030504040204" pitchFamily="50" charset="-128"/>
                </a:rPr>
                <a:t>過去に欠勤等で処理した分</a:t>
              </a:r>
              <a:r>
                <a:rPr lang="ja-JP" altLang="en-US" sz="1300" dirty="0" smtClean="0">
                  <a:latin typeface="Meiryo UI" panose="020B0604030504040204" pitchFamily="50" charset="-128"/>
                  <a:ea typeface="Meiryo UI" panose="020B0604030504040204" pitchFamily="50" charset="-128"/>
                </a:rPr>
                <a:t>についても、</a:t>
              </a:r>
              <a:r>
                <a:rPr lang="ja-JP" altLang="en-US" sz="1300" b="1" dirty="0" smtClean="0">
                  <a:solidFill>
                    <a:srgbClr val="FF0000"/>
                  </a:solidFill>
                  <a:latin typeface="Meiryo UI" panose="020B0604030504040204" pitchFamily="50" charset="-128"/>
                  <a:ea typeface="Meiryo UI" panose="020B0604030504040204" pitchFamily="50" charset="-128"/>
                </a:rPr>
                <a:t>特別休暇に振り替えて</a:t>
              </a:r>
              <a:r>
                <a:rPr lang="ja-JP" altLang="en-US" sz="1300" dirty="0" smtClean="0">
                  <a:latin typeface="Meiryo UI" panose="020B0604030504040204" pitchFamily="50" charset="-128"/>
                  <a:ea typeface="Meiryo UI" panose="020B0604030504040204" pitchFamily="50" charset="-128"/>
                </a:rPr>
                <a:t>本助成金をご活用いただけるよう、ご検討をお願いします。</a:t>
              </a:r>
              <a:endParaRPr lang="en-US" altLang="ja-JP" sz="1300" dirty="0">
                <a:latin typeface="Meiryo UI" panose="020B0604030504040204" pitchFamily="50" charset="-128"/>
                <a:ea typeface="Meiryo UI" panose="020B0604030504040204" pitchFamily="50" charset="-128"/>
              </a:endParaRPr>
            </a:p>
          </p:txBody>
        </p:sp>
      </p:grpSp>
      <p:grpSp>
        <p:nvGrpSpPr>
          <p:cNvPr id="15" name="グループ化 14"/>
          <p:cNvGrpSpPr/>
          <p:nvPr/>
        </p:nvGrpSpPr>
        <p:grpSpPr>
          <a:xfrm>
            <a:off x="78323" y="5735458"/>
            <a:ext cx="6878983" cy="1039976"/>
            <a:chOff x="103564" y="5274231"/>
            <a:chExt cx="6878983" cy="1039976"/>
          </a:xfrm>
        </p:grpSpPr>
        <p:grpSp>
          <p:nvGrpSpPr>
            <p:cNvPr id="12" name="グループ化 11"/>
            <p:cNvGrpSpPr/>
            <p:nvPr/>
          </p:nvGrpSpPr>
          <p:grpSpPr>
            <a:xfrm>
              <a:off x="151037" y="5282666"/>
              <a:ext cx="6638214" cy="330277"/>
              <a:chOff x="151037" y="5282666"/>
              <a:chExt cx="6638214" cy="330277"/>
            </a:xfrm>
          </p:grpSpPr>
          <p:sp>
            <p:nvSpPr>
              <p:cNvPr id="16" name="直角三角形 15"/>
              <p:cNvSpPr/>
              <p:nvPr/>
            </p:nvSpPr>
            <p:spPr>
              <a:xfrm>
                <a:off x="151037" y="5282666"/>
                <a:ext cx="264586" cy="330277"/>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flipV="1">
                <a:off x="186632" y="5567224"/>
                <a:ext cx="6602619" cy="457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grpSp>
          <p:nvGrpSpPr>
            <p:cNvPr id="8" name="グループ化 7"/>
            <p:cNvGrpSpPr/>
            <p:nvPr/>
          </p:nvGrpSpPr>
          <p:grpSpPr>
            <a:xfrm>
              <a:off x="103564" y="5274231"/>
              <a:ext cx="6878983" cy="1039976"/>
              <a:chOff x="172040" y="5273550"/>
              <a:chExt cx="6878983" cy="1039976"/>
            </a:xfrm>
          </p:grpSpPr>
          <p:sp>
            <p:nvSpPr>
              <p:cNvPr id="37" name="テキスト ボックス 36">
                <a:extLst>
                  <a:ext uri="{FF2B5EF4-FFF2-40B4-BE49-F238E27FC236}">
                    <a16:creationId xmlns:a16="http://schemas.microsoft.com/office/drawing/2014/main" id="{15F59869-09B0-44D1-AEA1-9401990D6A11}"/>
                  </a:ext>
                </a:extLst>
              </p:cNvPr>
              <p:cNvSpPr txBox="1"/>
              <p:nvPr/>
            </p:nvSpPr>
            <p:spPr>
              <a:xfrm>
                <a:off x="343310" y="5273550"/>
                <a:ext cx="6707713" cy="361637"/>
              </a:xfrm>
              <a:prstGeom prst="rect">
                <a:avLst/>
              </a:prstGeom>
              <a:noFill/>
              <a:ln w="57150">
                <a:noFill/>
              </a:ln>
            </p:spPr>
            <p:txBody>
              <a:bodyPr wrap="square" rtlCol="0">
                <a:spAutoFit/>
              </a:bodyPr>
              <a:lstStyle/>
              <a:p>
                <a:pPr lvl="0" defTabSz="910552">
                  <a:lnSpc>
                    <a:spcPct val="125000"/>
                  </a:lnSpc>
                  <a:defRPr/>
                </a:pPr>
                <a:r>
                  <a:rPr lang="ja-JP" altLang="en-US" sz="1400" b="1" dirty="0" smtClean="0">
                    <a:latin typeface="メイリオ" panose="020B0604030504040204" pitchFamily="50" charset="-128"/>
                    <a:ea typeface="メイリオ" panose="020B0604030504040204" pitchFamily="50" charset="-128"/>
                    <a:cs typeface="メイリオ" pitchFamily="50" charset="-128"/>
                  </a:rPr>
                  <a:t>労働者の皆様へ：相談窓口のご案内</a:t>
                </a:r>
                <a:endParaRPr lang="en-US" altLang="ja-JP" sz="1400" b="1" dirty="0" smtClean="0">
                  <a:latin typeface="メイリオ" panose="020B0604030504040204" pitchFamily="50" charset="-128"/>
                  <a:ea typeface="メイリオ" panose="020B0604030504040204" pitchFamily="50" charset="-128"/>
                  <a:cs typeface="メイリオ" pitchFamily="50" charset="-128"/>
                </a:endParaRPr>
              </a:p>
            </p:txBody>
          </p:sp>
          <p:sp>
            <p:nvSpPr>
              <p:cNvPr id="39" name="テキスト ボックス 38">
                <a:extLst>
                  <a:ext uri="{FF2B5EF4-FFF2-40B4-BE49-F238E27FC236}">
                    <a16:creationId xmlns:a16="http://schemas.microsoft.com/office/drawing/2014/main" id="{15F59869-09B0-44D1-AEA1-9401990D6A11}"/>
                  </a:ext>
                </a:extLst>
              </p:cNvPr>
              <p:cNvSpPr txBox="1"/>
              <p:nvPr/>
            </p:nvSpPr>
            <p:spPr>
              <a:xfrm>
                <a:off x="172040" y="5682584"/>
                <a:ext cx="6707713" cy="630942"/>
              </a:xfrm>
              <a:prstGeom prst="rect">
                <a:avLst/>
              </a:prstGeom>
              <a:noFill/>
              <a:ln w="57150">
                <a:noFill/>
              </a:ln>
            </p:spPr>
            <p:txBody>
              <a:bodyPr wrap="square" rtlCol="0">
                <a:spAutoFit/>
              </a:bodyPr>
              <a:lstStyle/>
              <a:p>
                <a:pPr marL="87313" lvl="0" indent="-87313" defTabSz="910552">
                  <a:lnSpc>
                    <a:spcPts val="1400"/>
                  </a:lnSpc>
                  <a:defRPr/>
                </a:pPr>
                <a:r>
                  <a:rPr lang="ja-JP" altLang="en-US" sz="1300" dirty="0" smtClean="0">
                    <a:latin typeface="Meiryo UI" panose="020B0604030504040204" pitchFamily="50" charset="-128"/>
                    <a:ea typeface="Meiryo UI" panose="020B0604030504040204" pitchFamily="50" charset="-128"/>
                    <a:cs typeface="メイリオ" pitchFamily="50" charset="-128"/>
                  </a:rPr>
                  <a:t>・都道府県労働局</a:t>
                </a:r>
                <a:r>
                  <a:rPr lang="en-US" altLang="ja-JP" sz="1300" b="1" dirty="0" smtClean="0">
                    <a:latin typeface="Meiryo UI" panose="020B0604030504040204" pitchFamily="50" charset="-128"/>
                    <a:ea typeface="Meiryo UI" panose="020B0604030504040204" pitchFamily="50" charset="-128"/>
                    <a:cs typeface="メイリオ" pitchFamily="50" charset="-128"/>
                  </a:rPr>
                  <a:t>『</a:t>
                </a:r>
                <a:r>
                  <a:rPr lang="ja-JP" altLang="en-US" sz="1300" b="1" dirty="0" smtClean="0">
                    <a:latin typeface="Meiryo UI" panose="020B0604030504040204" pitchFamily="50" charset="-128"/>
                    <a:ea typeface="Meiryo UI" panose="020B0604030504040204" pitchFamily="50" charset="-128"/>
                    <a:cs typeface="メイリオ" pitchFamily="50" charset="-128"/>
                  </a:rPr>
                  <a:t>小学校休業等対応助成金に係る特別相談窓口</a:t>
                </a:r>
                <a:r>
                  <a:rPr lang="en-US" altLang="ja-JP" sz="1300" b="1" dirty="0" smtClean="0">
                    <a:latin typeface="Meiryo UI" panose="020B0604030504040204" pitchFamily="50" charset="-128"/>
                    <a:ea typeface="Meiryo UI" panose="020B0604030504040204" pitchFamily="50" charset="-128"/>
                    <a:cs typeface="メイリオ" pitchFamily="50" charset="-128"/>
                  </a:rPr>
                  <a:t>』</a:t>
                </a:r>
                <a:r>
                  <a:rPr lang="ja-JP" altLang="en-US" sz="1300" dirty="0" smtClean="0">
                    <a:latin typeface="Meiryo UI" panose="020B0604030504040204" pitchFamily="50" charset="-128"/>
                    <a:ea typeface="Meiryo UI" panose="020B0604030504040204" pitchFamily="50" charset="-128"/>
                    <a:cs typeface="メイリオ" pitchFamily="50" charset="-128"/>
                  </a:rPr>
                  <a:t>では、</a:t>
                </a:r>
                <a:r>
                  <a:rPr lang="ja-JP" altLang="en-US" sz="1300" dirty="0" smtClean="0">
                    <a:solidFill>
                      <a:srgbClr val="FF0000"/>
                    </a:solidFill>
                    <a:latin typeface="Meiryo UI" panose="020B0604030504040204" pitchFamily="50" charset="-128"/>
                    <a:ea typeface="Meiryo UI" panose="020B0604030504040204" pitchFamily="50" charset="-128"/>
                    <a:cs typeface="メイリオ" pitchFamily="50" charset="-128"/>
                  </a:rPr>
                  <a:t>「企業にこの助成金を利用してもらいたい」</a:t>
                </a:r>
                <a:r>
                  <a:rPr lang="ja-JP" altLang="en-US" sz="1300" dirty="0" smtClean="0">
                    <a:latin typeface="Meiryo UI" panose="020B0604030504040204" pitchFamily="50" charset="-128"/>
                    <a:ea typeface="Meiryo UI" panose="020B0604030504040204" pitchFamily="50" charset="-128"/>
                    <a:cs typeface="メイリオ" pitchFamily="50" charset="-128"/>
                  </a:rPr>
                  <a:t>等の労働者の方からのご相談内容に応じて、</a:t>
                </a:r>
                <a:r>
                  <a:rPr lang="ja-JP" altLang="en-US" sz="1300" b="1" dirty="0" smtClean="0">
                    <a:latin typeface="Meiryo UI" panose="020B0604030504040204" pitchFamily="50" charset="-128"/>
                    <a:ea typeface="Meiryo UI" panose="020B0604030504040204" pitchFamily="50" charset="-128"/>
                    <a:cs typeface="メイリオ" pitchFamily="50" charset="-128"/>
                  </a:rPr>
                  <a:t>企業への特別休暇制度導入・助成金の活用の働きかけ</a:t>
                </a:r>
                <a:r>
                  <a:rPr lang="ja-JP" altLang="en-US" sz="1300" dirty="0" smtClean="0">
                    <a:latin typeface="Meiryo UI" panose="020B0604030504040204" pitchFamily="50" charset="-128"/>
                    <a:ea typeface="Meiryo UI" panose="020B0604030504040204" pitchFamily="50" charset="-128"/>
                    <a:cs typeface="メイリオ" pitchFamily="50" charset="-128"/>
                  </a:rPr>
                  <a:t>を行っています。</a:t>
                </a:r>
                <a:r>
                  <a:rPr lang="en-US" altLang="ja-JP" sz="1300" b="1" dirty="0" smtClean="0">
                    <a:solidFill>
                      <a:srgbClr val="FF0000"/>
                    </a:solidFill>
                    <a:latin typeface="Meiryo UI" panose="020B0604030504040204" pitchFamily="50" charset="-128"/>
                    <a:ea typeface="Meiryo UI" panose="020B0604030504040204" pitchFamily="50" charset="-128"/>
                    <a:cs typeface="メイリオ" pitchFamily="50" charset="-128"/>
                  </a:rPr>
                  <a:t>【</a:t>
                </a:r>
                <a:r>
                  <a:rPr lang="ja-JP" altLang="en-US" sz="1300" b="1" dirty="0" smtClean="0">
                    <a:solidFill>
                      <a:srgbClr val="FF0000"/>
                    </a:solidFill>
                    <a:latin typeface="Meiryo UI" panose="020B0604030504040204" pitchFamily="50" charset="-128"/>
                    <a:ea typeface="Meiryo UI" panose="020B0604030504040204" pitchFamily="50" charset="-128"/>
                    <a:cs typeface="メイリオ" pitchFamily="50" charset="-128"/>
                  </a:rPr>
                  <a:t>ご相談は裏面の相談窓口一覧まで</a:t>
                </a:r>
                <a:r>
                  <a:rPr lang="en-US" altLang="ja-JP" sz="1300" b="1" dirty="0" smtClean="0">
                    <a:solidFill>
                      <a:srgbClr val="FF0000"/>
                    </a:solidFill>
                    <a:latin typeface="Meiryo UI" panose="020B0604030504040204" pitchFamily="50" charset="-128"/>
                    <a:ea typeface="Meiryo UI" panose="020B0604030504040204" pitchFamily="50" charset="-128"/>
                    <a:cs typeface="メイリオ" pitchFamily="50" charset="-128"/>
                  </a:rPr>
                  <a:t>】</a:t>
                </a:r>
              </a:p>
            </p:txBody>
          </p:sp>
        </p:grpSp>
      </p:grpSp>
      <p:grpSp>
        <p:nvGrpSpPr>
          <p:cNvPr id="7" name="グループ化 6"/>
          <p:cNvGrpSpPr/>
          <p:nvPr/>
        </p:nvGrpSpPr>
        <p:grpSpPr>
          <a:xfrm>
            <a:off x="46249" y="6802664"/>
            <a:ext cx="6707713" cy="1179951"/>
            <a:chOff x="85081" y="6537780"/>
            <a:chExt cx="6707713" cy="1179951"/>
          </a:xfrm>
        </p:grpSpPr>
        <p:grpSp>
          <p:nvGrpSpPr>
            <p:cNvPr id="6" name="グループ化 5"/>
            <p:cNvGrpSpPr/>
            <p:nvPr/>
          </p:nvGrpSpPr>
          <p:grpSpPr>
            <a:xfrm>
              <a:off x="156132" y="6537780"/>
              <a:ext cx="6616188" cy="353136"/>
              <a:chOff x="156132" y="6537780"/>
              <a:chExt cx="6616188" cy="353136"/>
            </a:xfrm>
          </p:grpSpPr>
          <p:sp>
            <p:nvSpPr>
              <p:cNvPr id="40" name="直角三角形 39"/>
              <p:cNvSpPr/>
              <p:nvPr/>
            </p:nvSpPr>
            <p:spPr>
              <a:xfrm>
                <a:off x="156132" y="6537780"/>
                <a:ext cx="264586" cy="330277"/>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flipV="1">
                <a:off x="169701" y="6845197"/>
                <a:ext cx="6602619" cy="457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grpSp>
          <p:nvGrpSpPr>
            <p:cNvPr id="4" name="グループ化 3"/>
            <p:cNvGrpSpPr/>
            <p:nvPr/>
          </p:nvGrpSpPr>
          <p:grpSpPr>
            <a:xfrm>
              <a:off x="85081" y="6555682"/>
              <a:ext cx="6707713" cy="1162049"/>
              <a:chOff x="54561" y="6527924"/>
              <a:chExt cx="6707713" cy="1162049"/>
            </a:xfrm>
          </p:grpSpPr>
          <p:sp>
            <p:nvSpPr>
              <p:cNvPr id="42" name="テキスト ボックス 41">
                <a:extLst>
                  <a:ext uri="{FF2B5EF4-FFF2-40B4-BE49-F238E27FC236}">
                    <a16:creationId xmlns:a16="http://schemas.microsoft.com/office/drawing/2014/main" id="{15F59869-09B0-44D1-AEA1-9401990D6A11}"/>
                  </a:ext>
                </a:extLst>
              </p:cNvPr>
              <p:cNvSpPr txBox="1"/>
              <p:nvPr/>
            </p:nvSpPr>
            <p:spPr>
              <a:xfrm>
                <a:off x="266401" y="6527924"/>
                <a:ext cx="5376344" cy="361637"/>
              </a:xfrm>
              <a:prstGeom prst="rect">
                <a:avLst/>
              </a:prstGeom>
              <a:noFill/>
              <a:ln w="57150">
                <a:noFill/>
              </a:ln>
            </p:spPr>
            <p:txBody>
              <a:bodyPr wrap="square" rtlCol="0">
                <a:spAutoFit/>
              </a:bodyPr>
              <a:lstStyle/>
              <a:p>
                <a:pPr lvl="0" defTabSz="910552">
                  <a:lnSpc>
                    <a:spcPct val="125000"/>
                  </a:lnSpc>
                  <a:defRPr/>
                </a:pPr>
                <a:r>
                  <a:rPr lang="ja-JP" altLang="en-US" sz="1400" b="1" dirty="0">
                    <a:latin typeface="メイリオ" panose="020B0604030504040204" pitchFamily="50" charset="-128"/>
                    <a:ea typeface="メイリオ" panose="020B0604030504040204" pitchFamily="50" charset="-128"/>
                    <a:cs typeface="メイリオ" pitchFamily="50" charset="-128"/>
                  </a:rPr>
                  <a:t>事業主</a:t>
                </a:r>
                <a:r>
                  <a:rPr lang="ja-JP" altLang="en-US" sz="1400" b="1" dirty="0" smtClean="0">
                    <a:latin typeface="メイリオ" panose="020B0604030504040204" pitchFamily="50" charset="-128"/>
                    <a:ea typeface="メイリオ" panose="020B0604030504040204" pitchFamily="50" charset="-128"/>
                    <a:cs typeface="メイリオ" pitchFamily="50" charset="-128"/>
                  </a:rPr>
                  <a:t>の皆様へ：申請手続き及び申請に係る相談窓口のご案内</a:t>
                </a:r>
                <a:endParaRPr lang="en-US" altLang="ja-JP" sz="1400" b="1" dirty="0" smtClean="0">
                  <a:latin typeface="メイリオ" panose="020B0604030504040204" pitchFamily="50" charset="-128"/>
                  <a:ea typeface="メイリオ" panose="020B0604030504040204" pitchFamily="50" charset="-128"/>
                  <a:cs typeface="メイリオ" pitchFamily="50" charset="-128"/>
                </a:endParaRPr>
              </a:p>
            </p:txBody>
          </p:sp>
          <p:sp>
            <p:nvSpPr>
              <p:cNvPr id="43" name="テキスト ボックス 42">
                <a:extLst>
                  <a:ext uri="{FF2B5EF4-FFF2-40B4-BE49-F238E27FC236}">
                    <a16:creationId xmlns:a16="http://schemas.microsoft.com/office/drawing/2014/main" id="{15F59869-09B0-44D1-AEA1-9401990D6A11}"/>
                  </a:ext>
                </a:extLst>
              </p:cNvPr>
              <p:cNvSpPr txBox="1"/>
              <p:nvPr/>
            </p:nvSpPr>
            <p:spPr>
              <a:xfrm>
                <a:off x="54561" y="6879495"/>
                <a:ext cx="6707713" cy="810478"/>
              </a:xfrm>
              <a:prstGeom prst="rect">
                <a:avLst/>
              </a:prstGeom>
              <a:noFill/>
              <a:ln w="57150">
                <a:noFill/>
              </a:ln>
            </p:spPr>
            <p:txBody>
              <a:bodyPr wrap="square" rtlCol="0">
                <a:spAutoFit/>
              </a:bodyPr>
              <a:lstStyle/>
              <a:p>
                <a:pPr marL="87313" lvl="0" indent="-87313" defTabSz="910552">
                  <a:lnSpc>
                    <a:spcPts val="1400"/>
                  </a:lnSpc>
                  <a:defRPr/>
                </a:pPr>
                <a:r>
                  <a:rPr lang="ja-JP" altLang="en-US" sz="1300" dirty="0" smtClean="0">
                    <a:latin typeface="Meiryo UI" panose="020B0604030504040204" pitchFamily="50" charset="-128"/>
                    <a:ea typeface="Meiryo UI" panose="020B0604030504040204" pitchFamily="50" charset="-128"/>
                    <a:cs typeface="メイリオ" pitchFamily="50" charset="-128"/>
                  </a:rPr>
                  <a:t>・申請手続き、助成金の</a:t>
                </a:r>
                <a:r>
                  <a:rPr lang="ja-JP" altLang="en-US" sz="1300" b="1" dirty="0" smtClean="0">
                    <a:latin typeface="Meiryo UI" panose="020B0604030504040204" pitchFamily="50" charset="-128"/>
                    <a:ea typeface="Meiryo UI" panose="020B0604030504040204" pitchFamily="50" charset="-128"/>
                    <a:cs typeface="メイリオ" pitchFamily="50" charset="-128"/>
                  </a:rPr>
                  <a:t>支給要件等の詳細</a:t>
                </a:r>
                <a:r>
                  <a:rPr lang="ja-JP" altLang="en-US" sz="1300" dirty="0" smtClean="0">
                    <a:latin typeface="Meiryo UI" panose="020B0604030504040204" pitchFamily="50" charset="-128"/>
                    <a:ea typeface="Meiryo UI" panose="020B0604030504040204" pitchFamily="50" charset="-128"/>
                    <a:cs typeface="メイリオ" pitchFamily="50" charset="-128"/>
                  </a:rPr>
                  <a:t>について、下記の</a:t>
                </a:r>
                <a:r>
                  <a:rPr lang="ja-JP" altLang="en-US" sz="1300" b="1" dirty="0" smtClean="0">
                    <a:latin typeface="Meiryo UI" panose="020B0604030504040204" pitchFamily="50" charset="-128"/>
                    <a:ea typeface="Meiryo UI" panose="020B0604030504040204" pitchFamily="50" charset="-128"/>
                    <a:cs typeface="メイリオ" pitchFamily="50" charset="-128"/>
                  </a:rPr>
                  <a:t>コールセンター</a:t>
                </a:r>
                <a:r>
                  <a:rPr lang="ja-JP" altLang="en-US" sz="1300" dirty="0" smtClean="0">
                    <a:latin typeface="Meiryo UI" panose="020B0604030504040204" pitchFamily="50" charset="-128"/>
                    <a:ea typeface="Meiryo UI" panose="020B0604030504040204" pitchFamily="50" charset="-128"/>
                    <a:cs typeface="メイリオ" pitchFamily="50" charset="-128"/>
                  </a:rPr>
                  <a:t>でご相談に対応しています。助成金の</a:t>
                </a:r>
                <a:r>
                  <a:rPr lang="ja-JP" altLang="en-US" sz="1300" b="1" dirty="0" smtClean="0">
                    <a:latin typeface="Meiryo UI" panose="020B0604030504040204" pitchFamily="50" charset="-128"/>
                    <a:ea typeface="Meiryo UI" panose="020B0604030504040204" pitchFamily="50" charset="-128"/>
                    <a:cs typeface="メイリオ" pitchFamily="50" charset="-128"/>
                  </a:rPr>
                  <a:t>申請書類は、下記の「受付センター」まで郵送</a:t>
                </a:r>
                <a:r>
                  <a:rPr lang="ja-JP" altLang="en-US" sz="1300" dirty="0" smtClean="0">
                    <a:latin typeface="Meiryo UI" panose="020B0604030504040204" pitchFamily="50" charset="-128"/>
                    <a:ea typeface="Meiryo UI" panose="020B0604030504040204" pitchFamily="50" charset="-128"/>
                    <a:cs typeface="メイリオ" pitchFamily="50" charset="-128"/>
                  </a:rPr>
                  <a:t>をお願いします。</a:t>
                </a:r>
                <a:endParaRPr lang="en-US" altLang="ja-JP" sz="1300" dirty="0" smtClean="0">
                  <a:latin typeface="Meiryo UI" panose="020B0604030504040204" pitchFamily="50" charset="-128"/>
                  <a:ea typeface="Meiryo UI" panose="020B0604030504040204" pitchFamily="50" charset="-128"/>
                  <a:cs typeface="メイリオ" pitchFamily="50" charset="-128"/>
                </a:endParaRPr>
              </a:p>
              <a:p>
                <a:pPr marL="87313" lvl="0" indent="-87313" defTabSz="910552">
                  <a:lnSpc>
                    <a:spcPts val="1400"/>
                  </a:lnSpc>
                  <a:defRPr/>
                </a:pPr>
                <a:r>
                  <a:rPr lang="ja-JP" altLang="en-US" sz="1300" dirty="0" smtClean="0">
                    <a:latin typeface="Meiryo UI" panose="020B0604030504040204" pitchFamily="50" charset="-128"/>
                    <a:ea typeface="Meiryo UI" panose="020B0604030504040204" pitchFamily="50" charset="-128"/>
                    <a:cs typeface="メイリオ" pitchFamily="50" charset="-128"/>
                  </a:rPr>
                  <a:t>・また、</a:t>
                </a:r>
                <a:r>
                  <a:rPr lang="ja-JP" altLang="en-US" sz="1300" dirty="0" smtClean="0">
                    <a:solidFill>
                      <a:srgbClr val="FF0000"/>
                    </a:solidFill>
                    <a:latin typeface="Meiryo UI" panose="020B0604030504040204" pitchFamily="50" charset="-128"/>
                    <a:ea typeface="Meiryo UI" panose="020B0604030504040204" pitchFamily="50" charset="-128"/>
                    <a:cs typeface="メイリオ" pitchFamily="50" charset="-128"/>
                  </a:rPr>
                  <a:t>労働者</a:t>
                </a:r>
                <a:r>
                  <a:rPr lang="ja-JP" altLang="en-US" sz="1300" dirty="0">
                    <a:solidFill>
                      <a:srgbClr val="FF0000"/>
                    </a:solidFill>
                    <a:latin typeface="Meiryo UI" panose="020B0604030504040204" pitchFamily="50" charset="-128"/>
                    <a:ea typeface="Meiryo UI" panose="020B0604030504040204" pitchFamily="50" charset="-128"/>
                    <a:cs typeface="メイリオ" pitchFamily="50" charset="-128"/>
                  </a:rPr>
                  <a:t>の方からの</a:t>
                </a:r>
                <a:r>
                  <a:rPr lang="ja-JP" altLang="en-US" sz="1300" dirty="0" smtClean="0">
                    <a:solidFill>
                      <a:srgbClr val="FF0000"/>
                    </a:solidFill>
                    <a:latin typeface="Meiryo UI" panose="020B0604030504040204" pitchFamily="50" charset="-128"/>
                    <a:ea typeface="Meiryo UI" panose="020B0604030504040204" pitchFamily="50" charset="-128"/>
                    <a:cs typeface="メイリオ" pitchFamily="50" charset="-128"/>
                  </a:rPr>
                  <a:t>ご相談を受けて、都道府県労働局で事業主に助成金の活用の働きかけを行う場合、</a:t>
                </a:r>
                <a:r>
                  <a:rPr lang="ja-JP" altLang="en-US" sz="1300" b="1" dirty="0" smtClean="0">
                    <a:solidFill>
                      <a:srgbClr val="FF0000"/>
                    </a:solidFill>
                    <a:latin typeface="Meiryo UI" panose="020B0604030504040204" pitchFamily="50" charset="-128"/>
                    <a:ea typeface="Meiryo UI" panose="020B0604030504040204" pitchFamily="50" charset="-128"/>
                    <a:cs typeface="メイリオ" pitchFamily="50" charset="-128"/>
                  </a:rPr>
                  <a:t>申請書類の作成支援も全面的に行います</a:t>
                </a:r>
                <a:r>
                  <a:rPr lang="ja-JP" altLang="en-US" sz="1300" dirty="0" smtClean="0">
                    <a:latin typeface="Meiryo UI" panose="020B0604030504040204" pitchFamily="50" charset="-128"/>
                    <a:ea typeface="Meiryo UI" panose="020B0604030504040204" pitchFamily="50" charset="-128"/>
                    <a:cs typeface="メイリオ" pitchFamily="50" charset="-128"/>
                  </a:rPr>
                  <a:t>。</a:t>
                </a:r>
                <a:endParaRPr lang="en-US" altLang="ja-JP" sz="1300" dirty="0" smtClean="0">
                  <a:latin typeface="Meiryo UI" panose="020B0604030504040204" pitchFamily="50" charset="-128"/>
                  <a:ea typeface="Meiryo UI" panose="020B0604030504040204" pitchFamily="50" charset="-128"/>
                  <a:cs typeface="メイリオ" pitchFamily="50" charset="-128"/>
                </a:endParaRPr>
              </a:p>
            </p:txBody>
          </p:sp>
        </p:grpSp>
      </p:grpSp>
      <p:sp>
        <p:nvSpPr>
          <p:cNvPr id="44" name="正方形/長方形 43"/>
          <p:cNvSpPr/>
          <p:nvPr/>
        </p:nvSpPr>
        <p:spPr>
          <a:xfrm>
            <a:off x="37990" y="8024502"/>
            <a:ext cx="6770569" cy="1769475"/>
          </a:xfrm>
          <a:prstGeom prst="rect">
            <a:avLst/>
          </a:prstGeom>
          <a:pattFill prst="pct50">
            <a:fgClr>
              <a:srgbClr val="FFFF00"/>
            </a:fgClr>
            <a:bgClr>
              <a:schemeClr val="bg1"/>
            </a:bgClr>
          </a:pattFill>
          <a:ln w="34925" cmpd="thickThin">
            <a:solidFill>
              <a:srgbClr val="C00000">
                <a:alpha val="67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lvl="0" indent="-180000" algn="just" defTabSz="910552">
              <a:spcBef>
                <a:spcPts val="600"/>
              </a:spcBef>
              <a:defRPr/>
            </a:pP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①</a:t>
            </a:r>
            <a:r>
              <a:rPr lang="en-US" altLang="ja-JP"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コールセンター</a:t>
            </a:r>
            <a:r>
              <a:rPr lang="en-US" altLang="ja-JP"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申請方法等のお問い合わせは、下記のフリーダイヤルまで</a:t>
            </a:r>
            <a:endParaRPr lang="en-US" altLang="ja-JP"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defRPr/>
            </a:pP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（フリーダイヤル）</a:t>
            </a:r>
            <a:r>
              <a:rPr lang="en-US" altLang="ja-JP"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0120-60-3999</a:t>
            </a:r>
            <a:r>
              <a:rPr lang="ja-JP" altLang="en-US" sz="1200" b="1"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受付時間：９：</a:t>
            </a:r>
            <a:r>
              <a:rPr lang="en-US" altLang="ja-JP"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00 </a:t>
            </a: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土日・祝日含む</a:t>
            </a:r>
            <a:endParaRPr lang="en-US" altLang="ja-JP"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defRPr/>
            </a:pPr>
            <a:endParaRPr lang="en-US" altLang="ja-JP" sz="9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defRPr/>
            </a:pP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②</a:t>
            </a:r>
            <a:r>
              <a:rPr lang="en-US" altLang="ja-JP"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受付センター</a:t>
            </a:r>
            <a:r>
              <a:rPr lang="en-US" altLang="ja-JP"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申</a:t>
            </a:r>
            <a:r>
              <a:rPr lang="ja-JP" altLang="en-US" sz="12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請書の</a:t>
            </a: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提出先は、こちらです。</a:t>
            </a:r>
            <a:endParaRPr lang="en-US" altLang="ja-JP" sz="12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1500"/>
              </a:lnSpc>
              <a:defRPr/>
            </a:pPr>
            <a:r>
              <a:rPr lang="ja-JP" altLang="en-US" sz="1200" b="1"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１３７－８６９１　新東京郵便局　私書箱</a:t>
            </a:r>
            <a:r>
              <a:rPr lang="ja-JP" altLang="en-US" sz="1200" b="1"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１３２号</a:t>
            </a:r>
            <a:r>
              <a:rPr lang="ja-JP" altLang="en-US" sz="1200" b="1" dirty="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　学校等休業助成金・支援金受付</a:t>
            </a:r>
            <a:r>
              <a:rPr lang="ja-JP" altLang="en-US" sz="1200" b="1"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センター</a:t>
            </a:r>
            <a:r>
              <a:rPr lang="ja-JP" altLang="en-US" sz="12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1500"/>
              </a:lnSpc>
              <a:defRPr/>
            </a:pPr>
            <a:r>
              <a:rPr lang="ja-JP" altLang="en-US"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郵送先は厚生</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労働省・都道府県労働局では</a:t>
            </a:r>
            <a:r>
              <a:rPr lang="ja-JP" altLang="en-US"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ありません</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defRPr/>
            </a:pPr>
            <a:r>
              <a:rPr lang="ja-JP" altLang="en-US"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必ず</a:t>
            </a:r>
            <a:r>
              <a:rPr lang="ja-JP" altLang="en-US"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配達記録が残る郵便（特定記録郵便やレターパックなど）で配送して</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ください。</a:t>
            </a:r>
            <a:endParaRPr lang="en-US" altLang="ja-JP"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defRPr/>
            </a:pPr>
            <a:endParaRPr lang="en-US" altLang="ja-JP" sz="7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メイリオ" pitchFamily="50" charset="-128"/>
              </a:rPr>
              <a:t>都道府県労働局</a:t>
            </a:r>
            <a:r>
              <a:rPr lang="en-US" altLang="ja-JP" sz="1200" b="1" dirty="0">
                <a:solidFill>
                  <a:schemeClr val="tx1"/>
                </a:solidFill>
                <a:latin typeface="Meiryo UI" panose="020B0604030504040204" pitchFamily="50" charset="-128"/>
                <a:ea typeface="Meiryo UI" panose="020B0604030504040204" pitchFamily="50" charset="-128"/>
                <a:cs typeface="メイリオ" pitchFamily="50" charset="-128"/>
              </a:rPr>
              <a:t>『</a:t>
            </a:r>
            <a:r>
              <a:rPr lang="ja-JP" altLang="en-US" sz="1200" b="1" dirty="0">
                <a:solidFill>
                  <a:schemeClr val="tx1"/>
                </a:solidFill>
                <a:latin typeface="Meiryo UI" panose="020B0604030504040204" pitchFamily="50" charset="-128"/>
                <a:ea typeface="Meiryo UI" panose="020B0604030504040204" pitchFamily="50" charset="-128"/>
                <a:cs typeface="メイリオ" pitchFamily="50" charset="-128"/>
              </a:rPr>
              <a:t>小学校休業等対応助成金に係る</a:t>
            </a:r>
            <a:r>
              <a:rPr lang="ja-JP" altLang="en-US" sz="1200" b="1" dirty="0" smtClean="0">
                <a:solidFill>
                  <a:srgbClr val="FF0000"/>
                </a:solidFill>
                <a:latin typeface="Meiryo UI" panose="020B0604030504040204" pitchFamily="50" charset="-128"/>
                <a:ea typeface="Meiryo UI" panose="020B0604030504040204" pitchFamily="50" charset="-128"/>
                <a:cs typeface="メイリオ" pitchFamily="50" charset="-128"/>
              </a:rPr>
              <a:t>特別相談</a:t>
            </a:r>
            <a:r>
              <a:rPr lang="ja-JP" altLang="en-US" sz="1200" b="1" dirty="0">
                <a:solidFill>
                  <a:srgbClr val="FF0000"/>
                </a:solidFill>
                <a:latin typeface="Meiryo UI" panose="020B0604030504040204" pitchFamily="50" charset="-128"/>
                <a:ea typeface="Meiryo UI" panose="020B0604030504040204" pitchFamily="50" charset="-128"/>
                <a:cs typeface="メイリオ" pitchFamily="50" charset="-128"/>
              </a:rPr>
              <a:t>窓口</a:t>
            </a:r>
            <a:r>
              <a:rPr lang="en-US" altLang="ja-JP" sz="1200" b="1" dirty="0" smtClean="0">
                <a:solidFill>
                  <a:schemeClr val="tx1"/>
                </a:solidFill>
                <a:latin typeface="Meiryo UI" panose="020B0604030504040204" pitchFamily="50" charset="-128"/>
                <a:ea typeface="Meiryo UI" panose="020B0604030504040204" pitchFamily="50" charset="-128"/>
                <a:cs typeface="メイリオ"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メイリオ"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メイリオ" pitchFamily="50" charset="-128"/>
              </a:rPr>
              <a:t>裏面参照</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2158430" y="2418516"/>
            <a:ext cx="4710260" cy="246221"/>
          </a:xfrm>
          <a:prstGeom prst="rect">
            <a:avLst/>
          </a:prstGeom>
          <a:noFill/>
        </p:spPr>
        <p:txBody>
          <a:bodyPr wrap="square" rtlCol="0">
            <a:spAutoFit/>
          </a:bodyPr>
          <a:lstStyle/>
          <a:p>
            <a:r>
              <a:rPr kumimoji="1" lang="ja-JP" altLang="en-US" sz="1000" dirty="0" smtClean="0">
                <a:latin typeface="メイリオ" panose="020B0604030504040204" pitchFamily="50" charset="-128"/>
                <a:ea typeface="メイリオ" panose="020B0604030504040204" pitchFamily="50" charset="-128"/>
              </a:rPr>
              <a:t>（注）取得した休暇の期間によって、下記のとおり申請期限が異なります！</a:t>
            </a:r>
            <a:endParaRPr kumimoji="1" lang="ja-JP" altLang="en-US" sz="1000" dirty="0">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6128952" y="237730"/>
            <a:ext cx="721989" cy="307777"/>
          </a:xfrm>
          <a:prstGeom prst="rect">
            <a:avLst/>
          </a:prstGeom>
          <a:solidFill>
            <a:schemeClr val="bg1"/>
          </a:solidFill>
          <a:ln>
            <a:solidFill>
              <a:schemeClr val="tx1"/>
            </a:solidFill>
          </a:ln>
        </p:spPr>
        <p:txBody>
          <a:bodyPr wrap="square" rtlCol="0">
            <a:spAutoFit/>
          </a:bodyPr>
          <a:lstStyle/>
          <a:p>
            <a:pPr algn="ctr"/>
            <a:r>
              <a:rPr kumimoji="1" lang="ja-JP" altLang="en-US" sz="1400" smtClean="0">
                <a:latin typeface="+mn-ea"/>
              </a:rPr>
              <a:t>別添７</a:t>
            </a:r>
            <a:endParaRPr kumimoji="1" lang="ja-JP" altLang="en-US" sz="1600" dirty="0">
              <a:latin typeface="+mn-ea"/>
            </a:endParaRPr>
          </a:p>
        </p:txBody>
      </p:sp>
    </p:spTree>
    <p:extLst>
      <p:ext uri="{BB962C8B-B14F-4D97-AF65-F5344CB8AC3E}">
        <p14:creationId xmlns:p14="http://schemas.microsoft.com/office/powerpoint/2010/main" val="1649956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角丸四角形 66"/>
          <p:cNvSpPr/>
          <p:nvPr/>
        </p:nvSpPr>
        <p:spPr>
          <a:xfrm>
            <a:off x="95251" y="3253742"/>
            <a:ext cx="6597692" cy="306000"/>
          </a:xfrm>
          <a:prstGeom prst="roundRect">
            <a:avLst>
              <a:gd name="adj" fmla="val 5959"/>
            </a:avLst>
          </a:prstGeom>
          <a:solidFill>
            <a:schemeClr val="accent5">
              <a:lumMod val="20000"/>
              <a:lumOff val="80000"/>
            </a:schemeClr>
          </a:solidFill>
          <a:ln w="41275" cap="flat" cmpd="dbl" algn="ctr">
            <a:noFill/>
            <a:prstDash val="solid"/>
          </a:ln>
          <a:effectLst/>
        </p:spPr>
        <p:txBody>
          <a:bodyPr wrap="square" tIns="36000" bIns="36000" numCol="1" rtlCol="0">
            <a:noAutofit/>
          </a:bodyPr>
          <a:lstStyle/>
          <a:p>
            <a:pPr marL="196246" marR="0" lvl="0" indent="-196246" algn="l" defTabSz="910552" rtl="0" eaLnBrk="1" fontAlgn="auto" latinLnBrk="0" hangingPunct="1">
              <a:lnSpc>
                <a:spcPct val="100000"/>
              </a:lnSpc>
              <a:spcBef>
                <a:spcPts val="0"/>
              </a:spcBef>
              <a:spcAft>
                <a:spcPts val="0"/>
              </a:spcAft>
              <a:buClrTx/>
              <a:buSzTx/>
              <a:buFontTx/>
              <a:buNone/>
              <a:tabLst/>
              <a:defRPr/>
            </a:pPr>
            <a:endParaRPr kumimoji="0" lang="ja-JP" altLang="en-US" sz="1050" b="1" i="0" u="none" strike="noStrike" kern="0" cap="none" spc="0" normalizeH="0" baseline="0" noProof="0" dirty="0">
              <a:ln>
                <a:noFill/>
              </a:ln>
              <a:solidFill>
                <a:prstClr val="black"/>
              </a:solidFill>
              <a:effectLst/>
              <a:uLnTx/>
              <a:uFillTx/>
              <a:latin typeface="メイリオ" pitchFamily="50" charset="-128"/>
              <a:ea typeface="メイリオ" pitchFamily="50" charset="-128"/>
              <a:cs typeface="メイリオ" panose="020B0604030504040204" pitchFamily="50" charset="-128"/>
            </a:endParaRPr>
          </a:p>
        </p:txBody>
      </p:sp>
      <p:sp>
        <p:nvSpPr>
          <p:cNvPr id="63" name="角丸四角形 62"/>
          <p:cNvSpPr/>
          <p:nvPr/>
        </p:nvSpPr>
        <p:spPr>
          <a:xfrm>
            <a:off x="95251" y="492830"/>
            <a:ext cx="6597692" cy="306000"/>
          </a:xfrm>
          <a:prstGeom prst="roundRect">
            <a:avLst>
              <a:gd name="adj" fmla="val 5959"/>
            </a:avLst>
          </a:prstGeom>
          <a:solidFill>
            <a:schemeClr val="accent6">
              <a:lumMod val="20000"/>
              <a:lumOff val="80000"/>
            </a:schemeClr>
          </a:solidFill>
          <a:ln w="41275" cap="flat" cmpd="dbl" algn="ctr">
            <a:noFill/>
            <a:prstDash val="solid"/>
          </a:ln>
          <a:effectLst/>
        </p:spPr>
        <p:txBody>
          <a:bodyPr wrap="square" tIns="36000" bIns="36000" numCol="1" rtlCol="0">
            <a:noAutofit/>
          </a:bodyPr>
          <a:lstStyle/>
          <a:p>
            <a:pPr marL="196246" marR="0" lvl="0" indent="-196246" algn="l" defTabSz="910552" rtl="0" eaLnBrk="1" fontAlgn="auto" latinLnBrk="0" hangingPunct="1">
              <a:lnSpc>
                <a:spcPct val="100000"/>
              </a:lnSpc>
              <a:spcBef>
                <a:spcPts val="0"/>
              </a:spcBef>
              <a:spcAft>
                <a:spcPts val="0"/>
              </a:spcAft>
              <a:buClrTx/>
              <a:buSzTx/>
              <a:buFontTx/>
              <a:buNone/>
              <a:tabLst/>
              <a:defRPr/>
            </a:pPr>
            <a:endParaRPr kumimoji="0" lang="ja-JP" altLang="en-US" sz="1050" b="1" i="0" u="none" strike="noStrike" kern="0" cap="none" spc="0" normalizeH="0" baseline="0" noProof="0" dirty="0">
              <a:ln>
                <a:noFill/>
              </a:ln>
              <a:solidFill>
                <a:prstClr val="black"/>
              </a:solidFill>
              <a:effectLst/>
              <a:uLnTx/>
              <a:uFillTx/>
              <a:latin typeface="メイリオ" pitchFamily="50" charset="-128"/>
              <a:ea typeface="メイリオ" pitchFamily="50" charset="-128"/>
              <a:cs typeface="メイリオ" panose="020B0604030504040204" pitchFamily="50" charset="-128"/>
            </a:endParaRPr>
          </a:p>
        </p:txBody>
      </p:sp>
      <p:sp>
        <p:nvSpPr>
          <p:cNvPr id="15" name="角丸四角形 14"/>
          <p:cNvSpPr/>
          <p:nvPr/>
        </p:nvSpPr>
        <p:spPr>
          <a:xfrm>
            <a:off x="88169" y="4247801"/>
            <a:ext cx="6597692" cy="306000"/>
          </a:xfrm>
          <a:prstGeom prst="roundRect">
            <a:avLst>
              <a:gd name="adj" fmla="val 5959"/>
            </a:avLst>
          </a:prstGeom>
          <a:solidFill>
            <a:schemeClr val="accent2">
              <a:lumMod val="20000"/>
              <a:lumOff val="80000"/>
            </a:schemeClr>
          </a:solidFill>
          <a:ln w="41275" cap="flat" cmpd="dbl" algn="ctr">
            <a:noFill/>
            <a:prstDash val="solid"/>
          </a:ln>
          <a:effectLst/>
        </p:spPr>
        <p:txBody>
          <a:bodyPr wrap="square" tIns="36000" bIns="36000" numCol="1" rtlCol="0">
            <a:noAutofit/>
          </a:bodyPr>
          <a:lstStyle/>
          <a:p>
            <a:pPr marL="196246" marR="0" lvl="0" indent="-196246" algn="l" defTabSz="910552" rtl="0" eaLnBrk="1" fontAlgn="auto" latinLnBrk="0" hangingPunct="1">
              <a:lnSpc>
                <a:spcPct val="100000"/>
              </a:lnSpc>
              <a:spcBef>
                <a:spcPts val="0"/>
              </a:spcBef>
              <a:spcAft>
                <a:spcPts val="0"/>
              </a:spcAft>
              <a:buClrTx/>
              <a:buSzTx/>
              <a:buFontTx/>
              <a:buNone/>
              <a:tabLst/>
              <a:defRPr/>
            </a:pPr>
            <a:endParaRPr kumimoji="0" lang="ja-JP" altLang="en-US" sz="1050" b="1" i="0" u="none" strike="noStrike" kern="0" cap="none" spc="0" normalizeH="0" baseline="0" noProof="0" dirty="0">
              <a:ln>
                <a:noFill/>
              </a:ln>
              <a:solidFill>
                <a:prstClr val="black"/>
              </a:solidFill>
              <a:effectLst/>
              <a:uLnTx/>
              <a:uFillTx/>
              <a:latin typeface="メイリオ" pitchFamily="50" charset="-128"/>
              <a:ea typeface="メイリオ" pitchFamily="50" charset="-128"/>
              <a:cs typeface="メイリオ" panose="020B0604030504040204" pitchFamily="50" charset="-128"/>
            </a:endParaRPr>
          </a:p>
        </p:txBody>
      </p:sp>
      <p:sp>
        <p:nvSpPr>
          <p:cNvPr id="28" name="スライド番号プレースホルダ 47"/>
          <p:cNvSpPr>
            <a:spLocks noGrp="1"/>
          </p:cNvSpPr>
          <p:nvPr>
            <p:ph type="sldNum" sz="quarter" idx="12"/>
          </p:nvPr>
        </p:nvSpPr>
        <p:spPr>
          <a:xfrm>
            <a:off x="3944976" y="9695034"/>
            <a:ext cx="2959316" cy="3281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令和３年１月作成</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1" lang="ja-JP" altLang="en-US" sz="8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39" name="テキスト ボックス 38">
            <a:extLst>
              <a:ext uri="{FF2B5EF4-FFF2-40B4-BE49-F238E27FC236}">
                <a16:creationId xmlns:a16="http://schemas.microsoft.com/office/drawing/2014/main" id="{15F59869-09B0-44D1-AEA1-9401990D6A11}"/>
              </a:ext>
            </a:extLst>
          </p:cNvPr>
          <p:cNvSpPr txBox="1"/>
          <p:nvPr/>
        </p:nvSpPr>
        <p:spPr>
          <a:xfrm>
            <a:off x="140943" y="4200207"/>
            <a:ext cx="6143456" cy="374461"/>
          </a:xfrm>
          <a:prstGeom prst="rect">
            <a:avLst/>
          </a:prstGeom>
          <a:noFill/>
        </p:spPr>
        <p:txBody>
          <a:bodyPr wrap="square" rtlCol="0">
            <a:spAutoFit/>
          </a:bodyPr>
          <a:lstStyle/>
          <a:p>
            <a:pPr marL="88900" lvl="0" indent="-88900">
              <a:lnSpc>
                <a:spcPts val="2200"/>
              </a:lnSpc>
              <a:defRPr/>
            </a:pPr>
            <a:r>
              <a:rPr lang="ja-JP" altLang="en-US" sz="1400" b="1" dirty="0" smtClean="0">
                <a:solidFill>
                  <a:srgbClr val="002060"/>
                </a:solidFill>
                <a:latin typeface="Meiryo UI" panose="020B0604030504040204" pitchFamily="50" charset="-128"/>
                <a:ea typeface="Meiryo UI" panose="020B0604030504040204" pitchFamily="50" charset="-128"/>
              </a:rPr>
              <a:t>③対象となる保護者　</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15F59869-09B0-44D1-AEA1-9401990D6A11}"/>
              </a:ext>
            </a:extLst>
          </p:cNvPr>
          <p:cNvSpPr txBox="1"/>
          <p:nvPr/>
        </p:nvSpPr>
        <p:spPr>
          <a:xfrm>
            <a:off x="498861" y="4532972"/>
            <a:ext cx="6468548" cy="477054"/>
          </a:xfrm>
          <a:prstGeom prst="rect">
            <a:avLst/>
          </a:prstGeom>
          <a:noFill/>
        </p:spPr>
        <p:txBody>
          <a:bodyPr wrap="square" rtlCol="0">
            <a:spAutoFit/>
          </a:bodyPr>
          <a:lstStyle/>
          <a:p>
            <a:pPr>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rPr>
              <a:t>親権者、未成年後見人、その他の者（里親、祖父母な</a:t>
            </a:r>
            <a:r>
              <a:rPr lang="ja-JP" altLang="en-US" sz="1200" b="1" dirty="0">
                <a:solidFill>
                  <a:srgbClr val="002060"/>
                </a:solidFill>
                <a:latin typeface="Meiryo UI" panose="020B0604030504040204" pitchFamily="50" charset="-128"/>
                <a:ea typeface="Meiryo UI" panose="020B0604030504040204" pitchFamily="50" charset="-128"/>
              </a:rPr>
              <a:t>ど</a:t>
            </a:r>
            <a:r>
              <a:rPr lang="ja-JP" altLang="en-US" sz="1200" b="1" dirty="0" smtClean="0">
                <a:solidFill>
                  <a:srgbClr val="002060"/>
                </a:solidFill>
                <a:latin typeface="Meiryo UI" panose="020B0604030504040204" pitchFamily="50" charset="-128"/>
                <a:ea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rPr>
              <a:t>であって、</a:t>
            </a:r>
            <a:r>
              <a:rPr lang="ja-JP" altLang="en-US" sz="1200" b="1" dirty="0" smtClean="0">
                <a:solidFill>
                  <a:srgbClr val="002060"/>
                </a:solidFill>
                <a:latin typeface="Meiryo UI" panose="020B0604030504040204" pitchFamily="50" charset="-128"/>
                <a:ea typeface="Meiryo UI" panose="020B0604030504040204" pitchFamily="50" charset="-128"/>
              </a:rPr>
              <a:t>子どもを現に監護</a:t>
            </a:r>
            <a:r>
              <a:rPr lang="ja-JP" altLang="en-US" sz="1200" dirty="0" smtClean="0">
                <a:solidFill>
                  <a:srgbClr val="002060"/>
                </a:solidFill>
                <a:latin typeface="Meiryo UI" panose="020B0604030504040204" pitchFamily="50" charset="-128"/>
                <a:ea typeface="Meiryo UI" panose="020B0604030504040204" pitchFamily="50" charset="-128"/>
              </a:rPr>
              <a:t>する者が</a:t>
            </a:r>
            <a:endParaRPr lang="en-US" altLang="ja-JP" sz="1200" dirty="0" smtClean="0">
              <a:solidFill>
                <a:srgbClr val="002060"/>
              </a:solidFill>
              <a:latin typeface="Meiryo UI" panose="020B0604030504040204" pitchFamily="50" charset="-128"/>
              <a:ea typeface="Meiryo UI" panose="020B0604030504040204" pitchFamily="50" charset="-128"/>
            </a:endParaRPr>
          </a:p>
          <a:p>
            <a:pPr>
              <a:lnSpc>
                <a:spcPts val="1500"/>
              </a:lnSpc>
              <a:defRPr/>
            </a:pPr>
            <a:r>
              <a:rPr lang="en-US" altLang="ja-JP" sz="1200" dirty="0">
                <a:solidFill>
                  <a:srgbClr val="002060"/>
                </a:solidFill>
                <a:latin typeface="Meiryo UI" panose="020B0604030504040204" pitchFamily="50" charset="-128"/>
                <a:ea typeface="Meiryo UI" panose="020B0604030504040204"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rPr>
              <a:t>対象となります。</a:t>
            </a:r>
            <a:endParaRPr lang="en-US" altLang="ja-JP" sz="1000" dirty="0" smtClean="0">
              <a:solidFill>
                <a:srgbClr val="002060"/>
              </a:solidFill>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15F59869-09B0-44D1-AEA1-9401990D6A11}"/>
              </a:ext>
            </a:extLst>
          </p:cNvPr>
          <p:cNvSpPr txBox="1"/>
          <p:nvPr/>
        </p:nvSpPr>
        <p:spPr>
          <a:xfrm>
            <a:off x="515022" y="1981646"/>
            <a:ext cx="6182421" cy="1246495"/>
          </a:xfrm>
          <a:prstGeom prst="rect">
            <a:avLst/>
          </a:prstGeom>
          <a:noFill/>
        </p:spPr>
        <p:txBody>
          <a:bodyPr wrap="square" rtlCol="0">
            <a:spAutoFit/>
          </a:bodyPr>
          <a:lstStyle/>
          <a:p>
            <a:pPr>
              <a:lnSpc>
                <a:spcPts val="1500"/>
              </a:lnSpc>
              <a:defRPr/>
            </a:pPr>
            <a:r>
              <a:rPr lang="ja-JP" altLang="en-US" sz="1200" b="1" dirty="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小学校</a:t>
            </a:r>
            <a:r>
              <a:rPr lang="ja-JP" altLang="en-US" sz="1200" b="1"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、義務教育</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学校の前期課程</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各種学校</a:t>
            </a:r>
            <a:r>
              <a:rPr lang="ja-JP" altLang="en-US" sz="12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幼稚園</a:t>
            </a:r>
            <a:r>
              <a:rPr lang="ja-JP" altLang="en-US" sz="1200" dirty="0">
                <a:solidFill>
                  <a:srgbClr val="002060"/>
                </a:solidFill>
                <a:latin typeface="Meiryo UI" panose="020B0604030504040204" pitchFamily="50" charset="-128"/>
                <a:ea typeface="Meiryo UI" panose="020B0604030504040204" pitchFamily="50" charset="-128"/>
                <a:cs typeface="メイリオ" pitchFamily="50" charset="-128"/>
              </a:rPr>
              <a:t>または小学校</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の課程に類する課程を</a:t>
            </a:r>
            <a:endParaRPr lang="en-US" altLang="ja-JP" sz="1200" dirty="0" smtClean="0">
              <a:solidFill>
                <a:srgbClr val="002060"/>
              </a:solidFill>
              <a:latin typeface="Meiryo UI" panose="020B0604030504040204" pitchFamily="50" charset="-128"/>
              <a:ea typeface="Meiryo UI" panose="020B0604030504040204" pitchFamily="50" charset="-128"/>
              <a:cs typeface="メイリオ" pitchFamily="50" charset="-128"/>
            </a:endParaRPr>
          </a:p>
          <a:p>
            <a:pPr marL="180975" indent="-180975">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 置くものに限る）、</a:t>
            </a:r>
            <a:r>
              <a:rPr lang="ja-JP" altLang="en-US" sz="1200" b="1" dirty="0">
                <a:solidFill>
                  <a:srgbClr val="002060"/>
                </a:solidFill>
                <a:latin typeface="Meiryo UI" panose="020B0604030504040204" pitchFamily="50" charset="-128"/>
                <a:ea typeface="Meiryo UI" panose="020B0604030504040204" pitchFamily="50" charset="-128"/>
                <a:cs typeface="メイリオ" pitchFamily="50" charset="-128"/>
              </a:rPr>
              <a:t>特別支援学校</a:t>
            </a:r>
            <a:r>
              <a:rPr lang="ja-JP" altLang="en-US" sz="1200" dirty="0">
                <a:solidFill>
                  <a:srgbClr val="002060"/>
                </a:solidFill>
                <a:latin typeface="Meiryo UI" panose="020B0604030504040204" pitchFamily="50" charset="-128"/>
                <a:ea typeface="Meiryo UI" panose="020B0604030504040204" pitchFamily="50" charset="-128"/>
                <a:cs typeface="メイリオ" pitchFamily="50" charset="-128"/>
              </a:rPr>
              <a:t>（全ての部</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a:t>
            </a:r>
            <a:r>
              <a:rPr lang="ja-JP" altLang="en-US" sz="105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　</a:t>
            </a:r>
            <a:r>
              <a:rPr lang="en-US" altLang="ja-JP" sz="105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a:t>
            </a:r>
            <a:r>
              <a:rPr lang="ja-JP" altLang="en-US" sz="105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障害のある子どもについては</a:t>
            </a:r>
            <a:r>
              <a:rPr lang="ja-JP" altLang="en-US" sz="1050" dirty="0" smtClean="0">
                <a:solidFill>
                  <a:schemeClr val="accent1">
                    <a:lumMod val="75000"/>
                  </a:schemeClr>
                </a:solidFill>
                <a:latin typeface="Meiryo UI" panose="020B0604030504040204" pitchFamily="50" charset="-128"/>
                <a:ea typeface="Meiryo UI" panose="020B0604030504040204" pitchFamily="50" charset="-128"/>
                <a:cs typeface="メイリオ" pitchFamily="50" charset="-128"/>
              </a:rPr>
              <a:t>、</a:t>
            </a:r>
            <a:r>
              <a:rPr lang="ja-JP" altLang="en-US" sz="1050" dirty="0" smtClean="0">
                <a:solidFill>
                  <a:srgbClr val="002060"/>
                </a:solidFill>
                <a:latin typeface="Meiryo UI" panose="020B0604030504040204" pitchFamily="50" charset="-128"/>
                <a:ea typeface="Meiryo UI" panose="020B0604030504040204" pitchFamily="50" charset="-128"/>
                <a:cs typeface="メイリオ" pitchFamily="50" charset="-128"/>
              </a:rPr>
              <a:t>中学校</a:t>
            </a:r>
            <a:r>
              <a:rPr lang="ja-JP" altLang="en-US" sz="1050" dirty="0">
                <a:solidFill>
                  <a:srgbClr val="002060"/>
                </a:solidFill>
                <a:latin typeface="Meiryo UI" panose="020B0604030504040204" pitchFamily="50" charset="-128"/>
                <a:ea typeface="Meiryo UI" panose="020B0604030504040204" pitchFamily="50" charset="-128"/>
                <a:cs typeface="メイリオ" pitchFamily="50" charset="-128"/>
              </a:rPr>
              <a:t>、義務教育</a:t>
            </a:r>
            <a:r>
              <a:rPr lang="ja-JP" altLang="en-US" sz="1050" dirty="0" smtClean="0">
                <a:solidFill>
                  <a:srgbClr val="002060"/>
                </a:solidFill>
                <a:latin typeface="Meiryo UI" panose="020B0604030504040204" pitchFamily="50" charset="-128"/>
                <a:ea typeface="Meiryo UI" panose="020B0604030504040204" pitchFamily="50" charset="-128"/>
                <a:cs typeface="メイリオ" pitchFamily="50" charset="-128"/>
              </a:rPr>
              <a:t>学校の後期課程、</a:t>
            </a:r>
            <a:r>
              <a:rPr lang="ja-JP" altLang="en-US" sz="1050" dirty="0">
                <a:solidFill>
                  <a:srgbClr val="002060"/>
                </a:solidFill>
                <a:latin typeface="Meiryo UI" panose="020B0604030504040204" pitchFamily="50" charset="-128"/>
                <a:ea typeface="Meiryo UI" panose="020B0604030504040204" pitchFamily="50" charset="-128"/>
                <a:cs typeface="メイリオ" pitchFamily="50" charset="-128"/>
              </a:rPr>
              <a:t>高等</a:t>
            </a:r>
            <a:r>
              <a:rPr lang="ja-JP" altLang="en-US" sz="1050" dirty="0" smtClean="0">
                <a:solidFill>
                  <a:srgbClr val="002060"/>
                </a:solidFill>
                <a:latin typeface="Meiryo UI" panose="020B0604030504040204" pitchFamily="50" charset="-128"/>
                <a:ea typeface="Meiryo UI" panose="020B0604030504040204" pitchFamily="50" charset="-128"/>
                <a:cs typeface="メイリオ" pitchFamily="50" charset="-128"/>
              </a:rPr>
              <a:t>学校、各種</a:t>
            </a:r>
            <a:r>
              <a:rPr lang="ja-JP" altLang="en-US" sz="1050" dirty="0">
                <a:solidFill>
                  <a:srgbClr val="002060"/>
                </a:solidFill>
                <a:latin typeface="Meiryo UI" panose="020B0604030504040204" pitchFamily="50" charset="-128"/>
                <a:ea typeface="Meiryo UI" panose="020B0604030504040204" pitchFamily="50" charset="-128"/>
                <a:cs typeface="メイリオ" pitchFamily="50" charset="-128"/>
              </a:rPr>
              <a:t>学校（高等学校までの課程に類する課程</a:t>
            </a:r>
            <a:r>
              <a:rPr lang="ja-JP" altLang="en-US" sz="1050" dirty="0" smtClean="0">
                <a:solidFill>
                  <a:srgbClr val="002060"/>
                </a:solidFill>
                <a:latin typeface="Meiryo UI" panose="020B0604030504040204" pitchFamily="50" charset="-128"/>
                <a:ea typeface="Meiryo UI" panose="020B0604030504040204" pitchFamily="50" charset="-128"/>
                <a:cs typeface="メイリオ" pitchFamily="50" charset="-128"/>
              </a:rPr>
              <a:t>）</a:t>
            </a:r>
            <a:r>
              <a:rPr lang="ja-JP" altLang="en-US" sz="1050" dirty="0">
                <a:solidFill>
                  <a:srgbClr val="002060"/>
                </a:solidFill>
                <a:latin typeface="Meiryo UI" panose="020B0604030504040204" pitchFamily="50" charset="-128"/>
                <a:ea typeface="Meiryo UI" panose="020B0604030504040204" pitchFamily="50" charset="-128"/>
                <a:cs typeface="メイリオ" pitchFamily="50" charset="-128"/>
              </a:rPr>
              <a:t>なども含む</a:t>
            </a:r>
            <a:r>
              <a:rPr lang="ja-JP" altLang="en-US" sz="1050" dirty="0" smtClean="0">
                <a:solidFill>
                  <a:srgbClr val="002060"/>
                </a:solidFill>
                <a:latin typeface="Meiryo UI" panose="020B0604030504040204" pitchFamily="50" charset="-128"/>
                <a:ea typeface="Meiryo UI" panose="020B0604030504040204" pitchFamily="50" charset="-128"/>
                <a:cs typeface="メイリオ" pitchFamily="50" charset="-128"/>
              </a:rPr>
              <a:t>。</a:t>
            </a:r>
            <a:endParaRPr lang="en-US" altLang="ja-JP" sz="1050" dirty="0">
              <a:solidFill>
                <a:srgbClr val="002060"/>
              </a:solidFill>
              <a:latin typeface="Meiryo UI" panose="020B0604030504040204" pitchFamily="50" charset="-128"/>
              <a:ea typeface="Meiryo UI" panose="020B0604030504040204" pitchFamily="50" charset="-128"/>
              <a:cs typeface="メイリオ" pitchFamily="50" charset="-128"/>
            </a:endParaRPr>
          </a:p>
          <a:p>
            <a:pPr marL="444500" indent="-444500">
              <a:lnSpc>
                <a:spcPts val="1500"/>
              </a:lnSpc>
              <a:defRPr/>
            </a:pPr>
            <a:r>
              <a:rPr lang="ja-JP" altLang="en-US" sz="12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放課後</a:t>
            </a:r>
            <a:r>
              <a:rPr lang="ja-JP" altLang="en-US" sz="1200" b="1"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児童</a:t>
            </a:r>
            <a:r>
              <a:rPr lang="ja-JP" altLang="en-US" sz="1200" b="1" dirty="0">
                <a:solidFill>
                  <a:srgbClr val="002060"/>
                </a:solidFill>
                <a:latin typeface="Meiryo UI" panose="020B0604030504040204" pitchFamily="50" charset="-128"/>
                <a:ea typeface="Meiryo UI" panose="020B0604030504040204" pitchFamily="50" charset="-128"/>
                <a:cs typeface="メイリオ" pitchFamily="50" charset="-128"/>
              </a:rPr>
              <a:t>クラブ</a:t>
            </a:r>
            <a:r>
              <a:rPr lang="ja-JP" altLang="en-US" sz="1200" b="1" dirty="0" smtClean="0">
                <a:solidFill>
                  <a:srgbClr val="002060"/>
                </a:solidFill>
                <a:latin typeface="Meiryo UI" panose="020B0604030504040204" pitchFamily="50" charset="-128"/>
                <a:ea typeface="Meiryo UI" panose="020B0604030504040204" pitchFamily="50" charset="-128"/>
                <a:cs typeface="メイリオ" pitchFamily="50" charset="-128"/>
              </a:rPr>
              <a:t>、放課後等デイサービス</a:t>
            </a:r>
            <a:endParaRPr lang="en-US" altLang="ja-JP" sz="1200" b="1" dirty="0">
              <a:solidFill>
                <a:srgbClr val="002060"/>
              </a:solidFill>
              <a:latin typeface="Meiryo UI" panose="020B0604030504040204" pitchFamily="50" charset="-128"/>
              <a:ea typeface="Meiryo UI" panose="020B0604030504040204" pitchFamily="50" charset="-128"/>
              <a:cs typeface="メイリオ" pitchFamily="50" charset="-128"/>
            </a:endParaRPr>
          </a:p>
          <a:p>
            <a:pPr>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cs typeface="メイリオ" pitchFamily="50" charset="-128"/>
              </a:rPr>
              <a:t>幼稚園、保育所、認定こども園、認可外保育施設、家庭的保育事業等、</a:t>
            </a:r>
            <a:endParaRPr lang="en-US" altLang="ja-JP" sz="1200" b="1" dirty="0">
              <a:solidFill>
                <a:srgbClr val="002060"/>
              </a:solidFill>
              <a:latin typeface="Meiryo UI" panose="020B0604030504040204" pitchFamily="50" charset="-128"/>
              <a:ea typeface="Meiryo UI" panose="020B0604030504040204" pitchFamily="50" charset="-128"/>
              <a:cs typeface="メイリオ" pitchFamily="50" charset="-128"/>
            </a:endParaRPr>
          </a:p>
          <a:p>
            <a:pPr>
              <a:lnSpc>
                <a:spcPts val="1500"/>
              </a:lnSpc>
              <a:defRPr/>
            </a:pPr>
            <a:r>
              <a:rPr lang="ja-JP" altLang="en-US" sz="1200" b="1" dirty="0">
                <a:solidFill>
                  <a:srgbClr val="002060"/>
                </a:solidFill>
                <a:latin typeface="Meiryo UI" panose="020B0604030504040204" pitchFamily="50" charset="-128"/>
                <a:ea typeface="Meiryo UI" panose="020B0604030504040204" pitchFamily="50" charset="-128"/>
                <a:cs typeface="メイリオ" pitchFamily="50" charset="-128"/>
              </a:rPr>
              <a:t>　子どもの一時的な預かりなどを行う事業、障害児の通所支援を行う施設など</a:t>
            </a:r>
            <a:endParaRPr lang="en-US" altLang="ja-JP" sz="1200" b="1" dirty="0">
              <a:solidFill>
                <a:srgbClr val="002060"/>
              </a:solidFill>
              <a:latin typeface="Meiryo UI" panose="020B0604030504040204" pitchFamily="50" charset="-128"/>
              <a:ea typeface="Meiryo UI" panose="020B0604030504040204" pitchFamily="50" charset="-128"/>
              <a:cs typeface="メイリオ" pitchFamily="50" charset="-128"/>
            </a:endParaRPr>
          </a:p>
        </p:txBody>
      </p:sp>
      <p:sp>
        <p:nvSpPr>
          <p:cNvPr id="44" name="テキスト ボックス 43">
            <a:extLst>
              <a:ext uri="{FF2B5EF4-FFF2-40B4-BE49-F238E27FC236}">
                <a16:creationId xmlns:a16="http://schemas.microsoft.com/office/drawing/2014/main" id="{15F59869-09B0-44D1-AEA1-9401990D6A11}"/>
              </a:ext>
            </a:extLst>
          </p:cNvPr>
          <p:cNvSpPr txBox="1"/>
          <p:nvPr/>
        </p:nvSpPr>
        <p:spPr>
          <a:xfrm>
            <a:off x="95251" y="465490"/>
            <a:ext cx="6697847" cy="374461"/>
          </a:xfrm>
          <a:prstGeom prst="rect">
            <a:avLst/>
          </a:prstGeom>
          <a:noFill/>
        </p:spPr>
        <p:txBody>
          <a:bodyPr wrap="square" rtlCol="0">
            <a:spAutoFit/>
          </a:bodyPr>
          <a:lstStyle/>
          <a:p>
            <a:pPr marL="88900" lvl="0" indent="-88900">
              <a:lnSpc>
                <a:spcPts val="2200"/>
              </a:lnSpc>
              <a:defRPr/>
            </a:pPr>
            <a:r>
              <a:rPr lang="ja-JP" altLang="en-US" sz="1400" b="1" dirty="0">
                <a:solidFill>
                  <a:srgbClr val="002060"/>
                </a:solidFill>
                <a:latin typeface="Meiryo UI" panose="020B0604030504040204" pitchFamily="50" charset="-128"/>
                <a:ea typeface="Meiryo UI" panose="020B0604030504040204" pitchFamily="50" charset="-128"/>
              </a:rPr>
              <a:t>①新型コロナウイルス</a:t>
            </a:r>
            <a:r>
              <a:rPr lang="ja-JP" altLang="en-US" sz="1400" b="1" dirty="0" smtClean="0">
                <a:solidFill>
                  <a:srgbClr val="002060"/>
                </a:solidFill>
                <a:latin typeface="Meiryo UI" panose="020B0604030504040204" pitchFamily="50" charset="-128"/>
                <a:ea typeface="Meiryo UI" panose="020B0604030504040204" pitchFamily="50" charset="-128"/>
              </a:rPr>
              <a:t>感染症に関する対応と</a:t>
            </a:r>
            <a:r>
              <a:rPr lang="ja-JP" altLang="en-US" sz="1400" b="1" dirty="0">
                <a:solidFill>
                  <a:srgbClr val="002060"/>
                </a:solidFill>
                <a:latin typeface="Meiryo UI" panose="020B0604030504040204" pitchFamily="50" charset="-128"/>
                <a:ea typeface="Meiryo UI" panose="020B0604030504040204" pitchFamily="50" charset="-128"/>
              </a:rPr>
              <a:t>して臨時</a:t>
            </a:r>
            <a:r>
              <a:rPr lang="ja-JP" altLang="en-US" sz="1400" b="1" dirty="0" smtClean="0">
                <a:solidFill>
                  <a:srgbClr val="002060"/>
                </a:solidFill>
                <a:latin typeface="Meiryo UI" panose="020B0604030504040204" pitchFamily="50" charset="-128"/>
                <a:ea typeface="Meiryo UI" panose="020B0604030504040204" pitchFamily="50" charset="-128"/>
              </a:rPr>
              <a:t>休業等をした</a:t>
            </a:r>
            <a:r>
              <a:rPr lang="ja-JP" altLang="en-US" sz="1400" b="1" dirty="0">
                <a:solidFill>
                  <a:srgbClr val="002060"/>
                </a:solidFill>
                <a:latin typeface="Meiryo UI" panose="020B0604030504040204" pitchFamily="50" charset="-128"/>
                <a:ea typeface="Meiryo UI" panose="020B0604030504040204" pitchFamily="50" charset="-128"/>
              </a:rPr>
              <a:t>小学校</a:t>
            </a:r>
            <a:r>
              <a:rPr lang="ja-JP" altLang="en-US" sz="1400" b="1" dirty="0" smtClean="0">
                <a:solidFill>
                  <a:srgbClr val="002060"/>
                </a:solidFill>
                <a:latin typeface="Meiryo UI" panose="020B0604030504040204" pitchFamily="50" charset="-128"/>
                <a:ea typeface="Meiryo UI" panose="020B0604030504040204" pitchFamily="50" charset="-128"/>
              </a:rPr>
              <a:t>等に</a:t>
            </a:r>
            <a:r>
              <a:rPr lang="ja-JP" altLang="en-US" sz="1400" b="1" dirty="0">
                <a:solidFill>
                  <a:srgbClr val="002060"/>
                </a:solidFill>
                <a:latin typeface="Meiryo UI" panose="020B0604030504040204" pitchFamily="50" charset="-128"/>
                <a:ea typeface="Meiryo UI" panose="020B0604030504040204" pitchFamily="50" charset="-128"/>
              </a:rPr>
              <a:t>通う</a:t>
            </a:r>
            <a:r>
              <a:rPr lang="ja-JP" altLang="en-US" sz="1400" b="1" dirty="0" smtClean="0">
                <a:solidFill>
                  <a:srgbClr val="002060"/>
                </a:solidFill>
                <a:latin typeface="Meiryo UI" panose="020B0604030504040204" pitchFamily="50" charset="-128"/>
                <a:ea typeface="Meiryo UI" panose="020B0604030504040204" pitchFamily="50" charset="-128"/>
              </a:rPr>
              <a:t>子ども　</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46" name="テキスト ボックス 45">
            <a:extLst>
              <a:ext uri="{FF2B5EF4-FFF2-40B4-BE49-F238E27FC236}">
                <a16:creationId xmlns:a16="http://schemas.microsoft.com/office/drawing/2014/main" id="{15F59869-09B0-44D1-AEA1-9401990D6A11}"/>
              </a:ext>
            </a:extLst>
          </p:cNvPr>
          <p:cNvSpPr txBox="1"/>
          <p:nvPr/>
        </p:nvSpPr>
        <p:spPr>
          <a:xfrm>
            <a:off x="-116897" y="783193"/>
            <a:ext cx="316944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rPr>
              <a:t>　</a:t>
            </a:r>
            <a:r>
              <a:rPr kumimoji="1" lang="ja-JP" altLang="en-US"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rPr>
              <a:t>「臨時休業等」とは</a:t>
            </a:r>
            <a:endParaRPr kumimoji="1" lang="ja-JP" altLang="en-US" sz="1400" b="1" i="0" u="none" strike="noStrike" kern="1200" cap="none" spc="0" normalizeH="0" baseline="0" noProof="0" dirty="0">
              <a:ln>
                <a:noFill/>
              </a:ln>
              <a:solidFill>
                <a:srgbClr val="002060"/>
              </a:solidFill>
              <a:effectLst/>
              <a:uLnTx/>
              <a:uFillTx/>
              <a:latin typeface="メイリオ" panose="020B0604030504040204" pitchFamily="50" charset="-128"/>
              <a:ea typeface="メイリオ" panose="020B0604030504040204" pitchFamily="50" charset="-128"/>
              <a:cs typeface="+mn-cs"/>
            </a:endParaRPr>
          </a:p>
        </p:txBody>
      </p:sp>
      <p:sp>
        <p:nvSpPr>
          <p:cNvPr id="51" name="テキスト ボックス 50">
            <a:extLst>
              <a:ext uri="{FF2B5EF4-FFF2-40B4-BE49-F238E27FC236}">
                <a16:creationId xmlns:a16="http://schemas.microsoft.com/office/drawing/2014/main" id="{15F59869-09B0-44D1-AEA1-9401990D6A11}"/>
              </a:ext>
            </a:extLst>
          </p:cNvPr>
          <p:cNvSpPr txBox="1"/>
          <p:nvPr/>
        </p:nvSpPr>
        <p:spPr>
          <a:xfrm>
            <a:off x="-106452" y="1708544"/>
            <a:ext cx="316944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rPr>
              <a:t>　</a:t>
            </a:r>
            <a:r>
              <a:rPr kumimoji="1" lang="ja-JP" altLang="en-US"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rPr>
              <a:t>「小学校等」とは</a:t>
            </a:r>
            <a:endParaRPr kumimoji="1" lang="en-US" altLang="ja-JP"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endParaRPr>
          </a:p>
        </p:txBody>
      </p:sp>
      <p:sp>
        <p:nvSpPr>
          <p:cNvPr id="52" name="テキスト ボックス 51">
            <a:extLst>
              <a:ext uri="{FF2B5EF4-FFF2-40B4-BE49-F238E27FC236}">
                <a16:creationId xmlns:a16="http://schemas.microsoft.com/office/drawing/2014/main" id="{15F59869-09B0-44D1-AEA1-9401990D6A11}"/>
              </a:ext>
            </a:extLst>
          </p:cNvPr>
          <p:cNvSpPr txBox="1"/>
          <p:nvPr/>
        </p:nvSpPr>
        <p:spPr>
          <a:xfrm>
            <a:off x="525407" y="1019404"/>
            <a:ext cx="6306506" cy="861774"/>
          </a:xfrm>
          <a:prstGeom prst="rect">
            <a:avLst/>
          </a:prstGeom>
          <a:noFill/>
        </p:spPr>
        <p:txBody>
          <a:bodyPr wrap="square" rtlCol="0">
            <a:spAutoFit/>
          </a:bodyPr>
          <a:lstStyle/>
          <a:p>
            <a:pPr>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rPr>
              <a:t>新型コロナウイルス感染症に関する対応として、小学校</a:t>
            </a:r>
            <a:r>
              <a:rPr lang="ja-JP" altLang="en-US" sz="1200" b="1" dirty="0">
                <a:solidFill>
                  <a:srgbClr val="002060"/>
                </a:solidFill>
                <a:latin typeface="Meiryo UI" panose="020B0604030504040204" pitchFamily="50" charset="-128"/>
                <a:ea typeface="Meiryo UI" panose="020B0604030504040204" pitchFamily="50" charset="-128"/>
              </a:rPr>
              <a:t>など</a:t>
            </a:r>
            <a:r>
              <a:rPr lang="ja-JP" altLang="en-US" sz="1200" b="1" dirty="0" smtClean="0">
                <a:solidFill>
                  <a:srgbClr val="002060"/>
                </a:solidFill>
                <a:latin typeface="Meiryo UI" panose="020B0604030504040204" pitchFamily="50" charset="-128"/>
                <a:ea typeface="Meiryo UI" panose="020B0604030504040204" pitchFamily="50" charset="-128"/>
              </a:rPr>
              <a:t>が臨時休業した場合、自治体や放課</a:t>
            </a:r>
            <a:endParaRPr lang="en-US" altLang="ja-JP" sz="1200" b="1" dirty="0" smtClean="0">
              <a:solidFill>
                <a:srgbClr val="002060"/>
              </a:solidFill>
              <a:latin typeface="Meiryo UI" panose="020B0604030504040204" pitchFamily="50" charset="-128"/>
              <a:ea typeface="Meiryo UI" panose="020B0604030504040204" pitchFamily="50" charset="-128"/>
            </a:endParaRPr>
          </a:p>
          <a:p>
            <a:pPr>
              <a:lnSpc>
                <a:spcPts val="1500"/>
              </a:lnSpc>
              <a:defRPr/>
            </a:pPr>
            <a:r>
              <a:rPr lang="ja-JP" altLang="en-US" sz="1200" b="1" dirty="0" smtClean="0">
                <a:solidFill>
                  <a:srgbClr val="002060"/>
                </a:solidFill>
                <a:latin typeface="Meiryo UI" panose="020B0604030504040204" pitchFamily="50" charset="-128"/>
                <a:ea typeface="Meiryo UI" panose="020B0604030504040204" pitchFamily="50" charset="-128"/>
              </a:rPr>
              <a:t>　後児童クラブ、保育所</a:t>
            </a:r>
            <a:r>
              <a:rPr lang="ja-JP" altLang="en-US" sz="1200" b="1" dirty="0">
                <a:solidFill>
                  <a:srgbClr val="002060"/>
                </a:solidFill>
                <a:latin typeface="Meiryo UI" panose="020B0604030504040204" pitchFamily="50" charset="-128"/>
                <a:ea typeface="Meiryo UI" panose="020B0604030504040204" pitchFamily="50" charset="-128"/>
              </a:rPr>
              <a:t>など</a:t>
            </a:r>
            <a:r>
              <a:rPr lang="ja-JP" altLang="en-US" sz="1200" b="1" dirty="0" smtClean="0">
                <a:solidFill>
                  <a:srgbClr val="002060"/>
                </a:solidFill>
                <a:latin typeface="Meiryo UI" panose="020B0604030504040204" pitchFamily="50" charset="-128"/>
                <a:ea typeface="Meiryo UI" panose="020B0604030504040204" pitchFamily="50" charset="-128"/>
              </a:rPr>
              <a:t>から利用を控えるよう依頼</a:t>
            </a:r>
            <a:r>
              <a:rPr lang="ja-JP" altLang="en-US" sz="1200" dirty="0" smtClean="0">
                <a:solidFill>
                  <a:srgbClr val="002060"/>
                </a:solidFill>
                <a:latin typeface="Meiryo UI" panose="020B0604030504040204" pitchFamily="50" charset="-128"/>
                <a:ea typeface="Meiryo UI" panose="020B0604030504040204" pitchFamily="50" charset="-128"/>
              </a:rPr>
              <a:t>があった場合が対象となります。</a:t>
            </a:r>
            <a:endParaRPr lang="en-US" altLang="ja-JP" sz="1200" dirty="0" smtClean="0">
              <a:solidFill>
                <a:srgbClr val="002060"/>
              </a:solidFill>
              <a:latin typeface="Meiryo UI" panose="020B0604030504040204" pitchFamily="50" charset="-128"/>
              <a:ea typeface="Meiryo UI" panose="020B0604030504040204" pitchFamily="50" charset="-128"/>
            </a:endParaRPr>
          </a:p>
          <a:p>
            <a:pPr marL="185738" indent="-185738" algn="just">
              <a:lnSpc>
                <a:spcPts val="1500"/>
              </a:lnSpc>
              <a:defRPr/>
            </a:pPr>
            <a:r>
              <a:rPr kumimoji="1" lang="ja-JP" altLang="en-US" sz="12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rPr>
              <a:t>　なお、</a:t>
            </a:r>
            <a:r>
              <a:rPr lang="ja-JP" altLang="en-US" sz="1200" b="1"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保護者の自主的な判断</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で休ませた</a:t>
            </a:r>
            <a:r>
              <a:rPr lang="ja-JP" altLang="en-US" sz="1200" b="1"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場合は対象外</a:t>
            </a:r>
            <a:r>
              <a:rPr lang="ja-JP" altLang="en-US" sz="12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です</a:t>
            </a:r>
            <a:endParaRPr lang="en-US" altLang="ja-JP" sz="12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endParaRPr>
          </a:p>
          <a:p>
            <a:pPr marL="185738" indent="-185738" algn="r">
              <a:lnSpc>
                <a:spcPts val="1500"/>
              </a:lnSpc>
              <a:defRPr/>
            </a:pPr>
            <a:r>
              <a:rPr lang="en-US" altLang="ja-JP" sz="10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a:t>
            </a:r>
            <a:r>
              <a:rPr lang="ja-JP" altLang="en-US" sz="10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ただし、学</a:t>
            </a:r>
            <a:r>
              <a:rPr lang="ja-JP" altLang="en-US" sz="1000"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校長が新型</a:t>
            </a:r>
            <a:r>
              <a:rPr lang="ja-JP" altLang="en-US" sz="10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コロナウイルス</a:t>
            </a:r>
            <a:r>
              <a:rPr lang="ja-JP" altLang="en-US" sz="1000"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に関連</a:t>
            </a:r>
            <a:r>
              <a:rPr lang="ja-JP" altLang="en-US" sz="10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して出席しなくてもよいと認めた場合は対象となります。</a:t>
            </a:r>
            <a:endParaRPr kumimoji="1" lang="ja-JP" altLang="en-US" sz="10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endParaRPr>
          </a:p>
        </p:txBody>
      </p:sp>
      <p:sp>
        <p:nvSpPr>
          <p:cNvPr id="64" name="テキスト ボックス 63">
            <a:extLst>
              <a:ext uri="{FF2B5EF4-FFF2-40B4-BE49-F238E27FC236}">
                <a16:creationId xmlns:a16="http://schemas.microsoft.com/office/drawing/2014/main" id="{15F59869-09B0-44D1-AEA1-9401990D6A11}"/>
              </a:ext>
            </a:extLst>
          </p:cNvPr>
          <p:cNvSpPr txBox="1"/>
          <p:nvPr/>
        </p:nvSpPr>
        <p:spPr>
          <a:xfrm>
            <a:off x="140943" y="3268177"/>
            <a:ext cx="6552000" cy="310341"/>
          </a:xfrm>
          <a:prstGeom prst="rect">
            <a:avLst/>
          </a:prstGeom>
          <a:noFill/>
        </p:spPr>
        <p:txBody>
          <a:bodyPr wrap="square" rtlCol="0">
            <a:spAutoFit/>
          </a:bodyPr>
          <a:lstStyle/>
          <a:p>
            <a:pPr marL="88900" lvl="0" indent="-88900">
              <a:lnSpc>
                <a:spcPts val="1700"/>
              </a:lnSpc>
              <a:defRPr/>
            </a:pPr>
            <a:r>
              <a:rPr lang="ja-JP" altLang="en-US" sz="1400" b="1" dirty="0">
                <a:solidFill>
                  <a:srgbClr val="002060"/>
                </a:solidFill>
                <a:latin typeface="Meiryo UI" panose="020B0604030504040204" pitchFamily="50" charset="-128"/>
                <a:ea typeface="Meiryo UI" panose="020B0604030504040204" pitchFamily="50" charset="-128"/>
              </a:rPr>
              <a:t>②新型コロナウイルスに感染した子どもなど、小学校等を休む必要が</a:t>
            </a:r>
            <a:r>
              <a:rPr lang="ja-JP" altLang="en-US" sz="1400" b="1" dirty="0" smtClean="0">
                <a:solidFill>
                  <a:srgbClr val="002060"/>
                </a:solidFill>
                <a:latin typeface="Meiryo UI" panose="020B0604030504040204" pitchFamily="50" charset="-128"/>
                <a:ea typeface="Meiryo UI" panose="020B0604030504040204" pitchFamily="50" charset="-128"/>
              </a:rPr>
              <a:t>ある</a:t>
            </a:r>
            <a:r>
              <a:rPr lang="ja-JP" altLang="en-US" sz="900" b="1" dirty="0" smtClean="0">
                <a:solidFill>
                  <a:srgbClr val="002060"/>
                </a:solidFill>
                <a:latin typeface="Meiryo UI" panose="020B0604030504040204" pitchFamily="50" charset="-128"/>
                <a:ea typeface="Meiryo UI" panose="020B0604030504040204" pitchFamily="50" charset="-128"/>
              </a:rPr>
              <a:t>（</a:t>
            </a:r>
            <a:r>
              <a:rPr lang="en-US" altLang="ja-JP" sz="900" b="1" dirty="0" smtClean="0">
                <a:solidFill>
                  <a:srgbClr val="002060"/>
                </a:solidFill>
                <a:latin typeface="Meiryo UI" panose="020B0604030504040204" pitchFamily="50" charset="-128"/>
                <a:ea typeface="Meiryo UI" panose="020B0604030504040204" pitchFamily="50" charset="-128"/>
              </a:rPr>
              <a:t>※</a:t>
            </a:r>
            <a:r>
              <a:rPr lang="ja-JP" altLang="en-US" sz="900" b="1" dirty="0" smtClean="0">
                <a:solidFill>
                  <a:srgbClr val="002060"/>
                </a:solidFill>
                <a:latin typeface="Meiryo UI" panose="020B0604030504040204" pitchFamily="50" charset="-128"/>
                <a:ea typeface="Meiryo UI" panose="020B0604030504040204" pitchFamily="50" charset="-128"/>
              </a:rPr>
              <a:t>）</a:t>
            </a:r>
            <a:r>
              <a:rPr lang="ja-JP" altLang="en-US" sz="1400" b="1" dirty="0" smtClean="0">
                <a:solidFill>
                  <a:srgbClr val="002060"/>
                </a:solidFill>
                <a:latin typeface="Meiryo UI" panose="020B0604030504040204" pitchFamily="50" charset="-128"/>
                <a:ea typeface="Meiryo UI" panose="020B0604030504040204" pitchFamily="50" charset="-128"/>
              </a:rPr>
              <a:t>子ども</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15F59869-09B0-44D1-AEA1-9401990D6A11}"/>
              </a:ext>
            </a:extLst>
          </p:cNvPr>
          <p:cNvSpPr txBox="1"/>
          <p:nvPr/>
        </p:nvSpPr>
        <p:spPr>
          <a:xfrm>
            <a:off x="409243" y="3552583"/>
            <a:ext cx="6524214" cy="477054"/>
          </a:xfrm>
          <a:prstGeom prst="rect">
            <a:avLst/>
          </a:prstGeom>
          <a:noFill/>
        </p:spPr>
        <p:txBody>
          <a:bodyPr wrap="square" rtlCol="0">
            <a:spAutoFit/>
          </a:bodyPr>
          <a:lstStyle/>
          <a:p>
            <a:pPr algn="just">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　</a:t>
            </a:r>
            <a:r>
              <a:rPr lang="ja-JP" altLang="en-US" sz="1200" b="1" dirty="0" smtClean="0">
                <a:solidFill>
                  <a:srgbClr val="002060"/>
                </a:solidFill>
                <a:latin typeface="Meiryo UI" panose="020B0604030504040204" pitchFamily="50" charset="-128"/>
                <a:ea typeface="Meiryo UI" panose="020B0604030504040204" pitchFamily="50" charset="-128"/>
              </a:rPr>
              <a:t>新型</a:t>
            </a:r>
            <a:r>
              <a:rPr lang="ja-JP" altLang="en-US" sz="1200" b="1" dirty="0">
                <a:solidFill>
                  <a:srgbClr val="002060"/>
                </a:solidFill>
                <a:latin typeface="Meiryo UI" panose="020B0604030504040204" pitchFamily="50" charset="-128"/>
                <a:ea typeface="Meiryo UI" panose="020B0604030504040204" pitchFamily="50" charset="-128"/>
              </a:rPr>
              <a:t>コロナウイルスに感染した</a:t>
            </a:r>
            <a:r>
              <a:rPr lang="ja-JP" altLang="en-US" sz="1200" dirty="0">
                <a:solidFill>
                  <a:srgbClr val="002060"/>
                </a:solidFill>
                <a:latin typeface="Meiryo UI" panose="020B0604030504040204" pitchFamily="50" charset="-128"/>
                <a:ea typeface="Meiryo UI" panose="020B0604030504040204" pitchFamily="50" charset="-128"/>
              </a:rPr>
              <a:t>子ども</a:t>
            </a:r>
            <a:r>
              <a:rPr lang="ja-JP" altLang="en-US" sz="1200" b="1" dirty="0">
                <a:solidFill>
                  <a:srgbClr val="002060"/>
                </a:solidFill>
                <a:latin typeface="Meiryo UI" panose="020B0604030504040204" pitchFamily="50" charset="-128"/>
                <a:ea typeface="Meiryo UI" panose="020B0604030504040204" pitchFamily="50" charset="-128"/>
              </a:rPr>
              <a:t>　　　</a:t>
            </a:r>
            <a:endParaRPr lang="en-US" altLang="ja-JP" sz="1200" b="1" dirty="0">
              <a:solidFill>
                <a:srgbClr val="002060"/>
              </a:solidFill>
              <a:latin typeface="Meiryo UI" panose="020B0604030504040204" pitchFamily="50" charset="-128"/>
              <a:ea typeface="Meiryo UI" panose="020B0604030504040204" pitchFamily="50" charset="-128"/>
            </a:endParaRPr>
          </a:p>
          <a:p>
            <a:pPr algn="just">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　</a:t>
            </a:r>
            <a:r>
              <a:rPr lang="ja-JP" altLang="en-US" sz="1200" b="1" dirty="0" smtClean="0">
                <a:solidFill>
                  <a:srgbClr val="002060"/>
                </a:solidFill>
                <a:latin typeface="Meiryo UI" panose="020B0604030504040204" pitchFamily="50" charset="-128"/>
                <a:ea typeface="Meiryo UI" panose="020B0604030504040204" pitchFamily="50" charset="-128"/>
              </a:rPr>
              <a:t>新型</a:t>
            </a:r>
            <a:r>
              <a:rPr lang="ja-JP" altLang="en-US" sz="1200" b="1" dirty="0">
                <a:solidFill>
                  <a:srgbClr val="002060"/>
                </a:solidFill>
                <a:latin typeface="Meiryo UI" panose="020B0604030504040204" pitchFamily="50" charset="-128"/>
                <a:ea typeface="Meiryo UI" panose="020B0604030504040204" pitchFamily="50" charset="-128"/>
              </a:rPr>
              <a:t>コロナウィルスに感染したおそれのある</a:t>
            </a:r>
            <a:r>
              <a:rPr lang="ja-JP" altLang="en-US" sz="1200" dirty="0">
                <a:solidFill>
                  <a:srgbClr val="002060"/>
                </a:solidFill>
                <a:latin typeface="Meiryo UI" panose="020B0604030504040204" pitchFamily="50" charset="-128"/>
                <a:ea typeface="Meiryo UI" panose="020B0604030504040204" pitchFamily="50" charset="-128"/>
              </a:rPr>
              <a:t>子ども</a:t>
            </a:r>
            <a:r>
              <a:rPr lang="en-US" altLang="ja-JP" sz="1200" dirty="0">
                <a:solidFill>
                  <a:srgbClr val="002060"/>
                </a:solidFill>
                <a:latin typeface="Meiryo UI" panose="020B0604030504040204" pitchFamily="50" charset="-128"/>
                <a:ea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rPr>
              <a:t>発熱</a:t>
            </a:r>
            <a:r>
              <a:rPr lang="ja-JP" altLang="en-US" sz="1200" dirty="0">
                <a:solidFill>
                  <a:srgbClr val="002060"/>
                </a:solidFill>
                <a:latin typeface="Meiryo UI" panose="020B0604030504040204" pitchFamily="50" charset="-128"/>
                <a:ea typeface="Meiryo UI" panose="020B0604030504040204" pitchFamily="50" charset="-128"/>
              </a:rPr>
              <a:t>などの風邪症状、濃厚接触者</a:t>
            </a:r>
            <a:r>
              <a:rPr lang="en-US" altLang="ja-JP" sz="1200" dirty="0" smtClean="0">
                <a:solidFill>
                  <a:srgbClr val="002060"/>
                </a:solidFill>
                <a:latin typeface="Meiryo UI" panose="020B0604030504040204" pitchFamily="50" charset="-128"/>
                <a:ea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rPr>
              <a:t>　等</a:t>
            </a:r>
            <a:endParaRPr lang="en-US" altLang="ja-JP" sz="1200" dirty="0" smtClean="0">
              <a:solidFill>
                <a:srgbClr val="002060"/>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714425" y="3940669"/>
            <a:ext cx="6575457" cy="233397"/>
          </a:xfrm>
          <a:prstGeom prst="rect">
            <a:avLst/>
          </a:prstGeom>
          <a:noFill/>
        </p:spPr>
        <p:txBody>
          <a:bodyPr wrap="square" rtlCol="0">
            <a:spAutoFit/>
          </a:bodyPr>
          <a:lstStyle/>
          <a:p>
            <a:pPr algn="just">
              <a:lnSpc>
                <a:spcPts val="1050"/>
              </a:lnSpc>
            </a:pPr>
            <a:r>
              <a:rPr kumimoji="1" lang="en-US" altLang="ja-JP" sz="950" dirty="0" smtClean="0">
                <a:solidFill>
                  <a:srgbClr val="002060"/>
                </a:solidFill>
                <a:latin typeface="Meiryo UI" panose="020B0604030504040204" pitchFamily="50" charset="-128"/>
                <a:ea typeface="Meiryo UI" panose="020B0604030504040204" pitchFamily="50" charset="-128"/>
              </a:rPr>
              <a:t>※</a:t>
            </a:r>
            <a:r>
              <a:rPr kumimoji="1" lang="ja-JP" altLang="en-US" sz="950" dirty="0" smtClean="0">
                <a:solidFill>
                  <a:srgbClr val="002060"/>
                </a:solidFill>
                <a:latin typeface="Meiryo UI" panose="020B0604030504040204" pitchFamily="50" charset="-128"/>
                <a:ea typeface="Meiryo UI" panose="020B0604030504040204" pitchFamily="50" charset="-128"/>
              </a:rPr>
              <a:t>　学校の場合は、学校長が</a:t>
            </a:r>
            <a:r>
              <a:rPr lang="ja-JP" altLang="ja-JP" sz="950" dirty="0">
                <a:solidFill>
                  <a:srgbClr val="002060"/>
                </a:solidFill>
                <a:latin typeface="Meiryo UI" panose="020B0604030504040204" pitchFamily="50" charset="-128"/>
                <a:ea typeface="Meiryo UI" panose="020B0604030504040204" pitchFamily="50" charset="-128"/>
              </a:rPr>
              <a:t>出席を</a:t>
            </a:r>
            <a:r>
              <a:rPr lang="ja-JP" altLang="ja-JP" sz="950" dirty="0" smtClean="0">
                <a:solidFill>
                  <a:srgbClr val="002060"/>
                </a:solidFill>
                <a:latin typeface="Meiryo UI" panose="020B0604030504040204" pitchFamily="50" charset="-128"/>
                <a:ea typeface="Meiryo UI" panose="020B0604030504040204" pitchFamily="50" charset="-128"/>
              </a:rPr>
              <a:t>停止</a:t>
            </a:r>
            <a:r>
              <a:rPr lang="ja-JP" altLang="en-US" sz="950" dirty="0">
                <a:solidFill>
                  <a:srgbClr val="002060"/>
                </a:solidFill>
                <a:latin typeface="Meiryo UI" panose="020B0604030504040204" pitchFamily="50" charset="-128"/>
                <a:ea typeface="Meiryo UI" panose="020B0604030504040204" pitchFamily="50" charset="-128"/>
              </a:rPr>
              <a:t>し</a:t>
            </a:r>
            <a:r>
              <a:rPr lang="ja-JP" altLang="ja-JP" sz="950" dirty="0" smtClean="0">
                <a:solidFill>
                  <a:schemeClr val="accent1">
                    <a:lumMod val="75000"/>
                  </a:schemeClr>
                </a:solidFill>
                <a:latin typeface="Meiryo UI" panose="020B0604030504040204" pitchFamily="50" charset="-128"/>
                <a:ea typeface="Meiryo UI" panose="020B0604030504040204" pitchFamily="50" charset="-128"/>
              </a:rPr>
              <a:t>、</a:t>
            </a:r>
            <a:r>
              <a:rPr lang="ja-JP" altLang="en-US" sz="950" dirty="0" smtClean="0">
                <a:solidFill>
                  <a:schemeClr val="accent1">
                    <a:lumMod val="75000"/>
                  </a:schemeClr>
                </a:solidFill>
                <a:latin typeface="Meiryo UI" panose="020B0604030504040204" pitchFamily="50" charset="-128"/>
                <a:ea typeface="Meiryo UI" panose="020B0604030504040204" pitchFamily="50" charset="-128"/>
              </a:rPr>
              <a:t>ま</a:t>
            </a:r>
            <a:r>
              <a:rPr lang="ja-JP" altLang="en-US" sz="950" dirty="0">
                <a:solidFill>
                  <a:schemeClr val="accent1">
                    <a:lumMod val="75000"/>
                  </a:schemeClr>
                </a:solidFill>
                <a:latin typeface="Meiryo UI" panose="020B0604030504040204" pitchFamily="50" charset="-128"/>
                <a:ea typeface="Meiryo UI" panose="020B0604030504040204" pitchFamily="50" charset="-128"/>
              </a:rPr>
              <a:t>た</a:t>
            </a:r>
            <a:r>
              <a:rPr lang="ja-JP" altLang="en-US" sz="950" dirty="0" smtClean="0">
                <a:solidFill>
                  <a:schemeClr val="accent1">
                    <a:lumMod val="75000"/>
                  </a:schemeClr>
                </a:solidFill>
                <a:latin typeface="Meiryo UI" panose="020B0604030504040204" pitchFamily="50" charset="-128"/>
                <a:ea typeface="Meiryo UI" panose="020B0604030504040204" pitchFamily="50" charset="-128"/>
              </a:rPr>
              <a:t>は</a:t>
            </a:r>
            <a:r>
              <a:rPr lang="ja-JP" altLang="ja-JP" sz="950" dirty="0" smtClean="0">
                <a:solidFill>
                  <a:srgbClr val="002060"/>
                </a:solidFill>
                <a:latin typeface="Meiryo UI" panose="020B0604030504040204" pitchFamily="50" charset="-128"/>
                <a:ea typeface="Meiryo UI" panose="020B0604030504040204" pitchFamily="50" charset="-128"/>
              </a:rPr>
              <a:t>出席</a:t>
            </a:r>
            <a:r>
              <a:rPr lang="ja-JP" altLang="ja-JP" sz="950" dirty="0">
                <a:solidFill>
                  <a:srgbClr val="002060"/>
                </a:solidFill>
                <a:latin typeface="Meiryo UI" panose="020B0604030504040204" pitchFamily="50" charset="-128"/>
                <a:ea typeface="Meiryo UI" panose="020B0604030504040204" pitchFamily="50" charset="-128"/>
              </a:rPr>
              <a:t>しなくてもよいと</a:t>
            </a:r>
            <a:r>
              <a:rPr lang="ja-JP" altLang="ja-JP" sz="950" dirty="0" smtClean="0">
                <a:solidFill>
                  <a:srgbClr val="002060"/>
                </a:solidFill>
                <a:latin typeface="Meiryo UI" panose="020B0604030504040204" pitchFamily="50" charset="-128"/>
                <a:ea typeface="Meiryo UI" panose="020B0604030504040204" pitchFamily="50" charset="-128"/>
              </a:rPr>
              <a:t>認めた</a:t>
            </a:r>
            <a:r>
              <a:rPr lang="ja-JP" altLang="en-US" sz="950" dirty="0" smtClean="0">
                <a:solidFill>
                  <a:srgbClr val="002060"/>
                </a:solidFill>
                <a:latin typeface="Meiryo UI" panose="020B0604030504040204" pitchFamily="50" charset="-128"/>
                <a:ea typeface="Meiryo UI" panose="020B0604030504040204" pitchFamily="50" charset="-128"/>
              </a:rPr>
              <a:t>場合をいいます。</a:t>
            </a:r>
            <a:endParaRPr lang="en-US" altLang="ja-JP" sz="950" dirty="0" smtClean="0">
              <a:solidFill>
                <a:srgbClr val="002060"/>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116897" y="5389311"/>
            <a:ext cx="6840540" cy="246221"/>
          </a:xfrm>
          <a:prstGeom prst="rect">
            <a:avLst/>
          </a:prstGeom>
        </p:spPr>
        <p:txBody>
          <a:bodyPr wrap="square">
            <a:spAutoFit/>
          </a:bodyPr>
          <a:lstStyle/>
          <a:p>
            <a:pPr marL="177800" indent="-177800" defTabSz="910552">
              <a:spcBef>
                <a:spcPts val="600"/>
              </a:spcBef>
              <a:defRPr/>
            </a:pPr>
            <a:r>
              <a:rPr lang="en-US" altLang="ja-JP" sz="1000" dirty="0">
                <a:solidFill>
                  <a:srgbClr val="002060"/>
                </a:solidFill>
                <a:latin typeface="メイリオ" panose="020B0604030504040204" pitchFamily="50" charset="-128"/>
                <a:ea typeface="メイリオ" panose="020B0604030504040204" pitchFamily="50" charset="-128"/>
              </a:rPr>
              <a:t> </a:t>
            </a:r>
            <a:r>
              <a:rPr lang="en-US" altLang="ja-JP" sz="1000" dirty="0" smtClean="0">
                <a:solidFill>
                  <a:srgbClr val="002060"/>
                </a:solidFill>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 </a:t>
            </a:r>
            <a:r>
              <a:rPr lang="en-US" altLang="ja-JP" sz="850" dirty="0" smtClean="0">
                <a:solidFill>
                  <a:schemeClr val="accent1">
                    <a:lumMod val="50000"/>
                  </a:schemeClr>
                </a:solidFill>
                <a:latin typeface="メイリオ" panose="020B0604030504040204" pitchFamily="50" charset="-128"/>
                <a:ea typeface="メイリオ" panose="020B0604030504040204" pitchFamily="50" charset="-128"/>
              </a:rPr>
              <a:t>https</a:t>
            </a:r>
            <a:r>
              <a:rPr lang="en-US" altLang="ja-JP" sz="850" dirty="0">
                <a:solidFill>
                  <a:schemeClr val="accent1">
                    <a:lumMod val="50000"/>
                  </a:schemeClr>
                </a:solidFill>
                <a:latin typeface="メイリオ" panose="020B0604030504040204" pitchFamily="50" charset="-128"/>
                <a:ea typeface="メイリオ" panose="020B0604030504040204" pitchFamily="50" charset="-128"/>
              </a:rPr>
              <a:t>://</a:t>
            </a:r>
            <a:r>
              <a:rPr lang="en-US" altLang="ja-JP" sz="850" dirty="0" smtClean="0">
                <a:solidFill>
                  <a:schemeClr val="accent1">
                    <a:lumMod val="50000"/>
                  </a:schemeClr>
                </a:solidFill>
                <a:latin typeface="メイリオ" panose="020B0604030504040204" pitchFamily="50" charset="-128"/>
                <a:ea typeface="メイリオ" panose="020B0604030504040204" pitchFamily="50" charset="-128"/>
              </a:rPr>
              <a:t>www.mhlw.go.jp/stf/seisakunitsuite/bunya/koyou_roudou/koyou/kyufukin/pageL07_00002.html</a:t>
            </a:r>
            <a:endParaRPr lang="ja-JP" altLang="ja-JP" sz="850" u="sng" dirty="0">
              <a:solidFill>
                <a:schemeClr val="accent1">
                  <a:lumMod val="50000"/>
                </a:schemeClr>
              </a:solidFill>
              <a:latin typeface="メイリオ" panose="020B0604030504040204" pitchFamily="50" charset="-128"/>
              <a:ea typeface="メイリオ" panose="020B0604030504040204" pitchFamily="50" charset="-128"/>
            </a:endParaRPr>
          </a:p>
        </p:txBody>
      </p:sp>
      <p:sp>
        <p:nvSpPr>
          <p:cNvPr id="2" name="正方形/長方形 1"/>
          <p:cNvSpPr/>
          <p:nvPr/>
        </p:nvSpPr>
        <p:spPr>
          <a:xfrm>
            <a:off x="88169" y="5015816"/>
            <a:ext cx="6205434" cy="477054"/>
          </a:xfrm>
          <a:prstGeom prst="rect">
            <a:avLst/>
          </a:prstGeom>
        </p:spPr>
        <p:txBody>
          <a:bodyPr wrap="square">
            <a:spAutoFit/>
          </a:bodyPr>
          <a:lstStyle/>
          <a:p>
            <a:pPr marL="180000" indent="-180000" algn="just" defTabSz="910552">
              <a:lnSpc>
                <a:spcPts val="1500"/>
              </a:lnSpc>
              <a:defRPr/>
            </a:pPr>
            <a:r>
              <a:rPr lang="ja-JP" altLang="en-US" sz="1100" dirty="0" smtClean="0">
                <a:solidFill>
                  <a:schemeClr val="accent1">
                    <a:lumMod val="50000"/>
                  </a:schemeClr>
                </a:solidFill>
                <a:latin typeface="Meiryo UI" panose="020B0604030504040204" pitchFamily="50" charset="-128"/>
                <a:ea typeface="Meiryo UI" panose="020B0604030504040204" pitchFamily="50" charset="-128"/>
                <a:cs typeface="メイリオ" panose="020B0604030504040204" pitchFamily="50" charset="-128"/>
              </a:rPr>
              <a:t>その他の支給要件や具体的</a:t>
            </a:r>
            <a:r>
              <a:rPr lang="ja-JP" altLang="en-US" sz="1100" dirty="0">
                <a:solidFill>
                  <a:schemeClr val="accent1">
                    <a:lumMod val="50000"/>
                  </a:schemeClr>
                </a:solidFill>
                <a:latin typeface="Meiryo UI" panose="020B0604030504040204" pitchFamily="50" charset="-128"/>
                <a:ea typeface="Meiryo UI" panose="020B0604030504040204" pitchFamily="50" charset="-128"/>
                <a:cs typeface="メイリオ" panose="020B0604030504040204" pitchFamily="50" charset="-128"/>
              </a:rPr>
              <a:t>な手続きは厚生労働省ホームページにて確認ください。</a:t>
            </a:r>
            <a:endParaRPr lang="en-US" altLang="ja-JP" sz="1100" dirty="0">
              <a:solidFill>
                <a:schemeClr val="accent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marL="180000" indent="-180000" algn="just" defTabSz="910552">
              <a:lnSpc>
                <a:spcPts val="1500"/>
              </a:lnSpc>
              <a:defRPr/>
            </a:pPr>
            <a:r>
              <a:rPr lang="ja-JP" altLang="en-US" sz="1100" dirty="0" smtClean="0">
                <a:solidFill>
                  <a:schemeClr val="accent1">
                    <a:lumMod val="50000"/>
                  </a:schemeClr>
                </a:solidFill>
                <a:latin typeface="Meiryo UI" panose="020B0604030504040204" pitchFamily="50" charset="-128"/>
                <a:ea typeface="Meiryo UI" panose="020B0604030504040204" pitchFamily="50" charset="-128"/>
                <a:cs typeface="メイリオ" panose="020B0604030504040204" pitchFamily="50" charset="-128"/>
              </a:rPr>
              <a:t>申</a:t>
            </a:r>
            <a:r>
              <a:rPr lang="ja-JP" altLang="en-US" sz="1100" dirty="0">
                <a:solidFill>
                  <a:schemeClr val="accent1">
                    <a:lumMod val="50000"/>
                  </a:schemeClr>
                </a:solidFill>
                <a:latin typeface="Meiryo UI" panose="020B0604030504040204" pitchFamily="50" charset="-128"/>
                <a:ea typeface="Meiryo UI" panose="020B0604030504040204" pitchFamily="50" charset="-128"/>
                <a:cs typeface="メイリオ" panose="020B0604030504040204" pitchFamily="50" charset="-128"/>
              </a:rPr>
              <a:t>請書は、厚生労働省</a:t>
            </a:r>
            <a:r>
              <a:rPr lang="en-US" altLang="ja-JP" sz="1100" dirty="0">
                <a:solidFill>
                  <a:schemeClr val="accent1">
                    <a:lumMod val="50000"/>
                  </a:schemeClr>
                </a:solidFill>
                <a:latin typeface="Meiryo UI" panose="020B0604030504040204" pitchFamily="50" charset="-128"/>
                <a:ea typeface="Meiryo UI" panose="020B0604030504040204" pitchFamily="50" charset="-128"/>
                <a:cs typeface="メイリオ" panose="020B0604030504040204" pitchFamily="50" charset="-128"/>
              </a:rPr>
              <a:t>HP</a:t>
            </a:r>
            <a:r>
              <a:rPr lang="ja-JP" altLang="en-US" sz="1100" dirty="0">
                <a:solidFill>
                  <a:schemeClr val="accent1">
                    <a:lumMod val="50000"/>
                  </a:schemeClr>
                </a:solidFill>
                <a:latin typeface="Meiryo UI" panose="020B0604030504040204" pitchFamily="50" charset="-128"/>
                <a:ea typeface="Meiryo UI" panose="020B0604030504040204" pitchFamily="50" charset="-128"/>
                <a:cs typeface="メイリオ" panose="020B0604030504040204" pitchFamily="50" charset="-128"/>
              </a:rPr>
              <a:t>から印刷してください</a:t>
            </a:r>
            <a:r>
              <a:rPr lang="ja-JP" altLang="en-US" sz="1100" dirty="0" smtClean="0">
                <a:solidFill>
                  <a:schemeClr val="accent1">
                    <a:lumMod val="50000"/>
                  </a:schemeClr>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100" dirty="0">
              <a:solidFill>
                <a:schemeClr val="accent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6" name="正方形/長方形 25"/>
          <p:cNvSpPr/>
          <p:nvPr/>
        </p:nvSpPr>
        <p:spPr>
          <a:xfrm>
            <a:off x="4301357" y="5625513"/>
            <a:ext cx="1104645" cy="193289"/>
          </a:xfrm>
          <a:prstGeom prst="rect">
            <a:avLst/>
          </a:prstGeom>
          <a:ln w="12700">
            <a:solidFill>
              <a:schemeClr val="accent1"/>
            </a:solidFill>
          </a:ln>
        </p:spPr>
        <p:style>
          <a:lnRef idx="2">
            <a:schemeClr val="accent6"/>
          </a:lnRef>
          <a:fillRef idx="1">
            <a:schemeClr val="lt1"/>
          </a:fillRef>
          <a:effectRef idx="0">
            <a:schemeClr val="accent6"/>
          </a:effectRef>
          <a:fontRef idx="minor">
            <a:schemeClr val="dk1"/>
          </a:fontRef>
        </p:style>
        <p:txBody>
          <a:bodyPr rIns="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新型コロナ</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休暇支援</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5396477" y="5625105"/>
            <a:ext cx="443973" cy="192400"/>
          </a:xfrm>
          <a:prstGeom prst="roundRect">
            <a:avLst/>
          </a:prstGeom>
          <a:solidFill>
            <a:schemeClr val="accent1"/>
          </a:solidFill>
          <a:ln>
            <a:solidFill>
              <a:schemeClr val="accent1"/>
            </a:solidFill>
          </a:ln>
        </p:spPr>
        <p:style>
          <a:lnRef idx="2">
            <a:schemeClr val="accent6"/>
          </a:lnRef>
          <a:fillRef idx="1">
            <a:schemeClr val="lt1"/>
          </a:fillRef>
          <a:effectRef idx="0">
            <a:schemeClr val="accent6"/>
          </a:effectRef>
          <a:fontRef idx="minor">
            <a:schemeClr val="dk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検 索</a:t>
            </a:r>
          </a:p>
        </p:txBody>
      </p:sp>
      <p:pic>
        <p:nvPicPr>
          <p:cNvPr id="29" name="図 28"/>
          <p:cNvPicPr>
            <a:picLocks noChangeAspect="1"/>
          </p:cNvPicPr>
          <p:nvPr/>
        </p:nvPicPr>
        <p:blipFill>
          <a:blip r:embed="rId2"/>
          <a:stretch>
            <a:fillRect/>
          </a:stretch>
        </p:blipFill>
        <p:spPr>
          <a:xfrm>
            <a:off x="5890338" y="5049398"/>
            <a:ext cx="708181" cy="681918"/>
          </a:xfrm>
          <a:prstGeom prst="rect">
            <a:avLst/>
          </a:prstGeom>
        </p:spPr>
      </p:pic>
      <p:sp>
        <p:nvSpPr>
          <p:cNvPr id="31" name="角丸四角形 30"/>
          <p:cNvSpPr/>
          <p:nvPr/>
        </p:nvSpPr>
        <p:spPr>
          <a:xfrm>
            <a:off x="27295" y="296562"/>
            <a:ext cx="6804617" cy="5669115"/>
          </a:xfrm>
          <a:prstGeom prst="roundRect">
            <a:avLst>
              <a:gd name="adj" fmla="val 26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140943" y="124849"/>
            <a:ext cx="1682839" cy="2723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algn="ctr"/>
            <a:r>
              <a:rPr lang="ja-JP" altLang="en-US" sz="1500" b="1" dirty="0" smtClean="0">
                <a:latin typeface="メイリオ" panose="020B0604030504040204" pitchFamily="50" charset="-128"/>
                <a:ea typeface="メイリオ" panose="020B0604030504040204" pitchFamily="50" charset="-128"/>
              </a:rPr>
              <a:t>主な支給</a:t>
            </a:r>
            <a:r>
              <a:rPr lang="ja-JP" altLang="en-US" sz="1500" b="1" dirty="0">
                <a:latin typeface="メイリオ" panose="020B0604030504040204" pitchFamily="50" charset="-128"/>
                <a:ea typeface="メイリオ" panose="020B0604030504040204" pitchFamily="50" charset="-128"/>
              </a:rPr>
              <a:t>要件</a:t>
            </a:r>
            <a:endParaRPr kumimoji="1" lang="ja-JP" altLang="en-US" sz="1500" b="1" dirty="0">
              <a:latin typeface="メイリオ" panose="020B0604030504040204" pitchFamily="50" charset="-128"/>
              <a:ea typeface="メイリオ" panose="020B0604030504040204" pitchFamily="50" charset="-128"/>
            </a:endParaRPr>
          </a:p>
        </p:txBody>
      </p:sp>
      <p:sp>
        <p:nvSpPr>
          <p:cNvPr id="33" name="正方形/長方形 32"/>
          <p:cNvSpPr/>
          <p:nvPr/>
        </p:nvSpPr>
        <p:spPr>
          <a:xfrm>
            <a:off x="116999" y="6081701"/>
            <a:ext cx="6606643" cy="3141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algn="ctr"/>
            <a:r>
              <a:rPr lang="ja-JP" altLang="en-US" sz="1500" b="1" dirty="0" smtClean="0">
                <a:latin typeface="メイリオ" panose="020B0604030504040204" pitchFamily="50" charset="-128"/>
                <a:ea typeface="メイリオ" panose="020B0604030504040204" pitchFamily="50" charset="-128"/>
              </a:rPr>
              <a:t>小学校休業等対応助成金に係る特別相談窓口</a:t>
            </a:r>
            <a:r>
              <a:rPr lang="ja-JP" altLang="en-US" sz="1100" b="1" dirty="0" smtClean="0">
                <a:latin typeface="メイリオ" panose="020B0604030504040204" pitchFamily="50" charset="-128"/>
                <a:ea typeface="メイリオ" panose="020B0604030504040204" pitchFamily="50" charset="-128"/>
              </a:rPr>
              <a:t>（令和３年３月</a:t>
            </a:r>
            <a:r>
              <a:rPr lang="en-US" altLang="ja-JP" sz="1100" b="1" dirty="0" smtClean="0">
                <a:latin typeface="メイリオ" panose="020B0604030504040204" pitchFamily="50" charset="-128"/>
                <a:ea typeface="メイリオ" panose="020B0604030504040204" pitchFamily="50" charset="-128"/>
              </a:rPr>
              <a:t>31</a:t>
            </a:r>
            <a:r>
              <a:rPr lang="ja-JP" altLang="en-US" sz="1100" b="1" dirty="0" smtClean="0">
                <a:latin typeface="メイリオ" panose="020B0604030504040204" pitchFamily="50" charset="-128"/>
                <a:ea typeface="メイリオ" panose="020B0604030504040204" pitchFamily="50" charset="-128"/>
              </a:rPr>
              <a:t>日まで）</a:t>
            </a:r>
            <a:endParaRPr kumimoji="1" lang="ja-JP" altLang="en-US" sz="1100" b="1" dirty="0">
              <a:latin typeface="メイリオ" panose="020B0604030504040204" pitchFamily="50" charset="-128"/>
              <a:ea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970133436"/>
              </p:ext>
            </p:extLst>
          </p:nvPr>
        </p:nvGraphicFramePr>
        <p:xfrm>
          <a:off x="117000" y="6444969"/>
          <a:ext cx="6624000" cy="2858127"/>
        </p:xfrm>
        <a:graphic>
          <a:graphicData uri="http://schemas.openxmlformats.org/drawingml/2006/table">
            <a:tbl>
              <a:tblPr firstRow="1" bandRow="1">
                <a:tableStyleId>{5C22544A-7EE6-4342-B048-85BDC9FD1C3A}</a:tableStyleId>
              </a:tblPr>
              <a:tblGrid>
                <a:gridCol w="648000">
                  <a:extLst>
                    <a:ext uri="{9D8B030D-6E8A-4147-A177-3AD203B41FA5}">
                      <a16:colId xmlns:a16="http://schemas.microsoft.com/office/drawing/2014/main" val="2413558809"/>
                    </a:ext>
                  </a:extLst>
                </a:gridCol>
                <a:gridCol w="1008000">
                  <a:extLst>
                    <a:ext uri="{9D8B030D-6E8A-4147-A177-3AD203B41FA5}">
                      <a16:colId xmlns:a16="http://schemas.microsoft.com/office/drawing/2014/main" val="3843574515"/>
                    </a:ext>
                  </a:extLst>
                </a:gridCol>
                <a:gridCol w="648000">
                  <a:extLst>
                    <a:ext uri="{9D8B030D-6E8A-4147-A177-3AD203B41FA5}">
                      <a16:colId xmlns:a16="http://schemas.microsoft.com/office/drawing/2014/main" val="692444146"/>
                    </a:ext>
                  </a:extLst>
                </a:gridCol>
                <a:gridCol w="1008000">
                  <a:extLst>
                    <a:ext uri="{9D8B030D-6E8A-4147-A177-3AD203B41FA5}">
                      <a16:colId xmlns:a16="http://schemas.microsoft.com/office/drawing/2014/main" val="2707716957"/>
                    </a:ext>
                  </a:extLst>
                </a:gridCol>
                <a:gridCol w="648000">
                  <a:extLst>
                    <a:ext uri="{9D8B030D-6E8A-4147-A177-3AD203B41FA5}">
                      <a16:colId xmlns:a16="http://schemas.microsoft.com/office/drawing/2014/main" val="2952114364"/>
                    </a:ext>
                  </a:extLst>
                </a:gridCol>
                <a:gridCol w="1008000">
                  <a:extLst>
                    <a:ext uri="{9D8B030D-6E8A-4147-A177-3AD203B41FA5}">
                      <a16:colId xmlns:a16="http://schemas.microsoft.com/office/drawing/2014/main" val="3317637325"/>
                    </a:ext>
                  </a:extLst>
                </a:gridCol>
                <a:gridCol w="648000">
                  <a:extLst>
                    <a:ext uri="{9D8B030D-6E8A-4147-A177-3AD203B41FA5}">
                      <a16:colId xmlns:a16="http://schemas.microsoft.com/office/drawing/2014/main" val="3489596168"/>
                    </a:ext>
                  </a:extLst>
                </a:gridCol>
                <a:gridCol w="1008000">
                  <a:extLst>
                    <a:ext uri="{9D8B030D-6E8A-4147-A177-3AD203B41FA5}">
                      <a16:colId xmlns:a16="http://schemas.microsoft.com/office/drawing/2014/main" val="3212809789"/>
                    </a:ext>
                  </a:extLst>
                </a:gridCol>
              </a:tblGrid>
              <a:tr h="251533">
                <a:tc>
                  <a:txBody>
                    <a:bodyPr/>
                    <a:lstStyle/>
                    <a:p>
                      <a:pPr algn="ctr"/>
                      <a:r>
                        <a:rPr kumimoji="1" lang="ja-JP" altLang="en-US" sz="900" dirty="0" smtClean="0">
                          <a:latin typeface="Meiryo UI" panose="020B0604030504040204" pitchFamily="50" charset="-128"/>
                          <a:ea typeface="Meiryo UI" panose="020B0604030504040204" pitchFamily="50" charset="-128"/>
                        </a:rPr>
                        <a:t>都道府県</a:t>
                      </a:r>
                      <a:endParaRPr kumimoji="1" lang="ja-JP" altLang="en-US" sz="9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900" dirty="0" smtClean="0">
                          <a:latin typeface="Meiryo UI" panose="020B0604030504040204" pitchFamily="50" charset="-128"/>
                          <a:ea typeface="Meiryo UI" panose="020B0604030504040204" pitchFamily="50" charset="-128"/>
                        </a:rPr>
                        <a:t>電話番号</a:t>
                      </a:r>
                      <a:endParaRPr kumimoji="1" lang="ja-JP" altLang="en-US" sz="9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900" dirty="0" smtClean="0">
                          <a:latin typeface="Meiryo UI" panose="020B0604030504040204" pitchFamily="50" charset="-128"/>
                          <a:ea typeface="Meiryo UI" panose="020B0604030504040204" pitchFamily="50" charset="-128"/>
                        </a:rPr>
                        <a:t>都道府県</a:t>
                      </a:r>
                      <a:endParaRPr kumimoji="1" lang="ja-JP" altLang="en-US" sz="9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900" dirty="0" smtClean="0">
                          <a:latin typeface="Meiryo UI" panose="020B0604030504040204" pitchFamily="50" charset="-128"/>
                          <a:ea typeface="Meiryo UI" panose="020B0604030504040204" pitchFamily="50" charset="-128"/>
                        </a:rPr>
                        <a:t>電話番号</a:t>
                      </a:r>
                      <a:endParaRPr kumimoji="1" lang="ja-JP" altLang="en-US" sz="9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900" dirty="0" smtClean="0">
                          <a:latin typeface="Meiryo UI" panose="020B0604030504040204" pitchFamily="50" charset="-128"/>
                          <a:ea typeface="Meiryo UI" panose="020B0604030504040204" pitchFamily="50" charset="-128"/>
                        </a:rPr>
                        <a:t>都道府県</a:t>
                      </a:r>
                      <a:endParaRPr kumimoji="1" lang="ja-JP" altLang="en-US" sz="9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900" dirty="0" smtClean="0">
                          <a:latin typeface="Meiryo UI" panose="020B0604030504040204" pitchFamily="50" charset="-128"/>
                          <a:ea typeface="Meiryo UI" panose="020B0604030504040204" pitchFamily="50" charset="-128"/>
                        </a:rPr>
                        <a:t>電話番号</a:t>
                      </a:r>
                      <a:endParaRPr kumimoji="1" lang="ja-JP" altLang="en-US" sz="9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900" dirty="0" smtClean="0">
                          <a:latin typeface="Meiryo UI" panose="020B0604030504040204" pitchFamily="50" charset="-128"/>
                          <a:ea typeface="Meiryo UI" panose="020B0604030504040204" pitchFamily="50" charset="-128"/>
                        </a:rPr>
                        <a:t>都道府県</a:t>
                      </a:r>
                      <a:endParaRPr kumimoji="1" lang="ja-JP" altLang="en-US" sz="9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900" dirty="0" smtClean="0">
                          <a:latin typeface="Meiryo UI" panose="020B0604030504040204" pitchFamily="50" charset="-128"/>
                          <a:ea typeface="Meiryo UI" panose="020B0604030504040204" pitchFamily="50" charset="-128"/>
                        </a:rPr>
                        <a:t>電話番号</a:t>
                      </a:r>
                      <a:endParaRPr kumimoji="1" lang="ja-JP" altLang="en-US" sz="9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54129582"/>
                  </a:ext>
                </a:extLst>
              </a:tr>
              <a:tr h="216000">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北海道</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011-709-2715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東　京</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03-6867-0211</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滋　賀</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rPr>
                        <a:t>077-522-6648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香　川</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087-811-8924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932333567"/>
                  </a:ext>
                </a:extLst>
              </a:tr>
              <a:tr h="198057">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青　森</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017-734-4211</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神奈川</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045‐211‐7380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京　都</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rPr>
                        <a:t>075-241-0504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愛　媛</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089-935-5222</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266931448"/>
                  </a:ext>
                </a:extLst>
              </a:tr>
              <a:tr h="306241">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岩　手</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019-604-3010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新　潟</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025-288-3501</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大　阪</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rPr>
                        <a:t>06-7660-0072</a:t>
                      </a:r>
                    </a:p>
                    <a:p>
                      <a:pPr marL="0" marR="0" lvl="0" indent="0" algn="ctr" defTabSz="51435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06-6949-6494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高　知</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088-885-6041</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309403471"/>
                  </a:ext>
                </a:extLst>
              </a:tr>
              <a:tr h="301840">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宮　城</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022-299-8834</a:t>
                      </a:r>
                      <a:br>
                        <a:rPr lang="en-US" altLang="ja-JP" sz="900" u="none" strike="noStrike" dirty="0">
                          <a:effectLst/>
                          <a:latin typeface="Meiryo UI" panose="020B0604030504040204" pitchFamily="50" charset="-128"/>
                          <a:ea typeface="Meiryo UI" panose="020B0604030504040204" pitchFamily="50" charset="-128"/>
                        </a:rPr>
                      </a:br>
                      <a:r>
                        <a:rPr lang="en-US" altLang="ja-JP" sz="900" u="none" strike="noStrike" dirty="0">
                          <a:effectLst/>
                          <a:latin typeface="Meiryo UI" panose="020B0604030504040204" pitchFamily="50" charset="-128"/>
                          <a:ea typeface="Meiryo UI" panose="020B0604030504040204" pitchFamily="50" charset="-128"/>
                        </a:rPr>
                        <a:t>022-299-8844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富　山</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076-432-2740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兵　庫</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rPr>
                        <a:t>078-367-0850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福　岡</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rPr>
                        <a:t>092-411-4764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225772486"/>
                  </a:ext>
                </a:extLst>
              </a:tr>
              <a:tr h="198057">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秋　田</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018-862-6684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石　川</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076-265-4429</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奈　良</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0742-32-0210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佐　賀</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0952-32-7218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732941930"/>
                  </a:ext>
                </a:extLst>
              </a:tr>
              <a:tr h="198057">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山　形</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023-624-8228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福　井</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0776-22-3947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和歌山</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073-488-1170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長　崎</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095-801-0050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4124217763"/>
                  </a:ext>
                </a:extLst>
              </a:tr>
              <a:tr h="198057">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福　島</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024-536-2777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山　梨</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055-225-2851</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鳥　取</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rPr>
                        <a:t>0857-29-1701</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熊　本</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096-352-3865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2963991642"/>
                  </a:ext>
                </a:extLst>
              </a:tr>
              <a:tr h="198057">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茨　城</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029-277-8295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長　野</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026-223-0551</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島　根</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rPr>
                        <a:t>0852-20-7007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大　分</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097-532-4025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966683625"/>
                  </a:ext>
                </a:extLst>
              </a:tr>
              <a:tr h="198057">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栃　木</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028-633-2795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岐　阜</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058-245-8124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岡　山</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smtClean="0">
                          <a:effectLst/>
                          <a:latin typeface="Meiryo UI" panose="020B0604030504040204" pitchFamily="50" charset="-128"/>
                          <a:ea typeface="Meiryo UI" panose="020B0604030504040204" pitchFamily="50" charset="-128"/>
                        </a:rPr>
                        <a:t>086-224-7639</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宮　崎</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0985-38-8821</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2570871012"/>
                  </a:ext>
                </a:extLst>
              </a:tr>
              <a:tr h="198057">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群　馬</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027-896-4739</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静　岡</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rPr>
                        <a:t>054-252-1212</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広　島</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082-221-9247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鹿児島</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099-223-8239</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13180507"/>
                  </a:ext>
                </a:extLst>
              </a:tr>
              <a:tr h="198057">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埼　玉</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048-600-6210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愛　知</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rPr>
                        <a:t>052-857-0313</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山　口</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rPr>
                        <a:t>083-995-0390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沖　縄</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098-868-4380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836114985"/>
                  </a:ext>
                </a:extLst>
              </a:tr>
              <a:tr h="198057">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bg1"/>
                          </a:solidFill>
                          <a:latin typeface="Meiryo UI" panose="020B0604030504040204" pitchFamily="50" charset="-128"/>
                          <a:ea typeface="Meiryo UI" panose="020B0604030504040204" pitchFamily="50" charset="-128"/>
                        </a:rPr>
                        <a:t>千　葉</a:t>
                      </a:r>
                      <a:endParaRPr kumimoji="1" lang="ja-JP" altLang="en-US" sz="800" b="1" dirty="0" smtClean="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043-306-1860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bg1"/>
                          </a:solidFill>
                          <a:latin typeface="Meiryo UI" panose="020B0604030504040204" pitchFamily="50" charset="-128"/>
                          <a:ea typeface="Meiryo UI" panose="020B0604030504040204" pitchFamily="50" charset="-128"/>
                        </a:rPr>
                        <a:t>三　重</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059-226-2110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800" dirty="0" smtClean="0">
                          <a:solidFill>
                            <a:schemeClr val="bg1"/>
                          </a:solidFill>
                          <a:latin typeface="Meiryo UI" panose="020B0604030504040204" pitchFamily="50" charset="-128"/>
                          <a:ea typeface="Meiryo UI" panose="020B0604030504040204" pitchFamily="50" charset="-128"/>
                        </a:rPr>
                        <a:t>徳　島</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0" marR="0" marT="0" marB="0" anchor="ctr">
                    <a:solidFill>
                      <a:schemeClr val="accent1"/>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088-652-2718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gridSpan="2">
                  <a:txBody>
                    <a:bodyPr/>
                    <a:lstStyle/>
                    <a:p>
                      <a:pPr algn="ctr"/>
                      <a:endParaRPr kumimoji="1" lang="ja-JP" altLang="en-US" sz="800" b="1" dirty="0">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sz="9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0816424"/>
                  </a:ext>
                </a:extLst>
              </a:tr>
            </a:tbl>
          </a:graphicData>
        </a:graphic>
      </p:graphicFrame>
      <p:grpSp>
        <p:nvGrpSpPr>
          <p:cNvPr id="8" name="グループ化 7"/>
          <p:cNvGrpSpPr/>
          <p:nvPr/>
        </p:nvGrpSpPr>
        <p:grpSpPr>
          <a:xfrm>
            <a:off x="1240060" y="9429030"/>
            <a:ext cx="4408227" cy="302272"/>
            <a:chOff x="178186" y="9423088"/>
            <a:chExt cx="4408227" cy="302272"/>
          </a:xfrm>
        </p:grpSpPr>
        <p:sp>
          <p:nvSpPr>
            <p:cNvPr id="6" name="正方形/長方形 5"/>
            <p:cNvSpPr/>
            <p:nvPr/>
          </p:nvSpPr>
          <p:spPr>
            <a:xfrm>
              <a:off x="178186" y="9423088"/>
              <a:ext cx="4408227" cy="3022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厚生労働省　　都道府県労働局雇用環境・均等部（室）</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rotWithShape="1">
            <a:blip r:embed="rId3"/>
            <a:srcRect t="3763" r="66817"/>
            <a:stretch/>
          </p:blipFill>
          <p:spPr>
            <a:xfrm>
              <a:off x="246966" y="9427558"/>
              <a:ext cx="287620" cy="293332"/>
            </a:xfrm>
            <a:prstGeom prst="rect">
              <a:avLst/>
            </a:prstGeom>
          </p:spPr>
        </p:pic>
      </p:grpSp>
      <p:sp>
        <p:nvSpPr>
          <p:cNvPr id="32" name="正方形/長方形 31"/>
          <p:cNvSpPr/>
          <p:nvPr/>
        </p:nvSpPr>
        <p:spPr>
          <a:xfrm>
            <a:off x="205265" y="9294843"/>
            <a:ext cx="6447469" cy="2892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rPr>
              <a:t>受付時間　</a:t>
            </a:r>
            <a:r>
              <a:rPr kumimoji="1" lang="en-US" altLang="ja-JP" sz="1000" b="1" dirty="0" smtClean="0">
                <a:solidFill>
                  <a:schemeClr val="tx1"/>
                </a:solidFill>
                <a:latin typeface="Meiryo UI" panose="020B0604030504040204" pitchFamily="50" charset="-128"/>
                <a:ea typeface="Meiryo UI" panose="020B0604030504040204" pitchFamily="50" charset="-128"/>
              </a:rPr>
              <a:t>8</a:t>
            </a:r>
            <a:r>
              <a:rPr kumimoji="1" lang="ja-JP" altLang="en-US" sz="1000" b="1" dirty="0" smtClean="0">
                <a:solidFill>
                  <a:schemeClr val="tx1"/>
                </a:solidFill>
                <a:latin typeface="Meiryo UI" panose="020B0604030504040204" pitchFamily="50" charset="-128"/>
                <a:ea typeface="Meiryo UI" panose="020B0604030504040204" pitchFamily="50" charset="-128"/>
              </a:rPr>
              <a:t>時</a:t>
            </a:r>
            <a:r>
              <a:rPr kumimoji="1" lang="en-US" altLang="ja-JP" sz="1000" b="1" dirty="0" smtClean="0">
                <a:solidFill>
                  <a:schemeClr val="tx1"/>
                </a:solidFill>
                <a:latin typeface="Meiryo UI" panose="020B0604030504040204" pitchFamily="50" charset="-128"/>
                <a:ea typeface="Meiryo UI" panose="020B0604030504040204" pitchFamily="50" charset="-128"/>
              </a:rPr>
              <a:t>30</a:t>
            </a:r>
            <a:r>
              <a:rPr kumimoji="1" lang="ja-JP" altLang="en-US" sz="1000" b="1" dirty="0" smtClean="0">
                <a:solidFill>
                  <a:schemeClr val="tx1"/>
                </a:solidFill>
                <a:latin typeface="Meiryo UI" panose="020B0604030504040204" pitchFamily="50" charset="-128"/>
                <a:ea typeface="Meiryo UI" panose="020B0604030504040204" pitchFamily="50" charset="-128"/>
              </a:rPr>
              <a:t>分～</a:t>
            </a:r>
            <a:r>
              <a:rPr kumimoji="1" lang="en-US" altLang="ja-JP" sz="1000" b="1" dirty="0" smtClean="0">
                <a:solidFill>
                  <a:schemeClr val="tx1"/>
                </a:solidFill>
                <a:latin typeface="Meiryo UI" panose="020B0604030504040204" pitchFamily="50" charset="-128"/>
                <a:ea typeface="Meiryo UI" panose="020B0604030504040204" pitchFamily="50" charset="-128"/>
              </a:rPr>
              <a:t>17</a:t>
            </a:r>
            <a:r>
              <a:rPr kumimoji="1" lang="ja-JP" altLang="en-US" sz="1000" b="1" dirty="0" smtClean="0">
                <a:solidFill>
                  <a:schemeClr val="tx1"/>
                </a:solidFill>
                <a:latin typeface="Meiryo UI" panose="020B0604030504040204" pitchFamily="50" charset="-128"/>
                <a:ea typeface="Meiryo UI" panose="020B0604030504040204" pitchFamily="50" charset="-128"/>
              </a:rPr>
              <a:t>時</a:t>
            </a:r>
            <a:r>
              <a:rPr kumimoji="1" lang="en-US" altLang="ja-JP" sz="1000" b="1" dirty="0" smtClean="0">
                <a:solidFill>
                  <a:schemeClr val="tx1"/>
                </a:solidFill>
                <a:latin typeface="Meiryo UI" panose="020B0604030504040204" pitchFamily="50" charset="-128"/>
                <a:ea typeface="Meiryo UI" panose="020B0604030504040204" pitchFamily="50" charset="-128"/>
              </a:rPr>
              <a:t>15</a:t>
            </a:r>
            <a:r>
              <a:rPr kumimoji="1" lang="ja-JP" altLang="en-US" sz="1000" b="1" dirty="0" smtClean="0">
                <a:solidFill>
                  <a:schemeClr val="tx1"/>
                </a:solidFill>
                <a:latin typeface="Meiryo UI" panose="020B0604030504040204" pitchFamily="50" charset="-128"/>
                <a:ea typeface="Meiryo UI" panose="020B0604030504040204" pitchFamily="50" charset="-128"/>
              </a:rPr>
              <a:t>分（土・日・祝日・年末年始を除く）</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p>
            <a:pPr algn="ctr">
              <a:lnSpc>
                <a:spcPts val="800"/>
              </a:lnSpc>
            </a:pP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654053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1431</Words>
  <Application>Microsoft Office PowerPoint</Application>
  <PresentationFormat>A4 210 x 297 mm</PresentationFormat>
  <Paragraphs>171</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ＭＳ ゴシック</vt:lpstr>
      <vt:lpstr>メイリオ</vt:lpstr>
      <vt:lpstr>游ゴシック</vt:lpstr>
      <vt:lpstr>游ゴシック Light</vt:lpstr>
      <vt:lpstr>Arial</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2021-01-07T03:37:42Z</dcterms:modified>
</cp:coreProperties>
</file>