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82" r:id="rId2"/>
    <p:sldId id="283" r:id="rId3"/>
    <p:sldId id="293" r:id="rId4"/>
    <p:sldId id="294" r:id="rId5"/>
    <p:sldId id="286" r:id="rId6"/>
    <p:sldId id="295" r:id="rId7"/>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50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965329-FC23-4E4C-8C1D-0BD4FEF777CB}" v="41" dt="2025-12-16T10:18:52.8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26" autoAdjust="0"/>
    <p:restoredTop sz="94660"/>
  </p:normalViewPr>
  <p:slideViewPr>
    <p:cSldViewPr>
      <p:cViewPr varScale="1">
        <p:scale>
          <a:sx n="84" d="100"/>
          <a:sy n="84" d="100"/>
        </p:scale>
        <p:origin x="90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9786" cy="496967"/>
          </a:xfrm>
          <a:prstGeom prst="rect">
            <a:avLst/>
          </a:prstGeom>
        </p:spPr>
        <p:txBody>
          <a:bodyPr vert="horz" lIns="91559" tIns="45779" rIns="91559" bIns="45779" rtlCol="0"/>
          <a:lstStyle>
            <a:lvl1pPr algn="l">
              <a:defRPr sz="1200"/>
            </a:lvl1pPr>
          </a:lstStyle>
          <a:p>
            <a:endParaRPr lang="en-US"/>
          </a:p>
        </p:txBody>
      </p:sp>
      <p:sp>
        <p:nvSpPr>
          <p:cNvPr id="3" name="Date Placeholder 2"/>
          <p:cNvSpPr>
            <a:spLocks noGrp="1"/>
          </p:cNvSpPr>
          <p:nvPr>
            <p:ph type="dt" idx="1"/>
          </p:nvPr>
        </p:nvSpPr>
        <p:spPr>
          <a:xfrm>
            <a:off x="3855839" y="0"/>
            <a:ext cx="2949786" cy="496967"/>
          </a:xfrm>
          <a:prstGeom prst="rect">
            <a:avLst/>
          </a:prstGeom>
        </p:spPr>
        <p:txBody>
          <a:bodyPr vert="horz" lIns="91559" tIns="45779" rIns="91559" bIns="45779" rtlCol="0"/>
          <a:lstStyle>
            <a:lvl1pPr algn="r">
              <a:defRPr sz="1200"/>
            </a:lvl1pPr>
          </a:lstStyle>
          <a:p>
            <a:fld id="{D0FE861C-486B-4E18-A0E9-A790238A915C}" type="datetimeFigureOut">
              <a:rPr lang="en-US" smtClean="0"/>
              <a:t>1/15/2026</a:t>
            </a:fld>
            <a:endParaRPr lang="en-US"/>
          </a:p>
        </p:txBody>
      </p:sp>
      <p:sp>
        <p:nvSpPr>
          <p:cNvPr id="4" name="Slide Image Placeholder 3"/>
          <p:cNvSpPr>
            <a:spLocks noGrp="1" noRot="1" noChangeAspect="1"/>
          </p:cNvSpPr>
          <p:nvPr>
            <p:ph type="sldImg" idx="2"/>
          </p:nvPr>
        </p:nvSpPr>
        <p:spPr>
          <a:xfrm>
            <a:off x="919163" y="746125"/>
            <a:ext cx="4968875" cy="3727450"/>
          </a:xfrm>
          <a:prstGeom prst="rect">
            <a:avLst/>
          </a:prstGeom>
          <a:noFill/>
          <a:ln w="12700">
            <a:solidFill>
              <a:prstClr val="black"/>
            </a:solidFill>
          </a:ln>
        </p:spPr>
        <p:txBody>
          <a:bodyPr vert="horz" lIns="91559" tIns="45779" rIns="91559" bIns="45779" rtlCol="0" anchor="ctr"/>
          <a:lstStyle/>
          <a:p>
            <a:endParaRPr lang="en-US"/>
          </a:p>
        </p:txBody>
      </p:sp>
      <p:sp>
        <p:nvSpPr>
          <p:cNvPr id="5" name="Notes Placeholder 4"/>
          <p:cNvSpPr>
            <a:spLocks noGrp="1"/>
          </p:cNvSpPr>
          <p:nvPr>
            <p:ph type="body" sz="quarter" idx="3"/>
          </p:nvPr>
        </p:nvSpPr>
        <p:spPr>
          <a:xfrm>
            <a:off x="680721" y="4721186"/>
            <a:ext cx="5445760" cy="4472702"/>
          </a:xfrm>
          <a:prstGeom prst="rect">
            <a:avLst/>
          </a:prstGeom>
        </p:spPr>
        <p:txBody>
          <a:bodyPr vert="horz" lIns="91559" tIns="45779" rIns="91559" bIns="457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440646"/>
            <a:ext cx="2949786" cy="496967"/>
          </a:xfrm>
          <a:prstGeom prst="rect">
            <a:avLst/>
          </a:prstGeom>
        </p:spPr>
        <p:txBody>
          <a:bodyPr vert="horz" lIns="91559" tIns="45779" rIns="91559" bIns="45779" rtlCol="0" anchor="b"/>
          <a:lstStyle>
            <a:lvl1pPr algn="l">
              <a:defRPr sz="1200"/>
            </a:lvl1pPr>
          </a:lstStyle>
          <a:p>
            <a:endParaRPr lang="en-US"/>
          </a:p>
        </p:txBody>
      </p:sp>
      <p:sp>
        <p:nvSpPr>
          <p:cNvPr id="7" name="Slide Number Placeholder 6"/>
          <p:cNvSpPr>
            <a:spLocks noGrp="1"/>
          </p:cNvSpPr>
          <p:nvPr>
            <p:ph type="sldNum" sz="quarter" idx="5"/>
          </p:nvPr>
        </p:nvSpPr>
        <p:spPr>
          <a:xfrm>
            <a:off x="3855839" y="9440646"/>
            <a:ext cx="2949786" cy="496967"/>
          </a:xfrm>
          <a:prstGeom prst="rect">
            <a:avLst/>
          </a:prstGeom>
        </p:spPr>
        <p:txBody>
          <a:bodyPr vert="horz" lIns="91559" tIns="45779" rIns="91559" bIns="45779" rtlCol="0" anchor="b"/>
          <a:lstStyle>
            <a:lvl1pPr algn="r">
              <a:defRPr sz="1200"/>
            </a:lvl1pPr>
          </a:lstStyle>
          <a:p>
            <a:fld id="{DF811066-0135-4CAA-8AD4-89A97190AC0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3646096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F811066-0135-4CAA-8AD4-89A97190AC00}" type="slidenum">
              <a:rPr lang="en-US" smtClean="0"/>
              <a:t>2</a:t>
            </a:fld>
            <a:endParaRPr lang="en-US"/>
          </a:p>
        </p:txBody>
      </p:sp>
    </p:spTree>
    <p:extLst>
      <p:ext uri="{BB962C8B-B14F-4D97-AF65-F5344CB8AC3E}">
        <p14:creationId xmlns:p14="http://schemas.microsoft.com/office/powerpoint/2010/main" val="3470110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313DA-30DC-C143-F67A-90236A6450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722B9C-E0AC-1AA0-A1B7-F2DB2F3384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51423C-D8F0-4CEE-CDFC-F3D5A9E6F276}"/>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EE93165F-06F3-5536-BD0E-44343A0332D1}"/>
              </a:ext>
            </a:extLst>
          </p:cNvPr>
          <p:cNvSpPr>
            <a:spLocks noGrp="1"/>
          </p:cNvSpPr>
          <p:nvPr>
            <p:ph type="sldNum" sz="quarter" idx="10"/>
          </p:nvPr>
        </p:nvSpPr>
        <p:spPr/>
        <p:txBody>
          <a:bodyPr/>
          <a:lstStyle/>
          <a:p>
            <a:fld id="{DF811066-0135-4CAA-8AD4-89A97190AC00}" type="slidenum">
              <a:rPr lang="en-US" smtClean="0"/>
              <a:t>3</a:t>
            </a:fld>
            <a:endParaRPr lang="en-US"/>
          </a:p>
        </p:txBody>
      </p:sp>
    </p:spTree>
    <p:extLst>
      <p:ext uri="{BB962C8B-B14F-4D97-AF65-F5344CB8AC3E}">
        <p14:creationId xmlns:p14="http://schemas.microsoft.com/office/powerpoint/2010/main" val="2387947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41028-3926-5FC9-A1A0-EE31E87A0C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F7F4D1-E11B-FCF4-C436-5E3E0F5A2B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8CCC90-862A-7DE9-A76F-139CCBDBC603}"/>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5A6348B9-53AB-EB5B-201D-143FA940EFFC}"/>
              </a:ext>
            </a:extLst>
          </p:cNvPr>
          <p:cNvSpPr>
            <a:spLocks noGrp="1"/>
          </p:cNvSpPr>
          <p:nvPr>
            <p:ph type="sldNum" sz="quarter" idx="10"/>
          </p:nvPr>
        </p:nvSpPr>
        <p:spPr/>
        <p:txBody>
          <a:bodyPr/>
          <a:lstStyle/>
          <a:p>
            <a:fld id="{DF811066-0135-4CAA-8AD4-89A97190AC00}" type="slidenum">
              <a:rPr lang="en-US" smtClean="0"/>
              <a:t>4</a:t>
            </a:fld>
            <a:endParaRPr lang="en-US"/>
          </a:p>
        </p:txBody>
      </p:sp>
    </p:spTree>
    <p:extLst>
      <p:ext uri="{BB962C8B-B14F-4D97-AF65-F5344CB8AC3E}">
        <p14:creationId xmlns:p14="http://schemas.microsoft.com/office/powerpoint/2010/main" val="1789030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1/15/2026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1/15/2026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1/15/2026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02BAB4-8B8D-41DD-85C7-81A0CA962007}" type="datetimeFigureOut">
              <a:rPr lang="en-US" smtClean="0"/>
              <a:t>1/15/2026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44824F-EBE0-443F-8A8F-F64816AF04D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グループ化 19">
            <a:extLst>
              <a:ext uri="{FF2B5EF4-FFF2-40B4-BE49-F238E27FC236}">
                <a16:creationId xmlns:a16="http://schemas.microsoft.com/office/drawing/2014/main" id="{969E8DD1-E962-B80E-E7C1-0D218DE9CED3}"/>
              </a:ext>
            </a:extLst>
          </p:cNvPr>
          <p:cNvGrpSpPr>
            <a:grpSpLocks noGrp="1" noUngrp="1" noRot="1" noMove="1" noResize="1"/>
          </p:cNvGrpSpPr>
          <p:nvPr/>
        </p:nvGrpSpPr>
        <p:grpSpPr>
          <a:xfrm>
            <a:off x="118341" y="426083"/>
            <a:ext cx="8917659" cy="576000"/>
            <a:chOff x="118341" y="426083"/>
            <a:chExt cx="8917659" cy="576000"/>
          </a:xfrm>
        </p:grpSpPr>
        <p:sp>
          <p:nvSpPr>
            <p:cNvPr id="30" name="ホームベース 29">
              <a:extLst>
                <a:ext uri="{FF2B5EF4-FFF2-40B4-BE49-F238E27FC236}">
                  <a16:creationId xmlns:a16="http://schemas.microsoft.com/office/drawing/2014/main" id="{4A514514-C1F9-B1F0-E361-B1B58E8FF739}"/>
                </a:ext>
              </a:extLst>
            </p:cNvPr>
            <p:cNvSpPr>
              <a:spLocks noGrp="1" noRot="1" noMove="1" noResize="1" noEditPoints="1" noAdjustHandles="1" noChangeArrowheads="1" noChangeShapeType="1"/>
            </p:cNvSpPr>
            <p:nvPr/>
          </p:nvSpPr>
          <p:spPr>
            <a:xfrm>
              <a:off x="118341" y="426083"/>
              <a:ext cx="8917659" cy="576000"/>
            </a:xfrm>
            <a:prstGeom prst="homePlate">
              <a:avLst>
                <a:gd name="adj" fmla="val 31094"/>
              </a:avLst>
            </a:prstGeom>
            <a:solidFill>
              <a:schemeClr val="accent1">
                <a:lumMod val="75000"/>
              </a:schemeClr>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9" name="角丸四角形 8">
              <a:extLst>
                <a:ext uri="{FF2B5EF4-FFF2-40B4-BE49-F238E27FC236}">
                  <a16:creationId xmlns:a16="http://schemas.microsoft.com/office/drawing/2014/main" id="{64712C70-8353-CD2E-29B0-1BD460C2D11B}"/>
                </a:ext>
              </a:extLst>
            </p:cNvPr>
            <p:cNvSpPr>
              <a:spLocks noGrp="1" noRot="1" noMove="1" noResize="1" noEditPoints="1" noAdjustHandles="1" noChangeArrowheads="1" noChangeShapeType="1"/>
            </p:cNvSpPr>
            <p:nvPr/>
          </p:nvSpPr>
          <p:spPr>
            <a:xfrm>
              <a:off x="163240" y="456625"/>
              <a:ext cx="2427560" cy="474779"/>
            </a:xfrm>
            <a:prstGeom prst="roundRect">
              <a:avLst>
                <a:gd name="adj" fmla="val 11164"/>
              </a:avLst>
            </a:prstGeom>
            <a:solidFill>
              <a:schemeClr val="bg1"/>
            </a:solidFill>
            <a:ln w="38100">
              <a:noFill/>
            </a:ln>
          </p:spPr>
          <p:style>
            <a:lnRef idx="2">
              <a:schemeClr val="accent1">
                <a:shade val="15000"/>
              </a:schemeClr>
            </a:lnRef>
            <a:fillRef idx="1">
              <a:schemeClr val="accent1"/>
            </a:fillRef>
            <a:effectRef idx="0">
              <a:schemeClr val="accent1"/>
            </a:effectRef>
            <a:fontRef idx="minor">
              <a:schemeClr val="lt1"/>
            </a:fontRef>
          </p:style>
          <p:txBody>
            <a:bodyPr lIns="432000" r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prstClr val="black"/>
                  </a:solidFill>
                  <a:latin typeface="Meiryo UI" panose="020B0604030504040204" pitchFamily="50" charset="-128"/>
                  <a:ea typeface="Meiryo UI" panose="020B0604030504040204" pitchFamily="50" charset="-128"/>
                </a:rPr>
                <a:t>学校名を記入</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（公私立・学科名を記入）</a:t>
              </a:r>
            </a:p>
          </p:txBody>
        </p:sp>
      </p:grpSp>
      <p:sp>
        <p:nvSpPr>
          <p:cNvPr id="56" name="直角三角形 55">
            <a:extLst>
              <a:ext uri="{FF2B5EF4-FFF2-40B4-BE49-F238E27FC236}">
                <a16:creationId xmlns:a16="http://schemas.microsoft.com/office/drawing/2014/main" id="{6638FFD2-0DE6-5D2A-515B-64B37F5E6575}"/>
              </a:ext>
            </a:extLst>
          </p:cNvPr>
          <p:cNvSpPr/>
          <p:nvPr/>
        </p:nvSpPr>
        <p:spPr>
          <a:xfrm rot="18900000">
            <a:off x="249065" y="1080415"/>
            <a:ext cx="350141" cy="232022"/>
          </a:xfrm>
          <a:prstGeom prst="rtTriangl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55" name="正方形/長方形 54">
            <a:extLst>
              <a:ext uri="{FF2B5EF4-FFF2-40B4-BE49-F238E27FC236}">
                <a16:creationId xmlns:a16="http://schemas.microsoft.com/office/drawing/2014/main" id="{2DAEE96B-B102-23D9-5AF1-107811C310E6}"/>
              </a:ext>
            </a:extLst>
          </p:cNvPr>
          <p:cNvSpPr/>
          <p:nvPr/>
        </p:nvSpPr>
        <p:spPr>
          <a:xfrm>
            <a:off x="120854" y="1034659"/>
            <a:ext cx="8904179" cy="20962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2" name="テキスト プレースホルダー 1">
            <a:extLst>
              <a:ext uri="{FF2B5EF4-FFF2-40B4-BE49-F238E27FC236}">
                <a16:creationId xmlns:a16="http://schemas.microsoft.com/office/drawing/2014/main" id="{8EE84488-028B-8786-7F2F-BAF4CA73C6DF}"/>
              </a:ext>
            </a:extLst>
          </p:cNvPr>
          <p:cNvSpPr txBox="1">
            <a:spLocks/>
          </p:cNvSpPr>
          <p:nvPr/>
        </p:nvSpPr>
        <p:spPr>
          <a:xfrm>
            <a:off x="108000" y="0"/>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marR="0" lvl="0" indent="0" algn="l" defTabSz="1007943"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１．令和８年度</a:t>
            </a:r>
            <a:r>
              <a:rPr kumimoji="1" lang="en-US" altLang="ja-JP"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DX</a:t>
            </a:r>
            <a:r>
              <a:rPr kumimoji="1" lang="ja-JP" altLang="en-US"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ハイスクール　取組概要</a:t>
            </a:r>
            <a:endParaRPr kumimoji="1" lang="en-US" altLang="ja-JP"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endParaRPr>
          </a:p>
        </p:txBody>
      </p:sp>
      <p:cxnSp>
        <p:nvCxnSpPr>
          <p:cNvPr id="3" name="直線コネクタ 2">
            <a:extLst>
              <a:ext uri="{FF2B5EF4-FFF2-40B4-BE49-F238E27FC236}">
                <a16:creationId xmlns:a16="http://schemas.microsoft.com/office/drawing/2014/main" id="{9F3B1EF3-2B3F-EF96-E353-7A03639AB2BA}"/>
              </a:ext>
            </a:extLst>
          </p:cNvPr>
          <p:cNvCxnSpPr>
            <a:cxnSpLocks/>
          </p:cNvCxnSpPr>
          <p:nvPr/>
        </p:nvCxnSpPr>
        <p:spPr>
          <a:xfrm>
            <a:off x="108000" y="362899"/>
            <a:ext cx="89280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24FA3864-2B46-9B42-3062-1DB4F507484B}"/>
              </a:ext>
            </a:extLst>
          </p:cNvPr>
          <p:cNvSpPr txBox="1"/>
          <p:nvPr/>
        </p:nvSpPr>
        <p:spPr>
          <a:xfrm>
            <a:off x="2638008" y="548782"/>
            <a:ext cx="6359433" cy="30777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prstClr val="white"/>
                </a:solidFill>
                <a:latin typeface="Meiryo UI" panose="020B0604030504040204" pitchFamily="50" charset="-128"/>
                <a:ea typeface="Meiryo UI" panose="020B0604030504040204" pitchFamily="50" charset="-128"/>
              </a:rPr>
              <a:t>各校</a:t>
            </a: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のグラデーション・ポリシーを踏まえ本事業により育成する生徒像を記入してください</a:t>
            </a:r>
            <a:endParaRPr kumimoji="1" lang="ja-JP" altLang="en-US" sz="1400" b="0" i="0" u="none" strike="noStrike" kern="1200" cap="none" spc="0" normalizeH="0" baseline="0" noProof="0" dirty="0">
              <a:ln>
                <a:noFill/>
              </a:ln>
              <a:solidFill>
                <a:prstClr val="white"/>
              </a:solidFill>
              <a:effectLst/>
              <a:uLnTx/>
              <a:uFillTx/>
              <a:latin typeface="Aptos" panose="02110004020202020204"/>
              <a:ea typeface="游ゴシック" panose="020B0400000000000000" pitchFamily="50" charset="-128"/>
              <a:cs typeface="+mn-cs"/>
            </a:endParaRPr>
          </a:p>
        </p:txBody>
      </p:sp>
      <p:pic>
        <p:nvPicPr>
          <p:cNvPr id="8" name="グラフィックス 7" descr="校舎 単色塗りつぶし">
            <a:extLst>
              <a:ext uri="{FF2B5EF4-FFF2-40B4-BE49-F238E27FC236}">
                <a16:creationId xmlns:a16="http://schemas.microsoft.com/office/drawing/2014/main" id="{F45943E3-B744-B11F-0ED5-EC3F98A69EC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1190" y="474204"/>
            <a:ext cx="457200" cy="457200"/>
          </a:xfrm>
          <a:prstGeom prst="rect">
            <a:avLst/>
          </a:prstGeom>
        </p:spPr>
      </p:pic>
      <p:sp>
        <p:nvSpPr>
          <p:cNvPr id="49" name="テキスト ボックス 48">
            <a:extLst>
              <a:ext uri="{FF2B5EF4-FFF2-40B4-BE49-F238E27FC236}">
                <a16:creationId xmlns:a16="http://schemas.microsoft.com/office/drawing/2014/main" id="{9775B1C3-C7C6-EA8A-6E17-36DE146E6881}"/>
              </a:ext>
            </a:extLst>
          </p:cNvPr>
          <p:cNvSpPr txBox="1"/>
          <p:nvPr/>
        </p:nvSpPr>
        <p:spPr>
          <a:xfrm>
            <a:off x="195281" y="987623"/>
            <a:ext cx="566719" cy="307777"/>
          </a:xfrm>
          <a:prstGeom prst="rect">
            <a:avLst/>
          </a:prstGeom>
          <a:noFill/>
        </p:spPr>
        <p:txBody>
          <a:bodyPr wrap="square" lIns="72000" rIns="7200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4E67C8">
                    <a:lumMod val="50000"/>
                  </a:srgbClr>
                </a:solidFill>
                <a:effectLst/>
                <a:uLnTx/>
                <a:uFillTx/>
                <a:latin typeface="Meiryo UI" panose="020B0604030504040204" pitchFamily="34" charset="-128"/>
                <a:ea typeface="Meiryo UI" panose="020B0604030504040204" pitchFamily="34" charset="-128"/>
                <a:cs typeface="+mn-cs"/>
              </a:rPr>
              <a:t>取組</a:t>
            </a:r>
          </a:p>
        </p:txBody>
      </p:sp>
      <p:grpSp>
        <p:nvGrpSpPr>
          <p:cNvPr id="17" name="グループ化 16">
            <a:extLst>
              <a:ext uri="{FF2B5EF4-FFF2-40B4-BE49-F238E27FC236}">
                <a16:creationId xmlns:a16="http://schemas.microsoft.com/office/drawing/2014/main" id="{8C0E0C2F-7137-5A39-E051-80916E6AF383}"/>
              </a:ext>
            </a:extLst>
          </p:cNvPr>
          <p:cNvGrpSpPr/>
          <p:nvPr/>
        </p:nvGrpSpPr>
        <p:grpSpPr>
          <a:xfrm>
            <a:off x="122243" y="1371600"/>
            <a:ext cx="4356000" cy="380755"/>
            <a:chOff x="122243" y="1522946"/>
            <a:chExt cx="4356000" cy="380755"/>
          </a:xfrm>
        </p:grpSpPr>
        <p:cxnSp>
          <p:nvCxnSpPr>
            <p:cNvPr id="68" name="直線コネクタ 67">
              <a:extLst>
                <a:ext uri="{FF2B5EF4-FFF2-40B4-BE49-F238E27FC236}">
                  <a16:creationId xmlns:a16="http://schemas.microsoft.com/office/drawing/2014/main" id="{6B6343F9-BFA0-BD9B-8B4D-A80CEC0F7A5E}"/>
                </a:ext>
              </a:extLst>
            </p:cNvPr>
            <p:cNvCxnSpPr>
              <a:cxnSpLocks/>
            </p:cNvCxnSpPr>
            <p:nvPr/>
          </p:nvCxnSpPr>
          <p:spPr>
            <a:xfrm flipV="1">
              <a:off x="122243" y="1886971"/>
              <a:ext cx="4356000" cy="0"/>
            </a:xfrm>
            <a:prstGeom prst="line">
              <a:avLst/>
            </a:prstGeom>
          </p:spPr>
          <p:style>
            <a:lnRef idx="2">
              <a:schemeClr val="accent1"/>
            </a:lnRef>
            <a:fillRef idx="0">
              <a:schemeClr val="accent1"/>
            </a:fillRef>
            <a:effectRef idx="1">
              <a:schemeClr val="accent1"/>
            </a:effectRef>
            <a:fontRef idx="minor">
              <a:schemeClr val="tx1"/>
            </a:fontRef>
          </p:style>
        </p:cxnSp>
        <p:sp>
          <p:nvSpPr>
            <p:cNvPr id="125" name="テキスト ボックス 124">
              <a:extLst>
                <a:ext uri="{FF2B5EF4-FFF2-40B4-BE49-F238E27FC236}">
                  <a16:creationId xmlns:a16="http://schemas.microsoft.com/office/drawing/2014/main" id="{B5BB455E-41EB-CFB4-E524-77D033285180}"/>
                </a:ext>
              </a:extLst>
            </p:cNvPr>
            <p:cNvSpPr txBox="1"/>
            <p:nvPr/>
          </p:nvSpPr>
          <p:spPr>
            <a:xfrm>
              <a:off x="122779" y="1522946"/>
              <a:ext cx="144000" cy="380755"/>
            </a:xfrm>
            <a:prstGeom prst="rect">
              <a:avLst/>
            </a:prstGeom>
            <a:solidFill>
              <a:schemeClr val="accent1"/>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sp>
        <p:nvSpPr>
          <p:cNvPr id="5" name="四角形: 角を丸くする 4">
            <a:extLst>
              <a:ext uri="{FF2B5EF4-FFF2-40B4-BE49-F238E27FC236}">
                <a16:creationId xmlns:a16="http://schemas.microsoft.com/office/drawing/2014/main" id="{ABC62E06-29AB-3DD6-DAFE-5C6FDD958CCF}"/>
              </a:ext>
            </a:extLst>
          </p:cNvPr>
          <p:cNvSpPr/>
          <p:nvPr/>
        </p:nvSpPr>
        <p:spPr>
          <a:xfrm>
            <a:off x="4855159" y="44654"/>
            <a:ext cx="1758441" cy="25038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dirty="0">
                <a:latin typeface="Meiryo UI" panose="020B0604030504040204" pitchFamily="50" charset="-128"/>
                <a:ea typeface="Meiryo UI" panose="020B0604030504040204" pitchFamily="50" charset="-128"/>
              </a:rPr>
              <a:t>●●型</a:t>
            </a:r>
          </a:p>
        </p:txBody>
      </p:sp>
      <p:sp>
        <p:nvSpPr>
          <p:cNvPr id="19" name="テキスト ボックス 18">
            <a:extLst>
              <a:ext uri="{FF2B5EF4-FFF2-40B4-BE49-F238E27FC236}">
                <a16:creationId xmlns:a16="http://schemas.microsoft.com/office/drawing/2014/main" id="{84592BE5-F225-79B7-CFB2-185627919023}"/>
              </a:ext>
            </a:extLst>
          </p:cNvPr>
          <p:cNvSpPr txBox="1"/>
          <p:nvPr/>
        </p:nvSpPr>
        <p:spPr>
          <a:xfrm>
            <a:off x="947978" y="1425031"/>
            <a:ext cx="3476641"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取組内容のタイトルを記載</a:t>
            </a:r>
          </a:p>
        </p:txBody>
      </p:sp>
      <p:sp>
        <p:nvSpPr>
          <p:cNvPr id="22" name="テキスト ボックス 21">
            <a:extLst>
              <a:ext uri="{FF2B5EF4-FFF2-40B4-BE49-F238E27FC236}">
                <a16:creationId xmlns:a16="http://schemas.microsoft.com/office/drawing/2014/main" id="{D9BE1E6E-7398-87E2-C14A-A8FC7A1BD0FE}"/>
              </a:ext>
            </a:extLst>
          </p:cNvPr>
          <p:cNvSpPr txBox="1"/>
          <p:nvPr/>
        </p:nvSpPr>
        <p:spPr>
          <a:xfrm>
            <a:off x="306853" y="1406152"/>
            <a:ext cx="641125" cy="261610"/>
          </a:xfrm>
          <a:prstGeom prst="rect">
            <a:avLst/>
          </a:prstGeom>
          <a:solidFill>
            <a:schemeClr val="tx2">
              <a:lumMod val="40000"/>
              <a:lumOff val="60000"/>
            </a:schemeClr>
          </a:solidFill>
        </p:spPr>
        <p:txBody>
          <a:bodyPr wrap="square" rtlCol="0">
            <a:spAutoFit/>
          </a:bodyPr>
          <a:lstStyle/>
          <a:p>
            <a:pPr algn="ctr"/>
            <a:r>
              <a:rPr kumimoji="1" lang="ja-JP" altLang="en-US" sz="1100" b="1" dirty="0">
                <a:latin typeface="Meiryo UI" panose="020B0604030504040204" pitchFamily="50" charset="-128"/>
                <a:ea typeface="Meiryo UI" panose="020B0604030504040204" pitchFamily="50" charset="-128"/>
              </a:rPr>
              <a:t>取組①</a:t>
            </a:r>
          </a:p>
        </p:txBody>
      </p:sp>
      <p:grpSp>
        <p:nvGrpSpPr>
          <p:cNvPr id="29" name="グループ化 28">
            <a:extLst>
              <a:ext uri="{FF2B5EF4-FFF2-40B4-BE49-F238E27FC236}">
                <a16:creationId xmlns:a16="http://schemas.microsoft.com/office/drawing/2014/main" id="{F316C2EF-D3AC-7118-497F-567805A4B88F}"/>
              </a:ext>
            </a:extLst>
          </p:cNvPr>
          <p:cNvGrpSpPr/>
          <p:nvPr/>
        </p:nvGrpSpPr>
        <p:grpSpPr>
          <a:xfrm>
            <a:off x="4565798" y="1395591"/>
            <a:ext cx="4356000" cy="380755"/>
            <a:chOff x="122243" y="1522946"/>
            <a:chExt cx="4356000" cy="380755"/>
          </a:xfrm>
        </p:grpSpPr>
        <p:cxnSp>
          <p:nvCxnSpPr>
            <p:cNvPr id="31" name="直線コネクタ 30">
              <a:extLst>
                <a:ext uri="{FF2B5EF4-FFF2-40B4-BE49-F238E27FC236}">
                  <a16:creationId xmlns:a16="http://schemas.microsoft.com/office/drawing/2014/main" id="{04AD2A54-6842-728B-AB34-458C733A3866}"/>
                </a:ext>
              </a:extLst>
            </p:cNvPr>
            <p:cNvCxnSpPr>
              <a:cxnSpLocks/>
            </p:cNvCxnSpPr>
            <p:nvPr/>
          </p:nvCxnSpPr>
          <p:spPr>
            <a:xfrm flipV="1">
              <a:off x="122243" y="1886971"/>
              <a:ext cx="4356000" cy="0"/>
            </a:xfrm>
            <a:prstGeom prst="line">
              <a:avLst/>
            </a:prstGeom>
          </p:spPr>
          <p:style>
            <a:lnRef idx="2">
              <a:schemeClr val="accent1"/>
            </a:lnRef>
            <a:fillRef idx="0">
              <a:schemeClr val="accent1"/>
            </a:fillRef>
            <a:effectRef idx="1">
              <a:schemeClr val="accent1"/>
            </a:effectRef>
            <a:fontRef idx="minor">
              <a:schemeClr val="tx1"/>
            </a:fontRef>
          </p:style>
        </p:cxnSp>
        <p:sp>
          <p:nvSpPr>
            <p:cNvPr id="32" name="テキスト ボックス 31">
              <a:extLst>
                <a:ext uri="{FF2B5EF4-FFF2-40B4-BE49-F238E27FC236}">
                  <a16:creationId xmlns:a16="http://schemas.microsoft.com/office/drawing/2014/main" id="{DE113FA7-F581-090D-35DA-FD967A35AFD1}"/>
                </a:ext>
              </a:extLst>
            </p:cNvPr>
            <p:cNvSpPr txBox="1"/>
            <p:nvPr/>
          </p:nvSpPr>
          <p:spPr>
            <a:xfrm>
              <a:off x="122779" y="1522946"/>
              <a:ext cx="144000" cy="380755"/>
            </a:xfrm>
            <a:prstGeom prst="rect">
              <a:avLst/>
            </a:prstGeom>
            <a:solidFill>
              <a:schemeClr val="accent1"/>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sp>
        <p:nvSpPr>
          <p:cNvPr id="41" name="テキスト ボックス 40">
            <a:extLst>
              <a:ext uri="{FF2B5EF4-FFF2-40B4-BE49-F238E27FC236}">
                <a16:creationId xmlns:a16="http://schemas.microsoft.com/office/drawing/2014/main" id="{5638CE42-892C-7E32-8BA0-F4501950DAD0}"/>
              </a:ext>
            </a:extLst>
          </p:cNvPr>
          <p:cNvSpPr txBox="1"/>
          <p:nvPr/>
        </p:nvSpPr>
        <p:spPr>
          <a:xfrm>
            <a:off x="5391533" y="1436753"/>
            <a:ext cx="3476641"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取組内容のタイトルを記載</a:t>
            </a:r>
          </a:p>
        </p:txBody>
      </p:sp>
      <p:sp>
        <p:nvSpPr>
          <p:cNvPr id="43" name="テキスト ボックス 42">
            <a:extLst>
              <a:ext uri="{FF2B5EF4-FFF2-40B4-BE49-F238E27FC236}">
                <a16:creationId xmlns:a16="http://schemas.microsoft.com/office/drawing/2014/main" id="{F6F7F1A4-2218-5D61-F5B7-19299D2102CD}"/>
              </a:ext>
            </a:extLst>
          </p:cNvPr>
          <p:cNvSpPr txBox="1"/>
          <p:nvPr/>
        </p:nvSpPr>
        <p:spPr>
          <a:xfrm>
            <a:off x="4750408" y="1430143"/>
            <a:ext cx="641125" cy="261610"/>
          </a:xfrm>
          <a:prstGeom prst="rect">
            <a:avLst/>
          </a:prstGeom>
          <a:solidFill>
            <a:schemeClr val="tx2">
              <a:lumMod val="40000"/>
              <a:lumOff val="60000"/>
            </a:schemeClr>
          </a:solidFill>
        </p:spPr>
        <p:txBody>
          <a:bodyPr wrap="square" rtlCol="0">
            <a:spAutoFit/>
          </a:bodyPr>
          <a:lstStyle/>
          <a:p>
            <a:pPr algn="ctr"/>
            <a:r>
              <a:rPr kumimoji="1" lang="ja-JP" altLang="en-US" sz="1100" b="1" dirty="0">
                <a:latin typeface="Meiryo UI" panose="020B0604030504040204" pitchFamily="50" charset="-128"/>
                <a:ea typeface="Meiryo UI" panose="020B0604030504040204" pitchFamily="50" charset="-128"/>
              </a:rPr>
              <a:t>取組②</a:t>
            </a:r>
          </a:p>
        </p:txBody>
      </p:sp>
      <p:sp>
        <p:nvSpPr>
          <p:cNvPr id="47" name="正方形/長方形 46">
            <a:extLst>
              <a:ext uri="{FF2B5EF4-FFF2-40B4-BE49-F238E27FC236}">
                <a16:creationId xmlns:a16="http://schemas.microsoft.com/office/drawing/2014/main" id="{B43E36A6-F018-28DE-16D4-49C89ED23737}"/>
              </a:ext>
            </a:extLst>
          </p:cNvPr>
          <p:cNvSpPr/>
          <p:nvPr/>
        </p:nvSpPr>
        <p:spPr>
          <a:xfrm>
            <a:off x="195281" y="1848505"/>
            <a:ext cx="4271959" cy="28825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t>重点類型としての取組①の概要を記載してください。</a:t>
            </a:r>
            <a:endParaRPr kumimoji="1" lang="en-US" altLang="ja-JP" dirty="0"/>
          </a:p>
          <a:p>
            <a:r>
              <a:rPr kumimoji="1" lang="ja-JP" altLang="en-US" dirty="0"/>
              <a:t>写真等を掲載していただいて構いません。</a:t>
            </a:r>
            <a:endParaRPr kumimoji="1" lang="en-US" altLang="ja-JP" dirty="0"/>
          </a:p>
          <a:p>
            <a:r>
              <a:rPr kumimoji="1" lang="en-US" altLang="ja-JP" dirty="0"/>
              <a:t>※</a:t>
            </a:r>
            <a:r>
              <a:rPr kumimoji="1" lang="ja-JP" altLang="en-US" dirty="0"/>
              <a:t>取組①～③のうち、</a:t>
            </a:r>
            <a:r>
              <a:rPr kumimoji="1" lang="ja-JP" altLang="en-US" u="sng" dirty="0"/>
              <a:t>１つ以上は該当する重点類型の要件に関する取組を記載</a:t>
            </a:r>
            <a:r>
              <a:rPr kumimoji="1" lang="ja-JP" altLang="en-US" dirty="0"/>
              <a:t>してください。</a:t>
            </a:r>
            <a:endParaRPr kumimoji="1" lang="ja-JP" altLang="en-US" sz="2000" dirty="0"/>
          </a:p>
          <a:p>
            <a:r>
              <a:rPr kumimoji="1" lang="en-US" altLang="ja-JP" dirty="0"/>
              <a:t>※</a:t>
            </a:r>
            <a:r>
              <a:rPr kumimoji="1" lang="ja-JP" altLang="en-US" dirty="0"/>
              <a:t>このシートは作成の際、削除してください</a:t>
            </a:r>
          </a:p>
        </p:txBody>
      </p:sp>
      <p:sp>
        <p:nvSpPr>
          <p:cNvPr id="48" name="正方形/長方形 47">
            <a:extLst>
              <a:ext uri="{FF2B5EF4-FFF2-40B4-BE49-F238E27FC236}">
                <a16:creationId xmlns:a16="http://schemas.microsoft.com/office/drawing/2014/main" id="{77961BA0-7160-CBC4-C6CB-6B9A3124937F}"/>
              </a:ext>
            </a:extLst>
          </p:cNvPr>
          <p:cNvSpPr/>
          <p:nvPr/>
        </p:nvSpPr>
        <p:spPr>
          <a:xfrm>
            <a:off x="4638836" y="1848505"/>
            <a:ext cx="4271959" cy="28825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t>重点類型としての取組②の概要を記載してください。</a:t>
            </a:r>
            <a:endParaRPr kumimoji="1" lang="en-US" altLang="ja-JP" dirty="0"/>
          </a:p>
          <a:p>
            <a:r>
              <a:rPr kumimoji="1" lang="ja-JP" altLang="en-US" dirty="0"/>
              <a:t>写真等を掲載していただいても構いません。</a:t>
            </a:r>
            <a:endParaRPr kumimoji="1" lang="en-US" altLang="ja-JP" dirty="0"/>
          </a:p>
          <a:p>
            <a:r>
              <a:rPr kumimoji="1" lang="en-US" altLang="ja-JP" dirty="0"/>
              <a:t>※</a:t>
            </a:r>
            <a:r>
              <a:rPr kumimoji="1" lang="ja-JP" altLang="en-US" dirty="0"/>
              <a:t>取組①～③のうち、</a:t>
            </a:r>
            <a:r>
              <a:rPr kumimoji="1" lang="ja-JP" altLang="en-US" u="sng" dirty="0"/>
              <a:t>１つ以上は該当する重点類型の要件に関する取組を記載</a:t>
            </a:r>
            <a:r>
              <a:rPr kumimoji="1" lang="ja-JP" altLang="en-US" dirty="0"/>
              <a:t>してください。</a:t>
            </a:r>
            <a:endParaRPr kumimoji="1" lang="en-US" altLang="ja-JP" dirty="0"/>
          </a:p>
          <a:p>
            <a:r>
              <a:rPr kumimoji="1" lang="en-US" altLang="ja-JP" dirty="0"/>
              <a:t>※</a:t>
            </a:r>
            <a:r>
              <a:rPr kumimoji="1" lang="ja-JP" altLang="en-US" dirty="0"/>
              <a:t>このシートは作成の際、削除してください</a:t>
            </a:r>
          </a:p>
        </p:txBody>
      </p:sp>
      <p:grpSp>
        <p:nvGrpSpPr>
          <p:cNvPr id="66" name="グループ化 65">
            <a:extLst>
              <a:ext uri="{FF2B5EF4-FFF2-40B4-BE49-F238E27FC236}">
                <a16:creationId xmlns:a16="http://schemas.microsoft.com/office/drawing/2014/main" id="{FC26A349-D81C-D0ED-44B5-BA5F4942F158}"/>
              </a:ext>
            </a:extLst>
          </p:cNvPr>
          <p:cNvGrpSpPr/>
          <p:nvPr/>
        </p:nvGrpSpPr>
        <p:grpSpPr>
          <a:xfrm>
            <a:off x="159188" y="4894909"/>
            <a:ext cx="8762610" cy="380755"/>
            <a:chOff x="159188" y="4894909"/>
            <a:chExt cx="8762610" cy="380755"/>
          </a:xfrm>
        </p:grpSpPr>
        <p:cxnSp>
          <p:nvCxnSpPr>
            <p:cNvPr id="53" name="直線コネクタ 52">
              <a:extLst>
                <a:ext uri="{FF2B5EF4-FFF2-40B4-BE49-F238E27FC236}">
                  <a16:creationId xmlns:a16="http://schemas.microsoft.com/office/drawing/2014/main" id="{2EDACB49-F67D-6AAF-E9AA-54C832C97A13}"/>
                </a:ext>
              </a:extLst>
            </p:cNvPr>
            <p:cNvCxnSpPr>
              <a:cxnSpLocks/>
            </p:cNvCxnSpPr>
            <p:nvPr/>
          </p:nvCxnSpPr>
          <p:spPr>
            <a:xfrm>
              <a:off x="159188" y="5258934"/>
              <a:ext cx="8762610" cy="16730"/>
            </a:xfrm>
            <a:prstGeom prst="line">
              <a:avLst/>
            </a:prstGeom>
          </p:spPr>
          <p:style>
            <a:lnRef idx="2">
              <a:schemeClr val="accent1"/>
            </a:lnRef>
            <a:fillRef idx="0">
              <a:schemeClr val="accent1"/>
            </a:fillRef>
            <a:effectRef idx="1">
              <a:schemeClr val="accent1"/>
            </a:effectRef>
            <a:fontRef idx="minor">
              <a:schemeClr val="tx1"/>
            </a:fontRef>
          </p:style>
        </p:cxnSp>
        <p:sp>
          <p:nvSpPr>
            <p:cNvPr id="54" name="テキスト ボックス 53">
              <a:extLst>
                <a:ext uri="{FF2B5EF4-FFF2-40B4-BE49-F238E27FC236}">
                  <a16:creationId xmlns:a16="http://schemas.microsoft.com/office/drawing/2014/main" id="{0215BAF2-19D0-7C72-2289-D86156D2A5A4}"/>
                </a:ext>
              </a:extLst>
            </p:cNvPr>
            <p:cNvSpPr txBox="1"/>
            <p:nvPr/>
          </p:nvSpPr>
          <p:spPr>
            <a:xfrm>
              <a:off x="159724" y="4894909"/>
              <a:ext cx="144000" cy="380755"/>
            </a:xfrm>
            <a:prstGeom prst="rect">
              <a:avLst/>
            </a:prstGeom>
            <a:solidFill>
              <a:schemeClr val="accent1"/>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sp>
        <p:nvSpPr>
          <p:cNvPr id="57" name="テキスト ボックス 56">
            <a:extLst>
              <a:ext uri="{FF2B5EF4-FFF2-40B4-BE49-F238E27FC236}">
                <a16:creationId xmlns:a16="http://schemas.microsoft.com/office/drawing/2014/main" id="{0273C362-5ACC-4CF9-359A-4C300B4AFA79}"/>
              </a:ext>
            </a:extLst>
          </p:cNvPr>
          <p:cNvSpPr txBox="1"/>
          <p:nvPr/>
        </p:nvSpPr>
        <p:spPr>
          <a:xfrm>
            <a:off x="1002165" y="4935998"/>
            <a:ext cx="7866009"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取組内容のタイトルを記載</a:t>
            </a:r>
          </a:p>
        </p:txBody>
      </p:sp>
      <p:sp>
        <p:nvSpPr>
          <p:cNvPr id="59" name="テキスト ボックス 58">
            <a:extLst>
              <a:ext uri="{FF2B5EF4-FFF2-40B4-BE49-F238E27FC236}">
                <a16:creationId xmlns:a16="http://schemas.microsoft.com/office/drawing/2014/main" id="{4E8E7951-9812-A02A-CCEF-B2FFE76353D9}"/>
              </a:ext>
            </a:extLst>
          </p:cNvPr>
          <p:cNvSpPr txBox="1"/>
          <p:nvPr/>
        </p:nvSpPr>
        <p:spPr>
          <a:xfrm>
            <a:off x="343798" y="4929461"/>
            <a:ext cx="641125" cy="261610"/>
          </a:xfrm>
          <a:prstGeom prst="rect">
            <a:avLst/>
          </a:prstGeom>
          <a:solidFill>
            <a:schemeClr val="tx2">
              <a:lumMod val="40000"/>
              <a:lumOff val="60000"/>
            </a:schemeClr>
          </a:solidFill>
        </p:spPr>
        <p:txBody>
          <a:bodyPr wrap="square" rtlCol="0">
            <a:spAutoFit/>
          </a:bodyPr>
          <a:lstStyle/>
          <a:p>
            <a:pPr algn="ctr"/>
            <a:r>
              <a:rPr kumimoji="1" lang="ja-JP" altLang="en-US" sz="1100" b="1" dirty="0">
                <a:latin typeface="Meiryo UI" panose="020B0604030504040204" pitchFamily="50" charset="-128"/>
                <a:ea typeface="Meiryo UI" panose="020B0604030504040204" pitchFamily="50" charset="-128"/>
              </a:rPr>
              <a:t>取組③</a:t>
            </a:r>
          </a:p>
        </p:txBody>
      </p:sp>
      <p:sp>
        <p:nvSpPr>
          <p:cNvPr id="67" name="正方形/長方形 66">
            <a:extLst>
              <a:ext uri="{FF2B5EF4-FFF2-40B4-BE49-F238E27FC236}">
                <a16:creationId xmlns:a16="http://schemas.microsoft.com/office/drawing/2014/main" id="{4C4506DC-162B-593C-4755-ABDC1BEBF8D1}"/>
              </a:ext>
            </a:extLst>
          </p:cNvPr>
          <p:cNvSpPr/>
          <p:nvPr/>
        </p:nvSpPr>
        <p:spPr>
          <a:xfrm>
            <a:off x="225111" y="5378351"/>
            <a:ext cx="8685684" cy="142354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t>重点類型としての取組③の概要を記載してください。</a:t>
            </a:r>
            <a:endParaRPr kumimoji="1" lang="en-US" altLang="ja-JP" dirty="0"/>
          </a:p>
          <a:p>
            <a:r>
              <a:rPr kumimoji="1" lang="ja-JP" altLang="en-US" dirty="0"/>
              <a:t>写真等を掲載していただいて構いません。</a:t>
            </a:r>
            <a:endParaRPr kumimoji="1" lang="en-US" altLang="ja-JP" dirty="0"/>
          </a:p>
          <a:p>
            <a:r>
              <a:rPr kumimoji="1" lang="en-US" altLang="ja-JP" dirty="0"/>
              <a:t>※</a:t>
            </a:r>
            <a:r>
              <a:rPr kumimoji="1" lang="ja-JP" altLang="en-US" dirty="0"/>
              <a:t>取組①～③のうち、</a:t>
            </a:r>
            <a:r>
              <a:rPr kumimoji="1" lang="ja-JP" altLang="en-US" u="sng" dirty="0"/>
              <a:t>１つ以上は該当する重点類型の要件に関する取組を記載</a:t>
            </a:r>
            <a:r>
              <a:rPr kumimoji="1" lang="ja-JP" altLang="en-US" dirty="0"/>
              <a:t>してください。</a:t>
            </a:r>
            <a:endParaRPr kumimoji="1" lang="ja-JP" altLang="en-US" sz="2000" dirty="0"/>
          </a:p>
          <a:p>
            <a:r>
              <a:rPr kumimoji="1" lang="en-US" altLang="ja-JP" dirty="0"/>
              <a:t>※</a:t>
            </a:r>
            <a:r>
              <a:rPr kumimoji="1" lang="ja-JP" altLang="en-US" dirty="0"/>
              <a:t>このシートは作成の際、削除してください</a:t>
            </a:r>
          </a:p>
        </p:txBody>
      </p:sp>
      <p:sp>
        <p:nvSpPr>
          <p:cNvPr id="4" name="正方形/長方形 3">
            <a:extLst>
              <a:ext uri="{FF2B5EF4-FFF2-40B4-BE49-F238E27FC236}">
                <a16:creationId xmlns:a16="http://schemas.microsoft.com/office/drawing/2014/main" id="{DE4A33A0-6AD0-B848-F3EE-F46BCE4A36C8}"/>
              </a:ext>
            </a:extLst>
          </p:cNvPr>
          <p:cNvSpPr/>
          <p:nvPr/>
        </p:nvSpPr>
        <p:spPr>
          <a:xfrm>
            <a:off x="9349256" y="91278"/>
            <a:ext cx="3584557" cy="227092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dirty="0"/>
              <a:t>※</a:t>
            </a:r>
            <a:r>
              <a:rPr kumimoji="1" lang="ja-JP" altLang="en-US" dirty="0"/>
              <a:t>ファイル名及びスライド右上の「●●型」には、重点類型名を記載してください。</a:t>
            </a:r>
            <a:endParaRPr kumimoji="1" lang="en-US" altLang="ja-JP" dirty="0"/>
          </a:p>
          <a:p>
            <a:r>
              <a:rPr kumimoji="1" lang="ja-JP" altLang="en-US" sz="1400" dirty="0"/>
              <a:t>　グローバル型</a:t>
            </a:r>
            <a:endParaRPr kumimoji="1" lang="en-US" altLang="ja-JP" sz="1400" dirty="0"/>
          </a:p>
          <a:p>
            <a:r>
              <a:rPr kumimoji="1" lang="ja-JP" altLang="en-US" sz="1400" dirty="0"/>
              <a:t>　特色化・魅力化型　</a:t>
            </a:r>
            <a:endParaRPr kumimoji="1" lang="en-US" altLang="ja-JP" sz="1400" dirty="0"/>
          </a:p>
          <a:p>
            <a:r>
              <a:rPr kumimoji="1" lang="ja-JP" altLang="en-US" sz="1400" dirty="0"/>
              <a:t>　プロフェッショナル型</a:t>
            </a:r>
            <a:endParaRPr kumimoji="1" lang="en-US" altLang="ja-JP" sz="1400" dirty="0"/>
          </a:p>
          <a:p>
            <a:r>
              <a:rPr kumimoji="1" lang="ja-JP" altLang="en-US" sz="1400" dirty="0"/>
              <a:t>　プロフェッショナル型半導体重点枠</a:t>
            </a:r>
            <a:endParaRPr kumimoji="1" lang="en-US" altLang="ja-JP" dirty="0"/>
          </a:p>
        </p:txBody>
      </p:sp>
      <p:sp>
        <p:nvSpPr>
          <p:cNvPr id="6" name="角丸四角形 8">
            <a:extLst>
              <a:ext uri="{FF2B5EF4-FFF2-40B4-BE49-F238E27FC236}">
                <a16:creationId xmlns:a16="http://schemas.microsoft.com/office/drawing/2014/main" id="{4CA632CC-9E65-2E94-F9C2-1BD227F83364}"/>
              </a:ext>
            </a:extLst>
          </p:cNvPr>
          <p:cNvSpPr/>
          <p:nvPr/>
        </p:nvSpPr>
        <p:spPr>
          <a:xfrm>
            <a:off x="7325450" y="42506"/>
            <a:ext cx="1782711" cy="269794"/>
          </a:xfrm>
          <a:prstGeom prst="roundRect">
            <a:avLst>
              <a:gd name="adj" fmla="val 11164"/>
            </a:avLst>
          </a:prstGeom>
          <a:solidFill>
            <a:schemeClr val="bg1"/>
          </a:solidFill>
          <a:ln w="38100">
            <a:noFill/>
          </a:ln>
        </p:spPr>
        <p:style>
          <a:lnRef idx="2">
            <a:schemeClr val="accent1">
              <a:shade val="15000"/>
            </a:schemeClr>
          </a:lnRef>
          <a:fillRef idx="1">
            <a:schemeClr val="accent1"/>
          </a:fillRef>
          <a:effectRef idx="0">
            <a:schemeClr val="accent1"/>
          </a:effectRef>
          <a:fontRef idx="minor">
            <a:schemeClr val="lt1"/>
          </a:fontRef>
        </p:style>
        <p:txBody>
          <a:bodyPr lIns="432000" r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事業計画書　別紙</a:t>
            </a:r>
          </a:p>
        </p:txBody>
      </p:sp>
    </p:spTree>
    <p:extLst>
      <p:ext uri="{BB962C8B-B14F-4D97-AF65-F5344CB8AC3E}">
        <p14:creationId xmlns:p14="http://schemas.microsoft.com/office/powerpoint/2010/main" val="394458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1">
            <a:extLst>
              <a:ext uri="{FF2B5EF4-FFF2-40B4-BE49-F238E27FC236}">
                <a16:creationId xmlns:a16="http://schemas.microsoft.com/office/drawing/2014/main" id="{182B67CE-F7F7-EA39-A31E-D7053116807B}"/>
              </a:ext>
            </a:extLst>
          </p:cNvPr>
          <p:cNvSpPr txBox="1">
            <a:spLocks noGrp="1" noRot="1" noMove="1" noResize="1" noEditPoints="1" noAdjustHandles="1" noChangeArrowheads="1" noChangeShapeType="1"/>
          </p:cNvSpPr>
          <p:nvPr/>
        </p:nvSpPr>
        <p:spPr>
          <a:xfrm>
            <a:off x="108000" y="35815"/>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lvl="0">
              <a:defRPr/>
            </a:pPr>
            <a:r>
              <a:rPr kumimoji="1" lang="ja-JP" altLang="en-US" sz="2000" b="1" i="0" u="none" strike="noStrike" kern="1200" cap="none" spc="0" normalizeH="0" baseline="0" noProof="0" dirty="0">
                <a:ln>
                  <a:noFill/>
                </a:ln>
                <a:solidFill>
                  <a:srgbClr val="4E67C8"/>
                </a:solidFill>
                <a:effectLst/>
                <a:uLnTx/>
                <a:uFillTx/>
              </a:rPr>
              <a:t>２．</a:t>
            </a:r>
            <a:r>
              <a:rPr lang="ja-JP" altLang="en-US" sz="2000" dirty="0">
                <a:solidFill>
                  <a:srgbClr val="4E67C8"/>
                </a:solidFill>
              </a:rPr>
              <a:t>令和８年度</a:t>
            </a:r>
            <a:r>
              <a:rPr lang="en-US" altLang="ja-JP" sz="2000" dirty="0">
                <a:solidFill>
                  <a:srgbClr val="4E67C8"/>
                </a:solidFill>
              </a:rPr>
              <a:t>DX</a:t>
            </a:r>
            <a:r>
              <a:rPr lang="ja-JP" altLang="en-US" sz="2000" dirty="0">
                <a:solidFill>
                  <a:srgbClr val="4E67C8"/>
                </a:solidFill>
              </a:rPr>
              <a:t>ハイスクール　具体的な取組①</a:t>
            </a:r>
            <a:endParaRPr kumimoji="1" lang="en-US" altLang="ja-JP" sz="2000" b="1" i="0" u="none" strike="noStrike" kern="1200" cap="none" spc="0" normalizeH="0" baseline="0" noProof="0" dirty="0">
              <a:ln>
                <a:noFill/>
              </a:ln>
              <a:solidFill>
                <a:srgbClr val="4E67C8"/>
              </a:solidFill>
              <a:effectLst/>
              <a:uLnTx/>
              <a:uFillTx/>
            </a:endParaRPr>
          </a:p>
        </p:txBody>
      </p:sp>
      <p:sp>
        <p:nvSpPr>
          <p:cNvPr id="5" name="ホームベース 29">
            <a:extLst>
              <a:ext uri="{FF2B5EF4-FFF2-40B4-BE49-F238E27FC236}">
                <a16:creationId xmlns:a16="http://schemas.microsoft.com/office/drawing/2014/main" id="{02EE5825-BC48-3F7C-58AD-1CE5B228EDFB}"/>
              </a:ext>
            </a:extLst>
          </p:cNvPr>
          <p:cNvSpPr>
            <a:spLocks noGrp="1" noRot="1" noMove="1" noResize="1" noEditPoints="1" noAdjustHandles="1" noChangeArrowheads="1" noChangeShapeType="1"/>
          </p:cNvSpPr>
          <p:nvPr/>
        </p:nvSpPr>
        <p:spPr>
          <a:xfrm>
            <a:off x="118341" y="426083"/>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F370C0DC-578F-BE09-7A02-38E408E9927D}"/>
              </a:ext>
            </a:extLst>
          </p:cNvPr>
          <p:cNvSpPr/>
          <p:nvPr/>
        </p:nvSpPr>
        <p:spPr>
          <a:xfrm>
            <a:off x="6248400" y="1219201"/>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（具体的な取組①に関連する画像）</a:t>
            </a:r>
            <a:endParaRPr kumimoji="1" lang="en-US" altLang="ja-JP"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4D6CC76E-D4A1-3414-1252-A2AA706984CA}"/>
              </a:ext>
            </a:extLst>
          </p:cNvPr>
          <p:cNvSpPr>
            <a:spLocks noGrp="1" noRot="1" noMove="1" noResize="1" noEditPoints="1" noAdjustHandles="1" noChangeArrowheads="1" noChangeShapeType="1"/>
          </p:cNvSpPr>
          <p:nvPr/>
        </p:nvSpPr>
        <p:spPr>
          <a:xfrm>
            <a:off x="173073" y="1050504"/>
            <a:ext cx="5943597" cy="3871739"/>
          </a:xfrm>
          <a:prstGeom prst="rect">
            <a:avLst/>
          </a:prstGeo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t" anchorCtr="0"/>
          <a:lstStyle/>
          <a:p>
            <a:br>
              <a:rPr kumimoji="1" lang="ja-JP" altLang="en-US" sz="1600" dirty="0">
                <a:latin typeface="Meiryo UI" panose="020B0604030504040204" pitchFamily="50" charset="-128"/>
                <a:ea typeface="Meiryo UI" panose="020B0604030504040204" pitchFamily="50" charset="-128"/>
              </a:rPr>
            </a:br>
            <a:endParaRPr kumimoji="1" lang="ja-JP" altLang="en-US" sz="1600" dirty="0">
              <a:latin typeface="Meiryo UI" panose="020B0604030504040204" pitchFamily="50" charset="-128"/>
              <a:ea typeface="Meiryo UI" panose="020B0604030504040204" pitchFamily="50" charset="-128"/>
            </a:endParaRPr>
          </a:p>
        </p:txBody>
      </p:sp>
      <p:sp>
        <p:nvSpPr>
          <p:cNvPr id="14" name="矢印: 下 13">
            <a:extLst>
              <a:ext uri="{FF2B5EF4-FFF2-40B4-BE49-F238E27FC236}">
                <a16:creationId xmlns:a16="http://schemas.microsoft.com/office/drawing/2014/main" id="{55D250E3-EE55-CD95-B246-D49567165F74}"/>
              </a:ext>
            </a:extLst>
          </p:cNvPr>
          <p:cNvSpPr/>
          <p:nvPr/>
        </p:nvSpPr>
        <p:spPr>
          <a:xfrm>
            <a:off x="362531" y="5014813"/>
            <a:ext cx="520672" cy="1140022"/>
          </a:xfrm>
          <a:prstGeom prst="downArrow">
            <a:avLst/>
          </a:prstGeom>
          <a:solidFill>
            <a:schemeClr val="tx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56CFC9C5-EBE9-EF9D-4BA7-09AAA97826AE}"/>
              </a:ext>
            </a:extLst>
          </p:cNvPr>
          <p:cNvSpPr txBox="1">
            <a:spLocks noGrp="1" noRot="1" noMove="1" noResize="1" noEditPoints="1" noAdjustHandles="1" noChangeArrowheads="1" noChangeShapeType="1"/>
          </p:cNvSpPr>
          <p:nvPr/>
        </p:nvSpPr>
        <p:spPr>
          <a:xfrm>
            <a:off x="152400" y="6173880"/>
            <a:ext cx="381000" cy="607920"/>
          </a:xfrm>
          <a:prstGeom prst="rect">
            <a:avLst/>
          </a:prstGeom>
          <a:solidFill>
            <a:srgbClr val="4E67C8"/>
          </a:solidFill>
        </p:spPr>
        <p:txBody>
          <a:bodyPr vert="eaVert"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育成する</a:t>
            </a:r>
            <a:endParaRPr kumimoji="1" lang="en-US" altLang="ja-JP"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資質能力</a:t>
            </a:r>
          </a:p>
        </p:txBody>
      </p:sp>
      <p:cxnSp>
        <p:nvCxnSpPr>
          <p:cNvPr id="28" name="直線コネクタ 27">
            <a:extLst>
              <a:ext uri="{FF2B5EF4-FFF2-40B4-BE49-F238E27FC236}">
                <a16:creationId xmlns:a16="http://schemas.microsoft.com/office/drawing/2014/main" id="{F9A1809F-565B-1397-18A1-3EB1560F2C21}"/>
              </a:ext>
            </a:extLst>
          </p:cNvPr>
          <p:cNvCxnSpPr>
            <a:cxnSpLocks noGrp="1" noRot="1" noMove="1" noResize="1" noEditPoints="1" noAdjustHandles="1" noChangeArrowheads="1" noChangeShapeType="1"/>
          </p:cNvCxnSpPr>
          <p:nvPr/>
        </p:nvCxnSpPr>
        <p:spPr>
          <a:xfrm flipV="1">
            <a:off x="152400" y="6781800"/>
            <a:ext cx="5943600" cy="560"/>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32" name="テキスト ボックス 31">
            <a:extLst>
              <a:ext uri="{FF2B5EF4-FFF2-40B4-BE49-F238E27FC236}">
                <a16:creationId xmlns:a16="http://schemas.microsoft.com/office/drawing/2014/main" id="{28490823-ECF4-A0CB-4C52-F5FB4B1469F8}"/>
              </a:ext>
            </a:extLst>
          </p:cNvPr>
          <p:cNvSpPr txBox="1">
            <a:spLocks/>
          </p:cNvSpPr>
          <p:nvPr/>
        </p:nvSpPr>
        <p:spPr>
          <a:xfrm>
            <a:off x="533402" y="6161183"/>
            <a:ext cx="5583268"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上記の取組を実施することにより育成する生徒の資質能力を記載してください。</a:t>
            </a:r>
          </a:p>
        </p:txBody>
      </p:sp>
      <p:sp>
        <p:nvSpPr>
          <p:cNvPr id="35" name="正方形/長方形 34">
            <a:extLst>
              <a:ext uri="{FF2B5EF4-FFF2-40B4-BE49-F238E27FC236}">
                <a16:creationId xmlns:a16="http://schemas.microsoft.com/office/drawing/2014/main" id="{A62F75CC-0D19-6187-7D13-464B6C802571}"/>
              </a:ext>
            </a:extLst>
          </p:cNvPr>
          <p:cNvSpPr/>
          <p:nvPr/>
        </p:nvSpPr>
        <p:spPr>
          <a:xfrm>
            <a:off x="6248399" y="3086100"/>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（具体的な取組①に関連する画像）</a:t>
            </a:r>
            <a:endParaRPr kumimoji="1" lang="en-US" altLang="ja-JP"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71649F3F-2A82-BC30-5F7F-2EFEEFE9B3E2}"/>
              </a:ext>
            </a:extLst>
          </p:cNvPr>
          <p:cNvSpPr/>
          <p:nvPr/>
        </p:nvSpPr>
        <p:spPr>
          <a:xfrm>
            <a:off x="6248398" y="4952999"/>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（具体的な取組①に関連する画像）</a:t>
            </a:r>
            <a:endParaRPr kumimoji="1" lang="en-US" altLang="ja-JP"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7384A5DD-E24C-5BA8-865B-EEAB5277A7B3}"/>
              </a:ext>
            </a:extLst>
          </p:cNvPr>
          <p:cNvSpPr txBox="1"/>
          <p:nvPr/>
        </p:nvSpPr>
        <p:spPr>
          <a:xfrm>
            <a:off x="1000937" y="5307825"/>
            <a:ext cx="4287868" cy="276999"/>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1200" dirty="0">
                <a:latin typeface="Meiryo UI" panose="020B0604030504040204" pitchFamily="50" charset="-128"/>
                <a:ea typeface="Meiryo UI" panose="020B0604030504040204" pitchFamily="50" charset="-128"/>
              </a:rPr>
              <a:t>具体的な経費を記載（複数ある場合は複数記載）</a:t>
            </a:r>
          </a:p>
        </p:txBody>
      </p:sp>
      <p:sp>
        <p:nvSpPr>
          <p:cNvPr id="11" name="テキスト ボックス 10">
            <a:extLst>
              <a:ext uri="{FF2B5EF4-FFF2-40B4-BE49-F238E27FC236}">
                <a16:creationId xmlns:a16="http://schemas.microsoft.com/office/drawing/2014/main" id="{D946C4FA-3BFF-7A96-5F91-96CE7D712220}"/>
              </a:ext>
            </a:extLst>
          </p:cNvPr>
          <p:cNvSpPr txBox="1"/>
          <p:nvPr/>
        </p:nvSpPr>
        <p:spPr>
          <a:xfrm>
            <a:off x="948054" y="5014813"/>
            <a:ext cx="2487308" cy="307777"/>
          </a:xfrm>
          <a:prstGeom prst="rect">
            <a:avLst/>
          </a:prstGeom>
          <a:noFill/>
        </p:spPr>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実施するために活用する経費</a:t>
            </a:r>
            <a:endParaRPr kumimoji="1" lang="en-US" altLang="ja-JP" sz="1400" b="1"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D9D60EBD-3323-2EC7-12EC-06CAE8ECCE8C}"/>
              </a:ext>
            </a:extLst>
          </p:cNvPr>
          <p:cNvSpPr/>
          <p:nvPr/>
        </p:nvSpPr>
        <p:spPr>
          <a:xfrm>
            <a:off x="988220" y="1761610"/>
            <a:ext cx="4271959" cy="251103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dirty="0"/>
              <a:t>1</a:t>
            </a:r>
            <a:r>
              <a:rPr kumimoji="1" lang="ja-JP" altLang="en-US" dirty="0"/>
              <a:t>ページ目で記載した取組①の具体的な内容・詳細を記載してください。その際、これまでに購入した機器等の具体的な活用内容も記載してください。</a:t>
            </a:r>
            <a:endParaRPr kumimoji="1" lang="en-US" altLang="ja-JP" dirty="0"/>
          </a:p>
          <a:p>
            <a:r>
              <a:rPr kumimoji="1" lang="ja-JP" altLang="en-US" dirty="0"/>
              <a:t>写真等を右側へ掲載してください。</a:t>
            </a:r>
            <a:endParaRPr kumimoji="1" lang="en-US" altLang="ja-JP" dirty="0"/>
          </a:p>
          <a:p>
            <a:r>
              <a:rPr kumimoji="1" lang="en-US" altLang="ja-JP" dirty="0"/>
              <a:t>※</a:t>
            </a:r>
            <a:r>
              <a:rPr kumimoji="1" lang="ja-JP" altLang="en-US" dirty="0"/>
              <a:t>このシートは作成の際、削除してください</a:t>
            </a:r>
          </a:p>
        </p:txBody>
      </p:sp>
      <p:pic>
        <p:nvPicPr>
          <p:cNvPr id="2" name="グラフィックス 1" descr="インターネット 単色塗りつぶし">
            <a:extLst>
              <a:ext uri="{FF2B5EF4-FFF2-40B4-BE49-F238E27FC236}">
                <a16:creationId xmlns:a16="http://schemas.microsoft.com/office/drawing/2014/main" id="{B441D946-F052-82C8-8A5D-EB0D82962462}"/>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2600" y="436137"/>
            <a:ext cx="560769" cy="560769"/>
          </a:xfrm>
          <a:prstGeom prst="rect">
            <a:avLst/>
          </a:prstGeom>
        </p:spPr>
      </p:pic>
      <p:pic>
        <p:nvPicPr>
          <p:cNvPr id="3" name="グラフィックス 2" descr="データベース 枠線">
            <a:extLst>
              <a:ext uri="{FF2B5EF4-FFF2-40B4-BE49-F238E27FC236}">
                <a16:creationId xmlns:a16="http://schemas.microsoft.com/office/drawing/2014/main" id="{8D86BCD5-A48D-88B1-A963-E397AA000939}"/>
              </a:ext>
            </a:extLst>
          </p:cNvPr>
          <p:cNvPicPr>
            <a:picLocks noGrp="1" noRot="1" noChangeAspect="1" noMove="1" noResize="1" noEditPoints="1" noAdjustHandles="1" noChangeArrowheads="1" noChangeShapeType="1" noCrop="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4404" y="412198"/>
            <a:ext cx="589571" cy="589571"/>
          </a:xfrm>
          <a:prstGeom prst="rect">
            <a:avLst/>
          </a:prstGeom>
        </p:spPr>
      </p:pic>
      <p:sp>
        <p:nvSpPr>
          <p:cNvPr id="12" name="テキスト ボックス 11">
            <a:extLst>
              <a:ext uri="{FF2B5EF4-FFF2-40B4-BE49-F238E27FC236}">
                <a16:creationId xmlns:a16="http://schemas.microsoft.com/office/drawing/2014/main" id="{CFD59E37-4A10-3CB4-2BA2-7EC8A8E4CC97}"/>
              </a:ext>
            </a:extLst>
          </p:cNvPr>
          <p:cNvSpPr txBox="1">
            <a:spLocks noGrp="1" noRot="1" noMove="1" noResize="1" noEditPoints="1" noAdjustHandles="1" noChangeArrowheads="1" noChangeShapeType="1"/>
          </p:cNvSpPr>
          <p:nvPr/>
        </p:nvSpPr>
        <p:spPr>
          <a:xfrm>
            <a:off x="108000" y="511314"/>
            <a:ext cx="954107"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取組①</a:t>
            </a:r>
          </a:p>
        </p:txBody>
      </p:sp>
      <p:sp>
        <p:nvSpPr>
          <p:cNvPr id="15" name="テキスト ボックス 14">
            <a:extLst>
              <a:ext uri="{FF2B5EF4-FFF2-40B4-BE49-F238E27FC236}">
                <a16:creationId xmlns:a16="http://schemas.microsoft.com/office/drawing/2014/main" id="{C66A7318-A462-47E1-AFD6-A9F709E9A63A}"/>
              </a:ext>
            </a:extLst>
          </p:cNvPr>
          <p:cNvSpPr txBox="1">
            <a:spLocks/>
          </p:cNvSpPr>
          <p:nvPr/>
        </p:nvSpPr>
        <p:spPr>
          <a:xfrm>
            <a:off x="2458650" y="531852"/>
            <a:ext cx="5119928" cy="307777"/>
          </a:xfrm>
          <a:prstGeom prst="rect">
            <a:avLst/>
          </a:prstGeom>
          <a:noFill/>
        </p:spPr>
        <p:txBody>
          <a:bodyPr wrap="square" rtlCol="0">
            <a:spAutoFit/>
          </a:bodyPr>
          <a:lstStyle/>
          <a:p>
            <a:r>
              <a:rPr kumimoji="1" lang="en-US" altLang="ja-JP" sz="1400" b="1" dirty="0">
                <a:solidFill>
                  <a:schemeClr val="bg1"/>
                </a:solidFill>
                <a:latin typeface="Meiryo UI" panose="020B0604030504040204" pitchFamily="50" charset="-128"/>
                <a:ea typeface="Meiryo UI" panose="020B0604030504040204" pitchFamily="50" charset="-128"/>
              </a:rPr>
              <a:t>1</a:t>
            </a:r>
            <a:r>
              <a:rPr kumimoji="1" lang="ja-JP" altLang="en-US" sz="1400" b="1" dirty="0">
                <a:solidFill>
                  <a:schemeClr val="bg1"/>
                </a:solidFill>
                <a:latin typeface="Meiryo UI" panose="020B0604030504040204" pitchFamily="50" charset="-128"/>
                <a:ea typeface="Meiryo UI" panose="020B0604030504040204" pitchFamily="50" charset="-128"/>
              </a:rPr>
              <a:t>ページ目で記載した取組①と同じタイトルを記載してください。</a:t>
            </a:r>
          </a:p>
        </p:txBody>
      </p:sp>
    </p:spTree>
    <p:extLst>
      <p:ext uri="{BB962C8B-B14F-4D97-AF65-F5344CB8AC3E}">
        <p14:creationId xmlns:p14="http://schemas.microsoft.com/office/powerpoint/2010/main" val="3039253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E9E19-F1FA-F522-6357-3AE310FB0A9E}"/>
            </a:ext>
          </a:extLst>
        </p:cNvPr>
        <p:cNvGrpSpPr/>
        <p:nvPr/>
      </p:nvGrpSpPr>
      <p:grpSpPr>
        <a:xfrm>
          <a:off x="0" y="0"/>
          <a:ext cx="0" cy="0"/>
          <a:chOff x="0" y="0"/>
          <a:chExt cx="0" cy="0"/>
        </a:xfrm>
      </p:grpSpPr>
      <p:sp>
        <p:nvSpPr>
          <p:cNvPr id="4" name="テキスト プレースホルダー 1">
            <a:extLst>
              <a:ext uri="{FF2B5EF4-FFF2-40B4-BE49-F238E27FC236}">
                <a16:creationId xmlns:a16="http://schemas.microsoft.com/office/drawing/2014/main" id="{1B41F6F6-6C40-FD45-5B48-D18BD594AB1A}"/>
              </a:ext>
            </a:extLst>
          </p:cNvPr>
          <p:cNvSpPr txBox="1">
            <a:spLocks noGrp="1" noRot="1" noMove="1" noResize="1" noEditPoints="1" noAdjustHandles="1" noChangeArrowheads="1" noChangeShapeType="1"/>
          </p:cNvSpPr>
          <p:nvPr/>
        </p:nvSpPr>
        <p:spPr>
          <a:xfrm>
            <a:off x="108000" y="35815"/>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lvl="0">
              <a:defRPr/>
            </a:pPr>
            <a:r>
              <a:rPr kumimoji="1" lang="ja-JP" altLang="en-US" sz="2000" b="1" i="0" u="none" strike="noStrike" kern="1200" cap="none" spc="0" normalizeH="0" baseline="0" noProof="0" dirty="0">
                <a:ln>
                  <a:noFill/>
                </a:ln>
                <a:solidFill>
                  <a:srgbClr val="4E67C8"/>
                </a:solidFill>
                <a:effectLst/>
                <a:uLnTx/>
                <a:uFillTx/>
              </a:rPr>
              <a:t>２．</a:t>
            </a:r>
            <a:r>
              <a:rPr lang="ja-JP" altLang="en-US" sz="2000" dirty="0">
                <a:solidFill>
                  <a:srgbClr val="4E67C8"/>
                </a:solidFill>
              </a:rPr>
              <a:t>令和８年度</a:t>
            </a:r>
            <a:r>
              <a:rPr lang="en-US" altLang="ja-JP" sz="2000" dirty="0">
                <a:solidFill>
                  <a:srgbClr val="4E67C8"/>
                </a:solidFill>
              </a:rPr>
              <a:t>DX</a:t>
            </a:r>
            <a:r>
              <a:rPr lang="ja-JP" altLang="en-US" sz="2000" dirty="0">
                <a:solidFill>
                  <a:srgbClr val="4E67C8"/>
                </a:solidFill>
              </a:rPr>
              <a:t>ハイスクール　具体的な取組②</a:t>
            </a:r>
            <a:endParaRPr kumimoji="1" lang="en-US" altLang="ja-JP" sz="2000" b="1" i="0" u="none" strike="noStrike" kern="1200" cap="none" spc="0" normalizeH="0" baseline="0" noProof="0" dirty="0">
              <a:ln>
                <a:noFill/>
              </a:ln>
              <a:solidFill>
                <a:srgbClr val="4E67C8"/>
              </a:solidFill>
              <a:effectLst/>
              <a:uLnTx/>
              <a:uFillTx/>
            </a:endParaRPr>
          </a:p>
        </p:txBody>
      </p:sp>
      <p:sp>
        <p:nvSpPr>
          <p:cNvPr id="5" name="ホームベース 29">
            <a:extLst>
              <a:ext uri="{FF2B5EF4-FFF2-40B4-BE49-F238E27FC236}">
                <a16:creationId xmlns:a16="http://schemas.microsoft.com/office/drawing/2014/main" id="{E2CB04FC-BE00-DB76-E8EE-7EAE0C5CA571}"/>
              </a:ext>
            </a:extLst>
          </p:cNvPr>
          <p:cNvSpPr>
            <a:spLocks noGrp="1" noRot="1" noMove="1" noResize="1" noEditPoints="1" noAdjustHandles="1" noChangeArrowheads="1" noChangeShapeType="1"/>
          </p:cNvSpPr>
          <p:nvPr/>
        </p:nvSpPr>
        <p:spPr>
          <a:xfrm>
            <a:off x="118341" y="426083"/>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6F4DF4F9-7EA2-3147-9105-31C26BC69F1B}"/>
              </a:ext>
            </a:extLst>
          </p:cNvPr>
          <p:cNvSpPr/>
          <p:nvPr/>
        </p:nvSpPr>
        <p:spPr>
          <a:xfrm>
            <a:off x="6248400" y="1219201"/>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（具体的な取組②に関連する画像）</a:t>
            </a:r>
            <a:endParaRPr kumimoji="1" lang="en-US" altLang="ja-JP" dirty="0">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4EA4B732-6C75-BD16-3DD6-E4D493D3FFFD}"/>
              </a:ext>
            </a:extLst>
          </p:cNvPr>
          <p:cNvSpPr/>
          <p:nvPr/>
        </p:nvSpPr>
        <p:spPr>
          <a:xfrm>
            <a:off x="6248399" y="3086100"/>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（具体的な取組②に関連する画像）</a:t>
            </a:r>
            <a:endParaRPr kumimoji="1" lang="en-US" altLang="ja-JP"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7E284DDD-B7A8-F41C-5B35-28163F470329}"/>
              </a:ext>
            </a:extLst>
          </p:cNvPr>
          <p:cNvSpPr/>
          <p:nvPr/>
        </p:nvSpPr>
        <p:spPr>
          <a:xfrm>
            <a:off x="6248398" y="4952999"/>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（具体的な取組②に関連する画像）</a:t>
            </a:r>
            <a:endParaRPr kumimoji="1" lang="en-US" altLang="ja-JP"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3313A64E-5651-85BC-0902-55102F745B39}"/>
              </a:ext>
            </a:extLst>
          </p:cNvPr>
          <p:cNvSpPr/>
          <p:nvPr/>
        </p:nvSpPr>
        <p:spPr>
          <a:xfrm>
            <a:off x="173073" y="1050504"/>
            <a:ext cx="5943597" cy="3871739"/>
          </a:xfrm>
          <a:prstGeom prst="rect">
            <a:avLst/>
          </a:prstGeo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t" anchorCtr="0"/>
          <a:lstStyle/>
          <a:p>
            <a:br>
              <a:rPr kumimoji="1" lang="ja-JP" altLang="en-US" sz="1600" dirty="0">
                <a:latin typeface="Meiryo UI" panose="020B0604030504040204" pitchFamily="50" charset="-128"/>
                <a:ea typeface="Meiryo UI" panose="020B0604030504040204" pitchFamily="50" charset="-128"/>
              </a:rPr>
            </a:br>
            <a:endParaRPr kumimoji="1" lang="ja-JP" altLang="en-US" sz="1600" dirty="0">
              <a:latin typeface="Meiryo UI" panose="020B0604030504040204" pitchFamily="50" charset="-128"/>
              <a:ea typeface="Meiryo UI" panose="020B0604030504040204" pitchFamily="50" charset="-128"/>
            </a:endParaRPr>
          </a:p>
        </p:txBody>
      </p:sp>
      <p:sp>
        <p:nvSpPr>
          <p:cNvPr id="10" name="矢印: 下 9">
            <a:extLst>
              <a:ext uri="{FF2B5EF4-FFF2-40B4-BE49-F238E27FC236}">
                <a16:creationId xmlns:a16="http://schemas.microsoft.com/office/drawing/2014/main" id="{91C37098-4DE7-6000-BAAD-9A36E0D406EC}"/>
              </a:ext>
            </a:extLst>
          </p:cNvPr>
          <p:cNvSpPr/>
          <p:nvPr/>
        </p:nvSpPr>
        <p:spPr>
          <a:xfrm>
            <a:off x="362531" y="5014813"/>
            <a:ext cx="520672" cy="1140022"/>
          </a:xfrm>
          <a:prstGeom prst="downArrow">
            <a:avLst/>
          </a:prstGeom>
          <a:solidFill>
            <a:schemeClr val="tx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0A12FCEC-8162-4549-383A-E0407D5823A6}"/>
              </a:ext>
            </a:extLst>
          </p:cNvPr>
          <p:cNvSpPr txBox="1">
            <a:spLocks noGrp="1" noRot="1" noMove="1" noResize="1" noEditPoints="1" noAdjustHandles="1" noChangeArrowheads="1" noChangeShapeType="1"/>
          </p:cNvSpPr>
          <p:nvPr/>
        </p:nvSpPr>
        <p:spPr>
          <a:xfrm>
            <a:off x="152400" y="6173880"/>
            <a:ext cx="381000" cy="607920"/>
          </a:xfrm>
          <a:prstGeom prst="rect">
            <a:avLst/>
          </a:prstGeom>
          <a:solidFill>
            <a:srgbClr val="4E67C8"/>
          </a:solidFill>
        </p:spPr>
        <p:txBody>
          <a:bodyPr vert="eaVert"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育成する</a:t>
            </a:r>
            <a:endParaRPr kumimoji="1" lang="en-US" altLang="ja-JP"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資質能力</a:t>
            </a:r>
          </a:p>
        </p:txBody>
      </p:sp>
      <p:cxnSp>
        <p:nvCxnSpPr>
          <p:cNvPr id="12" name="直線コネクタ 11">
            <a:extLst>
              <a:ext uri="{FF2B5EF4-FFF2-40B4-BE49-F238E27FC236}">
                <a16:creationId xmlns:a16="http://schemas.microsoft.com/office/drawing/2014/main" id="{6F386CF7-22A2-C52C-C934-D4D0A58F31C6}"/>
              </a:ext>
            </a:extLst>
          </p:cNvPr>
          <p:cNvCxnSpPr>
            <a:cxnSpLocks noGrp="1" noRot="1" noMove="1" noResize="1" noEditPoints="1" noAdjustHandles="1" noChangeArrowheads="1" noChangeShapeType="1"/>
          </p:cNvCxnSpPr>
          <p:nvPr/>
        </p:nvCxnSpPr>
        <p:spPr>
          <a:xfrm flipV="1">
            <a:off x="152400" y="6781800"/>
            <a:ext cx="5943600" cy="560"/>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14" name="テキスト ボックス 13">
            <a:extLst>
              <a:ext uri="{FF2B5EF4-FFF2-40B4-BE49-F238E27FC236}">
                <a16:creationId xmlns:a16="http://schemas.microsoft.com/office/drawing/2014/main" id="{D3561F2A-EC11-76C2-A587-8F8136506E57}"/>
              </a:ext>
            </a:extLst>
          </p:cNvPr>
          <p:cNvSpPr txBox="1">
            <a:spLocks/>
          </p:cNvSpPr>
          <p:nvPr/>
        </p:nvSpPr>
        <p:spPr>
          <a:xfrm>
            <a:off x="533402" y="6161183"/>
            <a:ext cx="5583268"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上記の取組を実施することにより育成する生徒の資質能力を記載してください。</a:t>
            </a:r>
          </a:p>
        </p:txBody>
      </p:sp>
      <p:sp>
        <p:nvSpPr>
          <p:cNvPr id="15" name="テキスト ボックス 14">
            <a:extLst>
              <a:ext uri="{FF2B5EF4-FFF2-40B4-BE49-F238E27FC236}">
                <a16:creationId xmlns:a16="http://schemas.microsoft.com/office/drawing/2014/main" id="{3999E768-82E1-2D01-7EBA-CA1E7FEC4A2F}"/>
              </a:ext>
            </a:extLst>
          </p:cNvPr>
          <p:cNvSpPr txBox="1"/>
          <p:nvPr/>
        </p:nvSpPr>
        <p:spPr>
          <a:xfrm>
            <a:off x="1000937" y="5307825"/>
            <a:ext cx="4287868" cy="276999"/>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1200" dirty="0">
                <a:latin typeface="Meiryo UI" panose="020B0604030504040204" pitchFamily="50" charset="-128"/>
                <a:ea typeface="Meiryo UI" panose="020B0604030504040204" pitchFamily="50" charset="-128"/>
              </a:rPr>
              <a:t>具体的な経費を記載（複数ある場合は複数記載）</a:t>
            </a:r>
          </a:p>
        </p:txBody>
      </p:sp>
      <p:sp>
        <p:nvSpPr>
          <p:cNvPr id="16" name="テキスト ボックス 15">
            <a:extLst>
              <a:ext uri="{FF2B5EF4-FFF2-40B4-BE49-F238E27FC236}">
                <a16:creationId xmlns:a16="http://schemas.microsoft.com/office/drawing/2014/main" id="{24F8D87C-5300-AD32-9B3F-B09829340FFB}"/>
              </a:ext>
            </a:extLst>
          </p:cNvPr>
          <p:cNvSpPr txBox="1"/>
          <p:nvPr/>
        </p:nvSpPr>
        <p:spPr>
          <a:xfrm>
            <a:off x="948054" y="5014813"/>
            <a:ext cx="2487308" cy="307777"/>
          </a:xfrm>
          <a:prstGeom prst="rect">
            <a:avLst/>
          </a:prstGeom>
          <a:noFill/>
        </p:spPr>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実施するために活用する経費</a:t>
            </a:r>
            <a:endParaRPr kumimoji="1" lang="en-US" altLang="ja-JP" sz="1400" b="1"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C19E596A-8D82-3A63-71EB-D8D402543BE8}"/>
              </a:ext>
            </a:extLst>
          </p:cNvPr>
          <p:cNvSpPr/>
          <p:nvPr/>
        </p:nvSpPr>
        <p:spPr>
          <a:xfrm>
            <a:off x="988220" y="1761610"/>
            <a:ext cx="4271959" cy="251103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dirty="0"/>
              <a:t>1</a:t>
            </a:r>
            <a:r>
              <a:rPr kumimoji="1" lang="ja-JP" altLang="en-US" dirty="0"/>
              <a:t>ページ目で記載した取組②の具体的な内容・詳細を記載してください。その際、これまでに購入した機器等の具体的な活用内容も記載してください。</a:t>
            </a:r>
            <a:endParaRPr kumimoji="1" lang="en-US" altLang="ja-JP" dirty="0"/>
          </a:p>
          <a:p>
            <a:r>
              <a:rPr kumimoji="1" lang="ja-JP" altLang="en-US" dirty="0"/>
              <a:t>写真等を右側へ掲載してください。</a:t>
            </a:r>
            <a:endParaRPr kumimoji="1" lang="en-US" altLang="ja-JP" dirty="0"/>
          </a:p>
          <a:p>
            <a:r>
              <a:rPr kumimoji="1" lang="en-US" altLang="ja-JP" dirty="0"/>
              <a:t>※</a:t>
            </a:r>
            <a:r>
              <a:rPr kumimoji="1" lang="ja-JP" altLang="en-US" dirty="0"/>
              <a:t>このシートは作成の際、削除してください</a:t>
            </a:r>
          </a:p>
        </p:txBody>
      </p:sp>
      <p:pic>
        <p:nvPicPr>
          <p:cNvPr id="18" name="グラフィックス 17" descr="インターネット 単色塗りつぶし">
            <a:extLst>
              <a:ext uri="{FF2B5EF4-FFF2-40B4-BE49-F238E27FC236}">
                <a16:creationId xmlns:a16="http://schemas.microsoft.com/office/drawing/2014/main" id="{353D3284-01E0-1B8E-3C06-20C006A20399}"/>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2600" y="436137"/>
            <a:ext cx="560769" cy="560769"/>
          </a:xfrm>
          <a:prstGeom prst="rect">
            <a:avLst/>
          </a:prstGeom>
        </p:spPr>
      </p:pic>
      <p:pic>
        <p:nvPicPr>
          <p:cNvPr id="19" name="グラフィックス 18" descr="データベース 枠線">
            <a:extLst>
              <a:ext uri="{FF2B5EF4-FFF2-40B4-BE49-F238E27FC236}">
                <a16:creationId xmlns:a16="http://schemas.microsoft.com/office/drawing/2014/main" id="{D95A76D2-1311-7863-DEA8-F6A4C6FB0415}"/>
              </a:ext>
            </a:extLst>
          </p:cNvPr>
          <p:cNvPicPr>
            <a:picLocks noGrp="1" noRot="1" noChangeAspect="1" noMove="1" noResize="1" noEditPoints="1" noAdjustHandles="1" noChangeArrowheads="1" noChangeShapeType="1" noCrop="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4404" y="412198"/>
            <a:ext cx="589571" cy="589571"/>
          </a:xfrm>
          <a:prstGeom prst="rect">
            <a:avLst/>
          </a:prstGeom>
        </p:spPr>
      </p:pic>
      <p:sp>
        <p:nvSpPr>
          <p:cNvPr id="20" name="テキスト ボックス 19">
            <a:extLst>
              <a:ext uri="{FF2B5EF4-FFF2-40B4-BE49-F238E27FC236}">
                <a16:creationId xmlns:a16="http://schemas.microsoft.com/office/drawing/2014/main" id="{0DE19C41-CFDA-1FF0-645F-40E96AF465B2}"/>
              </a:ext>
            </a:extLst>
          </p:cNvPr>
          <p:cNvSpPr txBox="1">
            <a:spLocks noGrp="1" noRot="1" noMove="1" noResize="1" noEditPoints="1" noAdjustHandles="1" noChangeArrowheads="1" noChangeShapeType="1"/>
          </p:cNvSpPr>
          <p:nvPr/>
        </p:nvSpPr>
        <p:spPr>
          <a:xfrm>
            <a:off x="108000" y="511314"/>
            <a:ext cx="954107"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取組②</a:t>
            </a:r>
          </a:p>
        </p:txBody>
      </p:sp>
      <p:sp>
        <p:nvSpPr>
          <p:cNvPr id="21" name="テキスト ボックス 20">
            <a:extLst>
              <a:ext uri="{FF2B5EF4-FFF2-40B4-BE49-F238E27FC236}">
                <a16:creationId xmlns:a16="http://schemas.microsoft.com/office/drawing/2014/main" id="{384AC0F7-7D7F-8CAD-CAB7-72791C04AE5B}"/>
              </a:ext>
            </a:extLst>
          </p:cNvPr>
          <p:cNvSpPr txBox="1">
            <a:spLocks/>
          </p:cNvSpPr>
          <p:nvPr/>
        </p:nvSpPr>
        <p:spPr>
          <a:xfrm>
            <a:off x="2458650" y="531852"/>
            <a:ext cx="5119928" cy="307777"/>
          </a:xfrm>
          <a:prstGeom prst="rect">
            <a:avLst/>
          </a:prstGeom>
          <a:noFill/>
        </p:spPr>
        <p:txBody>
          <a:bodyPr wrap="square" rtlCol="0">
            <a:spAutoFit/>
          </a:bodyPr>
          <a:lstStyle/>
          <a:p>
            <a:r>
              <a:rPr kumimoji="1" lang="en-US" altLang="ja-JP" sz="1400" b="1" dirty="0">
                <a:solidFill>
                  <a:schemeClr val="bg1"/>
                </a:solidFill>
                <a:latin typeface="Meiryo UI" panose="020B0604030504040204" pitchFamily="50" charset="-128"/>
                <a:ea typeface="Meiryo UI" panose="020B0604030504040204" pitchFamily="50" charset="-128"/>
              </a:rPr>
              <a:t>1</a:t>
            </a:r>
            <a:r>
              <a:rPr kumimoji="1" lang="ja-JP" altLang="en-US" sz="1400" b="1" dirty="0">
                <a:solidFill>
                  <a:schemeClr val="bg1"/>
                </a:solidFill>
                <a:latin typeface="Meiryo UI" panose="020B0604030504040204" pitchFamily="50" charset="-128"/>
                <a:ea typeface="Meiryo UI" panose="020B0604030504040204" pitchFamily="50" charset="-128"/>
              </a:rPr>
              <a:t>ページ目で記載した取組②と同じタイトルを記載してください。</a:t>
            </a:r>
          </a:p>
        </p:txBody>
      </p:sp>
    </p:spTree>
    <p:extLst>
      <p:ext uri="{BB962C8B-B14F-4D97-AF65-F5344CB8AC3E}">
        <p14:creationId xmlns:p14="http://schemas.microsoft.com/office/powerpoint/2010/main" val="2084961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7AFC5-7DA5-EB51-9156-13EE000F0610}"/>
            </a:ext>
          </a:extLst>
        </p:cNvPr>
        <p:cNvGrpSpPr/>
        <p:nvPr/>
      </p:nvGrpSpPr>
      <p:grpSpPr>
        <a:xfrm>
          <a:off x="0" y="0"/>
          <a:ext cx="0" cy="0"/>
          <a:chOff x="0" y="0"/>
          <a:chExt cx="0" cy="0"/>
        </a:xfrm>
      </p:grpSpPr>
      <p:sp>
        <p:nvSpPr>
          <p:cNvPr id="4" name="テキスト プレースホルダー 1">
            <a:extLst>
              <a:ext uri="{FF2B5EF4-FFF2-40B4-BE49-F238E27FC236}">
                <a16:creationId xmlns:a16="http://schemas.microsoft.com/office/drawing/2014/main" id="{7B0E5FBA-BE91-92CC-9D0A-EA20F8A6C477}"/>
              </a:ext>
            </a:extLst>
          </p:cNvPr>
          <p:cNvSpPr txBox="1">
            <a:spLocks noGrp="1" noRot="1" noMove="1" noResize="1" noEditPoints="1" noAdjustHandles="1" noChangeArrowheads="1" noChangeShapeType="1"/>
          </p:cNvSpPr>
          <p:nvPr/>
        </p:nvSpPr>
        <p:spPr>
          <a:xfrm>
            <a:off x="108000" y="35815"/>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lvl="0">
              <a:defRPr/>
            </a:pPr>
            <a:r>
              <a:rPr kumimoji="1" lang="ja-JP" altLang="en-US" sz="2000" b="1" i="0" u="none" strike="noStrike" kern="1200" cap="none" spc="0" normalizeH="0" baseline="0" noProof="0" dirty="0">
                <a:ln>
                  <a:noFill/>
                </a:ln>
                <a:solidFill>
                  <a:srgbClr val="4E67C8"/>
                </a:solidFill>
                <a:effectLst/>
                <a:uLnTx/>
                <a:uFillTx/>
              </a:rPr>
              <a:t>２．</a:t>
            </a:r>
            <a:r>
              <a:rPr lang="ja-JP" altLang="en-US" sz="2000" dirty="0">
                <a:solidFill>
                  <a:srgbClr val="4E67C8"/>
                </a:solidFill>
              </a:rPr>
              <a:t>令和８年度</a:t>
            </a:r>
            <a:r>
              <a:rPr lang="en-US" altLang="ja-JP" sz="2000" dirty="0">
                <a:solidFill>
                  <a:srgbClr val="4E67C8"/>
                </a:solidFill>
              </a:rPr>
              <a:t>DX</a:t>
            </a:r>
            <a:r>
              <a:rPr lang="ja-JP" altLang="en-US" sz="2000" dirty="0">
                <a:solidFill>
                  <a:srgbClr val="4E67C8"/>
                </a:solidFill>
              </a:rPr>
              <a:t>ハイスクール　具体的な取組③</a:t>
            </a:r>
            <a:endParaRPr kumimoji="1" lang="en-US" altLang="ja-JP" sz="2000" b="1" i="0" u="none" strike="noStrike" kern="1200" cap="none" spc="0" normalizeH="0" baseline="0" noProof="0" dirty="0">
              <a:ln>
                <a:noFill/>
              </a:ln>
              <a:solidFill>
                <a:srgbClr val="4E67C8"/>
              </a:solidFill>
              <a:effectLst/>
              <a:uLnTx/>
              <a:uFillTx/>
            </a:endParaRPr>
          </a:p>
        </p:txBody>
      </p:sp>
      <p:sp>
        <p:nvSpPr>
          <p:cNvPr id="5" name="ホームベース 29">
            <a:extLst>
              <a:ext uri="{FF2B5EF4-FFF2-40B4-BE49-F238E27FC236}">
                <a16:creationId xmlns:a16="http://schemas.microsoft.com/office/drawing/2014/main" id="{3FB30F21-A92D-780D-BAA0-001296CBEACC}"/>
              </a:ext>
            </a:extLst>
          </p:cNvPr>
          <p:cNvSpPr>
            <a:spLocks noGrp="1" noRot="1" noMove="1" noResize="1" noEditPoints="1" noAdjustHandles="1" noChangeArrowheads="1" noChangeShapeType="1"/>
          </p:cNvSpPr>
          <p:nvPr/>
        </p:nvSpPr>
        <p:spPr>
          <a:xfrm>
            <a:off x="118341" y="426083"/>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547077F5-B4D5-9CBF-3418-B3CD17F23535}"/>
              </a:ext>
            </a:extLst>
          </p:cNvPr>
          <p:cNvSpPr/>
          <p:nvPr/>
        </p:nvSpPr>
        <p:spPr>
          <a:xfrm>
            <a:off x="6248400" y="1219201"/>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（具体的な取組③に関連する画像）</a:t>
            </a:r>
            <a:endParaRPr kumimoji="1" lang="en-US" altLang="ja-JP"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C62FAEA7-CEB1-7975-F902-40303CD5D25B}"/>
              </a:ext>
            </a:extLst>
          </p:cNvPr>
          <p:cNvSpPr>
            <a:spLocks noGrp="1" noRot="1" noMove="1" noResize="1" noEditPoints="1" noAdjustHandles="1" noChangeArrowheads="1" noChangeShapeType="1"/>
          </p:cNvSpPr>
          <p:nvPr/>
        </p:nvSpPr>
        <p:spPr>
          <a:xfrm>
            <a:off x="173073" y="1050504"/>
            <a:ext cx="5943597" cy="3871739"/>
          </a:xfrm>
          <a:prstGeom prst="rect">
            <a:avLst/>
          </a:prstGeo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t" anchorCtr="0"/>
          <a:lstStyle/>
          <a:p>
            <a:br>
              <a:rPr kumimoji="1" lang="ja-JP" altLang="en-US" sz="1600" dirty="0">
                <a:latin typeface="Meiryo UI" panose="020B0604030504040204" pitchFamily="50" charset="-128"/>
                <a:ea typeface="Meiryo UI" panose="020B0604030504040204" pitchFamily="50" charset="-128"/>
              </a:rPr>
            </a:br>
            <a:endParaRPr kumimoji="1" lang="ja-JP" altLang="en-US" sz="1600" dirty="0">
              <a:latin typeface="Meiryo UI" panose="020B0604030504040204" pitchFamily="50" charset="-128"/>
              <a:ea typeface="Meiryo UI" panose="020B0604030504040204" pitchFamily="50" charset="-128"/>
            </a:endParaRPr>
          </a:p>
        </p:txBody>
      </p:sp>
      <p:sp>
        <p:nvSpPr>
          <p:cNvPr id="14" name="矢印: 下 13">
            <a:extLst>
              <a:ext uri="{FF2B5EF4-FFF2-40B4-BE49-F238E27FC236}">
                <a16:creationId xmlns:a16="http://schemas.microsoft.com/office/drawing/2014/main" id="{6D87FE52-6535-96A7-4125-2E0DD8C9BC4E}"/>
              </a:ext>
            </a:extLst>
          </p:cNvPr>
          <p:cNvSpPr/>
          <p:nvPr/>
        </p:nvSpPr>
        <p:spPr>
          <a:xfrm>
            <a:off x="362531" y="5014813"/>
            <a:ext cx="520672" cy="1140022"/>
          </a:xfrm>
          <a:prstGeom prst="downArrow">
            <a:avLst/>
          </a:prstGeom>
          <a:solidFill>
            <a:schemeClr val="tx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E45AE55C-4500-B953-539F-754E568A1CBA}"/>
              </a:ext>
            </a:extLst>
          </p:cNvPr>
          <p:cNvSpPr txBox="1">
            <a:spLocks noGrp="1" noRot="1" noMove="1" noResize="1" noEditPoints="1" noAdjustHandles="1" noChangeArrowheads="1" noChangeShapeType="1"/>
          </p:cNvSpPr>
          <p:nvPr/>
        </p:nvSpPr>
        <p:spPr>
          <a:xfrm>
            <a:off x="152400" y="6173880"/>
            <a:ext cx="381000" cy="607920"/>
          </a:xfrm>
          <a:prstGeom prst="rect">
            <a:avLst/>
          </a:prstGeom>
          <a:solidFill>
            <a:srgbClr val="4E67C8"/>
          </a:solidFill>
        </p:spPr>
        <p:txBody>
          <a:bodyPr vert="eaVert"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育成する</a:t>
            </a:r>
            <a:endParaRPr kumimoji="1" lang="en-US" altLang="ja-JP"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資質能力</a:t>
            </a:r>
          </a:p>
        </p:txBody>
      </p:sp>
      <p:cxnSp>
        <p:nvCxnSpPr>
          <p:cNvPr id="28" name="直線コネクタ 27">
            <a:extLst>
              <a:ext uri="{FF2B5EF4-FFF2-40B4-BE49-F238E27FC236}">
                <a16:creationId xmlns:a16="http://schemas.microsoft.com/office/drawing/2014/main" id="{EEAFEE3F-844F-9AB2-F44F-AB4FB0964130}"/>
              </a:ext>
            </a:extLst>
          </p:cNvPr>
          <p:cNvCxnSpPr>
            <a:cxnSpLocks noGrp="1" noRot="1" noMove="1" noResize="1" noEditPoints="1" noAdjustHandles="1" noChangeArrowheads="1" noChangeShapeType="1"/>
          </p:cNvCxnSpPr>
          <p:nvPr/>
        </p:nvCxnSpPr>
        <p:spPr>
          <a:xfrm flipV="1">
            <a:off x="152400" y="6781800"/>
            <a:ext cx="5943600" cy="560"/>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32" name="テキスト ボックス 31">
            <a:extLst>
              <a:ext uri="{FF2B5EF4-FFF2-40B4-BE49-F238E27FC236}">
                <a16:creationId xmlns:a16="http://schemas.microsoft.com/office/drawing/2014/main" id="{B754BEB3-8A29-FD66-B130-30B20D2574E2}"/>
              </a:ext>
            </a:extLst>
          </p:cNvPr>
          <p:cNvSpPr txBox="1">
            <a:spLocks/>
          </p:cNvSpPr>
          <p:nvPr/>
        </p:nvSpPr>
        <p:spPr>
          <a:xfrm>
            <a:off x="533402" y="6161183"/>
            <a:ext cx="5583268"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上記の取組を実施することにより育成する生徒の資質能力を記載してください。</a:t>
            </a:r>
          </a:p>
        </p:txBody>
      </p:sp>
      <p:sp>
        <p:nvSpPr>
          <p:cNvPr id="35" name="正方形/長方形 34">
            <a:extLst>
              <a:ext uri="{FF2B5EF4-FFF2-40B4-BE49-F238E27FC236}">
                <a16:creationId xmlns:a16="http://schemas.microsoft.com/office/drawing/2014/main" id="{DAC89C1E-D77D-3D47-9F03-A7B82923E24B}"/>
              </a:ext>
            </a:extLst>
          </p:cNvPr>
          <p:cNvSpPr/>
          <p:nvPr/>
        </p:nvSpPr>
        <p:spPr>
          <a:xfrm>
            <a:off x="6248399" y="3086100"/>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（具体的な取組③に関連する画像）</a:t>
            </a:r>
            <a:endParaRPr kumimoji="1" lang="en-US" altLang="ja-JP"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CF17C2E8-450A-392F-9AFC-85E8A4C4A5F0}"/>
              </a:ext>
            </a:extLst>
          </p:cNvPr>
          <p:cNvSpPr/>
          <p:nvPr/>
        </p:nvSpPr>
        <p:spPr>
          <a:xfrm>
            <a:off x="6248398" y="4952999"/>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（具体的な取組③に関連する画像）</a:t>
            </a:r>
            <a:endParaRPr kumimoji="1" lang="en-US" altLang="ja-JP"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10935DF0-A3C2-44D7-B41A-6C291ABE1D8E}"/>
              </a:ext>
            </a:extLst>
          </p:cNvPr>
          <p:cNvSpPr txBox="1"/>
          <p:nvPr/>
        </p:nvSpPr>
        <p:spPr>
          <a:xfrm>
            <a:off x="1000937" y="5307825"/>
            <a:ext cx="4287868" cy="276999"/>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1200" dirty="0">
                <a:latin typeface="Meiryo UI" panose="020B0604030504040204" pitchFamily="50" charset="-128"/>
                <a:ea typeface="Meiryo UI" panose="020B0604030504040204" pitchFamily="50" charset="-128"/>
              </a:rPr>
              <a:t>具体的な経費を記載（複数ある場合は複数記載）</a:t>
            </a:r>
          </a:p>
        </p:txBody>
      </p:sp>
      <p:sp>
        <p:nvSpPr>
          <p:cNvPr id="11" name="テキスト ボックス 10">
            <a:extLst>
              <a:ext uri="{FF2B5EF4-FFF2-40B4-BE49-F238E27FC236}">
                <a16:creationId xmlns:a16="http://schemas.microsoft.com/office/drawing/2014/main" id="{87DFE129-6266-33FE-0255-76409C2A6048}"/>
              </a:ext>
            </a:extLst>
          </p:cNvPr>
          <p:cNvSpPr txBox="1"/>
          <p:nvPr/>
        </p:nvSpPr>
        <p:spPr>
          <a:xfrm>
            <a:off x="948054" y="5014813"/>
            <a:ext cx="2487308" cy="307777"/>
          </a:xfrm>
          <a:prstGeom prst="rect">
            <a:avLst/>
          </a:prstGeom>
          <a:noFill/>
        </p:spPr>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実施するために活用する経費</a:t>
            </a:r>
            <a:endParaRPr kumimoji="1" lang="en-US" altLang="ja-JP" sz="1400" b="1" dirty="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BCD768E2-75C2-1928-9BD0-4D904E8EFA3B}"/>
              </a:ext>
            </a:extLst>
          </p:cNvPr>
          <p:cNvSpPr/>
          <p:nvPr/>
        </p:nvSpPr>
        <p:spPr>
          <a:xfrm>
            <a:off x="988220" y="1761610"/>
            <a:ext cx="4271959" cy="251103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dirty="0"/>
              <a:t>1</a:t>
            </a:r>
            <a:r>
              <a:rPr kumimoji="1" lang="ja-JP" altLang="en-US" dirty="0"/>
              <a:t>ページ目で記載した取組③の具体的な内容・詳細を記載してください。その際、これまでに購入した機器等の具体的な活用内容も記載してください。</a:t>
            </a:r>
            <a:endParaRPr kumimoji="1" lang="en-US" altLang="ja-JP" dirty="0"/>
          </a:p>
          <a:p>
            <a:r>
              <a:rPr kumimoji="1" lang="ja-JP" altLang="en-US" dirty="0"/>
              <a:t>写真等を右側へ掲載してください。</a:t>
            </a:r>
            <a:endParaRPr kumimoji="1" lang="en-US" altLang="ja-JP" dirty="0"/>
          </a:p>
          <a:p>
            <a:r>
              <a:rPr kumimoji="1" lang="en-US" altLang="ja-JP" dirty="0"/>
              <a:t>※</a:t>
            </a:r>
            <a:r>
              <a:rPr kumimoji="1" lang="ja-JP" altLang="en-US" dirty="0"/>
              <a:t>このシートは作成の際、削除してください</a:t>
            </a:r>
          </a:p>
        </p:txBody>
      </p:sp>
      <p:pic>
        <p:nvPicPr>
          <p:cNvPr id="12" name="グラフィックス 11" descr="インターネット 単色塗りつぶし">
            <a:extLst>
              <a:ext uri="{FF2B5EF4-FFF2-40B4-BE49-F238E27FC236}">
                <a16:creationId xmlns:a16="http://schemas.microsoft.com/office/drawing/2014/main" id="{3C36AC6E-BECD-E341-3607-D03B472073D5}"/>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2600" y="436137"/>
            <a:ext cx="560769" cy="560769"/>
          </a:xfrm>
          <a:prstGeom prst="rect">
            <a:avLst/>
          </a:prstGeom>
        </p:spPr>
      </p:pic>
      <p:pic>
        <p:nvPicPr>
          <p:cNvPr id="15" name="グラフィックス 14" descr="データベース 枠線">
            <a:extLst>
              <a:ext uri="{FF2B5EF4-FFF2-40B4-BE49-F238E27FC236}">
                <a16:creationId xmlns:a16="http://schemas.microsoft.com/office/drawing/2014/main" id="{650DFEDC-1D01-186A-6B89-A55436013591}"/>
              </a:ext>
            </a:extLst>
          </p:cNvPr>
          <p:cNvPicPr>
            <a:picLocks noGrp="1" noRot="1" noChangeAspect="1" noMove="1" noResize="1" noEditPoints="1" noAdjustHandles="1" noChangeArrowheads="1" noChangeShapeType="1" noCrop="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4404" y="412198"/>
            <a:ext cx="589571" cy="589571"/>
          </a:xfrm>
          <a:prstGeom prst="rect">
            <a:avLst/>
          </a:prstGeom>
        </p:spPr>
      </p:pic>
      <p:sp>
        <p:nvSpPr>
          <p:cNvPr id="16" name="テキスト ボックス 15">
            <a:extLst>
              <a:ext uri="{FF2B5EF4-FFF2-40B4-BE49-F238E27FC236}">
                <a16:creationId xmlns:a16="http://schemas.microsoft.com/office/drawing/2014/main" id="{78F43916-BB07-1A0D-9582-C15CAC6461A3}"/>
              </a:ext>
            </a:extLst>
          </p:cNvPr>
          <p:cNvSpPr txBox="1">
            <a:spLocks noGrp="1" noRot="1" noMove="1" noResize="1" noEditPoints="1" noAdjustHandles="1" noChangeArrowheads="1" noChangeShapeType="1"/>
          </p:cNvSpPr>
          <p:nvPr/>
        </p:nvSpPr>
        <p:spPr>
          <a:xfrm>
            <a:off x="108000" y="511314"/>
            <a:ext cx="954107"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取組</a:t>
            </a:r>
            <a:r>
              <a:rPr kumimoji="1" lang="ja-JP" altLang="en-US" sz="20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③</a:t>
            </a:r>
            <a:endPar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3EA6D082-CCD5-0080-000A-F7C8C0A2E82D}"/>
              </a:ext>
            </a:extLst>
          </p:cNvPr>
          <p:cNvSpPr txBox="1">
            <a:spLocks/>
          </p:cNvSpPr>
          <p:nvPr/>
        </p:nvSpPr>
        <p:spPr>
          <a:xfrm>
            <a:off x="2458650" y="531852"/>
            <a:ext cx="5119928" cy="307777"/>
          </a:xfrm>
          <a:prstGeom prst="rect">
            <a:avLst/>
          </a:prstGeom>
          <a:noFill/>
        </p:spPr>
        <p:txBody>
          <a:bodyPr wrap="square" rtlCol="0">
            <a:spAutoFit/>
          </a:bodyPr>
          <a:lstStyle/>
          <a:p>
            <a:r>
              <a:rPr kumimoji="1" lang="en-US" altLang="ja-JP" sz="1400" b="1" dirty="0">
                <a:solidFill>
                  <a:schemeClr val="bg1"/>
                </a:solidFill>
                <a:latin typeface="Meiryo UI" panose="020B0604030504040204" pitchFamily="50" charset="-128"/>
                <a:ea typeface="Meiryo UI" panose="020B0604030504040204" pitchFamily="50" charset="-128"/>
              </a:rPr>
              <a:t>1</a:t>
            </a:r>
            <a:r>
              <a:rPr kumimoji="1" lang="ja-JP" altLang="en-US" sz="1400" b="1" dirty="0">
                <a:solidFill>
                  <a:schemeClr val="bg1"/>
                </a:solidFill>
                <a:latin typeface="Meiryo UI" panose="020B0604030504040204" pitchFamily="50" charset="-128"/>
                <a:ea typeface="Meiryo UI" panose="020B0604030504040204" pitchFamily="50" charset="-128"/>
              </a:rPr>
              <a:t>ページ目で記載した取組③と同じタイトルを記載してください。</a:t>
            </a:r>
          </a:p>
        </p:txBody>
      </p:sp>
    </p:spTree>
    <p:extLst>
      <p:ext uri="{BB962C8B-B14F-4D97-AF65-F5344CB8AC3E}">
        <p14:creationId xmlns:p14="http://schemas.microsoft.com/office/powerpoint/2010/main" val="98480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ホームベース 29">
            <a:extLst>
              <a:ext uri="{FF2B5EF4-FFF2-40B4-BE49-F238E27FC236}">
                <a16:creationId xmlns:a16="http://schemas.microsoft.com/office/drawing/2014/main" id="{F29C8914-EA18-5A65-A444-612292B53C7C}"/>
              </a:ext>
            </a:extLst>
          </p:cNvPr>
          <p:cNvSpPr/>
          <p:nvPr/>
        </p:nvSpPr>
        <p:spPr>
          <a:xfrm>
            <a:off x="108000" y="338400"/>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FECA68E3-80F3-994F-9B00-81FE16361D79}"/>
              </a:ext>
            </a:extLst>
          </p:cNvPr>
          <p:cNvSpPr txBox="1"/>
          <p:nvPr/>
        </p:nvSpPr>
        <p:spPr>
          <a:xfrm>
            <a:off x="108000" y="435114"/>
            <a:ext cx="1723549"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年間指導計画</a:t>
            </a:r>
            <a:endPar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p:txBody>
      </p:sp>
      <p:sp>
        <p:nvSpPr>
          <p:cNvPr id="10" name="テキスト プレースホルダー 1">
            <a:extLst>
              <a:ext uri="{FF2B5EF4-FFF2-40B4-BE49-F238E27FC236}">
                <a16:creationId xmlns:a16="http://schemas.microsoft.com/office/drawing/2014/main" id="{8B3117C1-E00C-AF43-7E61-09D7C12013F2}"/>
              </a:ext>
            </a:extLst>
          </p:cNvPr>
          <p:cNvSpPr txBox="1">
            <a:spLocks/>
          </p:cNvSpPr>
          <p:nvPr/>
        </p:nvSpPr>
        <p:spPr>
          <a:xfrm>
            <a:off x="108000" y="0"/>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marR="0" lvl="0" indent="0" algn="l" defTabSz="1007943"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rgbClr val="4E67C8"/>
                </a:solidFill>
                <a:effectLst/>
                <a:uLnTx/>
                <a:uFillTx/>
              </a:rPr>
              <a:t>３．令和８年度</a:t>
            </a:r>
            <a:r>
              <a:rPr kumimoji="1" lang="en-US" altLang="ja-JP" sz="2000" b="1" i="0" u="none" strike="noStrike" kern="1200" cap="none" spc="0" normalizeH="0" baseline="0" noProof="0" dirty="0">
                <a:ln>
                  <a:noFill/>
                </a:ln>
                <a:solidFill>
                  <a:srgbClr val="4E67C8"/>
                </a:solidFill>
                <a:effectLst/>
                <a:uLnTx/>
                <a:uFillTx/>
              </a:rPr>
              <a:t>DX</a:t>
            </a:r>
            <a:r>
              <a:rPr kumimoji="1" lang="ja-JP" altLang="en-US" sz="2000" b="1" i="0" u="none" strike="noStrike" kern="1200" cap="none" spc="0" normalizeH="0" baseline="0" noProof="0" dirty="0">
                <a:ln>
                  <a:noFill/>
                </a:ln>
                <a:solidFill>
                  <a:srgbClr val="4E67C8"/>
                </a:solidFill>
                <a:effectLst/>
                <a:uLnTx/>
                <a:uFillTx/>
              </a:rPr>
              <a:t>ハイスクール　年間指導計画</a:t>
            </a:r>
            <a:endParaRPr kumimoji="1" lang="en-US" altLang="ja-JP" sz="2000" b="1" i="0" u="none" strike="noStrike" kern="1200" cap="none" spc="0" normalizeH="0" baseline="0" noProof="0" dirty="0">
              <a:ln>
                <a:noFill/>
              </a:ln>
              <a:solidFill>
                <a:srgbClr val="4E67C8"/>
              </a:solidFill>
              <a:effectLst/>
              <a:uLnTx/>
              <a:uFillTx/>
            </a:endParaRPr>
          </a:p>
        </p:txBody>
      </p:sp>
      <p:sp>
        <p:nvSpPr>
          <p:cNvPr id="2" name="テキスト ボックス 1">
            <a:extLst>
              <a:ext uri="{FF2B5EF4-FFF2-40B4-BE49-F238E27FC236}">
                <a16:creationId xmlns:a16="http://schemas.microsoft.com/office/drawing/2014/main" id="{3E21B841-D5E1-69ED-F03D-4BB119364BDA}"/>
              </a:ext>
            </a:extLst>
          </p:cNvPr>
          <p:cNvSpPr txBox="1"/>
          <p:nvPr/>
        </p:nvSpPr>
        <p:spPr>
          <a:xfrm>
            <a:off x="3583346" y="438090"/>
            <a:ext cx="5179653"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dirty="0">
                <a:solidFill>
                  <a:prstClr val="white"/>
                </a:solidFill>
                <a:latin typeface="Meiryo UI" panose="020B0604030504040204" pitchFamily="50" charset="-128"/>
                <a:ea typeface="Meiryo UI" panose="020B0604030504040204" pitchFamily="50" charset="-128"/>
              </a:rPr>
              <a:t>第●学年　年間の取組計画</a:t>
            </a:r>
            <a:endParaRPr kumimoji="1" lang="ja-JP" altLang="en-US" sz="2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AF5D4031-7416-70F2-62B7-6CCB9FCFE4AE}"/>
              </a:ext>
            </a:extLst>
          </p:cNvPr>
          <p:cNvGraphicFramePr>
            <a:graphicFrameLocks noGrp="1"/>
          </p:cNvGraphicFramePr>
          <p:nvPr>
            <p:extLst>
              <p:ext uri="{D42A27DB-BD31-4B8C-83A1-F6EECF244321}">
                <p14:modId xmlns:p14="http://schemas.microsoft.com/office/powerpoint/2010/main" val="3862300488"/>
              </p:ext>
            </p:extLst>
          </p:nvPr>
        </p:nvGraphicFramePr>
        <p:xfrm>
          <a:off x="131674" y="989514"/>
          <a:ext cx="8852218" cy="5675930"/>
        </p:xfrm>
        <a:graphic>
          <a:graphicData uri="http://schemas.openxmlformats.org/drawingml/2006/table">
            <a:tbl>
              <a:tblPr firstRow="1" bandRow="1">
                <a:tableStyleId>{5C22544A-7EE6-4342-B048-85BDC9FD1C3A}</a:tableStyleId>
              </a:tblPr>
              <a:tblGrid>
                <a:gridCol w="775018">
                  <a:extLst>
                    <a:ext uri="{9D8B030D-6E8A-4147-A177-3AD203B41FA5}">
                      <a16:colId xmlns:a16="http://schemas.microsoft.com/office/drawing/2014/main" val="4230952472"/>
                    </a:ext>
                  </a:extLst>
                </a:gridCol>
                <a:gridCol w="2785096">
                  <a:extLst>
                    <a:ext uri="{9D8B030D-6E8A-4147-A177-3AD203B41FA5}">
                      <a16:colId xmlns:a16="http://schemas.microsoft.com/office/drawing/2014/main" val="4149280418"/>
                    </a:ext>
                  </a:extLst>
                </a:gridCol>
                <a:gridCol w="2646052">
                  <a:extLst>
                    <a:ext uri="{9D8B030D-6E8A-4147-A177-3AD203B41FA5}">
                      <a16:colId xmlns:a16="http://schemas.microsoft.com/office/drawing/2014/main" val="2146089068"/>
                    </a:ext>
                  </a:extLst>
                </a:gridCol>
                <a:gridCol w="2646052">
                  <a:extLst>
                    <a:ext uri="{9D8B030D-6E8A-4147-A177-3AD203B41FA5}">
                      <a16:colId xmlns:a16="http://schemas.microsoft.com/office/drawing/2014/main" val="2120584420"/>
                    </a:ext>
                  </a:extLst>
                </a:gridCol>
              </a:tblGrid>
              <a:tr h="458249">
                <a:tc>
                  <a:txBody>
                    <a:bodyPr/>
                    <a:lstStyle/>
                    <a:p>
                      <a:pPr algn="ctr"/>
                      <a:r>
                        <a:rPr kumimoji="1" lang="ja-JP" altLang="en-US" dirty="0">
                          <a:latin typeface="Meiryo UI" panose="020B0604030504040204" pitchFamily="50" charset="-128"/>
                          <a:ea typeface="Meiryo UI" panose="020B0604030504040204" pitchFamily="50" charset="-128"/>
                        </a:rPr>
                        <a:t>時期</a:t>
                      </a:r>
                    </a:p>
                  </a:txBody>
                  <a:tcPr/>
                </a:tc>
                <a:tc>
                  <a:txBody>
                    <a:bodyPr/>
                    <a:lstStyle/>
                    <a:p>
                      <a:pPr algn="ctr"/>
                      <a:r>
                        <a:rPr kumimoji="1" lang="ja-JP" altLang="en-US" dirty="0">
                          <a:latin typeface="Meiryo UI" panose="020B0604030504040204" pitchFamily="50" charset="-128"/>
                          <a:ea typeface="Meiryo UI" panose="020B0604030504040204" pitchFamily="50" charset="-128"/>
                        </a:rPr>
                        <a:t>取組</a:t>
                      </a:r>
                    </a:p>
                  </a:txBody>
                  <a:tcPr/>
                </a:tc>
                <a:tc>
                  <a:txBody>
                    <a:bodyPr/>
                    <a:lstStyle/>
                    <a:p>
                      <a:pPr algn="ctr"/>
                      <a:r>
                        <a:rPr kumimoji="1" lang="ja-JP" altLang="en-US" dirty="0">
                          <a:latin typeface="Meiryo UI"/>
                          <a:ea typeface="Meiryo UI"/>
                        </a:rPr>
                        <a:t>補助金を活用して</a:t>
                      </a:r>
                      <a:endParaRPr lang="ja-JP" altLang="en-US" dirty="0">
                        <a:latin typeface="Meiryo UI"/>
                        <a:ea typeface="Meiryo UI"/>
                      </a:endParaRPr>
                    </a:p>
                    <a:p>
                      <a:pPr lvl="0" algn="ctr">
                        <a:buNone/>
                      </a:pPr>
                      <a:r>
                        <a:rPr lang="ja-JP" altLang="en-US" dirty="0">
                          <a:latin typeface="Meiryo UI"/>
                          <a:ea typeface="Meiryo UI"/>
                        </a:rPr>
                        <a:t>実施する</a:t>
                      </a:r>
                      <a:r>
                        <a:rPr kumimoji="1" lang="ja-JP" altLang="en-US" dirty="0">
                          <a:latin typeface="Meiryo UI"/>
                          <a:ea typeface="Meiryo UI"/>
                        </a:rPr>
                        <a:t>内容</a:t>
                      </a:r>
                    </a:p>
                  </a:txBody>
                  <a:tcPr/>
                </a:tc>
                <a:tc>
                  <a:txBody>
                    <a:bodyPr/>
                    <a:lstStyle/>
                    <a:p>
                      <a:pPr algn="ctr"/>
                      <a:r>
                        <a:rPr kumimoji="1" lang="ja-JP" altLang="en-US" dirty="0">
                          <a:latin typeface="Meiryo UI"/>
                          <a:ea typeface="Meiryo UI"/>
                        </a:rPr>
                        <a:t>予想される成果</a:t>
                      </a:r>
                    </a:p>
                  </a:txBody>
                  <a:tcPr/>
                </a:tc>
                <a:extLst>
                  <a:ext uri="{0D108BD9-81ED-4DB2-BD59-A6C34878D82A}">
                    <a16:rowId xmlns:a16="http://schemas.microsoft.com/office/drawing/2014/main" val="2846351961"/>
                  </a:ext>
                </a:extLst>
              </a:tr>
              <a:tr h="3962437">
                <a:tc>
                  <a:txBody>
                    <a:bodyPr/>
                    <a:lstStyle/>
                    <a:p>
                      <a:pPr algn="r"/>
                      <a:r>
                        <a:rPr kumimoji="1" lang="ja-JP" altLang="en-US" dirty="0">
                          <a:latin typeface="Meiryo UI" panose="020B0604030504040204" pitchFamily="50" charset="-128"/>
                          <a:ea typeface="Meiryo UI" panose="020B0604030504040204" pitchFamily="50" charset="-128"/>
                        </a:rPr>
                        <a:t>●月</a:t>
                      </a:r>
                      <a:endParaRPr kumimoji="1" lang="en-US" altLang="ja-JP" dirty="0">
                        <a:latin typeface="Meiryo UI" panose="020B0604030504040204" pitchFamily="50" charset="-128"/>
                        <a:ea typeface="Meiryo UI" panose="020B0604030504040204" pitchFamily="50" charset="-128"/>
                      </a:endParaRPr>
                    </a:p>
                    <a:p>
                      <a:pPr algn="r"/>
                      <a:endParaRPr kumimoji="1" lang="en-US" altLang="ja-JP"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indent="0"/>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49296210"/>
                  </a:ext>
                </a:extLst>
              </a:tr>
              <a:tr h="1073413">
                <a:tc>
                  <a:txBody>
                    <a:bodyPr/>
                    <a:lstStyle/>
                    <a:p>
                      <a:pPr algn="r"/>
                      <a:r>
                        <a:rPr kumimoji="1" lang="ja-JP" altLang="en-US" dirty="0">
                          <a:latin typeface="Meiryo UI" panose="020B0604030504040204" pitchFamily="50" charset="-128"/>
                          <a:ea typeface="Meiryo UI" panose="020B0604030504040204" pitchFamily="50" charset="-128"/>
                        </a:rPr>
                        <a:t>年間</a:t>
                      </a:r>
                      <a:endParaRPr kumimoji="1" lang="en-US" altLang="ja-JP" dirty="0">
                        <a:latin typeface="Meiryo UI" panose="020B0604030504040204" pitchFamily="50" charset="-128"/>
                        <a:ea typeface="Meiryo UI" panose="020B0604030504040204" pitchFamily="50" charset="-128"/>
                      </a:endParaRPr>
                    </a:p>
                    <a:p>
                      <a:pPr algn="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lang="ja-JP" altLang="ja-JP" sz="1800" kern="1200" dirty="0">
                        <a:solidFill>
                          <a:schemeClr val="dk1"/>
                        </a:solidFill>
                        <a:effectLst/>
                        <a:latin typeface="Meiryo UI" panose="020B0604030504040204" pitchFamily="50" charset="-128"/>
                        <a:ea typeface="Meiryo UI" panose="020B0604030504040204" pitchFamily="50" charset="-128"/>
                        <a:cs typeface="+mn-cs"/>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601959826"/>
                  </a:ext>
                </a:extLst>
              </a:tr>
            </a:tbl>
          </a:graphicData>
        </a:graphic>
      </p:graphicFrame>
      <p:pic>
        <p:nvPicPr>
          <p:cNvPr id="9" name="グラフィックス 8" descr="ブログ 枠線">
            <a:extLst>
              <a:ext uri="{FF2B5EF4-FFF2-40B4-BE49-F238E27FC236}">
                <a16:creationId xmlns:a16="http://schemas.microsoft.com/office/drawing/2014/main" id="{E3BFCEF6-D940-26F9-A081-F435002B63D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4073" y="323036"/>
            <a:ext cx="606727" cy="606727"/>
          </a:xfrm>
          <a:prstGeom prst="rect">
            <a:avLst/>
          </a:prstGeom>
        </p:spPr>
      </p:pic>
      <p:pic>
        <p:nvPicPr>
          <p:cNvPr id="14" name="グラフィックス 13" descr="接続 枠線">
            <a:extLst>
              <a:ext uri="{FF2B5EF4-FFF2-40B4-BE49-F238E27FC236}">
                <a16:creationId xmlns:a16="http://schemas.microsoft.com/office/drawing/2014/main" id="{FFB07957-5FF0-3885-B3AE-AF2D6D3FA2C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703618" y="304800"/>
            <a:ext cx="606727" cy="606727"/>
          </a:xfrm>
          <a:prstGeom prst="rect">
            <a:avLst/>
          </a:prstGeom>
        </p:spPr>
      </p:pic>
      <p:sp>
        <p:nvSpPr>
          <p:cNvPr id="4" name="正方形/長方形 3">
            <a:extLst>
              <a:ext uri="{FF2B5EF4-FFF2-40B4-BE49-F238E27FC236}">
                <a16:creationId xmlns:a16="http://schemas.microsoft.com/office/drawing/2014/main" id="{30E999DD-29AB-C97F-74B7-CD18706E4DA2}"/>
              </a:ext>
            </a:extLst>
          </p:cNvPr>
          <p:cNvSpPr/>
          <p:nvPr/>
        </p:nvSpPr>
        <p:spPr>
          <a:xfrm>
            <a:off x="2819400" y="2228667"/>
            <a:ext cx="4379245" cy="240066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t>本事業に取り組んでいる学年すべてについて作成してください。（必要に応じて本スライドをコピーして作成してください。）</a:t>
            </a:r>
            <a:endParaRPr kumimoji="1" lang="en-US" altLang="ja-JP" dirty="0"/>
          </a:p>
          <a:p>
            <a:r>
              <a:rPr kumimoji="1" lang="en-US" altLang="ja-JP" dirty="0"/>
              <a:t>※</a:t>
            </a:r>
            <a:r>
              <a:rPr kumimoji="1" lang="ja-JP" altLang="en-US" dirty="0"/>
              <a:t>このシートは作成の際、削除してください</a:t>
            </a:r>
          </a:p>
        </p:txBody>
      </p:sp>
    </p:spTree>
    <p:extLst>
      <p:ext uri="{BB962C8B-B14F-4D97-AF65-F5344CB8AC3E}">
        <p14:creationId xmlns:p14="http://schemas.microsoft.com/office/powerpoint/2010/main" val="3080531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4E67F-253F-EFA5-7D32-51A56A1B721D}"/>
            </a:ext>
          </a:extLst>
        </p:cNvPr>
        <p:cNvGrpSpPr/>
        <p:nvPr/>
      </p:nvGrpSpPr>
      <p:grpSpPr>
        <a:xfrm>
          <a:off x="0" y="0"/>
          <a:ext cx="0" cy="0"/>
          <a:chOff x="0" y="0"/>
          <a:chExt cx="0" cy="0"/>
        </a:xfrm>
      </p:grpSpPr>
      <p:sp>
        <p:nvSpPr>
          <p:cNvPr id="6" name="ホームベース 29">
            <a:extLst>
              <a:ext uri="{FF2B5EF4-FFF2-40B4-BE49-F238E27FC236}">
                <a16:creationId xmlns:a16="http://schemas.microsoft.com/office/drawing/2014/main" id="{766B6D62-A853-54C1-3BB2-CD7F76348EB8}"/>
              </a:ext>
            </a:extLst>
          </p:cNvPr>
          <p:cNvSpPr/>
          <p:nvPr/>
        </p:nvSpPr>
        <p:spPr>
          <a:xfrm>
            <a:off x="108000" y="338400"/>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67F2F8B8-76CE-2743-7B81-95EDF8D90B0C}"/>
              </a:ext>
            </a:extLst>
          </p:cNvPr>
          <p:cNvSpPr txBox="1"/>
          <p:nvPr/>
        </p:nvSpPr>
        <p:spPr>
          <a:xfrm>
            <a:off x="108000" y="435114"/>
            <a:ext cx="1723549"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年間指導計画</a:t>
            </a:r>
            <a:endPar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p:txBody>
      </p:sp>
      <p:sp>
        <p:nvSpPr>
          <p:cNvPr id="10" name="テキスト プレースホルダー 1">
            <a:extLst>
              <a:ext uri="{FF2B5EF4-FFF2-40B4-BE49-F238E27FC236}">
                <a16:creationId xmlns:a16="http://schemas.microsoft.com/office/drawing/2014/main" id="{DC784DB6-28FE-6BB3-4E70-69E3DE5CB6D6}"/>
              </a:ext>
            </a:extLst>
          </p:cNvPr>
          <p:cNvSpPr txBox="1">
            <a:spLocks/>
          </p:cNvSpPr>
          <p:nvPr/>
        </p:nvSpPr>
        <p:spPr>
          <a:xfrm>
            <a:off x="108000" y="0"/>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marR="0" lvl="0" indent="0" algn="l" defTabSz="1007943"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rgbClr val="4E67C8"/>
                </a:solidFill>
                <a:effectLst/>
                <a:uLnTx/>
                <a:uFillTx/>
              </a:rPr>
              <a:t>３．令和８年度</a:t>
            </a:r>
            <a:r>
              <a:rPr kumimoji="1" lang="en-US" altLang="ja-JP" sz="2000" b="1" i="0" u="none" strike="noStrike" kern="1200" cap="none" spc="0" normalizeH="0" baseline="0" noProof="0" dirty="0">
                <a:ln>
                  <a:noFill/>
                </a:ln>
                <a:solidFill>
                  <a:srgbClr val="4E67C8"/>
                </a:solidFill>
                <a:effectLst/>
                <a:uLnTx/>
                <a:uFillTx/>
              </a:rPr>
              <a:t>DX</a:t>
            </a:r>
            <a:r>
              <a:rPr kumimoji="1" lang="ja-JP" altLang="en-US" sz="2000" b="1" i="0" u="none" strike="noStrike" kern="1200" cap="none" spc="0" normalizeH="0" baseline="0" noProof="0" dirty="0">
                <a:ln>
                  <a:noFill/>
                </a:ln>
                <a:solidFill>
                  <a:srgbClr val="4E67C8"/>
                </a:solidFill>
                <a:effectLst/>
                <a:uLnTx/>
                <a:uFillTx/>
              </a:rPr>
              <a:t>ハイスクール　年間指導計画</a:t>
            </a:r>
            <a:endParaRPr kumimoji="1" lang="en-US" altLang="ja-JP" sz="2000" b="1" i="0" u="none" strike="noStrike" kern="1200" cap="none" spc="0" normalizeH="0" baseline="0" noProof="0" dirty="0">
              <a:ln>
                <a:noFill/>
              </a:ln>
              <a:solidFill>
                <a:srgbClr val="4E67C8"/>
              </a:solidFill>
              <a:effectLst/>
              <a:uLnTx/>
              <a:uFillTx/>
            </a:endParaRPr>
          </a:p>
        </p:txBody>
      </p:sp>
      <p:sp>
        <p:nvSpPr>
          <p:cNvPr id="2" name="テキスト ボックス 1">
            <a:extLst>
              <a:ext uri="{FF2B5EF4-FFF2-40B4-BE49-F238E27FC236}">
                <a16:creationId xmlns:a16="http://schemas.microsoft.com/office/drawing/2014/main" id="{9D7698B4-2E4D-44E2-8F57-97DA3EC1E411}"/>
              </a:ext>
            </a:extLst>
          </p:cNvPr>
          <p:cNvSpPr txBox="1"/>
          <p:nvPr/>
        </p:nvSpPr>
        <p:spPr>
          <a:xfrm>
            <a:off x="3583346" y="438090"/>
            <a:ext cx="5179653"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dirty="0">
                <a:solidFill>
                  <a:prstClr val="white"/>
                </a:solidFill>
                <a:latin typeface="Meiryo UI" panose="020B0604030504040204" pitchFamily="50" charset="-128"/>
                <a:ea typeface="Meiryo UI" panose="020B0604030504040204" pitchFamily="50" charset="-128"/>
              </a:rPr>
              <a:t>教職員の年間の取組計画</a:t>
            </a:r>
            <a:endParaRPr kumimoji="1" lang="ja-JP" altLang="en-US" sz="2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E53ABFE3-1400-11DF-A6D3-DF5D0384E11F}"/>
              </a:ext>
            </a:extLst>
          </p:cNvPr>
          <p:cNvGraphicFramePr>
            <a:graphicFrameLocks noGrp="1"/>
          </p:cNvGraphicFramePr>
          <p:nvPr>
            <p:extLst>
              <p:ext uri="{D42A27DB-BD31-4B8C-83A1-F6EECF244321}">
                <p14:modId xmlns:p14="http://schemas.microsoft.com/office/powerpoint/2010/main" val="1568656278"/>
              </p:ext>
            </p:extLst>
          </p:nvPr>
        </p:nvGraphicFramePr>
        <p:xfrm>
          <a:off x="131674" y="989514"/>
          <a:ext cx="8733392" cy="5675930"/>
        </p:xfrm>
        <a:graphic>
          <a:graphicData uri="http://schemas.openxmlformats.org/drawingml/2006/table">
            <a:tbl>
              <a:tblPr firstRow="1" bandRow="1">
                <a:tableStyleId>{5C22544A-7EE6-4342-B048-85BDC9FD1C3A}</a:tableStyleId>
              </a:tblPr>
              <a:tblGrid>
                <a:gridCol w="1090615">
                  <a:extLst>
                    <a:ext uri="{9D8B030D-6E8A-4147-A177-3AD203B41FA5}">
                      <a16:colId xmlns:a16="http://schemas.microsoft.com/office/drawing/2014/main" val="4230952472"/>
                    </a:ext>
                  </a:extLst>
                </a:gridCol>
                <a:gridCol w="3261220">
                  <a:extLst>
                    <a:ext uri="{9D8B030D-6E8A-4147-A177-3AD203B41FA5}">
                      <a16:colId xmlns:a16="http://schemas.microsoft.com/office/drawing/2014/main" val="4149280418"/>
                    </a:ext>
                  </a:extLst>
                </a:gridCol>
                <a:gridCol w="4381557">
                  <a:extLst>
                    <a:ext uri="{9D8B030D-6E8A-4147-A177-3AD203B41FA5}">
                      <a16:colId xmlns:a16="http://schemas.microsoft.com/office/drawing/2014/main" val="2146089068"/>
                    </a:ext>
                  </a:extLst>
                </a:gridCol>
              </a:tblGrid>
              <a:tr h="458249">
                <a:tc>
                  <a:txBody>
                    <a:bodyPr/>
                    <a:lstStyle/>
                    <a:p>
                      <a:pPr algn="ctr"/>
                      <a:r>
                        <a:rPr kumimoji="1" lang="ja-JP" altLang="en-US" dirty="0">
                          <a:latin typeface="Meiryo UI" panose="020B0604030504040204" pitchFamily="50" charset="-128"/>
                          <a:ea typeface="Meiryo UI" panose="020B0604030504040204" pitchFamily="50" charset="-128"/>
                        </a:rPr>
                        <a:t>時期</a:t>
                      </a:r>
                    </a:p>
                  </a:txBody>
                  <a:tcPr/>
                </a:tc>
                <a:tc>
                  <a:txBody>
                    <a:bodyPr/>
                    <a:lstStyle/>
                    <a:p>
                      <a:pPr algn="ctr"/>
                      <a:r>
                        <a:rPr kumimoji="1" lang="ja-JP" altLang="en-US" dirty="0">
                          <a:latin typeface="Meiryo UI" panose="020B0604030504040204" pitchFamily="50" charset="-128"/>
                          <a:ea typeface="Meiryo UI" panose="020B0604030504040204" pitchFamily="50" charset="-128"/>
                        </a:rPr>
                        <a:t>取組</a:t>
                      </a:r>
                    </a:p>
                  </a:txBody>
                  <a:tcPr/>
                </a:tc>
                <a:tc>
                  <a:txBody>
                    <a:bodyPr/>
                    <a:lstStyle/>
                    <a:p>
                      <a:pPr algn="ctr"/>
                      <a:r>
                        <a:rPr kumimoji="1" lang="ja-JP" altLang="en-US" dirty="0">
                          <a:latin typeface="Meiryo UI" panose="020B0604030504040204" pitchFamily="50" charset="-128"/>
                          <a:ea typeface="Meiryo UI" panose="020B0604030504040204" pitchFamily="50" charset="-128"/>
                        </a:rPr>
                        <a:t>補助金を活用して</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a:ea typeface="Meiryo UI"/>
                        </a:rPr>
                        <a:t>実施する内容</a:t>
                      </a:r>
                    </a:p>
                  </a:txBody>
                  <a:tcPr/>
                </a:tc>
                <a:extLst>
                  <a:ext uri="{0D108BD9-81ED-4DB2-BD59-A6C34878D82A}">
                    <a16:rowId xmlns:a16="http://schemas.microsoft.com/office/drawing/2014/main" val="2846351961"/>
                  </a:ext>
                </a:extLst>
              </a:tr>
              <a:tr h="3962437">
                <a:tc>
                  <a:txBody>
                    <a:bodyPr/>
                    <a:lstStyle/>
                    <a:p>
                      <a:pPr algn="r"/>
                      <a:r>
                        <a:rPr kumimoji="1" lang="ja-JP" altLang="en-US" dirty="0">
                          <a:latin typeface="Meiryo UI" panose="020B0604030504040204" pitchFamily="50" charset="-128"/>
                          <a:ea typeface="Meiryo UI" panose="020B0604030504040204" pitchFamily="50" charset="-128"/>
                        </a:rPr>
                        <a:t>●月</a:t>
                      </a:r>
                      <a:endParaRPr kumimoji="1" lang="en-US" altLang="ja-JP"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49296210"/>
                  </a:ext>
                </a:extLst>
              </a:tr>
              <a:tr h="1073413">
                <a:tc>
                  <a:txBody>
                    <a:bodyPr/>
                    <a:lstStyle/>
                    <a:p>
                      <a:pPr algn="r"/>
                      <a:r>
                        <a:rPr kumimoji="1" lang="ja-JP" altLang="en-US" dirty="0">
                          <a:latin typeface="Meiryo UI" panose="020B0604030504040204" pitchFamily="50" charset="-128"/>
                          <a:ea typeface="Meiryo UI" panose="020B0604030504040204" pitchFamily="50" charset="-128"/>
                        </a:rPr>
                        <a:t>年間</a:t>
                      </a:r>
                    </a:p>
                  </a:txBody>
                  <a:tcPr/>
                </a:tc>
                <a:tc>
                  <a:txBody>
                    <a:bodyPr/>
                    <a:lstStyle/>
                    <a:p>
                      <a:endParaRPr lang="ja-JP" altLang="ja-JP" sz="1800" kern="1200" dirty="0">
                        <a:solidFill>
                          <a:schemeClr val="dk1"/>
                        </a:solidFill>
                        <a:effectLst/>
                        <a:latin typeface="Meiryo UI" panose="020B0604030504040204" pitchFamily="50" charset="-128"/>
                        <a:ea typeface="Meiryo UI" panose="020B0604030504040204" pitchFamily="50" charset="-128"/>
                        <a:cs typeface="+mn-cs"/>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601959826"/>
                  </a:ext>
                </a:extLst>
              </a:tr>
            </a:tbl>
          </a:graphicData>
        </a:graphic>
      </p:graphicFrame>
      <p:pic>
        <p:nvPicPr>
          <p:cNvPr id="9" name="グラフィックス 8" descr="ブログ 枠線">
            <a:extLst>
              <a:ext uri="{FF2B5EF4-FFF2-40B4-BE49-F238E27FC236}">
                <a16:creationId xmlns:a16="http://schemas.microsoft.com/office/drawing/2014/main" id="{9368AAF6-864E-3E07-A50E-36F067BAC27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4073" y="323036"/>
            <a:ext cx="606727" cy="606727"/>
          </a:xfrm>
          <a:prstGeom prst="rect">
            <a:avLst/>
          </a:prstGeom>
        </p:spPr>
      </p:pic>
      <p:pic>
        <p:nvPicPr>
          <p:cNvPr id="14" name="グラフィックス 13" descr="接続 枠線">
            <a:extLst>
              <a:ext uri="{FF2B5EF4-FFF2-40B4-BE49-F238E27FC236}">
                <a16:creationId xmlns:a16="http://schemas.microsoft.com/office/drawing/2014/main" id="{35F457E5-D678-A2ED-EC91-1A046F529E2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703618" y="304800"/>
            <a:ext cx="606727" cy="606727"/>
          </a:xfrm>
          <a:prstGeom prst="rect">
            <a:avLst/>
          </a:prstGeom>
        </p:spPr>
      </p:pic>
    </p:spTree>
    <p:extLst>
      <p:ext uri="{BB962C8B-B14F-4D97-AF65-F5344CB8AC3E}">
        <p14:creationId xmlns:p14="http://schemas.microsoft.com/office/powerpoint/2010/main" val="4070964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881</Words>
  <Application>Microsoft Office PowerPoint</Application>
  <PresentationFormat>画面に合わせる (4:3)</PresentationFormat>
  <Paragraphs>109</Paragraphs>
  <Slides>6</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Meiryo UI</vt:lpstr>
      <vt:lpstr>Aptos</vt:lpstr>
      <vt:lpstr>Arial</vt:lpstr>
      <vt:lpstr>Calibri</vt:lpstr>
      <vt:lpstr>Wingdings</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吉原麻梨奈</cp:lastModifiedBy>
  <cp:revision>221</cp:revision>
  <cp:lastPrinted>2026-01-15T09:58:12Z</cp:lastPrinted>
  <dcterms:created xsi:type="dcterms:W3CDTF">2012-08-24T00:53:15Z</dcterms:created>
  <dcterms:modified xsi:type="dcterms:W3CDTF">2026-01-15T10:06:20Z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2025-12-16T09:02:32Z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c65c7311-31a5-4a96-a627-99c418031a7e</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