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73" r:id="rId2"/>
    <p:sldId id="275" r:id="rId3"/>
  </p:sldIdLst>
  <p:sldSz cx="30275213" cy="42803763"/>
  <p:notesSz cx="6807200" cy="9939338"/>
  <p:defaultTextStyle>
    <a:defPPr>
      <a:defRPr lang="ja-JP"/>
    </a:defPPr>
    <a:lvl1pPr marL="0" algn="l" defTabSz="4175882" rtl="0" eaLnBrk="1" latinLnBrk="0" hangingPunct="1">
      <a:defRPr kumimoji="1" sz="8155" kern="1200">
        <a:solidFill>
          <a:schemeClr val="tx1"/>
        </a:solidFill>
        <a:latin typeface="+mn-lt"/>
        <a:ea typeface="+mn-ea"/>
        <a:cs typeface="+mn-cs"/>
      </a:defRPr>
    </a:lvl1pPr>
    <a:lvl2pPr marL="2087941" algn="l" defTabSz="4175882" rtl="0" eaLnBrk="1" latinLnBrk="0" hangingPunct="1">
      <a:defRPr kumimoji="1" sz="8155" kern="1200">
        <a:solidFill>
          <a:schemeClr val="tx1"/>
        </a:solidFill>
        <a:latin typeface="+mn-lt"/>
        <a:ea typeface="+mn-ea"/>
        <a:cs typeface="+mn-cs"/>
      </a:defRPr>
    </a:lvl2pPr>
    <a:lvl3pPr marL="4175882" algn="l" defTabSz="4175882" rtl="0" eaLnBrk="1" latinLnBrk="0" hangingPunct="1">
      <a:defRPr kumimoji="1" sz="8155" kern="1200">
        <a:solidFill>
          <a:schemeClr val="tx1"/>
        </a:solidFill>
        <a:latin typeface="+mn-lt"/>
        <a:ea typeface="+mn-ea"/>
        <a:cs typeface="+mn-cs"/>
      </a:defRPr>
    </a:lvl3pPr>
    <a:lvl4pPr marL="6263823" algn="l" defTabSz="4175882" rtl="0" eaLnBrk="1" latinLnBrk="0" hangingPunct="1">
      <a:defRPr kumimoji="1" sz="8155" kern="1200">
        <a:solidFill>
          <a:schemeClr val="tx1"/>
        </a:solidFill>
        <a:latin typeface="+mn-lt"/>
        <a:ea typeface="+mn-ea"/>
        <a:cs typeface="+mn-cs"/>
      </a:defRPr>
    </a:lvl4pPr>
    <a:lvl5pPr marL="8351764" algn="l" defTabSz="4175882" rtl="0" eaLnBrk="1" latinLnBrk="0" hangingPunct="1">
      <a:defRPr kumimoji="1" sz="8155" kern="1200">
        <a:solidFill>
          <a:schemeClr val="tx1"/>
        </a:solidFill>
        <a:latin typeface="+mn-lt"/>
        <a:ea typeface="+mn-ea"/>
        <a:cs typeface="+mn-cs"/>
      </a:defRPr>
    </a:lvl5pPr>
    <a:lvl6pPr marL="10439705" algn="l" defTabSz="4175882" rtl="0" eaLnBrk="1" latinLnBrk="0" hangingPunct="1">
      <a:defRPr kumimoji="1" sz="8155" kern="1200">
        <a:solidFill>
          <a:schemeClr val="tx1"/>
        </a:solidFill>
        <a:latin typeface="+mn-lt"/>
        <a:ea typeface="+mn-ea"/>
        <a:cs typeface="+mn-cs"/>
      </a:defRPr>
    </a:lvl6pPr>
    <a:lvl7pPr marL="12527646" algn="l" defTabSz="4175882" rtl="0" eaLnBrk="1" latinLnBrk="0" hangingPunct="1">
      <a:defRPr kumimoji="1" sz="8155" kern="1200">
        <a:solidFill>
          <a:schemeClr val="tx1"/>
        </a:solidFill>
        <a:latin typeface="+mn-lt"/>
        <a:ea typeface="+mn-ea"/>
        <a:cs typeface="+mn-cs"/>
      </a:defRPr>
    </a:lvl7pPr>
    <a:lvl8pPr marL="14615587" algn="l" defTabSz="4175882" rtl="0" eaLnBrk="1" latinLnBrk="0" hangingPunct="1">
      <a:defRPr kumimoji="1" sz="8155" kern="1200">
        <a:solidFill>
          <a:schemeClr val="tx1"/>
        </a:solidFill>
        <a:latin typeface="+mn-lt"/>
        <a:ea typeface="+mn-ea"/>
        <a:cs typeface="+mn-cs"/>
      </a:defRPr>
    </a:lvl8pPr>
    <a:lvl9pPr marL="16703528" algn="l" defTabSz="4175882" rtl="0" eaLnBrk="1" latinLnBrk="0" hangingPunct="1">
      <a:defRPr kumimoji="1" sz="815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2" userDrawn="1">
          <p15:clr>
            <a:srgbClr val="A4A3A4"/>
          </p15:clr>
        </p15:guide>
        <p15:guide id="2"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91" autoAdjust="0"/>
    <p:restoredTop sz="94660"/>
  </p:normalViewPr>
  <p:slideViewPr>
    <p:cSldViewPr>
      <p:cViewPr varScale="1">
        <p:scale>
          <a:sx n="11" d="100"/>
          <a:sy n="11" d="100"/>
        </p:scale>
        <p:origin x="2766" y="174"/>
      </p:cViewPr>
      <p:guideLst>
        <p:guide orient="horz" pos="13482"/>
        <p:guide pos="9536"/>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925A284-BEA4-43E2-A951-667A691CD748}" type="datetimeFigureOut">
              <a:rPr kumimoji="1" lang="ja-JP" altLang="en-US" smtClean="0"/>
              <a:t>2021/7/20</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156C4F3E-C164-41D6-9E1B-E813338D0EDB}" type="slidenum">
              <a:rPr kumimoji="1" lang="ja-JP" altLang="en-US" smtClean="0"/>
              <a:t>‹#›</a:t>
            </a:fld>
            <a:endParaRPr kumimoji="1" lang="ja-JP" altLang="en-US"/>
          </a:p>
        </p:txBody>
      </p:sp>
    </p:spTree>
    <p:extLst>
      <p:ext uri="{BB962C8B-B14F-4D97-AF65-F5344CB8AC3E}">
        <p14:creationId xmlns:p14="http://schemas.microsoft.com/office/powerpoint/2010/main" val="14137682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56C4F3E-C164-41D6-9E1B-E813338D0EDB}" type="slidenum">
              <a:rPr kumimoji="1" lang="ja-JP" altLang="en-US" smtClean="0"/>
              <a:t>1</a:t>
            </a:fld>
            <a:endParaRPr kumimoji="1" lang="ja-JP" altLang="en-US"/>
          </a:p>
        </p:txBody>
      </p:sp>
    </p:spTree>
    <p:extLst>
      <p:ext uri="{BB962C8B-B14F-4D97-AF65-F5344CB8AC3E}">
        <p14:creationId xmlns:p14="http://schemas.microsoft.com/office/powerpoint/2010/main" val="405172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56C4F3E-C164-41D6-9E1B-E813338D0EDB}" type="slidenum">
              <a:rPr kumimoji="1" lang="ja-JP" altLang="en-US" smtClean="0"/>
              <a:t>2</a:t>
            </a:fld>
            <a:endParaRPr kumimoji="1" lang="ja-JP" altLang="en-US"/>
          </a:p>
        </p:txBody>
      </p:sp>
    </p:spTree>
    <p:extLst>
      <p:ext uri="{BB962C8B-B14F-4D97-AF65-F5344CB8AC3E}">
        <p14:creationId xmlns:p14="http://schemas.microsoft.com/office/powerpoint/2010/main" val="3211529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70641" y="13296925"/>
            <a:ext cx="25733931" cy="9175066"/>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4541282" y="24255466"/>
            <a:ext cx="21192649" cy="10938739"/>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2021/7/20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2021/7/20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21949529" y="1714150"/>
            <a:ext cx="6811923" cy="36521914"/>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1513761" y="1714150"/>
            <a:ext cx="19931182" cy="36521914"/>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2021/7/20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2021/7/20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391533" y="27505397"/>
            <a:ext cx="25733931" cy="8501303"/>
          </a:xfrm>
        </p:spPr>
        <p:txBody>
          <a:bodyPr anchor="t"/>
          <a:lstStyle>
            <a:lvl1pPr algn="l">
              <a:defRPr sz="56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2391533" y="18142065"/>
            <a:ext cx="25733931" cy="9363321"/>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2021/7/20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1513761" y="9987549"/>
            <a:ext cx="13371552" cy="28248504"/>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15389900" y="9987549"/>
            <a:ext cx="13371552" cy="28248504"/>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2021/7/20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513764" y="9581319"/>
            <a:ext cx="13376810" cy="3993034"/>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1513764" y="13574348"/>
            <a:ext cx="13376810" cy="24661707"/>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15379393" y="9581319"/>
            <a:ext cx="13382065" cy="3993034"/>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15379393" y="13574348"/>
            <a:ext cx="13382065" cy="24661707"/>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2021/7/20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2021/7/20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2021/7/20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pic>
        <p:nvPicPr>
          <p:cNvPr id="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8154"/>
          <a:stretch/>
        </p:blipFill>
        <p:spPr bwMode="auto">
          <a:xfrm rot="5400000">
            <a:off x="24144573" y="2110127"/>
            <a:ext cx="1034023" cy="10583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13765" y="1704224"/>
            <a:ext cx="9960336" cy="7252860"/>
          </a:xfrm>
        </p:spPr>
        <p:txBody>
          <a:bodyPr anchor="b"/>
          <a:lstStyle>
            <a:lvl1pPr algn="l">
              <a:defRPr sz="28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11836770" y="1704228"/>
            <a:ext cx="16924685" cy="36531825"/>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1513765" y="8957088"/>
            <a:ext cx="9960336" cy="29278965"/>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2021/7/20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934153" y="29962645"/>
            <a:ext cx="18165128" cy="3537258"/>
          </a:xfrm>
        </p:spPr>
        <p:txBody>
          <a:bodyPr anchor="b"/>
          <a:lstStyle>
            <a:lvl1pPr algn="l">
              <a:defRPr sz="28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5934153" y="3824595"/>
            <a:ext cx="18165128" cy="25682258"/>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 3"/>
          <p:cNvSpPr>
            <a:spLocks noGrp="1"/>
          </p:cNvSpPr>
          <p:nvPr>
            <p:ph type="body" sz="half" idx="2"/>
          </p:nvPr>
        </p:nvSpPr>
        <p:spPr>
          <a:xfrm>
            <a:off x="5934153" y="33499903"/>
            <a:ext cx="18165128" cy="5023495"/>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2021/7/20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1513761" y="1714134"/>
            <a:ext cx="27247692" cy="7133961"/>
          </a:xfrm>
          <a:prstGeom prst="rect">
            <a:avLst/>
          </a:prstGeom>
        </p:spPr>
        <p:txBody>
          <a:bodyPr vert="horz" lIns="128016" tIns="64008" rIns="128016" bIns="6400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513761" y="9987549"/>
            <a:ext cx="27247692" cy="28248504"/>
          </a:xfrm>
          <a:prstGeom prst="rect">
            <a:avLst/>
          </a:prstGeom>
        </p:spPr>
        <p:txBody>
          <a:bodyPr vert="horz" lIns="128016" tIns="64008" rIns="128016" bIns="6400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1513761" y="39672763"/>
            <a:ext cx="7064216" cy="2278904"/>
          </a:xfrm>
          <a:prstGeom prst="rect">
            <a:avLst/>
          </a:prstGeom>
        </p:spPr>
        <p:txBody>
          <a:bodyPr vert="horz" lIns="128016" tIns="64008" rIns="128016" bIns="64008" rtlCol="0" anchor="ctr"/>
          <a:lstStyle>
            <a:lvl1pPr algn="l">
              <a:defRPr sz="1700">
                <a:solidFill>
                  <a:schemeClr val="tx1">
                    <a:tint val="75000"/>
                  </a:schemeClr>
                </a:solidFill>
              </a:defRPr>
            </a:lvl1pPr>
          </a:lstStyle>
          <a:p>
            <a:fld id="{E90ED720-0104-4369-84BC-D37694168613}" type="datetimeFigureOut">
              <a:rPr kumimoji="1" lang="ja-JP" altLang="en-US" smtClean="0"/>
              <a:t>2021/7/20</a:t>
            </a:fld>
            <a:endParaRPr kumimoji="1" lang="ja-JP" altLang="en-US"/>
          </a:p>
        </p:txBody>
      </p:sp>
      <p:sp>
        <p:nvSpPr>
          <p:cNvPr id="5" name="フッター プレースホルダ 4"/>
          <p:cNvSpPr>
            <a:spLocks noGrp="1"/>
          </p:cNvSpPr>
          <p:nvPr>
            <p:ph type="ftr" sz="quarter" idx="3"/>
          </p:nvPr>
        </p:nvSpPr>
        <p:spPr>
          <a:xfrm>
            <a:off x="10344031" y="39672763"/>
            <a:ext cx="9587151" cy="2278904"/>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21697236" y="39672763"/>
            <a:ext cx="7064216" cy="2278904"/>
          </a:xfrm>
          <a:prstGeom prst="rect">
            <a:avLst/>
          </a:prstGeom>
        </p:spPr>
        <p:txBody>
          <a:bodyPr vert="horz" lIns="128016" tIns="64008" rIns="128016" bIns="64008" rtlCol="0" anchor="ctr"/>
          <a:lstStyle>
            <a:lvl1pPr algn="r">
              <a:defRPr sz="17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jpg"/><Relationship Id="rId3" Type="http://schemas.openxmlformats.org/officeDocument/2006/relationships/image" Target="../media/image9.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jp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図 54" descr="\\10.247.108.33\lib\04_温暖化対策G\04_猛暑対策\03_猛暑対策事業\H31猛暑対策推進事業\93もずやん写真集（熱中症もず、水筒もず）\IMG_2671.JPG"/>
          <p:cNvPicPr/>
          <p:nvPr/>
        </p:nvPicPr>
        <p:blipFill>
          <a:blip r:embed="rId3" cstate="print">
            <a:extLst>
              <a:ext uri="{BEBA8EAE-BF5A-486C-A8C5-ECC9F3942E4B}">
                <a14:imgProps xmlns:a14="http://schemas.microsoft.com/office/drawing/2010/main">
                  <a14:imgLayer r:embed="rId4">
                    <a14:imgEffect>
                      <a14:backgroundRemoval t="9987" b="94544" l="9499" r="89980">
                        <a14:foregroundMark x1="37897" y1="59292" x2="41419" y2="61872"/>
                        <a14:foregroundMark x1="37202" y1="60218" x2="39484" y2="61872"/>
                        <a14:foregroundMark x1="40551" y1="48479" x2="43899" y2="48942"/>
                        <a14:foregroundMark x1="40203" y1="47288" x2="44593" y2="48214"/>
                        <a14:foregroundMark x1="84995" y1="38591" x2="87822" y2="45172"/>
                        <a14:foregroundMark x1="29613" y1="56944" x2="30134" y2="61409"/>
                        <a14:foregroundMark x1="31721" y1="46362" x2="34375" y2="43056"/>
                        <a14:foregroundMark x1="31721" y1="44709" x2="31721" y2="44709"/>
                        <a14:foregroundMark x1="33656" y1="43287" x2="33656" y2="43287"/>
                        <a14:foregroundMark x1="29960" y1="60913" x2="29960" y2="60913"/>
                        <a14:backgroundMark x1="12847" y1="16005" x2="43180" y2="35053"/>
                        <a14:backgroundMark x1="48140" y1="38823" x2="48487" y2="40013"/>
                      </a14:backgroundRemoval>
                    </a14:imgEffect>
                  </a14:imgLayer>
                </a14:imgProps>
              </a:ext>
              <a:ext uri="{28A0092B-C50C-407E-A947-70E740481C1C}">
                <a14:useLocalDpi xmlns:a14="http://schemas.microsoft.com/office/drawing/2010/main" val="0"/>
              </a:ext>
            </a:extLst>
          </a:blip>
          <a:srcRect/>
          <a:stretch>
            <a:fillRect/>
          </a:stretch>
        </p:blipFill>
        <p:spPr bwMode="auto">
          <a:xfrm rot="5400000">
            <a:off x="22398413" y="3123850"/>
            <a:ext cx="9313033" cy="6984775"/>
          </a:xfrm>
          <a:prstGeom prst="rect">
            <a:avLst/>
          </a:prstGeom>
          <a:noFill/>
          <a:ln>
            <a:noFill/>
          </a:ln>
        </p:spPr>
      </p:pic>
      <p:sp>
        <p:nvSpPr>
          <p:cNvPr id="3" name="タイトル 2"/>
          <p:cNvSpPr>
            <a:spLocks noGrp="1"/>
          </p:cNvSpPr>
          <p:nvPr>
            <p:ph type="title"/>
          </p:nvPr>
        </p:nvSpPr>
        <p:spPr>
          <a:xfrm>
            <a:off x="1142" y="-1881"/>
            <a:ext cx="30274071" cy="2932368"/>
          </a:xfrm>
          <a:solidFill>
            <a:srgbClr val="0070C0"/>
          </a:solidFill>
        </p:spPr>
        <p:txBody>
          <a:bodyPr>
            <a:noAutofit/>
          </a:bodyPr>
          <a:lstStyle/>
          <a:p>
            <a:pPr algn="l"/>
            <a:r>
              <a:rPr lang="ja-JP" altLang="en-US" sz="11500" b="1" dirty="0" smtClean="0">
                <a:solidFill>
                  <a:schemeClr val="bg1"/>
                </a:solidFill>
                <a:latin typeface="HG丸ｺﾞｼｯｸM-PRO" panose="020F0600000000000000" pitchFamily="50" charset="-128"/>
                <a:ea typeface="HG丸ｺﾞｼｯｸM-PRO" panose="020F0600000000000000" pitchFamily="50" charset="-128"/>
              </a:rPr>
              <a:t>　 おおさかマイボトルパートナーズ</a:t>
            </a:r>
            <a:endParaRPr lang="ja-JP" altLang="en-US" sz="8800" dirty="0">
              <a:solidFill>
                <a:schemeClr val="bg1"/>
              </a:solidFill>
              <a:latin typeface="HG丸ｺﾞｼｯｸM-PRO" panose="020F0600000000000000" pitchFamily="50" charset="-128"/>
              <a:ea typeface="HG丸ｺﾞｼｯｸM-PRO" panose="020F0600000000000000" pitchFamily="50" charset="-128"/>
            </a:endParaRPr>
          </a:p>
        </p:txBody>
      </p:sp>
      <p:sp>
        <p:nvSpPr>
          <p:cNvPr id="49" name="角丸四角形 48"/>
          <p:cNvSpPr/>
          <p:nvPr/>
        </p:nvSpPr>
        <p:spPr>
          <a:xfrm>
            <a:off x="447974" y="11027673"/>
            <a:ext cx="11161240" cy="1661240"/>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r>
              <a:rPr lang="ja-JP" altLang="en-US" sz="6600" b="1" dirty="0" smtClean="0">
                <a:solidFill>
                  <a:schemeClr val="bg1"/>
                </a:solidFill>
                <a:latin typeface="HG丸ｺﾞｼｯｸM-PRO" panose="020F0600000000000000" pitchFamily="50" charset="-128"/>
                <a:ea typeface="HG丸ｺﾞｼｯｸM-PRO" panose="020F0600000000000000" pitchFamily="50" charset="-128"/>
                <a:cs typeface="Meiryo UI" pitchFamily="50" charset="-128"/>
              </a:rPr>
              <a:t>　取組の体制・メンバー</a:t>
            </a:r>
            <a:endParaRPr lang="ja-JP" altLang="en-US" sz="6600" b="1" dirty="0">
              <a:solidFill>
                <a:schemeClr val="bg1"/>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50" name="角丸四角形 49"/>
          <p:cNvSpPr/>
          <p:nvPr/>
        </p:nvSpPr>
        <p:spPr>
          <a:xfrm>
            <a:off x="808014" y="12512782"/>
            <a:ext cx="29379264" cy="2408379"/>
          </a:xfrm>
          <a:prstGeom prst="roundRect">
            <a:avLst>
              <a:gd name="adj" fmla="val 10053"/>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nSpc>
                <a:spcPts val="8500"/>
              </a:lnSpc>
            </a:pPr>
            <a:r>
              <a:rPr lang="ja-JP" altLang="en-US" sz="6000" dirty="0"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rPr>
              <a:t>令和３年６月末現在、</a:t>
            </a:r>
            <a:r>
              <a:rPr lang="en-US" altLang="ja-JP" sz="6000" b="1" dirty="0"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rPr>
              <a:t>35</a:t>
            </a:r>
            <a:r>
              <a:rPr lang="ja-JP" altLang="en-US" sz="6000" dirty="0"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rPr>
              <a:t>の事業者・</a:t>
            </a:r>
            <a:r>
              <a:rPr lang="en-US" altLang="ja-JP" sz="6000" dirty="0"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rPr>
              <a:t>NPO</a:t>
            </a:r>
            <a:r>
              <a:rPr lang="ja-JP" altLang="en-US" sz="6000" dirty="0"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rPr>
              <a:t>・行政・水道事業者が参加しています。</a:t>
            </a:r>
            <a:endParaRPr lang="en-US" altLang="ja-JP" sz="6000" dirty="0"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51" name="角丸四角形 50"/>
          <p:cNvSpPr/>
          <p:nvPr/>
        </p:nvSpPr>
        <p:spPr>
          <a:xfrm>
            <a:off x="22943298" y="18551167"/>
            <a:ext cx="6523900" cy="312595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663998" y="14777145"/>
            <a:ext cx="28828244" cy="245945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dirty="0">
              <a:latin typeface="HG丸ｺﾞｼｯｸM-PRO" panose="020F0600000000000000" pitchFamily="50" charset="-128"/>
              <a:ea typeface="HG丸ｺﾞｼｯｸM-PRO" panose="020F0600000000000000" pitchFamily="50" charset="-128"/>
            </a:endParaRPr>
          </a:p>
        </p:txBody>
      </p:sp>
      <p:sp>
        <p:nvSpPr>
          <p:cNvPr id="53" name="テキスト ボックス 52"/>
          <p:cNvSpPr txBox="1"/>
          <p:nvPr/>
        </p:nvSpPr>
        <p:spPr>
          <a:xfrm>
            <a:off x="1369577" y="14921161"/>
            <a:ext cx="19272723" cy="1015663"/>
          </a:xfrm>
          <a:prstGeom prst="rect">
            <a:avLst/>
          </a:prstGeom>
          <a:noFill/>
        </p:spPr>
        <p:txBody>
          <a:bodyPr wrap="square" rtlCol="0">
            <a:spAutoFit/>
          </a:bodyPr>
          <a:lstStyle/>
          <a:p>
            <a:r>
              <a:rPr kumimoji="1" lang="ja-JP" altLang="en-US" sz="6000" b="1" dirty="0" smtClean="0">
                <a:solidFill>
                  <a:schemeClr val="bg1"/>
                </a:solidFill>
                <a:latin typeface="HG丸ｺﾞｼｯｸM-PRO" panose="020F0600000000000000" pitchFamily="50" charset="-128"/>
                <a:ea typeface="HG丸ｺﾞｼｯｸM-PRO" panose="020F0600000000000000" pitchFamily="50" charset="-128"/>
              </a:rPr>
              <a:t>おおさかマイボトルパートナーズ</a:t>
            </a:r>
            <a:endParaRPr kumimoji="1" lang="en-US" altLang="ja-JP" sz="6000" b="1" dirty="0" smtClean="0">
              <a:solidFill>
                <a:schemeClr val="bg1"/>
              </a:solidFill>
              <a:latin typeface="HG丸ｺﾞｼｯｸM-PRO" panose="020F0600000000000000" pitchFamily="50" charset="-128"/>
              <a:ea typeface="HG丸ｺﾞｼｯｸM-PRO" panose="020F0600000000000000" pitchFamily="50" charset="-128"/>
            </a:endParaRPr>
          </a:p>
        </p:txBody>
      </p:sp>
      <p:sp>
        <p:nvSpPr>
          <p:cNvPr id="54" name="テキスト ボックス 53"/>
          <p:cNvSpPr txBox="1"/>
          <p:nvPr/>
        </p:nvSpPr>
        <p:spPr>
          <a:xfrm rot="10800000" flipV="1">
            <a:off x="1429506" y="16021605"/>
            <a:ext cx="27605644" cy="923330"/>
          </a:xfrm>
          <a:prstGeom prst="rect">
            <a:avLst/>
          </a:prstGeom>
          <a:noFill/>
        </p:spPr>
        <p:txBody>
          <a:bodyPr wrap="square" rtlCol="0">
            <a:spAutoFit/>
          </a:bodyPr>
          <a:lstStyle/>
          <a:p>
            <a:r>
              <a:rPr kumimoji="1" lang="ja-JP" altLang="en-US" sz="5400" b="1" dirty="0" smtClean="0">
                <a:solidFill>
                  <a:schemeClr val="bg1"/>
                </a:solidFill>
                <a:latin typeface="HG丸ｺﾞｼｯｸM-PRO" panose="020F0600000000000000" pitchFamily="50" charset="-128"/>
                <a:ea typeface="HG丸ｺﾞｼｯｸM-PRO" panose="020F0600000000000000" pitchFamily="50" charset="-128"/>
              </a:rPr>
              <a:t>各主体間での情報共有・意見交換を行い、それぞれの取組みを展開する</a:t>
            </a:r>
            <a:endParaRPr kumimoji="1" lang="en-US" altLang="ja-JP" sz="5400" b="1" dirty="0" smtClean="0">
              <a:solidFill>
                <a:schemeClr val="bg1"/>
              </a:solidFill>
              <a:latin typeface="HG丸ｺﾞｼｯｸM-PRO" panose="020F0600000000000000" pitchFamily="50" charset="-128"/>
              <a:ea typeface="HG丸ｺﾞｼｯｸM-PRO" panose="020F0600000000000000" pitchFamily="50" charset="-128"/>
            </a:endParaRPr>
          </a:p>
        </p:txBody>
      </p:sp>
      <p:sp>
        <p:nvSpPr>
          <p:cNvPr id="61" name="テキスト ボックス 60"/>
          <p:cNvSpPr txBox="1"/>
          <p:nvPr/>
        </p:nvSpPr>
        <p:spPr>
          <a:xfrm>
            <a:off x="23944059" y="18695183"/>
            <a:ext cx="4587035" cy="1015663"/>
          </a:xfrm>
          <a:prstGeom prst="rect">
            <a:avLst/>
          </a:prstGeom>
          <a:noFill/>
        </p:spPr>
        <p:txBody>
          <a:bodyPr wrap="square" rtlCol="0">
            <a:spAutoFit/>
          </a:bodyPr>
          <a:lstStyle/>
          <a:p>
            <a:pPr algn="ctr"/>
            <a:r>
              <a:rPr kumimoji="1" lang="ja-JP" altLang="en-US" sz="6000" b="1" dirty="0" smtClean="0">
                <a:solidFill>
                  <a:schemeClr val="bg1"/>
                </a:solidFill>
                <a:latin typeface="HG丸ｺﾞｼｯｸM-PRO" panose="020F0600000000000000" pitchFamily="50" charset="-128"/>
                <a:ea typeface="HG丸ｺﾞｼｯｸM-PRO" panose="020F0600000000000000" pitchFamily="50" charset="-128"/>
              </a:rPr>
              <a:t>水道事業者</a:t>
            </a:r>
            <a:endParaRPr kumimoji="1" lang="en-US" altLang="ja-JP" sz="6000" b="1" dirty="0" smtClean="0">
              <a:solidFill>
                <a:schemeClr val="bg1"/>
              </a:solidFill>
              <a:latin typeface="HG丸ｺﾞｼｯｸM-PRO" panose="020F0600000000000000" pitchFamily="50" charset="-128"/>
              <a:ea typeface="HG丸ｺﾞｼｯｸM-PRO" panose="020F0600000000000000" pitchFamily="50" charset="-128"/>
            </a:endParaRPr>
          </a:p>
        </p:txBody>
      </p:sp>
      <p:cxnSp>
        <p:nvCxnSpPr>
          <p:cNvPr id="68" name="直線コネクタ 67"/>
          <p:cNvCxnSpPr/>
          <p:nvPr/>
        </p:nvCxnSpPr>
        <p:spPr>
          <a:xfrm flipV="1">
            <a:off x="26082822" y="17236601"/>
            <a:ext cx="0" cy="1356968"/>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23346518" y="19775303"/>
            <a:ext cx="6480720" cy="1569660"/>
          </a:xfrm>
          <a:prstGeom prst="rect">
            <a:avLst/>
          </a:prstGeom>
          <a:noFill/>
        </p:spPr>
        <p:txBody>
          <a:bodyPr wrap="square" rtlCol="0">
            <a:spAutoFit/>
          </a:bodyPr>
          <a:lstStyle/>
          <a:p>
            <a:r>
              <a:rPr kumimoji="1" lang="ja-JP" altLang="en-US" sz="4800" b="1" dirty="0" smtClean="0">
                <a:solidFill>
                  <a:schemeClr val="bg1"/>
                </a:solidFill>
                <a:latin typeface="HG丸ｺﾞｼｯｸM-PRO" panose="020F0600000000000000" pitchFamily="50" charset="-128"/>
                <a:ea typeface="HG丸ｺﾞｼｯｸM-PRO" panose="020F0600000000000000" pitchFamily="50" charset="-128"/>
              </a:rPr>
              <a:t>府民啓発（水道</a:t>
            </a:r>
            <a:r>
              <a:rPr kumimoji="1" lang="en-US" altLang="ja-JP" sz="4800" b="1" dirty="0" smtClean="0">
                <a:solidFill>
                  <a:schemeClr val="bg1"/>
                </a:solidFill>
                <a:latin typeface="HG丸ｺﾞｼｯｸM-PRO" panose="020F0600000000000000" pitchFamily="50" charset="-128"/>
                <a:ea typeface="HG丸ｺﾞｼｯｸM-PRO" panose="020F0600000000000000" pitchFamily="50" charset="-128"/>
              </a:rPr>
              <a:t>PR</a:t>
            </a:r>
            <a:r>
              <a:rPr kumimoji="1" lang="ja-JP" altLang="en-US" sz="4800" b="1" dirty="0" smtClean="0">
                <a:solidFill>
                  <a:schemeClr val="bg1"/>
                </a:solidFill>
                <a:latin typeface="HG丸ｺﾞｼｯｸM-PRO" panose="020F0600000000000000" pitchFamily="50" charset="-128"/>
                <a:ea typeface="HG丸ｺﾞｼｯｸM-PRO" panose="020F0600000000000000" pitchFamily="50" charset="-128"/>
              </a:rPr>
              <a:t>）</a:t>
            </a:r>
            <a:endParaRPr kumimoji="1" lang="en-US" altLang="ja-JP" sz="4800" b="1" dirty="0" smtClean="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sz="4800" b="1" dirty="0" smtClean="0">
                <a:solidFill>
                  <a:schemeClr val="bg1"/>
                </a:solidFill>
                <a:latin typeface="HG丸ｺﾞｼｯｸM-PRO" panose="020F0600000000000000" pitchFamily="50" charset="-128"/>
                <a:ea typeface="HG丸ｺﾞｼｯｸM-PRO" panose="020F0600000000000000" pitchFamily="50" charset="-128"/>
              </a:rPr>
              <a:t>給水機の普及</a:t>
            </a:r>
            <a:endParaRPr kumimoji="1" lang="en-US" altLang="ja-JP" sz="4800" b="1" dirty="0" smtClean="0">
              <a:solidFill>
                <a:schemeClr val="bg1"/>
              </a:solidFill>
              <a:latin typeface="HG丸ｺﾞｼｯｸM-PRO" panose="020F0600000000000000" pitchFamily="50" charset="-128"/>
              <a:ea typeface="HG丸ｺﾞｼｯｸM-PRO" panose="020F0600000000000000" pitchFamily="50" charset="-128"/>
            </a:endParaRPr>
          </a:p>
        </p:txBody>
      </p:sp>
      <p:sp>
        <p:nvSpPr>
          <p:cNvPr id="85" name="角丸四角形 84"/>
          <p:cNvSpPr/>
          <p:nvPr/>
        </p:nvSpPr>
        <p:spPr>
          <a:xfrm>
            <a:off x="15713670" y="18548061"/>
            <a:ext cx="6523900" cy="312595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p:cNvSpPr txBox="1"/>
          <p:nvPr/>
        </p:nvSpPr>
        <p:spPr>
          <a:xfrm>
            <a:off x="16714431" y="18692077"/>
            <a:ext cx="4587035" cy="1015663"/>
          </a:xfrm>
          <a:prstGeom prst="rect">
            <a:avLst/>
          </a:prstGeom>
          <a:noFill/>
        </p:spPr>
        <p:txBody>
          <a:bodyPr wrap="square" rtlCol="0">
            <a:spAutoFit/>
          </a:bodyPr>
          <a:lstStyle/>
          <a:p>
            <a:pPr algn="ctr"/>
            <a:r>
              <a:rPr kumimoji="1" lang="ja-JP" altLang="en-US" sz="6000" b="1" dirty="0" smtClean="0">
                <a:solidFill>
                  <a:schemeClr val="bg1"/>
                </a:solidFill>
                <a:latin typeface="HG丸ｺﾞｼｯｸM-PRO" panose="020F0600000000000000" pitchFamily="50" charset="-128"/>
                <a:ea typeface="HG丸ｺﾞｼｯｸM-PRO" panose="020F0600000000000000" pitchFamily="50" charset="-128"/>
              </a:rPr>
              <a:t>行　政</a:t>
            </a:r>
            <a:endParaRPr kumimoji="1" lang="en-US" altLang="ja-JP" sz="6000" b="1" dirty="0" smtClean="0">
              <a:solidFill>
                <a:schemeClr val="bg1"/>
              </a:solidFill>
              <a:latin typeface="HG丸ｺﾞｼｯｸM-PRO" panose="020F0600000000000000" pitchFamily="50" charset="-128"/>
              <a:ea typeface="HG丸ｺﾞｼｯｸM-PRO" panose="020F0600000000000000" pitchFamily="50" charset="-128"/>
            </a:endParaRPr>
          </a:p>
        </p:txBody>
      </p:sp>
      <p:cxnSp>
        <p:nvCxnSpPr>
          <p:cNvPr id="87" name="直線コネクタ 86"/>
          <p:cNvCxnSpPr/>
          <p:nvPr/>
        </p:nvCxnSpPr>
        <p:spPr>
          <a:xfrm flipV="1">
            <a:off x="18853194" y="17206830"/>
            <a:ext cx="0" cy="1356968"/>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16361742" y="19772197"/>
            <a:ext cx="6480720" cy="1569660"/>
          </a:xfrm>
          <a:prstGeom prst="rect">
            <a:avLst/>
          </a:prstGeom>
          <a:noFill/>
        </p:spPr>
        <p:txBody>
          <a:bodyPr wrap="square" rtlCol="0">
            <a:spAutoFit/>
          </a:bodyPr>
          <a:lstStyle/>
          <a:p>
            <a:r>
              <a:rPr kumimoji="1" lang="ja-JP" altLang="en-US" sz="4800" b="1" dirty="0" smtClean="0">
                <a:solidFill>
                  <a:schemeClr val="bg1"/>
                </a:solidFill>
                <a:latin typeface="HG丸ｺﾞｼｯｸM-PRO" panose="020F0600000000000000" pitchFamily="50" charset="-128"/>
                <a:ea typeface="HG丸ｺﾞｼｯｸM-PRO" panose="020F0600000000000000" pitchFamily="50" charset="-128"/>
              </a:rPr>
              <a:t>府民啓発</a:t>
            </a:r>
            <a:endParaRPr lang="en-US" altLang="ja-JP" sz="4800" b="1"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sz="4800" b="1" dirty="0" smtClean="0">
                <a:solidFill>
                  <a:schemeClr val="bg1"/>
                </a:solidFill>
                <a:latin typeface="HG丸ｺﾞｼｯｸM-PRO" panose="020F0600000000000000" pitchFamily="50" charset="-128"/>
                <a:ea typeface="HG丸ｺﾞｼｯｸM-PRO" panose="020F0600000000000000" pitchFamily="50" charset="-128"/>
              </a:rPr>
              <a:t>給水機の率先設置</a:t>
            </a:r>
            <a:endParaRPr kumimoji="1" lang="en-US" altLang="ja-JP" sz="4800" b="1" dirty="0" smtClean="0">
              <a:solidFill>
                <a:schemeClr val="bg1"/>
              </a:solidFill>
              <a:latin typeface="HG丸ｺﾞｼｯｸM-PRO" panose="020F0600000000000000" pitchFamily="50" charset="-128"/>
              <a:ea typeface="HG丸ｺﾞｼｯｸM-PRO" panose="020F0600000000000000" pitchFamily="50" charset="-128"/>
            </a:endParaRPr>
          </a:p>
        </p:txBody>
      </p:sp>
      <p:sp>
        <p:nvSpPr>
          <p:cNvPr id="89" name="角丸四角形 88"/>
          <p:cNvSpPr/>
          <p:nvPr/>
        </p:nvSpPr>
        <p:spPr>
          <a:xfrm>
            <a:off x="9484804" y="18563963"/>
            <a:ext cx="5407950" cy="312595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9974507" y="18707979"/>
            <a:ext cx="4587035" cy="1015663"/>
          </a:xfrm>
          <a:prstGeom prst="rect">
            <a:avLst/>
          </a:prstGeom>
          <a:noFill/>
        </p:spPr>
        <p:txBody>
          <a:bodyPr wrap="square" rtlCol="0">
            <a:spAutoFit/>
          </a:bodyPr>
          <a:lstStyle/>
          <a:p>
            <a:pPr algn="ctr"/>
            <a:r>
              <a:rPr kumimoji="1" lang="en-US" altLang="ja-JP" sz="6000" b="1" dirty="0" smtClean="0">
                <a:solidFill>
                  <a:schemeClr val="bg1"/>
                </a:solidFill>
                <a:latin typeface="HG丸ｺﾞｼｯｸM-PRO" panose="020F0600000000000000" pitchFamily="50" charset="-128"/>
                <a:ea typeface="HG丸ｺﾞｼｯｸM-PRO" panose="020F0600000000000000" pitchFamily="50" charset="-128"/>
              </a:rPr>
              <a:t>NPO</a:t>
            </a:r>
            <a:r>
              <a:rPr kumimoji="1" lang="ja-JP" altLang="en-US" sz="6000" b="1" dirty="0" smtClean="0">
                <a:solidFill>
                  <a:schemeClr val="bg1"/>
                </a:solidFill>
                <a:latin typeface="HG丸ｺﾞｼｯｸM-PRO" panose="020F0600000000000000" pitchFamily="50" charset="-128"/>
                <a:ea typeface="HG丸ｺﾞｼｯｸM-PRO" panose="020F0600000000000000" pitchFamily="50" charset="-128"/>
              </a:rPr>
              <a:t>等</a:t>
            </a:r>
            <a:endParaRPr kumimoji="1" lang="en-US" altLang="ja-JP" sz="6000" b="1" dirty="0" smtClean="0">
              <a:solidFill>
                <a:schemeClr val="bg1"/>
              </a:solidFill>
              <a:latin typeface="HG丸ｺﾞｼｯｸM-PRO" panose="020F0600000000000000" pitchFamily="50" charset="-128"/>
              <a:ea typeface="HG丸ｺﾞｼｯｸM-PRO" panose="020F0600000000000000" pitchFamily="50" charset="-128"/>
            </a:endParaRPr>
          </a:p>
        </p:txBody>
      </p:sp>
      <p:cxnSp>
        <p:nvCxnSpPr>
          <p:cNvPr id="91" name="直線コネクタ 90"/>
          <p:cNvCxnSpPr/>
          <p:nvPr/>
        </p:nvCxnSpPr>
        <p:spPr>
          <a:xfrm flipV="1">
            <a:off x="12041262" y="17206995"/>
            <a:ext cx="0" cy="1356968"/>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10025038" y="20096434"/>
            <a:ext cx="6480720" cy="830997"/>
          </a:xfrm>
          <a:prstGeom prst="rect">
            <a:avLst/>
          </a:prstGeom>
          <a:noFill/>
        </p:spPr>
        <p:txBody>
          <a:bodyPr wrap="square" rtlCol="0">
            <a:spAutoFit/>
          </a:bodyPr>
          <a:lstStyle/>
          <a:p>
            <a:r>
              <a:rPr lang="ja-JP" altLang="en-US" sz="4800" b="1" dirty="0" smtClean="0">
                <a:solidFill>
                  <a:schemeClr val="bg1"/>
                </a:solidFill>
                <a:latin typeface="HG丸ｺﾞｼｯｸM-PRO" panose="020F0600000000000000" pitchFamily="50" charset="-128"/>
                <a:ea typeface="HG丸ｺﾞｼｯｸM-PRO" panose="020F0600000000000000" pitchFamily="50" charset="-128"/>
              </a:rPr>
              <a:t>府民運動の推進</a:t>
            </a:r>
            <a:endParaRPr kumimoji="1" lang="en-US" altLang="ja-JP" sz="4800" b="1" dirty="0" smtClean="0">
              <a:solidFill>
                <a:schemeClr val="bg1"/>
              </a:solidFill>
              <a:latin typeface="HG丸ｺﾞｼｯｸM-PRO" panose="020F0600000000000000" pitchFamily="50" charset="-128"/>
              <a:ea typeface="HG丸ｺﾞｼｯｸM-PRO" panose="020F0600000000000000" pitchFamily="50" charset="-128"/>
            </a:endParaRPr>
          </a:p>
        </p:txBody>
      </p:sp>
      <p:sp>
        <p:nvSpPr>
          <p:cNvPr id="93" name="角丸四角形 92"/>
          <p:cNvSpPr/>
          <p:nvPr/>
        </p:nvSpPr>
        <p:spPr>
          <a:xfrm>
            <a:off x="737982" y="18521561"/>
            <a:ext cx="7897077" cy="312595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2269651" y="18665577"/>
            <a:ext cx="4587035" cy="1015663"/>
          </a:xfrm>
          <a:prstGeom prst="rect">
            <a:avLst/>
          </a:prstGeom>
          <a:noFill/>
        </p:spPr>
        <p:txBody>
          <a:bodyPr wrap="square" rtlCol="0">
            <a:spAutoFit/>
          </a:bodyPr>
          <a:lstStyle/>
          <a:p>
            <a:pPr algn="ctr"/>
            <a:r>
              <a:rPr kumimoji="1" lang="ja-JP" altLang="en-US" sz="6000" b="1" dirty="0" smtClean="0">
                <a:solidFill>
                  <a:schemeClr val="bg1"/>
                </a:solidFill>
                <a:latin typeface="HG丸ｺﾞｼｯｸM-PRO" panose="020F0600000000000000" pitchFamily="50" charset="-128"/>
                <a:ea typeface="HG丸ｺﾞｼｯｸM-PRO" panose="020F0600000000000000" pitchFamily="50" charset="-128"/>
              </a:rPr>
              <a:t>事業者</a:t>
            </a:r>
            <a:endParaRPr kumimoji="1" lang="en-US" altLang="ja-JP" sz="6000" b="1" dirty="0" smtClean="0">
              <a:solidFill>
                <a:schemeClr val="bg1"/>
              </a:solidFill>
              <a:latin typeface="HG丸ｺﾞｼｯｸM-PRO" panose="020F0600000000000000" pitchFamily="50" charset="-128"/>
              <a:ea typeface="HG丸ｺﾞｼｯｸM-PRO" panose="020F0600000000000000" pitchFamily="50" charset="-128"/>
            </a:endParaRPr>
          </a:p>
        </p:txBody>
      </p:sp>
      <p:cxnSp>
        <p:nvCxnSpPr>
          <p:cNvPr id="95" name="直線コネクタ 94"/>
          <p:cNvCxnSpPr/>
          <p:nvPr/>
        </p:nvCxnSpPr>
        <p:spPr>
          <a:xfrm flipV="1">
            <a:off x="4624438" y="17220456"/>
            <a:ext cx="0" cy="1356968"/>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96" name="テキスト ボックス 95"/>
          <p:cNvSpPr txBox="1"/>
          <p:nvPr/>
        </p:nvSpPr>
        <p:spPr>
          <a:xfrm>
            <a:off x="880022" y="19832221"/>
            <a:ext cx="7755037" cy="1569660"/>
          </a:xfrm>
          <a:prstGeom prst="rect">
            <a:avLst/>
          </a:prstGeom>
          <a:noFill/>
        </p:spPr>
        <p:txBody>
          <a:bodyPr wrap="square" rtlCol="0">
            <a:spAutoFit/>
          </a:bodyPr>
          <a:lstStyle/>
          <a:p>
            <a:r>
              <a:rPr lang="ja-JP" altLang="en-US" sz="4800" b="1" dirty="0" smtClean="0">
                <a:solidFill>
                  <a:schemeClr val="bg1"/>
                </a:solidFill>
                <a:latin typeface="HG丸ｺﾞｼｯｸM-PRO" panose="020F0600000000000000" pitchFamily="50" charset="-128"/>
                <a:ea typeface="HG丸ｺﾞｼｯｸM-PRO" panose="020F0600000000000000" pitchFamily="50" charset="-128"/>
              </a:rPr>
              <a:t>ボトル・給水機の普及</a:t>
            </a:r>
            <a:endParaRPr lang="en-US" altLang="ja-JP" sz="4800" b="1" dirty="0" smtClean="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sz="4800" b="1" dirty="0" smtClean="0">
                <a:solidFill>
                  <a:schemeClr val="bg1"/>
                </a:solidFill>
                <a:latin typeface="HG丸ｺﾞｼｯｸM-PRO" panose="020F0600000000000000" pitchFamily="50" charset="-128"/>
                <a:ea typeface="HG丸ｺﾞｼｯｸM-PRO" panose="020F0600000000000000" pitchFamily="50" charset="-128"/>
              </a:rPr>
              <a:t>ボトル利用サービスの展開</a:t>
            </a:r>
            <a:endParaRPr kumimoji="1" lang="en-US" altLang="ja-JP" sz="4800" b="1" dirty="0" smtClean="0">
              <a:solidFill>
                <a:schemeClr val="bg1"/>
              </a:solidFill>
              <a:latin typeface="HG丸ｺﾞｼｯｸM-PRO" panose="020F0600000000000000" pitchFamily="50" charset="-128"/>
              <a:ea typeface="HG丸ｺﾞｼｯｸM-PRO" panose="020F0600000000000000" pitchFamily="50" charset="-128"/>
            </a:endParaRPr>
          </a:p>
        </p:txBody>
      </p:sp>
      <p:sp>
        <p:nvSpPr>
          <p:cNvPr id="120" name="角丸四角形 119"/>
          <p:cNvSpPr/>
          <p:nvPr/>
        </p:nvSpPr>
        <p:spPr>
          <a:xfrm>
            <a:off x="519982" y="3543897"/>
            <a:ext cx="17425936" cy="1775650"/>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r>
              <a:rPr lang="ja-JP" altLang="en-US" sz="6600" b="1" dirty="0" smtClean="0">
                <a:solidFill>
                  <a:schemeClr val="bg1"/>
                </a:solidFill>
                <a:latin typeface="HG丸ｺﾞｼｯｸM-PRO" panose="020F0600000000000000" pitchFamily="50" charset="-128"/>
                <a:ea typeface="HG丸ｺﾞｼｯｸM-PRO" panose="020F0600000000000000" pitchFamily="50" charset="-128"/>
                <a:cs typeface="Meiryo UI" pitchFamily="50" charset="-128"/>
              </a:rPr>
              <a:t>　おおさかマイボトルパートナーズとは</a:t>
            </a:r>
            <a:endParaRPr lang="ja-JP" altLang="en-US" sz="6600" b="1" dirty="0">
              <a:solidFill>
                <a:schemeClr val="bg1"/>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121" name="角丸四角形 120"/>
          <p:cNvSpPr/>
          <p:nvPr/>
        </p:nvSpPr>
        <p:spPr>
          <a:xfrm>
            <a:off x="880022" y="6301216"/>
            <a:ext cx="22106456" cy="3147337"/>
          </a:xfrm>
          <a:prstGeom prst="roundRect">
            <a:avLst>
              <a:gd name="adj" fmla="val 10053"/>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dist">
              <a:lnSpc>
                <a:spcPts val="8500"/>
              </a:lnSpc>
            </a:pPr>
            <a:r>
              <a:rPr lang="ja-JP" altLang="en-US" sz="6000" spc="-150" dirty="0"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rPr>
              <a:t>おおさかマイボトルパートナーズでは、「マイボトルユーザーにやさしい街おおさか」の実現を目指して、さまざまな事業者、</a:t>
            </a:r>
            <a:r>
              <a:rPr lang="en-US" altLang="ja-JP" sz="6000" spc="-150" dirty="0"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rPr>
              <a:t>NPO</a:t>
            </a:r>
            <a:r>
              <a:rPr lang="ja-JP" altLang="en-US" sz="6000" spc="-150" dirty="0" err="1"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rPr>
              <a:t>、</a:t>
            </a:r>
            <a:r>
              <a:rPr lang="ja-JP" altLang="en-US" sz="6000" spc="-150" dirty="0"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rPr>
              <a:t>行政等が連携して、マイボトルを持ち歩くエコなライフスタイルの推進や給水スポットの設置・普及に取り組んでいます</a:t>
            </a:r>
            <a:r>
              <a:rPr lang="ja-JP" altLang="en-US" sz="6000" dirty="0"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rPr>
              <a:t>。</a:t>
            </a:r>
            <a:endParaRPr lang="en-US" altLang="ja-JP" sz="6000" dirty="0"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122" name="角丸四角形 121"/>
          <p:cNvSpPr/>
          <p:nvPr/>
        </p:nvSpPr>
        <p:spPr>
          <a:xfrm>
            <a:off x="608692" y="22986056"/>
            <a:ext cx="12296666" cy="1808719"/>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r>
              <a:rPr lang="ja-JP" altLang="en-US" sz="6600" b="1" dirty="0" smtClean="0">
                <a:solidFill>
                  <a:schemeClr val="bg1"/>
                </a:solidFill>
                <a:latin typeface="HG丸ｺﾞｼｯｸM-PRO" panose="020F0600000000000000" pitchFamily="50" charset="-128"/>
                <a:ea typeface="HG丸ｺﾞｼｯｸM-PRO" panose="020F0600000000000000" pitchFamily="50" charset="-128"/>
                <a:cs typeface="Meiryo UI" pitchFamily="50" charset="-128"/>
              </a:rPr>
              <a:t>　取組目標（</a:t>
            </a:r>
            <a:r>
              <a:rPr lang="en-US" altLang="ja-JP" sz="6600" b="1" dirty="0" smtClean="0">
                <a:solidFill>
                  <a:schemeClr val="bg1"/>
                </a:solidFill>
                <a:latin typeface="HG丸ｺﾞｼｯｸM-PRO" panose="020F0600000000000000" pitchFamily="50" charset="-128"/>
                <a:ea typeface="HG丸ｺﾞｼｯｸM-PRO" panose="020F0600000000000000" pitchFamily="50" charset="-128"/>
                <a:cs typeface="Meiryo UI" pitchFamily="50" charset="-128"/>
              </a:rPr>
              <a:t>2025</a:t>
            </a:r>
            <a:r>
              <a:rPr lang="ja-JP" altLang="en-US" sz="6600" b="1" dirty="0" smtClean="0">
                <a:solidFill>
                  <a:schemeClr val="bg1"/>
                </a:solidFill>
                <a:latin typeface="HG丸ｺﾞｼｯｸM-PRO" panose="020F0600000000000000" pitchFamily="50" charset="-128"/>
                <a:ea typeface="HG丸ｺﾞｼｯｸM-PRO" panose="020F0600000000000000" pitchFamily="50" charset="-128"/>
                <a:cs typeface="Meiryo UI" pitchFamily="50" charset="-128"/>
              </a:rPr>
              <a:t>年目標）</a:t>
            </a:r>
            <a:endParaRPr lang="ja-JP" altLang="en-US" sz="6600" b="1" dirty="0">
              <a:solidFill>
                <a:schemeClr val="bg1"/>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134" name="正方形/長方形 133"/>
          <p:cNvSpPr/>
          <p:nvPr/>
        </p:nvSpPr>
        <p:spPr>
          <a:xfrm>
            <a:off x="1057151" y="25506337"/>
            <a:ext cx="16532903" cy="2959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a:latin typeface="HG丸ｺﾞｼｯｸM-PRO" panose="020F0600000000000000" pitchFamily="50" charset="-128"/>
              <a:ea typeface="HG丸ｺﾞｼｯｸM-PRO" panose="020F0600000000000000" pitchFamily="50" charset="-128"/>
            </a:endParaRPr>
          </a:p>
        </p:txBody>
      </p:sp>
      <p:sp>
        <p:nvSpPr>
          <p:cNvPr id="135" name="正方形/長方形 134"/>
          <p:cNvSpPr/>
          <p:nvPr/>
        </p:nvSpPr>
        <p:spPr>
          <a:xfrm>
            <a:off x="952031" y="30638775"/>
            <a:ext cx="16638024" cy="29753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a:latin typeface="HG丸ｺﾞｼｯｸM-PRO" panose="020F0600000000000000" pitchFamily="50" charset="-128"/>
              <a:ea typeface="HG丸ｺﾞｼｯｸM-PRO" panose="020F0600000000000000" pitchFamily="50" charset="-128"/>
            </a:endParaRPr>
          </a:p>
        </p:txBody>
      </p:sp>
      <p:sp>
        <p:nvSpPr>
          <p:cNvPr id="136" name="テキスト ボックス 135"/>
          <p:cNvSpPr txBox="1"/>
          <p:nvPr/>
        </p:nvSpPr>
        <p:spPr>
          <a:xfrm>
            <a:off x="6568654" y="25938385"/>
            <a:ext cx="12124996" cy="1938992"/>
          </a:xfrm>
          <a:prstGeom prst="rect">
            <a:avLst/>
          </a:prstGeom>
          <a:noFill/>
        </p:spPr>
        <p:txBody>
          <a:bodyPr wrap="square" rtlCol="0">
            <a:spAutoFit/>
          </a:bodyPr>
          <a:lstStyle/>
          <a:p>
            <a:pPr algn="ctr"/>
            <a:r>
              <a:rPr kumimoji="1" lang="ja-JP" altLang="en-US" sz="6000" b="1" dirty="0" smtClean="0">
                <a:latin typeface="HG丸ｺﾞｼｯｸM-PRO" panose="020F0600000000000000" pitchFamily="50" charset="-128"/>
                <a:ea typeface="HG丸ｺﾞｼｯｸM-PRO" panose="020F0600000000000000" pitchFamily="50" charset="-128"/>
              </a:rPr>
              <a:t>給水スポット数</a:t>
            </a:r>
            <a:endParaRPr lang="en-US" altLang="ja-JP" sz="6000" b="1" dirty="0">
              <a:latin typeface="HG丸ｺﾞｼｯｸM-PRO" panose="020F0600000000000000" pitchFamily="50" charset="-128"/>
              <a:ea typeface="HG丸ｺﾞｼｯｸM-PRO" panose="020F0600000000000000" pitchFamily="50" charset="-128"/>
            </a:endParaRPr>
          </a:p>
          <a:p>
            <a:pPr algn="ctr"/>
            <a:r>
              <a:rPr kumimoji="1" lang="en-US" altLang="ja-JP" sz="6000" b="1" dirty="0" smtClean="0">
                <a:latin typeface="HG丸ｺﾞｼｯｸM-PRO" panose="020F0600000000000000" pitchFamily="50" charset="-128"/>
                <a:ea typeface="HG丸ｺﾞｼｯｸM-PRO" panose="020F0600000000000000" pitchFamily="50" charset="-128"/>
              </a:rPr>
              <a:t>1,000</a:t>
            </a:r>
            <a:r>
              <a:rPr kumimoji="1" lang="ja-JP" altLang="en-US" sz="6000" b="1" dirty="0" smtClean="0">
                <a:latin typeface="HG丸ｺﾞｼｯｸM-PRO" panose="020F0600000000000000" pitchFamily="50" charset="-128"/>
                <a:ea typeface="HG丸ｺﾞｼｯｸM-PRO" panose="020F0600000000000000" pitchFamily="50" charset="-128"/>
              </a:rPr>
              <a:t>スポット</a:t>
            </a:r>
            <a:endParaRPr kumimoji="1" lang="en-US" altLang="ja-JP" sz="6000" b="1" dirty="0" smtClean="0">
              <a:latin typeface="HG丸ｺﾞｼｯｸM-PRO" panose="020F0600000000000000" pitchFamily="50" charset="-128"/>
              <a:ea typeface="HG丸ｺﾞｼｯｸM-PRO" panose="020F0600000000000000" pitchFamily="50" charset="-128"/>
            </a:endParaRPr>
          </a:p>
        </p:txBody>
      </p:sp>
      <p:sp>
        <p:nvSpPr>
          <p:cNvPr id="137" name="二等辺三角形 136"/>
          <p:cNvSpPr/>
          <p:nvPr/>
        </p:nvSpPr>
        <p:spPr>
          <a:xfrm rot="10800000">
            <a:off x="8032087" y="28890713"/>
            <a:ext cx="2280983" cy="143512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a:latin typeface="HG丸ｺﾞｼｯｸM-PRO" panose="020F0600000000000000" pitchFamily="50" charset="-128"/>
              <a:ea typeface="HG丸ｺﾞｼｯｸM-PRO" panose="020F0600000000000000" pitchFamily="50" charset="-128"/>
            </a:endParaRPr>
          </a:p>
        </p:txBody>
      </p:sp>
      <p:sp>
        <p:nvSpPr>
          <p:cNvPr id="138" name="正方形/長方形 137"/>
          <p:cNvSpPr/>
          <p:nvPr/>
        </p:nvSpPr>
        <p:spPr>
          <a:xfrm>
            <a:off x="1060111" y="25506338"/>
            <a:ext cx="7574948" cy="2959088"/>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a:latin typeface="HG丸ｺﾞｼｯｸM-PRO" panose="020F0600000000000000" pitchFamily="50" charset="-128"/>
              <a:ea typeface="HG丸ｺﾞｼｯｸM-PRO" panose="020F0600000000000000" pitchFamily="50" charset="-128"/>
            </a:endParaRPr>
          </a:p>
        </p:txBody>
      </p:sp>
      <p:sp>
        <p:nvSpPr>
          <p:cNvPr id="139" name="テキスト ボックス 138"/>
          <p:cNvSpPr txBox="1"/>
          <p:nvPr/>
        </p:nvSpPr>
        <p:spPr>
          <a:xfrm>
            <a:off x="1433407" y="25896867"/>
            <a:ext cx="7511511" cy="2129750"/>
          </a:xfrm>
          <a:prstGeom prst="rect">
            <a:avLst/>
          </a:prstGeom>
          <a:noFill/>
        </p:spPr>
        <p:txBody>
          <a:bodyPr wrap="square" rtlCol="0">
            <a:spAutoFit/>
          </a:bodyPr>
          <a:lstStyle/>
          <a:p>
            <a:pPr>
              <a:lnSpc>
                <a:spcPts val="8500"/>
              </a:lnSpc>
            </a:pPr>
            <a:r>
              <a:rPr kumimoji="1" lang="ja-JP" altLang="en-US" sz="6000" b="1" spc="-300" dirty="0" smtClean="0">
                <a:solidFill>
                  <a:schemeClr val="bg1"/>
                </a:solidFill>
                <a:latin typeface="HG丸ｺﾞｼｯｸM-PRO" panose="020F0600000000000000" pitchFamily="50" charset="-128"/>
                <a:ea typeface="HG丸ｺﾞｼｯｸM-PRO" panose="020F0600000000000000" pitchFamily="50" charset="-128"/>
              </a:rPr>
              <a:t>給水スポットの普及</a:t>
            </a:r>
            <a:endParaRPr kumimoji="1" lang="en-US" altLang="ja-JP" sz="6000" b="1" spc="-300" dirty="0" smtClean="0">
              <a:solidFill>
                <a:schemeClr val="bg1"/>
              </a:solidFill>
              <a:latin typeface="HG丸ｺﾞｼｯｸM-PRO" panose="020F0600000000000000" pitchFamily="50" charset="-128"/>
              <a:ea typeface="HG丸ｺﾞｼｯｸM-PRO" panose="020F0600000000000000" pitchFamily="50" charset="-128"/>
            </a:endParaRPr>
          </a:p>
          <a:p>
            <a:pPr>
              <a:lnSpc>
                <a:spcPts val="8500"/>
              </a:lnSpc>
            </a:pPr>
            <a:r>
              <a:rPr kumimoji="1" lang="ja-JP" altLang="en-US" sz="6000" b="1" spc="-300" dirty="0" smtClean="0">
                <a:solidFill>
                  <a:schemeClr val="bg1"/>
                </a:solidFill>
                <a:latin typeface="HG丸ｺﾞｼｯｸM-PRO" panose="020F0600000000000000" pitchFamily="50" charset="-128"/>
                <a:ea typeface="HG丸ｺﾞｼｯｸM-PRO" panose="020F0600000000000000" pitchFamily="50" charset="-128"/>
              </a:rPr>
              <a:t>マイボトル利用</a:t>
            </a:r>
            <a:r>
              <a:rPr kumimoji="1" lang="ja-JP" altLang="en-US" sz="6000" b="1" spc="-300" dirty="0">
                <a:solidFill>
                  <a:schemeClr val="bg1"/>
                </a:solidFill>
                <a:latin typeface="HG丸ｺﾞｼｯｸM-PRO" panose="020F0600000000000000" pitchFamily="50" charset="-128"/>
                <a:ea typeface="HG丸ｺﾞｼｯｸM-PRO" panose="020F0600000000000000" pitchFamily="50" charset="-128"/>
              </a:rPr>
              <a:t>啓発</a:t>
            </a:r>
            <a:endParaRPr kumimoji="1" lang="en-US" altLang="ja-JP" sz="6000" b="1" spc="-300" dirty="0" smtClean="0">
              <a:solidFill>
                <a:schemeClr val="bg1"/>
              </a:solidFill>
              <a:latin typeface="HG丸ｺﾞｼｯｸM-PRO" panose="020F0600000000000000" pitchFamily="50" charset="-128"/>
              <a:ea typeface="HG丸ｺﾞｼｯｸM-PRO" panose="020F0600000000000000" pitchFamily="50" charset="-128"/>
            </a:endParaRPr>
          </a:p>
        </p:txBody>
      </p:sp>
      <p:sp>
        <p:nvSpPr>
          <p:cNvPr id="140" name="テキスト ボックス 139"/>
          <p:cNvSpPr txBox="1"/>
          <p:nvPr/>
        </p:nvSpPr>
        <p:spPr>
          <a:xfrm>
            <a:off x="1312070" y="31010784"/>
            <a:ext cx="16448622" cy="2272417"/>
          </a:xfrm>
          <a:prstGeom prst="rect">
            <a:avLst/>
          </a:prstGeom>
          <a:noFill/>
        </p:spPr>
        <p:txBody>
          <a:bodyPr wrap="square" rtlCol="0">
            <a:spAutoFit/>
          </a:bodyPr>
          <a:lstStyle/>
          <a:p>
            <a:pPr>
              <a:lnSpc>
                <a:spcPts val="8500"/>
              </a:lnSpc>
            </a:pPr>
            <a:r>
              <a:rPr kumimoji="1" lang="ja-JP" altLang="en-US" sz="6000" b="1" dirty="0" smtClean="0">
                <a:latin typeface="HG丸ｺﾞｼｯｸM-PRO" panose="020F0600000000000000" pitchFamily="50" charset="-128"/>
                <a:ea typeface="HG丸ｺﾞｼｯｸM-PRO" panose="020F0600000000000000" pitchFamily="50" charset="-128"/>
              </a:rPr>
              <a:t>＜目指すゴール＞</a:t>
            </a:r>
            <a:endParaRPr kumimoji="1" lang="en-US" altLang="ja-JP" sz="6600" b="1" dirty="0" smtClean="0">
              <a:latin typeface="HG丸ｺﾞｼｯｸM-PRO" panose="020F0600000000000000" pitchFamily="50" charset="-128"/>
              <a:ea typeface="HG丸ｺﾞｼｯｸM-PRO" panose="020F0600000000000000" pitchFamily="50" charset="-128"/>
            </a:endParaRPr>
          </a:p>
          <a:p>
            <a:pPr>
              <a:lnSpc>
                <a:spcPts val="8500"/>
              </a:lnSpc>
            </a:pPr>
            <a:r>
              <a:rPr kumimoji="1" lang="ja-JP" altLang="en-US" sz="6600" b="1" dirty="0" smtClean="0">
                <a:latin typeface="HG丸ｺﾞｼｯｸM-PRO" panose="020F0600000000000000" pitchFamily="50" charset="-128"/>
                <a:ea typeface="HG丸ｺﾞｼｯｸM-PRO" panose="020F0600000000000000" pitchFamily="50" charset="-128"/>
              </a:rPr>
              <a:t> 府民の日常的なマイボトル携帯率</a:t>
            </a:r>
            <a:r>
              <a:rPr kumimoji="1" lang="ja-JP" altLang="en-US" sz="6600" b="1" u="sng" dirty="0" smtClean="0">
                <a:latin typeface="HG丸ｺﾞｼｯｸM-PRO" panose="020F0600000000000000" pitchFamily="50" charset="-128"/>
                <a:ea typeface="HG丸ｺﾞｼｯｸM-PRO" panose="020F0600000000000000" pitchFamily="50" charset="-128"/>
              </a:rPr>
              <a:t>８</a:t>
            </a:r>
            <a:r>
              <a:rPr kumimoji="1" lang="en-US" altLang="ja-JP" sz="6600" b="1" u="sng" dirty="0" smtClean="0">
                <a:latin typeface="HG丸ｺﾞｼｯｸM-PRO" panose="020F0600000000000000" pitchFamily="50" charset="-128"/>
                <a:ea typeface="HG丸ｺﾞｼｯｸM-PRO" panose="020F0600000000000000" pitchFamily="50" charset="-128"/>
              </a:rPr>
              <a:t>0%</a:t>
            </a:r>
            <a:r>
              <a:rPr kumimoji="1" lang="ja-JP" altLang="en-US" sz="6600" b="1" dirty="0" smtClean="0">
                <a:latin typeface="HG丸ｺﾞｼｯｸM-PRO" panose="020F0600000000000000" pitchFamily="50" charset="-128"/>
                <a:ea typeface="HG丸ｺﾞｼｯｸM-PRO" panose="020F0600000000000000" pitchFamily="50" charset="-128"/>
              </a:rPr>
              <a:t>！</a:t>
            </a:r>
            <a:endParaRPr kumimoji="1" lang="en-US" altLang="ja-JP" sz="6600" b="1" dirty="0" smtClean="0">
              <a:latin typeface="HG丸ｺﾞｼｯｸM-PRO" panose="020F0600000000000000" pitchFamily="50" charset="-128"/>
              <a:ea typeface="HG丸ｺﾞｼｯｸM-PRO" panose="020F0600000000000000" pitchFamily="50" charset="-128"/>
            </a:endParaRPr>
          </a:p>
        </p:txBody>
      </p:sp>
      <p:pic>
        <p:nvPicPr>
          <p:cNvPr id="142" name="図 1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52582" y="24341851"/>
            <a:ext cx="9750520" cy="9750520"/>
          </a:xfrm>
          <a:prstGeom prst="rect">
            <a:avLst/>
          </a:prstGeom>
        </p:spPr>
      </p:pic>
      <p:pic>
        <p:nvPicPr>
          <p:cNvPr id="144" name="図 1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030" y="37690968"/>
            <a:ext cx="3600000" cy="3649577"/>
          </a:xfrm>
          <a:prstGeom prst="rect">
            <a:avLst/>
          </a:prstGeom>
        </p:spPr>
      </p:pic>
      <p:pic>
        <p:nvPicPr>
          <p:cNvPr id="145" name="図 1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8037" y="37690969"/>
            <a:ext cx="3635600" cy="3649576"/>
          </a:xfrm>
          <a:prstGeom prst="rect">
            <a:avLst/>
          </a:prstGeom>
        </p:spPr>
      </p:pic>
      <p:pic>
        <p:nvPicPr>
          <p:cNvPr id="146" name="図 1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44046" y="37690970"/>
            <a:ext cx="3600000" cy="3649576"/>
          </a:xfrm>
          <a:prstGeom prst="rect">
            <a:avLst/>
          </a:prstGeom>
        </p:spPr>
      </p:pic>
      <p:pic>
        <p:nvPicPr>
          <p:cNvPr id="147" name="図 1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990054" y="37690968"/>
            <a:ext cx="3600000" cy="3610353"/>
          </a:xfrm>
          <a:prstGeom prst="rect">
            <a:avLst/>
          </a:prstGeom>
        </p:spPr>
      </p:pic>
      <p:pic>
        <p:nvPicPr>
          <p:cNvPr id="148" name="図 14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233950" y="37690969"/>
            <a:ext cx="3600001" cy="3609250"/>
          </a:xfrm>
          <a:prstGeom prst="rect">
            <a:avLst/>
          </a:prstGeom>
        </p:spPr>
      </p:pic>
      <p:sp>
        <p:nvSpPr>
          <p:cNvPr id="149" name="Text Box 11"/>
          <p:cNvSpPr txBox="1">
            <a:spLocks noChangeArrowheads="1"/>
          </p:cNvSpPr>
          <p:nvPr/>
        </p:nvSpPr>
        <p:spPr bwMode="auto">
          <a:xfrm>
            <a:off x="3691595" y="35299425"/>
            <a:ext cx="12382115" cy="1582637"/>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lgn="ctr" defTabSz="914400" eaLnBrk="0" fontAlgn="base" hangingPunct="0">
              <a:lnSpc>
                <a:spcPct val="150000"/>
              </a:lnSpc>
              <a:spcBef>
                <a:spcPct val="0"/>
              </a:spcBef>
              <a:spcAft>
                <a:spcPct val="0"/>
              </a:spcAft>
              <a:defRPr/>
            </a:pPr>
            <a:r>
              <a:rPr kumimoji="0" lang="ja-JP" altLang="en-US" sz="6000" b="1" dirty="0" smtClean="0">
                <a:solidFill>
                  <a:prstClr val="black"/>
                </a:solidFill>
                <a:latin typeface="HG丸ｺﾞｼｯｸM-PRO" panose="020F0600000000000000" pitchFamily="50" charset="-128"/>
                <a:ea typeface="HG丸ｺﾞｼｯｸM-PRO" panose="020F0600000000000000" pitchFamily="50" charset="-128"/>
              </a:rPr>
              <a:t>おおさかマイボトルパートナーズ</a:t>
            </a:r>
            <a:endParaRPr kumimoji="0" lang="ja-JP" altLang="ja-JP" sz="115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50" name="Text Box 6"/>
          <p:cNvSpPr txBox="1">
            <a:spLocks noChangeArrowheads="1"/>
          </p:cNvSpPr>
          <p:nvPr/>
        </p:nvSpPr>
        <p:spPr bwMode="auto">
          <a:xfrm>
            <a:off x="15890063" y="35738540"/>
            <a:ext cx="1263767" cy="911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ja-JP" altLang="en-US" sz="4400" b="1"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で</a:t>
            </a:r>
            <a:endParaRPr kumimoji="0" lang="ja-JP" altLang="en-US" sz="44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ja-JP" altLang="en-US" sz="4400" b="1"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endParaRPr kumimoji="0" lang="ja-JP" altLang="ja-JP" sz="44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1" name="Text Box 9"/>
          <p:cNvSpPr txBox="1">
            <a:spLocks noChangeArrowheads="1"/>
          </p:cNvSpPr>
          <p:nvPr/>
        </p:nvSpPr>
        <p:spPr bwMode="auto">
          <a:xfrm>
            <a:off x="17441862" y="35346300"/>
            <a:ext cx="3406918" cy="1426451"/>
          </a:xfrm>
          <a:prstGeom prst="rect">
            <a:avLst/>
          </a:prstGeom>
          <a:solidFill>
            <a:srgbClr val="F2F2F2"/>
          </a:solidFill>
          <a:ln w="19050" algn="ctr">
            <a:solidFill>
              <a:srgbClr val="000000"/>
            </a:solidFill>
            <a:miter lim="800000"/>
            <a:headEnd/>
            <a:tailEnd/>
          </a:ln>
          <a:effectLst>
            <a:outerShdw dist="35921" dir="2700000" algn="ctr" rotWithShape="0">
              <a:srgbClr val="808080"/>
            </a:outerShdw>
          </a:effec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ts val="1800"/>
              </a:lnSpc>
              <a:spcBef>
                <a:spcPct val="0"/>
              </a:spcBef>
              <a:spcAft>
                <a:spcPct val="0"/>
              </a:spcAft>
              <a:buClrTx/>
              <a:buSzTx/>
              <a:buFontTx/>
              <a:buNone/>
              <a:tabLst/>
              <a:defRPr/>
            </a:pPr>
            <a:endParaRPr kumimoji="0" lang="en-US" altLang="ja-JP" sz="44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50000"/>
              </a:lnSpc>
              <a:spcBef>
                <a:spcPct val="0"/>
              </a:spcBef>
              <a:spcAft>
                <a:spcPct val="0"/>
              </a:spcAft>
              <a:buClrTx/>
              <a:buSzTx/>
              <a:buFontTx/>
              <a:buNone/>
              <a:tabLst/>
              <a:defRPr/>
            </a:pPr>
            <a:r>
              <a:rPr kumimoji="0" lang="ja-JP" altLang="en-US" sz="44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検　索</a:t>
            </a:r>
            <a:endParaRPr kumimoji="0" lang="ja-JP" altLang="ja-JP" sz="8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2" name="AutoShape 10"/>
          <p:cNvSpPr>
            <a:spLocks noChangeArrowheads="1"/>
          </p:cNvSpPr>
          <p:nvPr/>
        </p:nvSpPr>
        <p:spPr bwMode="auto">
          <a:xfrm rot="18154682">
            <a:off x="20260156" y="35867544"/>
            <a:ext cx="1309441" cy="1281705"/>
          </a:xfrm>
          <a:prstGeom prst="upArrow">
            <a:avLst>
              <a:gd name="adj1" fmla="val 39102"/>
              <a:gd name="adj2" fmla="val 64718"/>
            </a:avLst>
          </a:prstGeom>
          <a:solidFill>
            <a:srgbClr val="FFFFFF"/>
          </a:solidFill>
          <a:ln w="12700" algn="ctr">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3" name="Text Box 6"/>
          <p:cNvSpPr txBox="1">
            <a:spLocks noChangeArrowheads="1"/>
          </p:cNvSpPr>
          <p:nvPr/>
        </p:nvSpPr>
        <p:spPr bwMode="auto">
          <a:xfrm>
            <a:off x="577626" y="35725810"/>
            <a:ext cx="2842975" cy="100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ja-JP" altLang="en-US" sz="4400" b="1"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詳しくは</a:t>
            </a:r>
            <a:endParaRPr kumimoji="0" lang="ja-JP" altLang="en-US" sz="44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ja-JP" altLang="en-US" sz="4400" b="1"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endParaRPr kumimoji="0" lang="ja-JP" altLang="ja-JP" sz="44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154" name="図 153" descr="C:\Users\ikedakei\AppData\Local\Microsoft\Windows\Temporary Internet Files\Content.Word\a4chirashi_png.png"/>
          <p:cNvPicPr/>
          <p:nvPr/>
        </p:nvPicPr>
        <p:blipFill>
          <a:blip r:embed="rId11" cstate="print">
            <a:extLst>
              <a:ext uri="{28A0092B-C50C-407E-A947-70E740481C1C}">
                <a14:useLocalDpi xmlns:a14="http://schemas.microsoft.com/office/drawing/2010/main"/>
              </a:ext>
            </a:extLst>
          </a:blip>
          <a:srcRect/>
          <a:stretch>
            <a:fillRect/>
          </a:stretch>
        </p:blipFill>
        <p:spPr bwMode="auto">
          <a:xfrm>
            <a:off x="23355933" y="40301163"/>
            <a:ext cx="6720485" cy="1839022"/>
          </a:xfrm>
          <a:prstGeom prst="rect">
            <a:avLst/>
          </a:prstGeom>
          <a:noFill/>
          <a:ln>
            <a:noFill/>
          </a:ln>
        </p:spPr>
      </p:pic>
      <p:sp>
        <p:nvSpPr>
          <p:cNvPr id="155" name="正方形/長方形 154"/>
          <p:cNvSpPr/>
          <p:nvPr/>
        </p:nvSpPr>
        <p:spPr>
          <a:xfrm>
            <a:off x="893436" y="41340545"/>
            <a:ext cx="17406929" cy="871392"/>
          </a:xfrm>
          <a:prstGeom prst="rect">
            <a:avLst/>
          </a:prstGeom>
        </p:spPr>
        <p:txBody>
          <a:bodyPr wrap="square">
            <a:spAutoFit/>
          </a:bodyPr>
          <a:lstStyle/>
          <a:p>
            <a:pPr>
              <a:lnSpc>
                <a:spcPct val="150000"/>
              </a:lnSpc>
            </a:pPr>
            <a:r>
              <a:rPr lang="ja-JP" altLang="en-US" sz="4000" b="1" dirty="0" smtClean="0">
                <a:latin typeface="HG丸ｺﾞｼｯｸM-PRO" panose="020F0600000000000000" pitchFamily="50" charset="-128"/>
                <a:ea typeface="HG丸ｺﾞｼｯｸM-PRO" panose="020F0600000000000000" pitchFamily="50" charset="-128"/>
              </a:rPr>
              <a:t>大阪府は「</a:t>
            </a:r>
            <a:r>
              <a:rPr lang="en-US" altLang="ja-JP" sz="4000" b="1" dirty="0" smtClean="0">
                <a:latin typeface="HG丸ｺﾞｼｯｸM-PRO" panose="020F0600000000000000" pitchFamily="50" charset="-128"/>
                <a:ea typeface="HG丸ｺﾞｼｯｸM-PRO" panose="020F0600000000000000" pitchFamily="50" charset="-128"/>
              </a:rPr>
              <a:t>SDGs</a:t>
            </a:r>
            <a:r>
              <a:rPr lang="ja-JP" altLang="en-US" sz="4000" b="1" dirty="0" smtClean="0">
                <a:latin typeface="HG丸ｺﾞｼｯｸM-PRO" panose="020F0600000000000000" pitchFamily="50" charset="-128"/>
                <a:ea typeface="HG丸ｺﾞｼｯｸM-PRO" panose="020F0600000000000000" pitchFamily="50" charset="-128"/>
              </a:rPr>
              <a:t>未来都市」として、</a:t>
            </a:r>
            <a:r>
              <a:rPr lang="en-US" altLang="ja-JP" sz="4000" b="1" dirty="0" smtClean="0">
                <a:latin typeface="HG丸ｺﾞｼｯｸM-PRO" panose="020F0600000000000000" pitchFamily="50" charset="-128"/>
                <a:ea typeface="HG丸ｺﾞｼｯｸM-PRO" panose="020F0600000000000000" pitchFamily="50" charset="-128"/>
              </a:rPr>
              <a:t>SDGs</a:t>
            </a:r>
            <a:r>
              <a:rPr lang="ja-JP" altLang="en-US" sz="4000" b="1" dirty="0" smtClean="0">
                <a:latin typeface="HG丸ｺﾞｼｯｸM-PRO" panose="020F0600000000000000" pitchFamily="50" charset="-128"/>
                <a:ea typeface="HG丸ｺﾞｼｯｸM-PRO" panose="020F0600000000000000" pitchFamily="50" charset="-128"/>
              </a:rPr>
              <a:t>の推進を図ってまいります。</a:t>
            </a:r>
            <a:endParaRPr lang="en-US" altLang="ja-JP" sz="4000" b="1" dirty="0">
              <a:latin typeface="HG丸ｺﾞｼｯｸM-PRO" panose="020F0600000000000000" pitchFamily="50" charset="-128"/>
              <a:ea typeface="HG丸ｺﾞｼｯｸM-PRO" panose="020F0600000000000000" pitchFamily="50" charset="-128"/>
            </a:endParaRPr>
          </a:p>
        </p:txBody>
      </p:sp>
      <p:sp>
        <p:nvSpPr>
          <p:cNvPr id="158" name="角丸四角形 157"/>
          <p:cNvSpPr/>
          <p:nvPr/>
        </p:nvSpPr>
        <p:spPr>
          <a:xfrm>
            <a:off x="23274510" y="10273803"/>
            <a:ext cx="7024698" cy="1334990"/>
          </a:xfrm>
          <a:prstGeom prst="roundRect">
            <a:avLst>
              <a:gd name="adj" fmla="val 10053"/>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nSpc>
                <a:spcPts val="8500"/>
              </a:lnSpc>
            </a:pPr>
            <a:r>
              <a:rPr lang="ja-JP" altLang="ja-JP" sz="3600" dirty="0">
                <a:latin typeface="HG丸ｺﾞｼｯｸM-PRO" panose="020F0600000000000000" pitchFamily="50" charset="-128"/>
                <a:ea typeface="HG丸ｺﾞｼｯｸM-PRO" panose="020F0600000000000000" pitchFamily="50" charset="-128"/>
              </a:rPr>
              <a:t>大阪府広報担当副知事も</a:t>
            </a:r>
            <a:r>
              <a:rPr lang="ja-JP" altLang="ja-JP" sz="3600" dirty="0" err="1">
                <a:latin typeface="HG丸ｺﾞｼｯｸM-PRO" panose="020F0600000000000000" pitchFamily="50" charset="-128"/>
                <a:ea typeface="HG丸ｺﾞｼｯｸM-PRO" panose="020F0600000000000000" pitchFamily="50" charset="-128"/>
              </a:rPr>
              <a:t>ずやん</a:t>
            </a:r>
            <a:endParaRPr lang="en-US" altLang="ja-JP" sz="3600" dirty="0"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pic>
        <p:nvPicPr>
          <p:cNvPr id="161" name="図 160"/>
          <p:cNvPicPr>
            <a:picLocks noChangeAspect="1"/>
          </p:cNvPicPr>
          <p:nvPr/>
        </p:nvPicPr>
        <p:blipFill>
          <a:blip r:embed="rId12"/>
          <a:stretch>
            <a:fillRect/>
          </a:stretch>
        </p:blipFill>
        <p:spPr>
          <a:xfrm>
            <a:off x="25445465" y="35030031"/>
            <a:ext cx="4021733" cy="3847736"/>
          </a:xfrm>
          <a:prstGeom prst="rect">
            <a:avLst/>
          </a:prstGeom>
        </p:spPr>
      </p:pic>
      <p:sp>
        <p:nvSpPr>
          <p:cNvPr id="163" name="角丸四角形 162"/>
          <p:cNvSpPr/>
          <p:nvPr/>
        </p:nvSpPr>
        <p:spPr>
          <a:xfrm>
            <a:off x="24354630" y="38634019"/>
            <a:ext cx="5539258" cy="1334990"/>
          </a:xfrm>
          <a:prstGeom prst="roundRect">
            <a:avLst>
              <a:gd name="adj" fmla="val 10053"/>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3600" b="1" dirty="0" smtClean="0">
                <a:latin typeface="HG丸ｺﾞｼｯｸM-PRO" panose="020F0600000000000000" pitchFamily="50" charset="-128"/>
                <a:ea typeface="HG丸ｺﾞｼｯｸM-PRO" panose="020F0600000000000000" pitchFamily="50" charset="-128"/>
              </a:rPr>
              <a:t>マイボトルパートナーズ</a:t>
            </a:r>
            <a:endParaRPr lang="en-US" altLang="ja-JP" sz="3600" b="1" dirty="0" smtClean="0">
              <a:latin typeface="HG丸ｺﾞｼｯｸM-PRO" panose="020F0600000000000000" pitchFamily="50" charset="-128"/>
              <a:ea typeface="HG丸ｺﾞｼｯｸM-PRO" panose="020F0600000000000000" pitchFamily="50" charset="-128"/>
            </a:endParaRPr>
          </a:p>
          <a:p>
            <a:pPr algn="ctr"/>
            <a:r>
              <a:rPr lang="en-US" altLang="ja-JP" sz="3600" b="1" dirty="0"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rPr>
              <a:t>QR</a:t>
            </a:r>
            <a:r>
              <a:rPr lang="ja-JP" altLang="en-US" sz="3600" b="1" dirty="0"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rPr>
              <a:t>コード</a:t>
            </a:r>
            <a:endParaRPr lang="en-US" altLang="ja-JP" sz="3600" b="1" dirty="0"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164" name="Text Box 6"/>
          <p:cNvSpPr txBox="1">
            <a:spLocks noChangeArrowheads="1"/>
          </p:cNvSpPr>
          <p:nvPr/>
        </p:nvSpPr>
        <p:spPr bwMode="auto">
          <a:xfrm>
            <a:off x="21834350" y="35731473"/>
            <a:ext cx="3218787" cy="911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ja-JP" altLang="en-US" sz="4400" b="1"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rPr>
              <a:t>　</a:t>
            </a:r>
            <a:r>
              <a:rPr kumimoji="0" lang="ja-JP" altLang="en-US" sz="4400" b="1" dirty="0" smtClean="0">
                <a:solidFill>
                  <a:prstClr val="black"/>
                </a:solidFill>
                <a:latin typeface="HG丸ｺﾞｼｯｸM-PRO" panose="020F0600000000000000" pitchFamily="50" charset="-128"/>
                <a:ea typeface="HG丸ｺﾞｼｯｸM-PRO" panose="020F0600000000000000" pitchFamily="50" charset="-128"/>
              </a:rPr>
              <a:t>もしく</a:t>
            </a:r>
            <a:r>
              <a:rPr kumimoji="0" lang="ja-JP" altLang="en-US" sz="4400" b="1" dirty="0">
                <a:solidFill>
                  <a:prstClr val="black"/>
                </a:solidFill>
                <a:latin typeface="HG丸ｺﾞｼｯｸM-PRO" panose="020F0600000000000000" pitchFamily="50" charset="-128"/>
                <a:ea typeface="HG丸ｺﾞｼｯｸM-PRO" panose="020F0600000000000000" pitchFamily="50" charset="-128"/>
              </a:rPr>
              <a:t>は</a:t>
            </a:r>
            <a:r>
              <a:rPr kumimoji="0" lang="ja-JP" altLang="en-US" sz="4400" b="1"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rPr>
              <a:t>　　　　</a:t>
            </a:r>
            <a:endParaRPr kumimoji="0" lang="ja-JP" altLang="ja-JP" sz="44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57" name="テキスト ボックス 6"/>
          <p:cNvSpPr txBox="1"/>
          <p:nvPr/>
        </p:nvSpPr>
        <p:spPr>
          <a:xfrm>
            <a:off x="24418194" y="342527"/>
            <a:ext cx="5630891" cy="1595286"/>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5400"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参考</a:t>
            </a:r>
            <a:r>
              <a:rPr lang="ja-JP" sz="5400"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資料</a:t>
            </a:r>
            <a:r>
              <a:rPr lang="ja-JP" altLang="en-US" sz="5400" kern="100" dirty="0" smtClean="0">
                <a:latin typeface="游明朝" panose="02020400000000000000" pitchFamily="18" charset="-128"/>
                <a:ea typeface="ＭＳ ゴシック" panose="020B0609070205080204" pitchFamily="49" charset="-128"/>
                <a:cs typeface="Times New Roman" panose="02020603050405020304" pitchFamily="18" charset="0"/>
              </a:rPr>
              <a:t>３－</a:t>
            </a:r>
            <a:r>
              <a:rPr lang="ja-JP" altLang="en-US" sz="5400" kern="100" dirty="0">
                <a:latin typeface="游明朝" panose="02020400000000000000" pitchFamily="18" charset="-128"/>
                <a:ea typeface="ＭＳ ゴシック" panose="020B0609070205080204" pitchFamily="49" charset="-128"/>
                <a:cs typeface="Times New Roman" panose="02020603050405020304" pitchFamily="18" charset="0"/>
              </a:rPr>
              <a:t>２</a:t>
            </a:r>
            <a:r>
              <a:rPr lang="en-US" sz="5400" kern="100" dirty="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5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818760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descr="C:\Users\ikedakei\AppData\Local\Microsoft\Windows\Temporary Internet Files\Content.Word\a4chirashi_png.png"/>
          <p:cNvPicPr/>
          <p:nvPr/>
        </p:nvPicPr>
        <p:blipFill>
          <a:blip r:embed="rId3" cstate="print">
            <a:extLst>
              <a:ext uri="{28A0092B-C50C-407E-A947-70E740481C1C}">
                <a14:useLocalDpi xmlns:a14="http://schemas.microsoft.com/office/drawing/2010/main"/>
              </a:ext>
            </a:extLst>
          </a:blip>
          <a:srcRect/>
          <a:stretch>
            <a:fillRect/>
          </a:stretch>
        </p:blipFill>
        <p:spPr bwMode="auto">
          <a:xfrm>
            <a:off x="23355933" y="40772033"/>
            <a:ext cx="6720485" cy="1839022"/>
          </a:xfrm>
          <a:prstGeom prst="rect">
            <a:avLst/>
          </a:prstGeom>
          <a:noFill/>
          <a:ln>
            <a:noFill/>
          </a:ln>
        </p:spPr>
      </p:pic>
      <p:sp>
        <p:nvSpPr>
          <p:cNvPr id="3" name="タイトル 2"/>
          <p:cNvSpPr>
            <a:spLocks noGrp="1"/>
          </p:cNvSpPr>
          <p:nvPr>
            <p:ph type="title"/>
          </p:nvPr>
        </p:nvSpPr>
        <p:spPr>
          <a:xfrm>
            <a:off x="1142" y="-1881"/>
            <a:ext cx="30274071" cy="2932368"/>
          </a:xfrm>
          <a:solidFill>
            <a:srgbClr val="0070C0"/>
          </a:solidFill>
        </p:spPr>
        <p:txBody>
          <a:bodyPr>
            <a:noAutofit/>
          </a:bodyPr>
          <a:lstStyle/>
          <a:p>
            <a:r>
              <a:rPr lang="ja-JP" altLang="en-US" sz="11500" b="1" dirty="0" smtClean="0">
                <a:solidFill>
                  <a:schemeClr val="bg1"/>
                </a:solidFill>
                <a:latin typeface="HG丸ｺﾞｼｯｸM-PRO" panose="020F0600000000000000" pitchFamily="50" charset="-128"/>
                <a:ea typeface="HG丸ｺﾞｼｯｸM-PRO" panose="020F0600000000000000" pitchFamily="50" charset="-128"/>
              </a:rPr>
              <a:t>おおさかマイボトルパートナーズの取組み</a:t>
            </a:r>
            <a:endParaRPr lang="ja-JP" altLang="en-US" sz="88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998" y="7239149"/>
            <a:ext cx="9365902" cy="6934369"/>
          </a:xfrm>
          <a:prstGeom prst="rect">
            <a:avLst/>
          </a:prstGeom>
        </p:spPr>
      </p:pic>
      <p:sp>
        <p:nvSpPr>
          <p:cNvPr id="29" name="正方形/長方形 28"/>
          <p:cNvSpPr/>
          <p:nvPr/>
        </p:nvSpPr>
        <p:spPr>
          <a:xfrm>
            <a:off x="380828" y="3183857"/>
            <a:ext cx="10729192" cy="144016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a:latin typeface="HG丸ｺﾞｼｯｸM-PRO" panose="020F0600000000000000" pitchFamily="50" charset="-128"/>
              <a:ea typeface="HG丸ｺﾞｼｯｸM-PRO" panose="020F0600000000000000" pitchFamily="50" charset="-128"/>
            </a:endParaRPr>
          </a:p>
        </p:txBody>
      </p:sp>
      <p:sp>
        <p:nvSpPr>
          <p:cNvPr id="30" name="角丸四角形 29"/>
          <p:cNvSpPr/>
          <p:nvPr/>
        </p:nvSpPr>
        <p:spPr>
          <a:xfrm>
            <a:off x="227088" y="2895825"/>
            <a:ext cx="10013974" cy="1960145"/>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6000" b="1" dirty="0"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rPr>
              <a:t>１．マイボトル</a:t>
            </a:r>
            <a:r>
              <a:rPr lang="ja-JP" altLang="en-US" sz="6000" b="1"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の利用啓発</a:t>
            </a:r>
          </a:p>
        </p:txBody>
      </p:sp>
      <p:sp>
        <p:nvSpPr>
          <p:cNvPr id="31" name="角丸四角形 30"/>
          <p:cNvSpPr/>
          <p:nvPr/>
        </p:nvSpPr>
        <p:spPr>
          <a:xfrm>
            <a:off x="709289" y="13471366"/>
            <a:ext cx="9238533" cy="2385899"/>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咲</a:t>
            </a:r>
            <a:r>
              <a:rPr lang="ja-JP" altLang="en-US" sz="4800" dirty="0"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rPr>
              <a:t>洲こども</a:t>
            </a:r>
            <a:r>
              <a:rPr lang="en-US" altLang="ja-JP" sz="4800" dirty="0"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rPr>
              <a:t>EXPO2020</a:t>
            </a:r>
            <a:endPar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32" name="角丸四角形 31"/>
          <p:cNvSpPr/>
          <p:nvPr/>
        </p:nvSpPr>
        <p:spPr>
          <a:xfrm>
            <a:off x="5704558" y="13701518"/>
            <a:ext cx="18362040" cy="1763881"/>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4800" dirty="0"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rPr>
              <a:t>ATC</a:t>
            </a:r>
            <a:r>
              <a:rPr lang="ja-JP" altLang="en-US" sz="4800" dirty="0"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rPr>
              <a:t>海洋</a:t>
            </a:r>
            <a:r>
              <a:rPr lang="en-US" altLang="ja-JP" sz="4800" dirty="0"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rPr>
              <a:t>WEEK</a:t>
            </a:r>
            <a:endPar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33" name="角丸四角形 32"/>
          <p:cNvSpPr/>
          <p:nvPr/>
        </p:nvSpPr>
        <p:spPr>
          <a:xfrm>
            <a:off x="4328826" y="4840041"/>
            <a:ext cx="25714436" cy="2014274"/>
          </a:xfrm>
          <a:prstGeom prst="roundRect">
            <a:avLst>
              <a:gd name="adj" fmla="val 7385"/>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600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イベント等を通じ</a:t>
            </a:r>
            <a:r>
              <a:rPr lang="ja-JP" altLang="en-US" sz="600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て</a:t>
            </a:r>
            <a:r>
              <a:rPr lang="ja-JP" altLang="en-US" sz="600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海洋プラスチックごみ問題への府民理解を促進し、</a:t>
            </a:r>
            <a:endParaRPr lang="en-US" altLang="ja-JP" sz="600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a:p>
            <a:r>
              <a:rPr lang="ja-JP" altLang="en-US" sz="600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マイボトル利用を促進します。</a:t>
            </a:r>
            <a:endParaRPr lang="en-US" altLang="ja-JP" sz="6000" dirty="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34" name="角丸四角形 33"/>
          <p:cNvSpPr/>
          <p:nvPr/>
        </p:nvSpPr>
        <p:spPr>
          <a:xfrm>
            <a:off x="341066" y="4946846"/>
            <a:ext cx="3712170" cy="169339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5400" b="1" dirty="0" smtClean="0">
                <a:solidFill>
                  <a:prstClr val="white"/>
                </a:solidFill>
                <a:latin typeface="HG丸ｺﾞｼｯｸM-PRO" panose="020F0600000000000000" pitchFamily="50" charset="-128"/>
                <a:ea typeface="HG丸ｺﾞｼｯｸM-PRO" panose="020F0600000000000000" pitchFamily="50" charset="-128"/>
                <a:cs typeface="Meiryo UI" pitchFamily="50" charset="-128"/>
              </a:rPr>
              <a:t>取組方針</a:t>
            </a:r>
            <a:endParaRPr lang="ja-JP" altLang="en-US" sz="5400" b="1" dirty="0">
              <a:solidFill>
                <a:prstClr val="white"/>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37" name="正方形/長方形 36"/>
          <p:cNvSpPr/>
          <p:nvPr/>
        </p:nvSpPr>
        <p:spPr>
          <a:xfrm>
            <a:off x="343720" y="15497225"/>
            <a:ext cx="10729192" cy="1440160"/>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a:latin typeface="HG丸ｺﾞｼｯｸM-PRO" panose="020F0600000000000000" pitchFamily="50" charset="-128"/>
              <a:ea typeface="HG丸ｺﾞｼｯｸM-PRO" panose="020F0600000000000000" pitchFamily="50" charset="-128"/>
            </a:endParaRPr>
          </a:p>
        </p:txBody>
      </p:sp>
      <p:sp>
        <p:nvSpPr>
          <p:cNvPr id="38" name="角丸四角形 37"/>
          <p:cNvSpPr/>
          <p:nvPr/>
        </p:nvSpPr>
        <p:spPr>
          <a:xfrm>
            <a:off x="15926" y="15209193"/>
            <a:ext cx="10013974" cy="1960145"/>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6000" b="1"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２</a:t>
            </a:r>
            <a:r>
              <a:rPr lang="ja-JP" altLang="en-US" sz="6000" b="1" dirty="0"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rPr>
              <a:t>．給水スポットの設置</a:t>
            </a:r>
            <a:endParaRPr lang="ja-JP" altLang="en-US" sz="6000" b="1" dirty="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41" name="角丸四角形 40"/>
          <p:cNvSpPr/>
          <p:nvPr/>
        </p:nvSpPr>
        <p:spPr>
          <a:xfrm>
            <a:off x="4155282" y="17206109"/>
            <a:ext cx="26146484" cy="2014274"/>
          </a:xfrm>
          <a:prstGeom prst="roundRect">
            <a:avLst>
              <a:gd name="adj" fmla="val 7385"/>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6000" spc="-10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府内の公共施設、多くの人が利用する観光・集客施設における給水スポットの設置を促進します。</a:t>
            </a:r>
            <a:endParaRPr lang="en-US" altLang="ja-JP" sz="6000" spc="-100" dirty="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42" name="角丸四角形 41"/>
          <p:cNvSpPr/>
          <p:nvPr/>
        </p:nvSpPr>
        <p:spPr>
          <a:xfrm>
            <a:off x="303958" y="17312914"/>
            <a:ext cx="3712170" cy="169339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5400" b="1" dirty="0" smtClean="0">
                <a:solidFill>
                  <a:prstClr val="white"/>
                </a:solidFill>
                <a:latin typeface="HG丸ｺﾞｼｯｸM-PRO" panose="020F0600000000000000" pitchFamily="50" charset="-128"/>
                <a:ea typeface="HG丸ｺﾞｼｯｸM-PRO" panose="020F0600000000000000" pitchFamily="50" charset="-128"/>
                <a:cs typeface="Meiryo UI" pitchFamily="50" charset="-128"/>
              </a:rPr>
              <a:t>取組方針</a:t>
            </a:r>
            <a:endParaRPr lang="ja-JP" altLang="en-US" sz="5400" b="1" dirty="0">
              <a:solidFill>
                <a:prstClr val="white"/>
              </a:solidFill>
              <a:latin typeface="HG丸ｺﾞｼｯｸM-PRO" panose="020F0600000000000000" pitchFamily="50" charset="-128"/>
              <a:ea typeface="HG丸ｺﾞｼｯｸM-PRO" panose="020F0600000000000000" pitchFamily="50" charset="-128"/>
              <a:cs typeface="Meiryo UI" pitchFamily="50" charset="-128"/>
            </a:endParaRPr>
          </a:p>
        </p:txBody>
      </p:sp>
      <p:pic>
        <p:nvPicPr>
          <p:cNvPr id="43" name="図 42" descr="C:\Users\89435\Desktop\ミライザ①.jpg"/>
          <p:cNvPicPr/>
          <p:nvPr/>
        </p:nvPicPr>
        <p:blipFill>
          <a:blip r:embed="rId5">
            <a:extLst>
              <a:ext uri="{28A0092B-C50C-407E-A947-70E740481C1C}">
                <a14:useLocalDpi xmlns:a14="http://schemas.microsoft.com/office/drawing/2010/main" val="0"/>
              </a:ext>
            </a:extLst>
          </a:blip>
          <a:srcRect/>
          <a:stretch>
            <a:fillRect/>
          </a:stretch>
        </p:blipFill>
        <p:spPr bwMode="auto">
          <a:xfrm>
            <a:off x="1409296" y="19808067"/>
            <a:ext cx="5576844" cy="8377988"/>
          </a:xfrm>
          <a:prstGeom prst="rect">
            <a:avLst/>
          </a:prstGeom>
          <a:noFill/>
          <a:ln>
            <a:noFill/>
          </a:ln>
        </p:spPr>
      </p:pic>
      <p:pic>
        <p:nvPicPr>
          <p:cNvPr id="44" name="図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59147" y="19796447"/>
            <a:ext cx="13238212" cy="8279136"/>
          </a:xfrm>
          <a:prstGeom prst="rect">
            <a:avLst/>
          </a:prstGeom>
        </p:spPr>
      </p:pic>
      <p:pic>
        <p:nvPicPr>
          <p:cNvPr id="45" name="図 44"/>
          <p:cNvPicPr>
            <a:picLocks noChangeAspect="1"/>
          </p:cNvPicPr>
          <p:nvPr/>
        </p:nvPicPr>
        <p:blipFill>
          <a:blip r:embed="rId7"/>
          <a:stretch>
            <a:fillRect/>
          </a:stretch>
        </p:blipFill>
        <p:spPr>
          <a:xfrm>
            <a:off x="10529094" y="7239150"/>
            <a:ext cx="9571856" cy="6826440"/>
          </a:xfrm>
          <a:prstGeom prst="rect">
            <a:avLst/>
          </a:prstGeom>
        </p:spPr>
      </p:pic>
      <p:pic>
        <p:nvPicPr>
          <p:cNvPr id="47" name="図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09499" y="19796447"/>
            <a:ext cx="8389608" cy="8389608"/>
          </a:xfrm>
          <a:prstGeom prst="rect">
            <a:avLst/>
          </a:prstGeom>
        </p:spPr>
      </p:pic>
      <p:sp>
        <p:nvSpPr>
          <p:cNvPr id="48" name="角丸四角形 47"/>
          <p:cNvSpPr/>
          <p:nvPr/>
        </p:nvSpPr>
        <p:spPr>
          <a:xfrm>
            <a:off x="1182617" y="27691868"/>
            <a:ext cx="14243021" cy="2385899"/>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4800" dirty="0"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rPr>
              <a:t>観光施設・商業施設への給水スポットの設置</a:t>
            </a:r>
            <a:endPar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49" name="角丸四角形 48"/>
          <p:cNvSpPr/>
          <p:nvPr/>
        </p:nvSpPr>
        <p:spPr>
          <a:xfrm>
            <a:off x="15800241" y="27666577"/>
            <a:ext cx="14243021" cy="2385899"/>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4800" dirty="0"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rPr>
              <a:t>イベントにおける給水スポットの設置</a:t>
            </a:r>
            <a:endPar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58" name="正方形/長方形 57"/>
          <p:cNvSpPr/>
          <p:nvPr/>
        </p:nvSpPr>
        <p:spPr>
          <a:xfrm>
            <a:off x="438899" y="29801523"/>
            <a:ext cx="10729192" cy="144016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a:latin typeface="HG丸ｺﾞｼｯｸM-PRO" panose="020F0600000000000000" pitchFamily="50" charset="-128"/>
              <a:ea typeface="HG丸ｺﾞｼｯｸM-PRO" panose="020F0600000000000000" pitchFamily="50" charset="-128"/>
            </a:endParaRPr>
          </a:p>
        </p:txBody>
      </p:sp>
      <p:sp>
        <p:nvSpPr>
          <p:cNvPr id="59" name="角丸四角形 58"/>
          <p:cNvSpPr/>
          <p:nvPr/>
        </p:nvSpPr>
        <p:spPr>
          <a:xfrm>
            <a:off x="-344114" y="29394769"/>
            <a:ext cx="10013974" cy="1960145"/>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6000" b="1" dirty="0"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rPr>
              <a:t>３．効果的な情報発信</a:t>
            </a:r>
            <a:endParaRPr lang="ja-JP" altLang="en-US" sz="6000" b="1" dirty="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60" name="角丸四角形 59"/>
          <p:cNvSpPr/>
          <p:nvPr/>
        </p:nvSpPr>
        <p:spPr>
          <a:xfrm>
            <a:off x="4155282" y="31391685"/>
            <a:ext cx="26146484" cy="2014274"/>
          </a:xfrm>
          <a:prstGeom prst="roundRect">
            <a:avLst>
              <a:gd name="adj" fmla="val 7385"/>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600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給水スポット、マイボトル利用サービスに関するわかりやすい情報発信、広報</a:t>
            </a:r>
            <a:r>
              <a:rPr lang="en-US" altLang="ja-JP" sz="600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PR</a:t>
            </a:r>
            <a:r>
              <a:rPr lang="ja-JP" altLang="en-US" sz="600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を行います。</a:t>
            </a:r>
            <a:endParaRPr lang="en-US" altLang="ja-JP" sz="6000" dirty="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61" name="角丸四角形 60"/>
          <p:cNvSpPr/>
          <p:nvPr/>
        </p:nvSpPr>
        <p:spPr>
          <a:xfrm>
            <a:off x="303958" y="31498490"/>
            <a:ext cx="3712170" cy="169339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5400" b="1" dirty="0" smtClean="0">
                <a:solidFill>
                  <a:prstClr val="white"/>
                </a:solidFill>
                <a:latin typeface="HG丸ｺﾞｼｯｸM-PRO" panose="020F0600000000000000" pitchFamily="50" charset="-128"/>
                <a:ea typeface="HG丸ｺﾞｼｯｸM-PRO" panose="020F0600000000000000" pitchFamily="50" charset="-128"/>
                <a:cs typeface="Meiryo UI" pitchFamily="50" charset="-128"/>
              </a:rPr>
              <a:t>取組方針</a:t>
            </a:r>
            <a:endParaRPr lang="ja-JP" altLang="en-US" sz="5400" b="1" dirty="0">
              <a:solidFill>
                <a:prstClr val="white"/>
              </a:solidFill>
              <a:latin typeface="HG丸ｺﾞｼｯｸM-PRO" panose="020F0600000000000000" pitchFamily="50" charset="-128"/>
              <a:ea typeface="HG丸ｺﾞｼｯｸM-PRO" panose="020F0600000000000000" pitchFamily="50" charset="-128"/>
              <a:cs typeface="Meiryo UI" pitchFamily="50" charset="-128"/>
            </a:endParaRPr>
          </a:p>
        </p:txBody>
      </p:sp>
      <p:pic>
        <p:nvPicPr>
          <p:cNvPr id="67" name="図 6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682222" y="7228824"/>
            <a:ext cx="9115687" cy="6836766"/>
          </a:xfrm>
          <a:prstGeom prst="rect">
            <a:avLst/>
          </a:prstGeom>
        </p:spPr>
      </p:pic>
      <p:sp>
        <p:nvSpPr>
          <p:cNvPr id="68" name="角丸四角形 67"/>
          <p:cNvSpPr/>
          <p:nvPr/>
        </p:nvSpPr>
        <p:spPr>
          <a:xfrm>
            <a:off x="19245634" y="13701518"/>
            <a:ext cx="11301684" cy="1763881"/>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スポ</a:t>
            </a:r>
            <a:r>
              <a:rPr lang="en-US" altLang="ja-JP"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GOMI</a:t>
            </a: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大会</a:t>
            </a:r>
            <a:r>
              <a:rPr lang="en-US" altLang="ja-JP"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in</a:t>
            </a: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いずみおおつ</a:t>
            </a:r>
            <a:r>
              <a:rPr lang="en-US" altLang="ja-JP"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2020</a:t>
            </a:r>
            <a:endPar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pic>
        <p:nvPicPr>
          <p:cNvPr id="73" name="図 7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9290" y="35020366"/>
            <a:ext cx="5325328" cy="4455523"/>
          </a:xfrm>
          <a:prstGeom prst="rect">
            <a:avLst/>
          </a:prstGeom>
        </p:spPr>
      </p:pic>
      <p:sp>
        <p:nvSpPr>
          <p:cNvPr id="74" name="角丸四角形 73"/>
          <p:cNvSpPr/>
          <p:nvPr/>
        </p:nvSpPr>
        <p:spPr>
          <a:xfrm>
            <a:off x="557550" y="33715249"/>
            <a:ext cx="5955002" cy="809460"/>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4800" dirty="0"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rPr>
              <a:t>my </a:t>
            </a:r>
            <a:r>
              <a:rPr lang="en-US" altLang="ja-JP" sz="4800" dirty="0" err="1"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rPr>
              <a:t>mizu</a:t>
            </a:r>
            <a:r>
              <a:rPr lang="ja-JP" altLang="en-US" sz="4800" dirty="0"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rPr>
              <a:t>アプリ</a:t>
            </a:r>
            <a:endPar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pic>
        <p:nvPicPr>
          <p:cNvPr id="75" name="図 7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44489" y="39780916"/>
            <a:ext cx="2639989" cy="2639989"/>
          </a:xfrm>
          <a:prstGeom prst="rect">
            <a:avLst/>
          </a:prstGeom>
        </p:spPr>
      </p:pic>
      <p:sp>
        <p:nvSpPr>
          <p:cNvPr id="76" name="角丸四角形 75"/>
          <p:cNvSpPr/>
          <p:nvPr/>
        </p:nvSpPr>
        <p:spPr>
          <a:xfrm>
            <a:off x="5776566" y="33211193"/>
            <a:ext cx="11283130" cy="1866346"/>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4800" dirty="0"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rPr>
              <a:t>良品計画（無印）水アプリ</a:t>
            </a:r>
            <a:endPar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pic>
        <p:nvPicPr>
          <p:cNvPr id="77" name="図 7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85078" y="39844173"/>
            <a:ext cx="2304256" cy="2304256"/>
          </a:xfrm>
          <a:prstGeom prst="rect">
            <a:avLst/>
          </a:prstGeom>
        </p:spPr>
      </p:pic>
      <p:pic>
        <p:nvPicPr>
          <p:cNvPr id="78" name="図 7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00702" y="34867377"/>
            <a:ext cx="8424011" cy="4720955"/>
          </a:xfrm>
          <a:prstGeom prst="rect">
            <a:avLst/>
          </a:prstGeom>
        </p:spPr>
      </p:pic>
      <p:pic>
        <p:nvPicPr>
          <p:cNvPr id="80" name="図 79"/>
          <p:cNvPicPr>
            <a:picLocks noChangeAspect="1"/>
          </p:cNvPicPr>
          <p:nvPr/>
        </p:nvPicPr>
        <p:blipFill>
          <a:blip r:embed="rId14"/>
          <a:stretch>
            <a:fillRect/>
          </a:stretch>
        </p:blipFill>
        <p:spPr>
          <a:xfrm>
            <a:off x="16001702" y="34867377"/>
            <a:ext cx="13791058" cy="4550743"/>
          </a:xfrm>
          <a:prstGeom prst="rect">
            <a:avLst/>
          </a:prstGeom>
        </p:spPr>
      </p:pic>
      <p:sp>
        <p:nvSpPr>
          <p:cNvPr id="82" name="角丸四角形 81"/>
          <p:cNvSpPr/>
          <p:nvPr/>
        </p:nvSpPr>
        <p:spPr>
          <a:xfrm>
            <a:off x="16917455" y="33211193"/>
            <a:ext cx="11283130" cy="1866346"/>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4800" dirty="0"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rPr>
              <a:t>株式会社ボトルト</a:t>
            </a:r>
            <a:endParaRPr lang="en-US" altLang="ja-JP" sz="4800" dirty="0" smtClean="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84" name="角丸四角形 83"/>
          <p:cNvSpPr/>
          <p:nvPr/>
        </p:nvSpPr>
        <p:spPr>
          <a:xfrm>
            <a:off x="15651077" y="39337735"/>
            <a:ext cx="14896241" cy="1866346"/>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marL="95250" indent="-95250"/>
            <a:r>
              <a:rPr lang="ja-JP" altLang="en-US" sz="4400" dirty="0">
                <a:latin typeface="Meiryo UI" panose="020B0604030504040204" pitchFamily="50" charset="-128"/>
                <a:ea typeface="Meiryo UI" panose="020B0604030504040204" pitchFamily="50" charset="-128"/>
                <a:cs typeface="Meiryo UI" panose="020B0604030504040204" pitchFamily="50" charset="-128"/>
              </a:rPr>
              <a:t>アプリでマイボトル飲料補充スポットを探し</a:t>
            </a:r>
            <a:r>
              <a:rPr lang="ja-JP" altLang="en-US" sz="4400" dirty="0" smtClean="0">
                <a:latin typeface="Meiryo UI" panose="020B0604030504040204" pitchFamily="50" charset="-128"/>
                <a:ea typeface="Meiryo UI" panose="020B0604030504040204" pitchFamily="50" charset="-128"/>
                <a:cs typeface="Meiryo UI" panose="020B0604030504040204" pitchFamily="50" charset="-128"/>
              </a:rPr>
              <a:t>、簡単</a:t>
            </a:r>
            <a:r>
              <a:rPr lang="ja-JP" altLang="en-US" sz="4400" dirty="0">
                <a:latin typeface="Meiryo UI" panose="020B0604030504040204" pitchFamily="50" charset="-128"/>
                <a:ea typeface="Meiryo UI" panose="020B0604030504040204" pitchFamily="50" charset="-128"/>
                <a:cs typeface="Meiryo UI" panose="020B0604030504040204" pitchFamily="50" charset="-128"/>
              </a:rPr>
              <a:t>ドリンクオーダー。現地で補充</a:t>
            </a:r>
            <a:r>
              <a:rPr lang="ja-JP" altLang="en-US" sz="4400" dirty="0" smtClean="0">
                <a:latin typeface="Meiryo UI" panose="020B0604030504040204" pitchFamily="50" charset="-128"/>
                <a:ea typeface="Meiryo UI" panose="020B0604030504040204" pitchFamily="50" charset="-128"/>
                <a:cs typeface="Meiryo UI" panose="020B0604030504040204" pitchFamily="50" charset="-128"/>
              </a:rPr>
              <a:t>サービス。</a:t>
            </a:r>
            <a:endParaRPr lang="en-US" altLang="ja-JP" sz="4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34016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768</TotalTime>
  <Words>384</Words>
  <Application>Microsoft Office PowerPoint</Application>
  <PresentationFormat>ユーザー設定</PresentationFormat>
  <Paragraphs>60</Paragraphs>
  <Slides>2</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HG丸ｺﾞｼｯｸM-PRO</vt:lpstr>
      <vt:lpstr>Meiryo UI</vt:lpstr>
      <vt:lpstr>ＭＳ Ｐゴシック</vt:lpstr>
      <vt:lpstr>ＭＳ ゴシック</vt:lpstr>
      <vt:lpstr>游ゴシック</vt:lpstr>
      <vt:lpstr>游明朝</vt:lpstr>
      <vt:lpstr>Arial</vt:lpstr>
      <vt:lpstr>Calibri</vt:lpstr>
      <vt:lpstr>Times New Roman</vt:lpstr>
      <vt:lpstr>Office テーマ</vt:lpstr>
      <vt:lpstr>　 おおさかマイボトルパートナーズ</vt:lpstr>
      <vt:lpstr>おおさかマイボトルパートナーズの取組み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富永　達也</dc:creator>
  <cp:lastModifiedBy>上川　真依</cp:lastModifiedBy>
  <cp:revision>108</cp:revision>
  <cp:lastPrinted>2021-07-11T05:51:32Z</cp:lastPrinted>
  <dcterms:created xsi:type="dcterms:W3CDTF">2018-06-27T10:11:15Z</dcterms:created>
  <dcterms:modified xsi:type="dcterms:W3CDTF">2021-07-20T07:54:57Z</dcterms:modified>
</cp:coreProperties>
</file>