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sldIdLst>
    <p:sldId id="256" r:id="rId3"/>
    <p:sldId id="257" r:id="rId4"/>
    <p:sldId id="258" r:id="rId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B343FD40-8EF1-495A-9E41-AE91A79486EE}">
          <p14:sldIdLst>
            <p14:sldId id="256"/>
            <p14:sldId id="257"/>
            <p14:sldId id="25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76" autoAdjust="0"/>
    <p:restoredTop sz="94660"/>
  </p:normalViewPr>
  <p:slideViewPr>
    <p:cSldViewPr snapToGrid="0">
      <p:cViewPr varScale="1">
        <p:scale>
          <a:sx n="71" d="100"/>
          <a:sy n="71" d="100"/>
        </p:scale>
        <p:origin x="46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3.xml"/><Relationship Id="rId4" Type="http://schemas.openxmlformats.org/officeDocument/2006/relationships/slide" Target="slides/slide2.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a:prstGeom prst="rect">
            <a:avLst/>
          </a:prstGeo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838948D-7B5F-444C-8A1A-0250D3F60868}" type="datetimeFigureOut">
              <a:rPr kumimoji="1" lang="ja-JP" altLang="en-US" smtClean="0"/>
              <a:t>2020/10/11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C18C3F-0FFE-4B60-83CD-A24F286F4FF2}" type="slidenum">
              <a:rPr kumimoji="1" lang="ja-JP" altLang="en-US" smtClean="0"/>
              <a:t>‹#›</a:t>
            </a:fld>
            <a:endParaRPr kumimoji="1" lang="ja-JP" altLang="en-US"/>
          </a:p>
        </p:txBody>
      </p:sp>
    </p:spTree>
    <p:extLst>
      <p:ext uri="{BB962C8B-B14F-4D97-AF65-F5344CB8AC3E}">
        <p14:creationId xmlns:p14="http://schemas.microsoft.com/office/powerpoint/2010/main" val="3506789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5"/>
            <a:ext cx="10515600" cy="1325563"/>
          </a:xfrm>
          <a:prstGeom prst="rect">
            <a:avLst/>
          </a:prstGeom>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838948D-7B5F-444C-8A1A-0250D3F60868}" type="datetimeFigureOut">
              <a:rPr kumimoji="1" lang="ja-JP" altLang="en-US" smtClean="0"/>
              <a:t>2020/10/11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C18C3F-0FFE-4B60-83CD-A24F286F4FF2}" type="slidenum">
              <a:rPr kumimoji="1" lang="ja-JP" altLang="en-US" smtClean="0"/>
              <a:t>‹#›</a:t>
            </a:fld>
            <a:endParaRPr kumimoji="1" lang="ja-JP" altLang="en-US"/>
          </a:p>
        </p:txBody>
      </p:sp>
    </p:spTree>
    <p:extLst>
      <p:ext uri="{BB962C8B-B14F-4D97-AF65-F5344CB8AC3E}">
        <p14:creationId xmlns:p14="http://schemas.microsoft.com/office/powerpoint/2010/main" val="555278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a:prstGeom prst="rect">
            <a:avLst/>
          </a:prstGeo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838948D-7B5F-444C-8A1A-0250D3F60868}" type="datetimeFigureOut">
              <a:rPr kumimoji="1" lang="ja-JP" altLang="en-US" smtClean="0"/>
              <a:t>2020/10/11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C18C3F-0FFE-4B60-83CD-A24F286F4FF2}" type="slidenum">
              <a:rPr kumimoji="1" lang="ja-JP" altLang="en-US" smtClean="0"/>
              <a:t>‹#›</a:t>
            </a:fld>
            <a:endParaRPr kumimoji="1" lang="ja-JP" altLang="en-US"/>
          </a:p>
        </p:txBody>
      </p:sp>
    </p:spTree>
    <p:extLst>
      <p:ext uri="{BB962C8B-B14F-4D97-AF65-F5344CB8AC3E}">
        <p14:creationId xmlns:p14="http://schemas.microsoft.com/office/powerpoint/2010/main" val="26826800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5"/>
            <a:ext cx="10515600" cy="1325563"/>
          </a:xfrm>
          <a:prstGeom prst="rect">
            <a:avLst/>
          </a:prstGeom>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838948D-7B5F-444C-8A1A-0250D3F60868}" type="datetimeFigureOut">
              <a:rPr kumimoji="1" lang="ja-JP" altLang="en-US" smtClean="0"/>
              <a:t>2020/10/11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3C18C3F-0FFE-4B60-83CD-A24F286F4FF2}" type="slidenum">
              <a:rPr kumimoji="1" lang="ja-JP" altLang="en-US" smtClean="0"/>
              <a:t>‹#›</a:t>
            </a:fld>
            <a:endParaRPr kumimoji="1" lang="ja-JP" altLang="en-US"/>
          </a:p>
        </p:txBody>
      </p:sp>
    </p:spTree>
    <p:extLst>
      <p:ext uri="{BB962C8B-B14F-4D97-AF65-F5344CB8AC3E}">
        <p14:creationId xmlns:p14="http://schemas.microsoft.com/office/powerpoint/2010/main" val="4400128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C68D3BD-A7C6-463E-9937-1EE305141FC2}" type="datetimeFigureOut">
              <a:rPr kumimoji="1" lang="ja-JP" altLang="en-US" smtClean="0"/>
              <a:t>2020/10/11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B5C116-6AA8-4A04-BAC1-8CBC5A2F8D26}" type="slidenum">
              <a:rPr kumimoji="1" lang="ja-JP" altLang="en-US" smtClean="0"/>
              <a:t>‹#›</a:t>
            </a:fld>
            <a:endParaRPr kumimoji="1" lang="ja-JP" altLang="en-US"/>
          </a:p>
        </p:txBody>
      </p:sp>
    </p:spTree>
    <p:extLst>
      <p:ext uri="{BB962C8B-B14F-4D97-AF65-F5344CB8AC3E}">
        <p14:creationId xmlns:p14="http://schemas.microsoft.com/office/powerpoint/2010/main" val="26875093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C68D3BD-A7C6-463E-9937-1EE305141FC2}" type="datetimeFigureOut">
              <a:rPr kumimoji="1" lang="ja-JP" altLang="en-US" smtClean="0"/>
              <a:t>2020/10/11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B5C116-6AA8-4A04-BAC1-8CBC5A2F8D26}" type="slidenum">
              <a:rPr kumimoji="1" lang="ja-JP" altLang="en-US" smtClean="0"/>
              <a:t>‹#›</a:t>
            </a:fld>
            <a:endParaRPr kumimoji="1" lang="ja-JP" altLang="en-US"/>
          </a:p>
        </p:txBody>
      </p:sp>
    </p:spTree>
    <p:extLst>
      <p:ext uri="{BB962C8B-B14F-4D97-AF65-F5344CB8AC3E}">
        <p14:creationId xmlns:p14="http://schemas.microsoft.com/office/powerpoint/2010/main" val="15520943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C68D3BD-A7C6-463E-9937-1EE305141FC2}" type="datetimeFigureOut">
              <a:rPr kumimoji="1" lang="ja-JP" altLang="en-US" smtClean="0"/>
              <a:t>2020/10/11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B5C116-6AA8-4A04-BAC1-8CBC5A2F8D26}" type="slidenum">
              <a:rPr kumimoji="1" lang="ja-JP" altLang="en-US" smtClean="0"/>
              <a:t>‹#›</a:t>
            </a:fld>
            <a:endParaRPr kumimoji="1" lang="ja-JP" altLang="en-US"/>
          </a:p>
        </p:txBody>
      </p:sp>
    </p:spTree>
    <p:extLst>
      <p:ext uri="{BB962C8B-B14F-4D97-AF65-F5344CB8AC3E}">
        <p14:creationId xmlns:p14="http://schemas.microsoft.com/office/powerpoint/2010/main" val="28299179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C68D3BD-A7C6-463E-9937-1EE305141FC2}" type="datetimeFigureOut">
              <a:rPr kumimoji="1" lang="ja-JP" altLang="en-US" smtClean="0"/>
              <a:t>2020/10/11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EB5C116-6AA8-4A04-BAC1-8CBC5A2F8D26}" type="slidenum">
              <a:rPr kumimoji="1" lang="ja-JP" altLang="en-US" smtClean="0"/>
              <a:t>‹#›</a:t>
            </a:fld>
            <a:endParaRPr kumimoji="1" lang="ja-JP" altLang="en-US"/>
          </a:p>
        </p:txBody>
      </p:sp>
    </p:spTree>
    <p:extLst>
      <p:ext uri="{BB962C8B-B14F-4D97-AF65-F5344CB8AC3E}">
        <p14:creationId xmlns:p14="http://schemas.microsoft.com/office/powerpoint/2010/main" val="14602742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C68D3BD-A7C6-463E-9937-1EE305141FC2}" type="datetimeFigureOut">
              <a:rPr kumimoji="1" lang="ja-JP" altLang="en-US" smtClean="0"/>
              <a:t>2020/10/11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EB5C116-6AA8-4A04-BAC1-8CBC5A2F8D26}" type="slidenum">
              <a:rPr kumimoji="1" lang="ja-JP" altLang="en-US" smtClean="0"/>
              <a:t>‹#›</a:t>
            </a:fld>
            <a:endParaRPr kumimoji="1" lang="ja-JP" altLang="en-US"/>
          </a:p>
        </p:txBody>
      </p:sp>
    </p:spTree>
    <p:extLst>
      <p:ext uri="{BB962C8B-B14F-4D97-AF65-F5344CB8AC3E}">
        <p14:creationId xmlns:p14="http://schemas.microsoft.com/office/powerpoint/2010/main" val="6518284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C68D3BD-A7C6-463E-9937-1EE305141FC2}" type="datetimeFigureOut">
              <a:rPr kumimoji="1" lang="ja-JP" altLang="en-US" smtClean="0"/>
              <a:t>2020/10/11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EB5C116-6AA8-4A04-BAC1-8CBC5A2F8D26}" type="slidenum">
              <a:rPr kumimoji="1" lang="ja-JP" altLang="en-US" smtClean="0"/>
              <a:t>‹#›</a:t>
            </a:fld>
            <a:endParaRPr kumimoji="1" lang="ja-JP" altLang="en-US"/>
          </a:p>
        </p:txBody>
      </p:sp>
    </p:spTree>
    <p:extLst>
      <p:ext uri="{BB962C8B-B14F-4D97-AF65-F5344CB8AC3E}">
        <p14:creationId xmlns:p14="http://schemas.microsoft.com/office/powerpoint/2010/main" val="16218546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C68D3BD-A7C6-463E-9937-1EE305141FC2}" type="datetimeFigureOut">
              <a:rPr kumimoji="1" lang="ja-JP" altLang="en-US" smtClean="0"/>
              <a:t>2020/10/11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EB5C116-6AA8-4A04-BAC1-8CBC5A2F8D26}" type="slidenum">
              <a:rPr kumimoji="1" lang="ja-JP" altLang="en-US" smtClean="0"/>
              <a:t>‹#›</a:t>
            </a:fld>
            <a:endParaRPr kumimoji="1" lang="ja-JP" altLang="en-US"/>
          </a:p>
        </p:txBody>
      </p:sp>
    </p:spTree>
    <p:extLst>
      <p:ext uri="{BB962C8B-B14F-4D97-AF65-F5344CB8AC3E}">
        <p14:creationId xmlns:p14="http://schemas.microsoft.com/office/powerpoint/2010/main" val="3961342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838948D-7B5F-444C-8A1A-0250D3F60868}" type="datetimeFigureOut">
              <a:rPr kumimoji="1" lang="ja-JP" altLang="en-US" smtClean="0"/>
              <a:t>2020/10/11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3C18C3F-0FFE-4B60-83CD-A24F286F4FF2}" type="slidenum">
              <a:rPr kumimoji="1" lang="ja-JP" altLang="en-US" smtClean="0"/>
              <a:t>‹#›</a:t>
            </a:fld>
            <a:endParaRPr kumimoji="1" lang="ja-JP" altLang="en-US"/>
          </a:p>
        </p:txBody>
      </p:sp>
    </p:spTree>
    <p:extLst>
      <p:ext uri="{BB962C8B-B14F-4D97-AF65-F5344CB8AC3E}">
        <p14:creationId xmlns:p14="http://schemas.microsoft.com/office/powerpoint/2010/main" val="35368110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C68D3BD-A7C6-463E-9937-1EE305141FC2}" type="datetimeFigureOut">
              <a:rPr kumimoji="1" lang="ja-JP" altLang="en-US" smtClean="0"/>
              <a:t>2020/10/11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EB5C116-6AA8-4A04-BAC1-8CBC5A2F8D26}" type="slidenum">
              <a:rPr kumimoji="1" lang="ja-JP" altLang="en-US" smtClean="0"/>
              <a:t>‹#›</a:t>
            </a:fld>
            <a:endParaRPr kumimoji="1" lang="ja-JP" altLang="en-US"/>
          </a:p>
        </p:txBody>
      </p:sp>
    </p:spTree>
    <p:extLst>
      <p:ext uri="{BB962C8B-B14F-4D97-AF65-F5344CB8AC3E}">
        <p14:creationId xmlns:p14="http://schemas.microsoft.com/office/powerpoint/2010/main" val="21798720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C68D3BD-A7C6-463E-9937-1EE305141FC2}" type="datetimeFigureOut">
              <a:rPr kumimoji="1" lang="ja-JP" altLang="en-US" smtClean="0"/>
              <a:t>2020/10/11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EB5C116-6AA8-4A04-BAC1-8CBC5A2F8D26}" type="slidenum">
              <a:rPr kumimoji="1" lang="ja-JP" altLang="en-US" smtClean="0"/>
              <a:t>‹#›</a:t>
            </a:fld>
            <a:endParaRPr kumimoji="1" lang="ja-JP" altLang="en-US"/>
          </a:p>
        </p:txBody>
      </p:sp>
    </p:spTree>
    <p:extLst>
      <p:ext uri="{BB962C8B-B14F-4D97-AF65-F5344CB8AC3E}">
        <p14:creationId xmlns:p14="http://schemas.microsoft.com/office/powerpoint/2010/main" val="2462359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C68D3BD-A7C6-463E-9937-1EE305141FC2}" type="datetimeFigureOut">
              <a:rPr kumimoji="1" lang="ja-JP" altLang="en-US" smtClean="0"/>
              <a:t>2020/10/11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B5C116-6AA8-4A04-BAC1-8CBC5A2F8D26}" type="slidenum">
              <a:rPr kumimoji="1" lang="ja-JP" altLang="en-US" smtClean="0"/>
              <a:t>‹#›</a:t>
            </a:fld>
            <a:endParaRPr kumimoji="1" lang="ja-JP" altLang="en-US"/>
          </a:p>
        </p:txBody>
      </p:sp>
    </p:spTree>
    <p:extLst>
      <p:ext uri="{BB962C8B-B14F-4D97-AF65-F5344CB8AC3E}">
        <p14:creationId xmlns:p14="http://schemas.microsoft.com/office/powerpoint/2010/main" val="28538262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C68D3BD-A7C6-463E-9937-1EE305141FC2}" type="datetimeFigureOut">
              <a:rPr kumimoji="1" lang="ja-JP" altLang="en-US" smtClean="0"/>
              <a:t>2020/10/11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B5C116-6AA8-4A04-BAC1-8CBC5A2F8D26}" type="slidenum">
              <a:rPr kumimoji="1" lang="ja-JP" altLang="en-US" smtClean="0"/>
              <a:t>‹#›</a:t>
            </a:fld>
            <a:endParaRPr kumimoji="1" lang="ja-JP" altLang="en-US"/>
          </a:p>
        </p:txBody>
      </p:sp>
    </p:spTree>
    <p:extLst>
      <p:ext uri="{BB962C8B-B14F-4D97-AF65-F5344CB8AC3E}">
        <p14:creationId xmlns:p14="http://schemas.microsoft.com/office/powerpoint/2010/main" val="174458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a:prstGeom prst="rect">
            <a:avLst/>
          </a:prstGeo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838948D-7B5F-444C-8A1A-0250D3F60868}" type="datetimeFigureOut">
              <a:rPr kumimoji="1" lang="ja-JP" altLang="en-US" smtClean="0"/>
              <a:t>2020/10/11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C18C3F-0FFE-4B60-83CD-A24F286F4FF2}" type="slidenum">
              <a:rPr kumimoji="1" lang="ja-JP" altLang="en-US" smtClean="0"/>
              <a:t>‹#›</a:t>
            </a:fld>
            <a:endParaRPr kumimoji="1" lang="ja-JP" altLang="en-US"/>
          </a:p>
        </p:txBody>
      </p:sp>
    </p:spTree>
    <p:extLst>
      <p:ext uri="{BB962C8B-B14F-4D97-AF65-F5344CB8AC3E}">
        <p14:creationId xmlns:p14="http://schemas.microsoft.com/office/powerpoint/2010/main" val="1056678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5"/>
            <a:ext cx="10515600" cy="1325563"/>
          </a:xfrm>
          <a:prstGeom prst="rect">
            <a:avLst/>
          </a:prstGeom>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838948D-7B5F-444C-8A1A-0250D3F60868}" type="datetimeFigureOut">
              <a:rPr kumimoji="1" lang="ja-JP" altLang="en-US" smtClean="0"/>
              <a:t>2020/10/11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3C18C3F-0FFE-4B60-83CD-A24F286F4FF2}" type="slidenum">
              <a:rPr kumimoji="1" lang="ja-JP" altLang="en-US" smtClean="0"/>
              <a:t>‹#›</a:t>
            </a:fld>
            <a:endParaRPr kumimoji="1" lang="ja-JP" altLang="en-US"/>
          </a:p>
        </p:txBody>
      </p:sp>
    </p:spTree>
    <p:extLst>
      <p:ext uri="{BB962C8B-B14F-4D97-AF65-F5344CB8AC3E}">
        <p14:creationId xmlns:p14="http://schemas.microsoft.com/office/powerpoint/2010/main" val="4244532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a:prstGeom prst="rect">
            <a:avLst/>
          </a:prstGeo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838948D-7B5F-444C-8A1A-0250D3F60868}" type="datetimeFigureOut">
              <a:rPr kumimoji="1" lang="ja-JP" altLang="en-US" smtClean="0"/>
              <a:t>2020/10/11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3C18C3F-0FFE-4B60-83CD-A24F286F4FF2}" type="slidenum">
              <a:rPr kumimoji="1" lang="ja-JP" altLang="en-US" smtClean="0"/>
              <a:t>‹#›</a:t>
            </a:fld>
            <a:endParaRPr kumimoji="1" lang="ja-JP" altLang="en-US"/>
          </a:p>
        </p:txBody>
      </p:sp>
    </p:spTree>
    <p:extLst>
      <p:ext uri="{BB962C8B-B14F-4D97-AF65-F5344CB8AC3E}">
        <p14:creationId xmlns:p14="http://schemas.microsoft.com/office/powerpoint/2010/main" val="39517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5"/>
            <a:ext cx="10515600" cy="1325563"/>
          </a:xfrm>
          <a:prstGeom prst="rect">
            <a:avLst/>
          </a:prstGeom>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838948D-7B5F-444C-8A1A-0250D3F60868}" type="datetimeFigureOut">
              <a:rPr kumimoji="1" lang="ja-JP" altLang="en-US" smtClean="0"/>
              <a:t>2020/10/11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3C18C3F-0FFE-4B60-83CD-A24F286F4FF2}" type="slidenum">
              <a:rPr kumimoji="1" lang="ja-JP" altLang="en-US" smtClean="0"/>
              <a:t>‹#›</a:t>
            </a:fld>
            <a:endParaRPr kumimoji="1" lang="ja-JP" altLang="en-US"/>
          </a:p>
        </p:txBody>
      </p:sp>
    </p:spTree>
    <p:extLst>
      <p:ext uri="{BB962C8B-B14F-4D97-AF65-F5344CB8AC3E}">
        <p14:creationId xmlns:p14="http://schemas.microsoft.com/office/powerpoint/2010/main" val="180248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838948D-7B5F-444C-8A1A-0250D3F60868}" type="datetimeFigureOut">
              <a:rPr kumimoji="1" lang="ja-JP" altLang="en-US" smtClean="0"/>
              <a:t>2020/10/11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3C18C3F-0FFE-4B60-83CD-A24F286F4FF2}" type="slidenum">
              <a:rPr kumimoji="1" lang="ja-JP" altLang="en-US" smtClean="0"/>
              <a:t>‹#›</a:t>
            </a:fld>
            <a:endParaRPr kumimoji="1" lang="ja-JP" altLang="en-US"/>
          </a:p>
        </p:txBody>
      </p:sp>
      <p:sp>
        <p:nvSpPr>
          <p:cNvPr id="5" name="正方形/長方形 4"/>
          <p:cNvSpPr/>
          <p:nvPr userDrawn="1"/>
        </p:nvSpPr>
        <p:spPr>
          <a:xfrm>
            <a:off x="-76200" y="1"/>
            <a:ext cx="12268200" cy="399244"/>
          </a:xfrm>
          <a:prstGeom prst="rect">
            <a:avLst/>
          </a:prstGeom>
          <a:gradFill flip="none" rotWithShape="1">
            <a:gsLst>
              <a:gs pos="0">
                <a:schemeClr val="accent1">
                  <a:lumMod val="5000"/>
                  <a:lumOff val="95000"/>
                </a:schemeClr>
              </a:gs>
              <a:gs pos="4000">
                <a:srgbClr val="E3EEF8"/>
              </a:gs>
              <a:gs pos="100000">
                <a:schemeClr val="accent1">
                  <a:lumMod val="30000"/>
                  <a:lumOff val="7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dirty="0" smtClean="0">
                <a:solidFill>
                  <a:schemeClr val="tx1"/>
                </a:solidFill>
                <a:latin typeface="Meiryo UI" panose="020B0604030504040204" pitchFamily="50" charset="-128"/>
                <a:ea typeface="Meiryo UI" panose="020B0604030504040204" pitchFamily="50" charset="-128"/>
              </a:rPr>
              <a:t>令和２年度　大阪市水道局におけるマイボトル推進に係る取組について</a:t>
            </a:r>
            <a:endParaRPr kumimoji="1" lang="ja-JP" altLang="en-US" dirty="0">
              <a:solidFill>
                <a:schemeClr val="tx1"/>
              </a:solidFill>
              <a:latin typeface="Meiryo UI" panose="020B0604030504040204" pitchFamily="50" charset="-128"/>
              <a:ea typeface="Meiryo UI" panose="020B0604030504040204" pitchFamily="50" charset="-128"/>
            </a:endParaRPr>
          </a:p>
        </p:txBody>
      </p:sp>
      <p:cxnSp>
        <p:nvCxnSpPr>
          <p:cNvPr id="6" name="直線コネクタ 5"/>
          <p:cNvCxnSpPr/>
          <p:nvPr userDrawn="1"/>
        </p:nvCxnSpPr>
        <p:spPr>
          <a:xfrm flipV="1">
            <a:off x="-193183" y="399245"/>
            <a:ext cx="12595538"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6218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a:prstGeom prst="rect">
            <a:avLst/>
          </a:prstGeo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838948D-7B5F-444C-8A1A-0250D3F60868}" type="datetimeFigureOut">
              <a:rPr kumimoji="1" lang="ja-JP" altLang="en-US" smtClean="0"/>
              <a:t>2020/10/11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3C18C3F-0FFE-4B60-83CD-A24F286F4FF2}" type="slidenum">
              <a:rPr kumimoji="1" lang="ja-JP" altLang="en-US" smtClean="0"/>
              <a:t>‹#›</a:t>
            </a:fld>
            <a:endParaRPr kumimoji="1" lang="ja-JP" altLang="en-US"/>
          </a:p>
        </p:txBody>
      </p:sp>
    </p:spTree>
    <p:extLst>
      <p:ext uri="{BB962C8B-B14F-4D97-AF65-F5344CB8AC3E}">
        <p14:creationId xmlns:p14="http://schemas.microsoft.com/office/powerpoint/2010/main" val="1686990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a:prstGeom prst="rect">
            <a:avLst/>
          </a:prstGeo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838948D-7B5F-444C-8A1A-0250D3F60868}" type="datetimeFigureOut">
              <a:rPr kumimoji="1" lang="ja-JP" altLang="en-US" smtClean="0"/>
              <a:t>2020/10/11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3C18C3F-0FFE-4B60-83CD-A24F286F4FF2}" type="slidenum">
              <a:rPr kumimoji="1" lang="ja-JP" altLang="en-US" smtClean="0"/>
              <a:t>‹#›</a:t>
            </a:fld>
            <a:endParaRPr kumimoji="1" lang="ja-JP" altLang="en-US"/>
          </a:p>
        </p:txBody>
      </p:sp>
    </p:spTree>
    <p:extLst>
      <p:ext uri="{BB962C8B-B14F-4D97-AF65-F5344CB8AC3E}">
        <p14:creationId xmlns:p14="http://schemas.microsoft.com/office/powerpoint/2010/main" val="2926085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38948D-7B5F-444C-8A1A-0250D3F60868}" type="datetimeFigureOut">
              <a:rPr kumimoji="1" lang="ja-JP" altLang="en-US" smtClean="0"/>
              <a:t>2020/10/11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C18C3F-0FFE-4B60-83CD-A24F286F4FF2}" type="slidenum">
              <a:rPr kumimoji="1" lang="ja-JP" altLang="en-US" smtClean="0"/>
              <a:t>‹#›</a:t>
            </a:fld>
            <a:endParaRPr kumimoji="1" lang="ja-JP" altLang="en-US"/>
          </a:p>
        </p:txBody>
      </p:sp>
    </p:spTree>
    <p:extLst>
      <p:ext uri="{BB962C8B-B14F-4D97-AF65-F5344CB8AC3E}">
        <p14:creationId xmlns:p14="http://schemas.microsoft.com/office/powerpoint/2010/main" val="894065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68D3BD-A7C6-463E-9937-1EE305141FC2}" type="datetimeFigureOut">
              <a:rPr kumimoji="1" lang="ja-JP" altLang="en-US" smtClean="0"/>
              <a:t>2020/10/11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B5C116-6AA8-4A04-BAC1-8CBC5A2F8D26}" type="slidenum">
              <a:rPr kumimoji="1" lang="ja-JP" altLang="en-US" smtClean="0"/>
              <a:t>‹#›</a:t>
            </a:fld>
            <a:endParaRPr kumimoji="1" lang="ja-JP" altLang="en-US"/>
          </a:p>
        </p:txBody>
      </p:sp>
      <p:sp>
        <p:nvSpPr>
          <p:cNvPr id="7" name="正方形/長方形 6"/>
          <p:cNvSpPr/>
          <p:nvPr userDrawn="1"/>
        </p:nvSpPr>
        <p:spPr>
          <a:xfrm>
            <a:off x="-76200" y="1"/>
            <a:ext cx="12268200" cy="399244"/>
          </a:xfrm>
          <a:prstGeom prst="rect">
            <a:avLst/>
          </a:prstGeom>
          <a:gradFill flip="none" rotWithShape="1">
            <a:gsLst>
              <a:gs pos="0">
                <a:schemeClr val="accent1">
                  <a:lumMod val="5000"/>
                  <a:lumOff val="95000"/>
                </a:schemeClr>
              </a:gs>
              <a:gs pos="4000">
                <a:srgbClr val="E3EEF8"/>
              </a:gs>
              <a:gs pos="100000">
                <a:schemeClr val="accent1">
                  <a:lumMod val="30000"/>
                  <a:lumOff val="7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dirty="0" smtClean="0">
                <a:solidFill>
                  <a:schemeClr val="tx1"/>
                </a:solidFill>
                <a:latin typeface="Meiryo UI" panose="020B0604030504040204" pitchFamily="50" charset="-128"/>
                <a:ea typeface="Meiryo UI" panose="020B0604030504040204" pitchFamily="50" charset="-128"/>
              </a:rPr>
              <a:t>令和２年度　大阪市水道局におけるマイボトル推進に係る取組について</a:t>
            </a:r>
            <a:endParaRPr kumimoji="1" lang="ja-JP" altLang="en-US" dirty="0">
              <a:solidFill>
                <a:schemeClr val="tx1"/>
              </a:solidFill>
              <a:latin typeface="Meiryo UI" panose="020B0604030504040204" pitchFamily="50" charset="-128"/>
              <a:ea typeface="Meiryo UI" panose="020B0604030504040204" pitchFamily="50" charset="-128"/>
            </a:endParaRPr>
          </a:p>
        </p:txBody>
      </p:sp>
      <p:cxnSp>
        <p:nvCxnSpPr>
          <p:cNvPr id="8" name="直線コネクタ 7"/>
          <p:cNvCxnSpPr/>
          <p:nvPr userDrawn="1"/>
        </p:nvCxnSpPr>
        <p:spPr>
          <a:xfrm flipV="1">
            <a:off x="-193183" y="399245"/>
            <a:ext cx="12595538"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584355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602377" y="1071154"/>
            <a:ext cx="8987246" cy="2123658"/>
          </a:xfrm>
          <a:prstGeom prst="rect">
            <a:avLst/>
          </a:prstGeom>
          <a:noFill/>
        </p:spPr>
        <p:txBody>
          <a:bodyPr wrap="square" rtlCol="0">
            <a:spAutoFit/>
          </a:bodyPr>
          <a:lstStyle/>
          <a:p>
            <a:pPr algn="ctr"/>
            <a:r>
              <a:rPr lang="ja-JP" altLang="en-US" sz="4400" b="1" dirty="0">
                <a:latin typeface="Meiryo UI" panose="020B0604030504040204" pitchFamily="50" charset="-128"/>
                <a:ea typeface="Meiryo UI" panose="020B0604030504040204" pitchFamily="50" charset="-128"/>
              </a:rPr>
              <a:t>令和２年度　大阪市水道局に</a:t>
            </a:r>
            <a:r>
              <a:rPr lang="ja-JP" altLang="en-US" sz="4400" b="1" dirty="0" smtClean="0">
                <a:latin typeface="Meiryo UI" panose="020B0604030504040204" pitchFamily="50" charset="-128"/>
                <a:ea typeface="Meiryo UI" panose="020B0604030504040204" pitchFamily="50" charset="-128"/>
              </a:rPr>
              <a:t>おける</a:t>
            </a:r>
            <a:endParaRPr lang="en-US" altLang="ja-JP" sz="4400" b="1" dirty="0" smtClean="0">
              <a:latin typeface="Meiryo UI" panose="020B0604030504040204" pitchFamily="50" charset="-128"/>
              <a:ea typeface="Meiryo UI" panose="020B0604030504040204" pitchFamily="50" charset="-128"/>
            </a:endParaRPr>
          </a:p>
          <a:p>
            <a:pPr algn="ctr"/>
            <a:endParaRPr lang="en-US" altLang="ja-JP" sz="4400" b="1" dirty="0" smtClean="0">
              <a:latin typeface="Meiryo UI" panose="020B0604030504040204" pitchFamily="50" charset="-128"/>
              <a:ea typeface="Meiryo UI" panose="020B0604030504040204" pitchFamily="50" charset="-128"/>
            </a:endParaRPr>
          </a:p>
          <a:p>
            <a:pPr algn="ctr"/>
            <a:r>
              <a:rPr lang="ja-JP" altLang="en-US" sz="4400" b="1" dirty="0" smtClean="0">
                <a:latin typeface="Meiryo UI" panose="020B0604030504040204" pitchFamily="50" charset="-128"/>
                <a:ea typeface="Meiryo UI" panose="020B0604030504040204" pitchFamily="50" charset="-128"/>
              </a:rPr>
              <a:t>マイボトル</a:t>
            </a:r>
            <a:r>
              <a:rPr lang="ja-JP" altLang="en-US" sz="4400" b="1" dirty="0">
                <a:latin typeface="Meiryo UI" panose="020B0604030504040204" pitchFamily="50" charset="-128"/>
                <a:ea typeface="Meiryo UI" panose="020B0604030504040204" pitchFamily="50" charset="-128"/>
              </a:rPr>
              <a:t>推進に係る取組について</a:t>
            </a:r>
            <a:endParaRPr kumimoji="1" lang="ja-JP" altLang="en-US" sz="4400" b="1"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1602377" y="4306389"/>
            <a:ext cx="8987246" cy="1323439"/>
          </a:xfrm>
          <a:prstGeom prst="rect">
            <a:avLst/>
          </a:prstGeom>
          <a:noFill/>
        </p:spPr>
        <p:txBody>
          <a:bodyPr wrap="square" rtlCol="0">
            <a:spAutoFit/>
          </a:bodyPr>
          <a:lstStyle/>
          <a:p>
            <a:pPr algn="ctr"/>
            <a:r>
              <a:rPr lang="ja-JP" altLang="en-US" sz="4000" b="1" dirty="0" smtClean="0">
                <a:latin typeface="Meiryo UI" panose="020B0604030504040204" pitchFamily="50" charset="-128"/>
                <a:ea typeface="Meiryo UI" panose="020B0604030504040204" pitchFamily="50" charset="-128"/>
              </a:rPr>
              <a:t>大阪市水道局</a:t>
            </a:r>
            <a:endParaRPr lang="en-US" altLang="ja-JP" sz="4000" b="1" dirty="0" smtClean="0">
              <a:latin typeface="Meiryo UI" panose="020B0604030504040204" pitchFamily="50" charset="-128"/>
              <a:ea typeface="Meiryo UI" panose="020B0604030504040204" pitchFamily="50" charset="-128"/>
            </a:endParaRPr>
          </a:p>
          <a:p>
            <a:pPr algn="ctr"/>
            <a:r>
              <a:rPr kumimoji="1" lang="ja-JP" altLang="en-US" sz="4000" b="1" dirty="0" smtClean="0">
                <a:latin typeface="Meiryo UI" panose="020B0604030504040204" pitchFamily="50" charset="-128"/>
                <a:ea typeface="Meiryo UI" panose="020B0604030504040204" pitchFamily="50" charset="-128"/>
              </a:rPr>
              <a:t>令和２年</a:t>
            </a:r>
            <a:r>
              <a:rPr kumimoji="1" lang="en-US" altLang="ja-JP" sz="4000" b="1" dirty="0" smtClean="0">
                <a:latin typeface="Meiryo UI" panose="020B0604030504040204" pitchFamily="50" charset="-128"/>
                <a:ea typeface="Meiryo UI" panose="020B0604030504040204" pitchFamily="50" charset="-128"/>
              </a:rPr>
              <a:t>10</a:t>
            </a:r>
            <a:r>
              <a:rPr kumimoji="1" lang="ja-JP" altLang="en-US" sz="4000" b="1" dirty="0" smtClean="0">
                <a:latin typeface="Meiryo UI" panose="020B0604030504040204" pitchFamily="50" charset="-128"/>
                <a:ea typeface="Meiryo UI" panose="020B0604030504040204" pitchFamily="50" charset="-128"/>
              </a:rPr>
              <a:t>月</a:t>
            </a:r>
            <a:r>
              <a:rPr kumimoji="1" lang="en-US" altLang="ja-JP" sz="4000" b="1" dirty="0" smtClean="0">
                <a:latin typeface="Meiryo UI" panose="020B0604030504040204" pitchFamily="50" charset="-128"/>
                <a:ea typeface="Meiryo UI" panose="020B0604030504040204" pitchFamily="50" charset="-128"/>
              </a:rPr>
              <a:t>14</a:t>
            </a:r>
            <a:r>
              <a:rPr kumimoji="1" lang="ja-JP" altLang="en-US" sz="4000" b="1" dirty="0" smtClean="0">
                <a:latin typeface="Meiryo UI" panose="020B0604030504040204" pitchFamily="50" charset="-128"/>
                <a:ea typeface="Meiryo UI" panose="020B0604030504040204" pitchFamily="50" charset="-128"/>
              </a:rPr>
              <a:t>日</a:t>
            </a:r>
            <a:endParaRPr kumimoji="1" lang="ja-JP" altLang="en-US" sz="4000" b="1" dirty="0">
              <a:latin typeface="Meiryo UI" panose="020B0604030504040204" pitchFamily="50" charset="-128"/>
              <a:ea typeface="Meiryo UI" panose="020B0604030504040204" pitchFamily="50" charset="-128"/>
            </a:endParaRPr>
          </a:p>
        </p:txBody>
      </p:sp>
      <p:sp>
        <p:nvSpPr>
          <p:cNvPr id="6" name="テキスト ボックス 6"/>
          <p:cNvSpPr txBox="1"/>
          <p:nvPr/>
        </p:nvSpPr>
        <p:spPr>
          <a:xfrm>
            <a:off x="10287001" y="306768"/>
            <a:ext cx="1626598" cy="540397"/>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2200"/>
              </a:lnSpc>
              <a:spcAft>
                <a:spcPts val="0"/>
              </a:spcAft>
            </a:pPr>
            <a:r>
              <a:rPr lang="ja-JP" sz="2000" kern="100" dirty="0">
                <a:effectLst/>
                <a:latin typeface="游明朝" panose="02020400000000000000" pitchFamily="18" charset="-128"/>
                <a:ea typeface="ＭＳ ゴシック" panose="020B0609070205080204" pitchFamily="49" charset="-128"/>
                <a:cs typeface="Times New Roman" panose="02020603050405020304" pitchFamily="18" charset="0"/>
              </a:rPr>
              <a:t>資料</a:t>
            </a:r>
            <a:r>
              <a:rPr lang="ja-JP" sz="2000" kern="100" dirty="0" smtClean="0">
                <a:effectLst/>
                <a:latin typeface="游明朝" panose="02020400000000000000" pitchFamily="18" charset="-128"/>
                <a:ea typeface="ＭＳ ゴシック" panose="020B0609070205080204" pitchFamily="49" charset="-128"/>
                <a:cs typeface="Times New Roman" panose="02020603050405020304" pitchFamily="18" charset="0"/>
              </a:rPr>
              <a:t>２－</a:t>
            </a:r>
            <a:r>
              <a:rPr lang="ja-JP" altLang="en-US" sz="2000" kern="100" dirty="0" smtClean="0">
                <a:latin typeface="游明朝" panose="02020400000000000000" pitchFamily="18" charset="-128"/>
                <a:ea typeface="ＭＳ ゴシック" panose="020B0609070205080204" pitchFamily="49" charset="-128"/>
                <a:cs typeface="Times New Roman" panose="02020603050405020304" pitchFamily="18" charset="0"/>
              </a:rPr>
              <a:t>３</a:t>
            </a:r>
            <a:r>
              <a:rPr lang="en-US" sz="2000" kern="100" dirty="0">
                <a:effectLst/>
                <a:latin typeface="ＭＳ ゴシック" panose="020B0609070205080204" pitchFamily="49" charset="-128"/>
                <a:ea typeface="游明朝" panose="02020400000000000000" pitchFamily="18" charset="-128"/>
                <a:cs typeface="Times New Roman" panose="02020603050405020304" pitchFamily="18" charset="0"/>
              </a:rPr>
              <a:t> </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30700200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496389"/>
            <a:ext cx="7811589" cy="369332"/>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rPr>
              <a:t>　　</a:t>
            </a:r>
            <a:r>
              <a:rPr kumimoji="1" lang="ja-JP" altLang="en-US" u="sng" dirty="0" smtClean="0">
                <a:latin typeface="Meiryo UI" panose="020B0604030504040204" pitchFamily="50" charset="-128"/>
                <a:ea typeface="Meiryo UI" panose="020B0604030504040204" pitchFamily="50" charset="-128"/>
              </a:rPr>
              <a:t>１　はじめに</a:t>
            </a:r>
            <a:endParaRPr kumimoji="1" lang="ja-JP" altLang="en-US" u="sng" dirty="0">
              <a:latin typeface="Meiryo UI" panose="020B0604030504040204" pitchFamily="50" charset="-128"/>
              <a:ea typeface="Meiryo UI" panose="020B0604030504040204" pitchFamily="50" charset="-128"/>
            </a:endParaRPr>
          </a:p>
        </p:txBody>
      </p:sp>
      <p:sp>
        <p:nvSpPr>
          <p:cNvPr id="4" name="正方形/長方形 3"/>
          <p:cNvSpPr/>
          <p:nvPr/>
        </p:nvSpPr>
        <p:spPr>
          <a:xfrm>
            <a:off x="352697" y="865721"/>
            <a:ext cx="11534503" cy="21777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Bef>
                <a:spcPts val="1200"/>
              </a:spcBef>
              <a:buFont typeface="Wingdings" panose="05000000000000000000" pitchFamily="2" charset="2"/>
              <a:buChar char="n"/>
            </a:pPr>
            <a:r>
              <a:rPr lang="ja-JP" altLang="en-US" dirty="0" smtClean="0">
                <a:solidFill>
                  <a:schemeClr val="tx1"/>
                </a:solidFill>
                <a:latin typeface="Meiryo UI" panose="020B0604030504040204" pitchFamily="50" charset="-128"/>
                <a:ea typeface="Meiryo UI" panose="020B0604030504040204" pitchFamily="50" charset="-128"/>
              </a:rPr>
              <a:t>大阪市</a:t>
            </a:r>
            <a:r>
              <a:rPr lang="ja-JP" altLang="en-US" dirty="0">
                <a:solidFill>
                  <a:schemeClr val="tx1"/>
                </a:solidFill>
                <a:latin typeface="Meiryo UI" panose="020B0604030504040204" pitchFamily="50" charset="-128"/>
                <a:ea typeface="Meiryo UI" panose="020B0604030504040204" pitchFamily="50" charset="-128"/>
              </a:rPr>
              <a:t>水道局では、令和２年２月に今後の当局の広報活動についての方向性、基本方針を定めた「大阪市水道局広報戦略」を策定しました。</a:t>
            </a:r>
          </a:p>
          <a:p>
            <a:pPr marL="285750" indent="-285750">
              <a:spcBef>
                <a:spcPts val="1200"/>
              </a:spcBef>
              <a:buFont typeface="Wingdings" panose="05000000000000000000" pitchFamily="2" charset="2"/>
              <a:buChar char="n"/>
            </a:pPr>
            <a:r>
              <a:rPr lang="ja-JP" altLang="en-US" dirty="0" smtClean="0">
                <a:solidFill>
                  <a:schemeClr val="tx1"/>
                </a:solidFill>
                <a:latin typeface="Meiryo UI" panose="020B0604030504040204" pitchFamily="50" charset="-128"/>
                <a:ea typeface="Meiryo UI" panose="020B0604030504040204" pitchFamily="50" charset="-128"/>
              </a:rPr>
              <a:t>その</a:t>
            </a:r>
            <a:r>
              <a:rPr lang="ja-JP" altLang="en-US" dirty="0">
                <a:solidFill>
                  <a:schemeClr val="tx1"/>
                </a:solidFill>
                <a:latin typeface="Meiryo UI" panose="020B0604030504040204" pitchFamily="50" charset="-128"/>
                <a:ea typeface="Meiryo UI" panose="020B0604030504040204" pitchFamily="50" charset="-128"/>
              </a:rPr>
              <a:t>中で、今後の広報戦略の方向性として、実感・体感・参加型の広報活動を展開していくこととし、実際に水道水を飲んでいただくことで「安全でおいしい水」を実感していただき、マイボトルを携帯して水道水を飲んでいただくという環境にやさしいライフスタイルへの移行を提案していくため、給水スポットの設置を今後の特徴的な取組と位置付けています。</a:t>
            </a:r>
          </a:p>
          <a:p>
            <a:pPr marL="285750" indent="-285750">
              <a:spcBef>
                <a:spcPts val="1200"/>
              </a:spcBef>
              <a:buFont typeface="Wingdings" panose="05000000000000000000" pitchFamily="2" charset="2"/>
              <a:buChar char="n"/>
            </a:pPr>
            <a:r>
              <a:rPr lang="ja-JP" altLang="en-US" dirty="0" smtClean="0">
                <a:solidFill>
                  <a:schemeClr val="tx1"/>
                </a:solidFill>
                <a:latin typeface="Meiryo UI" panose="020B0604030504040204" pitchFamily="50" charset="-128"/>
                <a:ea typeface="Meiryo UI" panose="020B0604030504040204" pitchFamily="50" charset="-128"/>
              </a:rPr>
              <a:t>その他</a:t>
            </a:r>
            <a:r>
              <a:rPr lang="ja-JP" altLang="en-US" dirty="0">
                <a:solidFill>
                  <a:schemeClr val="tx1"/>
                </a:solidFill>
                <a:latin typeface="Meiryo UI" panose="020B0604030504040204" pitchFamily="50" charset="-128"/>
                <a:ea typeface="Meiryo UI" panose="020B0604030504040204" pitchFamily="50" charset="-128"/>
              </a:rPr>
              <a:t>、マイボトルの利用を促進していくようさまざまな取組を実施していく予定です。</a:t>
            </a:r>
          </a:p>
        </p:txBody>
      </p:sp>
      <p:sp>
        <p:nvSpPr>
          <p:cNvPr id="5" name="テキスト ボックス 4"/>
          <p:cNvSpPr txBox="1"/>
          <p:nvPr/>
        </p:nvSpPr>
        <p:spPr>
          <a:xfrm>
            <a:off x="-1" y="3188279"/>
            <a:ext cx="7811589" cy="369332"/>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rPr>
              <a:t>　　</a:t>
            </a:r>
            <a:r>
              <a:rPr lang="ja-JP" altLang="en-US" u="sng" dirty="0">
                <a:latin typeface="Meiryo UI" panose="020B0604030504040204" pitchFamily="50" charset="-128"/>
                <a:ea typeface="Meiryo UI" panose="020B0604030504040204" pitchFamily="50" charset="-128"/>
              </a:rPr>
              <a:t>２</a:t>
            </a:r>
            <a:r>
              <a:rPr kumimoji="1" lang="ja-JP" altLang="en-US" u="sng" dirty="0" smtClean="0">
                <a:latin typeface="Meiryo UI" panose="020B0604030504040204" pitchFamily="50" charset="-128"/>
                <a:ea typeface="Meiryo UI" panose="020B0604030504040204" pitchFamily="50" charset="-128"/>
              </a:rPr>
              <a:t>　令和２年度の取組</a:t>
            </a:r>
            <a:endParaRPr kumimoji="1" lang="ja-JP" altLang="en-US" u="sng" dirty="0">
              <a:latin typeface="Meiryo UI" panose="020B0604030504040204" pitchFamily="50" charset="-128"/>
              <a:ea typeface="Meiryo UI" panose="020B0604030504040204" pitchFamily="50" charset="-128"/>
            </a:endParaRPr>
          </a:p>
        </p:txBody>
      </p:sp>
      <p:sp>
        <p:nvSpPr>
          <p:cNvPr id="11" name="正方形/長方形 10"/>
          <p:cNvSpPr/>
          <p:nvPr/>
        </p:nvSpPr>
        <p:spPr>
          <a:xfrm>
            <a:off x="352697" y="3713788"/>
            <a:ext cx="6779623" cy="2849390"/>
          </a:xfrm>
          <a:prstGeom prst="rect">
            <a:avLst/>
          </a:prstGeom>
          <a:noFill/>
          <a:ln w="38100">
            <a:solidFill>
              <a:srgbClr val="0070C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342900" indent="-342900">
              <a:buFont typeface="Wingdings" panose="05000000000000000000" pitchFamily="2" charset="2"/>
              <a:buChar char="u"/>
            </a:pPr>
            <a:r>
              <a:rPr kumimoji="1" lang="ja-JP" altLang="en-US" sz="2000" b="1" dirty="0" smtClean="0">
                <a:solidFill>
                  <a:schemeClr val="tx1"/>
                </a:solidFill>
                <a:latin typeface="Meiryo UI" panose="020B0604030504040204" pitchFamily="50" charset="-128"/>
                <a:ea typeface="Meiryo UI" panose="020B0604030504040204" pitchFamily="50" charset="-128"/>
              </a:rPr>
              <a:t>給水スポットの設置</a:t>
            </a:r>
            <a:endParaRPr kumimoji="1" lang="en-US" altLang="ja-JP" sz="2000" b="1" dirty="0" smtClean="0">
              <a:solidFill>
                <a:schemeClr val="tx1"/>
              </a:solidFill>
              <a:latin typeface="Meiryo UI" panose="020B0604030504040204" pitchFamily="50" charset="-128"/>
              <a:ea typeface="Meiryo UI" panose="020B0604030504040204" pitchFamily="50" charset="-128"/>
            </a:endParaRPr>
          </a:p>
          <a:p>
            <a:pPr marL="285750" indent="-285750">
              <a:lnSpc>
                <a:spcPct val="120000"/>
              </a:lnSpc>
              <a:spcBef>
                <a:spcPts val="600"/>
              </a:spcBef>
              <a:buFont typeface="Arial" panose="020B0604020202020204" pitchFamily="34" charset="0"/>
              <a:buChar char="•"/>
            </a:pPr>
            <a:r>
              <a:rPr lang="ja-JP" altLang="en-US" sz="1600" dirty="0" smtClean="0">
                <a:solidFill>
                  <a:schemeClr val="tx1"/>
                </a:solidFill>
                <a:latin typeface="Meiryo UI" panose="020B0604030504040204" pitchFamily="50" charset="-128"/>
                <a:ea typeface="Meiryo UI" panose="020B0604030504040204" pitchFamily="50" charset="-128"/>
              </a:rPr>
              <a:t>市民</a:t>
            </a:r>
            <a:r>
              <a:rPr lang="ja-JP" altLang="en-US" sz="1600" dirty="0">
                <a:solidFill>
                  <a:schemeClr val="tx1"/>
                </a:solidFill>
                <a:latin typeface="Meiryo UI" panose="020B0604030504040204" pitchFamily="50" charset="-128"/>
                <a:ea typeface="Meiryo UI" panose="020B0604030504040204" pitchFamily="50" charset="-128"/>
              </a:rPr>
              <a:t>・お客さまがマイボトルで大阪市の水道水を飲む体験を通じて、大阪の良さや水道事業への理解を深めていただくとともに、マイボトルの利用普及をめざしてウォーターディスペンサーを市内各所に設置します。</a:t>
            </a:r>
          </a:p>
          <a:p>
            <a:pPr marL="285750" indent="-285750">
              <a:lnSpc>
                <a:spcPct val="120000"/>
              </a:lnSpc>
              <a:spcBef>
                <a:spcPts val="1200"/>
              </a:spcBef>
              <a:buFont typeface="Arial" panose="020B0604020202020204" pitchFamily="34" charset="0"/>
              <a:buChar char="•"/>
            </a:pPr>
            <a:r>
              <a:rPr lang="ja-JP" altLang="en-US" sz="1600" dirty="0" smtClean="0">
                <a:solidFill>
                  <a:schemeClr val="tx1"/>
                </a:solidFill>
                <a:latin typeface="Meiryo UI" panose="020B0604030504040204" pitchFamily="50" charset="-128"/>
                <a:ea typeface="Meiryo UI" panose="020B0604030504040204" pitchFamily="50" charset="-128"/>
              </a:rPr>
              <a:t>この</a:t>
            </a:r>
            <a:r>
              <a:rPr lang="ja-JP" altLang="en-US" sz="1600" dirty="0">
                <a:solidFill>
                  <a:schemeClr val="tx1"/>
                </a:solidFill>
                <a:latin typeface="Meiryo UI" panose="020B0604030504040204" pitchFamily="50" charset="-128"/>
                <a:ea typeface="Meiryo UI" panose="020B0604030504040204" pitchFamily="50" charset="-128"/>
              </a:rPr>
              <a:t>ウォーターディスペンサーにはデジタルサイネージを据え付けており、当局をはじめとした</a:t>
            </a:r>
            <a:r>
              <a:rPr lang="ja-JP" altLang="en-US" sz="1600" dirty="0" smtClean="0">
                <a:solidFill>
                  <a:schemeClr val="tx1"/>
                </a:solidFill>
                <a:latin typeface="Meiryo UI" panose="020B0604030504040204" pitchFamily="50" charset="-128"/>
                <a:ea typeface="Meiryo UI" panose="020B0604030504040204" pitchFamily="50" charset="-128"/>
              </a:rPr>
              <a:t>広報用動画</a:t>
            </a:r>
            <a:r>
              <a:rPr lang="ja-JP" altLang="en-US" sz="1600" dirty="0">
                <a:solidFill>
                  <a:schemeClr val="tx1"/>
                </a:solidFill>
                <a:latin typeface="Meiryo UI" panose="020B0604030504040204" pitchFamily="50" charset="-128"/>
                <a:ea typeface="Meiryo UI" panose="020B0604030504040204" pitchFamily="50" charset="-128"/>
              </a:rPr>
              <a:t>を放映し、利用者や通行者へ動画による</a:t>
            </a:r>
            <a:r>
              <a:rPr lang="en-US" altLang="ja-JP" sz="1600" dirty="0">
                <a:solidFill>
                  <a:schemeClr val="tx1"/>
                </a:solidFill>
                <a:latin typeface="Meiryo UI" panose="020B0604030504040204" pitchFamily="50" charset="-128"/>
                <a:ea typeface="Meiryo UI" panose="020B0604030504040204" pitchFamily="50" charset="-128"/>
              </a:rPr>
              <a:t>PR</a:t>
            </a:r>
            <a:r>
              <a:rPr lang="ja-JP" altLang="en-US" sz="1600" dirty="0">
                <a:solidFill>
                  <a:schemeClr val="tx1"/>
                </a:solidFill>
                <a:latin typeface="Meiryo UI" panose="020B0604030504040204" pitchFamily="50" charset="-128"/>
                <a:ea typeface="Meiryo UI" panose="020B0604030504040204" pitchFamily="50" charset="-128"/>
              </a:rPr>
              <a:t>も行います。</a:t>
            </a:r>
          </a:p>
          <a:p>
            <a:pPr marL="285750" indent="-285750">
              <a:lnSpc>
                <a:spcPct val="120000"/>
              </a:lnSpc>
              <a:spcBef>
                <a:spcPts val="1200"/>
              </a:spcBef>
              <a:buFont typeface="Arial" panose="020B0604020202020204" pitchFamily="34" charset="0"/>
              <a:buChar char="•"/>
            </a:pPr>
            <a:r>
              <a:rPr lang="ja-JP" altLang="en-US" sz="1600" dirty="0" smtClean="0">
                <a:solidFill>
                  <a:schemeClr val="tx1"/>
                </a:solidFill>
                <a:latin typeface="Meiryo UI" panose="020B0604030504040204" pitchFamily="50" charset="-128"/>
                <a:ea typeface="Meiryo UI" panose="020B0604030504040204" pitchFamily="50" charset="-128"/>
              </a:rPr>
              <a:t>なお</a:t>
            </a:r>
            <a:r>
              <a:rPr lang="ja-JP" altLang="en-US" sz="1600" dirty="0">
                <a:solidFill>
                  <a:schemeClr val="tx1"/>
                </a:solidFill>
                <a:latin typeface="Meiryo UI" panose="020B0604030504040204" pitchFamily="50" charset="-128"/>
                <a:ea typeface="Meiryo UI" panose="020B0604030504040204" pitchFamily="50" charset="-128"/>
              </a:rPr>
              <a:t>、当初は８月末までの設置を予定していましたが、コロナ禍の影響により予定を見直し、来年２月～３月に順次設置していく予定です。</a:t>
            </a:r>
          </a:p>
          <a:p>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endParaRPr kumimoji="1" lang="ja-JP" altLang="en-US" sz="1600" dirty="0">
              <a:solidFill>
                <a:schemeClr val="tx1"/>
              </a:solidFill>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2"/>
          <a:stretch>
            <a:fillRect/>
          </a:stretch>
        </p:blipFill>
        <p:spPr>
          <a:xfrm>
            <a:off x="8212338" y="3887078"/>
            <a:ext cx="1348352" cy="2896633"/>
          </a:xfrm>
          <a:prstGeom prst="rect">
            <a:avLst/>
          </a:prstGeom>
        </p:spPr>
      </p:pic>
      <p:sp>
        <p:nvSpPr>
          <p:cNvPr id="6" name="正方形/長方形 5"/>
          <p:cNvSpPr/>
          <p:nvPr/>
        </p:nvSpPr>
        <p:spPr>
          <a:xfrm>
            <a:off x="7619417" y="3517746"/>
            <a:ext cx="2534195" cy="3693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ウォーターディスペンサーイメージ</a:t>
            </a:r>
            <a:r>
              <a:rPr kumimoji="1" lang="en-US" altLang="ja-JP" sz="1400" dirty="0" smtClean="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7" name="角丸四角形 6"/>
          <p:cNvSpPr/>
          <p:nvPr/>
        </p:nvSpPr>
        <p:spPr>
          <a:xfrm>
            <a:off x="9560690" y="4532811"/>
            <a:ext cx="2470201" cy="1515291"/>
          </a:xfrm>
          <a:prstGeom prst="round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kumimoji="1" lang="ja-JP" altLang="en-US" sz="1400" dirty="0" smtClean="0">
                <a:solidFill>
                  <a:schemeClr val="tx1"/>
                </a:solidFill>
                <a:latin typeface="Meiryo UI" panose="020B0604030504040204" pitchFamily="50" charset="-128"/>
                <a:ea typeface="Meiryo UI" panose="020B0604030504040204" pitchFamily="50" charset="-128"/>
              </a:rPr>
              <a:t>設置予定場所</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285750" indent="-285750">
              <a:spcBef>
                <a:spcPts val="600"/>
              </a:spcBef>
              <a:buFont typeface="Arial" panose="020B0604020202020204" pitchFamily="34" charset="0"/>
              <a:buChar char="•"/>
            </a:pPr>
            <a:r>
              <a:rPr lang="ja-JP" altLang="en-US" sz="1400" dirty="0">
                <a:solidFill>
                  <a:schemeClr val="tx1"/>
                </a:solidFill>
                <a:latin typeface="Meiryo UI" panose="020B0604030504040204" pitchFamily="50" charset="-128"/>
                <a:ea typeface="Meiryo UI" panose="020B0604030504040204" pitchFamily="50" charset="-128"/>
              </a:rPr>
              <a:t>大阪</a:t>
            </a:r>
            <a:r>
              <a:rPr lang="ja-JP" altLang="en-US" sz="1400" dirty="0" smtClean="0">
                <a:solidFill>
                  <a:schemeClr val="tx1"/>
                </a:solidFill>
                <a:latin typeface="Meiryo UI" panose="020B0604030504040204" pitchFamily="50" charset="-128"/>
                <a:ea typeface="Meiryo UI" panose="020B0604030504040204" pitchFamily="50" charset="-128"/>
              </a:rPr>
              <a:t>城公園内　３か所</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285750" indent="-285750">
              <a:spcBef>
                <a:spcPts val="600"/>
              </a:spcBef>
              <a:buFont typeface="Arial" panose="020B0604020202020204" pitchFamily="34" charset="0"/>
              <a:buChar char="•"/>
            </a:pPr>
            <a:r>
              <a:rPr kumimoji="1" lang="ja-JP" altLang="en-US" sz="1400" dirty="0" smtClean="0">
                <a:solidFill>
                  <a:schemeClr val="tx1"/>
                </a:solidFill>
                <a:latin typeface="Meiryo UI" panose="020B0604030504040204" pitchFamily="50" charset="-128"/>
                <a:ea typeface="Meiryo UI" panose="020B0604030504040204" pitchFamily="50" charset="-128"/>
              </a:rPr>
              <a:t>天王寺動物園</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285750" indent="-285750">
              <a:spcBef>
                <a:spcPts val="600"/>
              </a:spcBef>
              <a:buFont typeface="Arial" panose="020B0604020202020204" pitchFamily="34" charset="0"/>
              <a:buChar char="•"/>
            </a:pPr>
            <a:r>
              <a:rPr lang="ja-JP" altLang="en-US" sz="1400" dirty="0">
                <a:solidFill>
                  <a:schemeClr val="tx1"/>
                </a:solidFill>
                <a:latin typeface="Meiryo UI" panose="020B0604030504040204" pitchFamily="50" charset="-128"/>
                <a:ea typeface="Meiryo UI" panose="020B0604030504040204" pitchFamily="50" charset="-128"/>
              </a:rPr>
              <a:t>大阪市</a:t>
            </a:r>
            <a:r>
              <a:rPr lang="ja-JP" altLang="en-US" sz="1400" dirty="0" smtClean="0">
                <a:solidFill>
                  <a:schemeClr val="tx1"/>
                </a:solidFill>
                <a:latin typeface="Meiryo UI" panose="020B0604030504040204" pitchFamily="50" charset="-128"/>
                <a:ea typeface="Meiryo UI" panose="020B0604030504040204" pitchFamily="50" charset="-128"/>
              </a:rPr>
              <a:t>役所</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285750" indent="-285750">
              <a:spcBef>
                <a:spcPts val="600"/>
              </a:spcBef>
              <a:buFont typeface="Arial" panose="020B0604020202020204" pitchFamily="34" charset="0"/>
              <a:buChar char="•"/>
            </a:pPr>
            <a:r>
              <a:rPr kumimoji="1" lang="ja-JP" altLang="en-US" sz="1400" dirty="0" smtClean="0">
                <a:solidFill>
                  <a:schemeClr val="tx1"/>
                </a:solidFill>
                <a:latin typeface="Meiryo UI" panose="020B0604030504040204" pitchFamily="50" charset="-128"/>
                <a:ea typeface="Meiryo UI" panose="020B0604030504040204" pitchFamily="50" charset="-128"/>
              </a:rPr>
              <a:t>水道記念</a:t>
            </a:r>
            <a:r>
              <a:rPr kumimoji="1" lang="ja-JP" altLang="en-US" sz="1400" dirty="0">
                <a:solidFill>
                  <a:schemeClr val="tx1"/>
                </a:solidFill>
                <a:latin typeface="Meiryo UI" panose="020B0604030504040204" pitchFamily="50" charset="-128"/>
                <a:ea typeface="Meiryo UI" panose="020B0604030504040204" pitchFamily="50" charset="-128"/>
              </a:rPr>
              <a:t>館</a:t>
            </a:r>
          </a:p>
        </p:txBody>
      </p:sp>
    </p:spTree>
    <p:extLst>
      <p:ext uri="{BB962C8B-B14F-4D97-AF65-F5344CB8AC3E}">
        <p14:creationId xmlns:p14="http://schemas.microsoft.com/office/powerpoint/2010/main" val="28142361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73701" y="817491"/>
            <a:ext cx="6440054" cy="2587973"/>
          </a:xfrm>
          <a:prstGeom prst="rect">
            <a:avLst/>
          </a:prstGeom>
          <a:noFill/>
          <a:ln w="38100">
            <a:solidFill>
              <a:schemeClr val="accent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342900" indent="-342900">
              <a:buFont typeface="Wingdings" panose="05000000000000000000" pitchFamily="2" charset="2"/>
              <a:buChar char="u"/>
            </a:pPr>
            <a:r>
              <a:rPr lang="ja-JP" altLang="en-US" sz="2000" b="1" dirty="0" smtClean="0">
                <a:solidFill>
                  <a:schemeClr val="tx1"/>
                </a:solidFill>
                <a:latin typeface="Meiryo UI" panose="020B0604030504040204" pitchFamily="50" charset="-128"/>
                <a:ea typeface="Meiryo UI" panose="020B0604030504040204" pitchFamily="50" charset="-128"/>
              </a:rPr>
              <a:t>広報用動画の制作</a:t>
            </a:r>
            <a:endParaRPr lang="en-US" altLang="ja-JP" sz="2000" b="1" dirty="0" smtClean="0">
              <a:solidFill>
                <a:schemeClr val="tx1"/>
              </a:solidFill>
              <a:latin typeface="Meiryo UI" panose="020B0604030504040204" pitchFamily="50" charset="-128"/>
              <a:ea typeface="Meiryo UI" panose="020B0604030504040204" pitchFamily="50" charset="-128"/>
            </a:endParaRPr>
          </a:p>
          <a:p>
            <a:pPr marL="285750" indent="-285750">
              <a:lnSpc>
                <a:spcPct val="120000"/>
              </a:lnSpc>
              <a:spcBef>
                <a:spcPts val="1200"/>
              </a:spcBef>
              <a:buFont typeface="Arial" panose="020B0604020202020204" pitchFamily="34" charset="0"/>
              <a:buChar char="•"/>
            </a:pPr>
            <a:r>
              <a:rPr lang="ja-JP" altLang="en-US" sz="1600" dirty="0" smtClean="0">
                <a:solidFill>
                  <a:schemeClr val="tx1"/>
                </a:solidFill>
                <a:latin typeface="Meiryo UI" panose="020B0604030504040204" pitchFamily="50" charset="-128"/>
                <a:ea typeface="Meiryo UI" panose="020B0604030504040204" pitchFamily="50" charset="-128"/>
              </a:rPr>
              <a:t>１分</a:t>
            </a:r>
            <a:r>
              <a:rPr lang="en-US" altLang="ja-JP" sz="1600" dirty="0">
                <a:solidFill>
                  <a:schemeClr val="tx1"/>
                </a:solidFill>
                <a:latin typeface="Meiryo UI" panose="020B0604030504040204" pitchFamily="50" charset="-128"/>
                <a:ea typeface="Meiryo UI" panose="020B0604030504040204" pitchFamily="50" charset="-128"/>
              </a:rPr>
              <a:t>30</a:t>
            </a:r>
            <a:r>
              <a:rPr lang="ja-JP" altLang="en-US" sz="1600" dirty="0">
                <a:solidFill>
                  <a:schemeClr val="tx1"/>
                </a:solidFill>
                <a:latin typeface="Meiryo UI" panose="020B0604030504040204" pitchFamily="50" charset="-128"/>
                <a:ea typeface="Meiryo UI" panose="020B0604030504040204" pitchFamily="50" charset="-128"/>
              </a:rPr>
              <a:t>秒から２分程度の動画により、映像と音による視覚・聴覚からの直感的なメッセージの伝達効果を狙い、マイボトル利用啓発の動画を制作しました。</a:t>
            </a:r>
          </a:p>
          <a:p>
            <a:pPr marL="285750" indent="-285750">
              <a:lnSpc>
                <a:spcPct val="120000"/>
              </a:lnSpc>
              <a:spcBef>
                <a:spcPts val="1200"/>
              </a:spcBef>
              <a:buFont typeface="Arial" panose="020B0604020202020204" pitchFamily="34" charset="0"/>
              <a:buChar char="•"/>
            </a:pPr>
            <a:r>
              <a:rPr lang="ja-JP" altLang="en-US" sz="1600" dirty="0" smtClean="0">
                <a:solidFill>
                  <a:schemeClr val="tx1"/>
                </a:solidFill>
                <a:latin typeface="Meiryo UI" panose="020B0604030504040204" pitchFamily="50" charset="-128"/>
                <a:ea typeface="Meiryo UI" panose="020B0604030504040204" pitchFamily="50" charset="-128"/>
              </a:rPr>
              <a:t>この</a:t>
            </a:r>
            <a:r>
              <a:rPr lang="ja-JP" altLang="en-US" sz="1600" dirty="0">
                <a:solidFill>
                  <a:schemeClr val="tx1"/>
                </a:solidFill>
                <a:latin typeface="Meiryo UI" panose="020B0604030504040204" pitchFamily="50" charset="-128"/>
                <a:ea typeface="Meiryo UI" panose="020B0604030504040204" pitchFamily="50" charset="-128"/>
              </a:rPr>
              <a:t>動画</a:t>
            </a:r>
            <a:r>
              <a:rPr lang="ja-JP" altLang="en-US" sz="1600" dirty="0" smtClean="0">
                <a:solidFill>
                  <a:schemeClr val="tx1"/>
                </a:solidFill>
                <a:latin typeface="Meiryo UI" panose="020B0604030504040204" pitchFamily="50" charset="-128"/>
                <a:ea typeface="Meiryo UI" panose="020B0604030504040204" pitchFamily="50" charset="-128"/>
              </a:rPr>
              <a:t>を各種デジタルサイネージや</a:t>
            </a:r>
            <a:r>
              <a:rPr lang="en-US" altLang="ja-JP" sz="1600" dirty="0" smtClean="0">
                <a:solidFill>
                  <a:schemeClr val="tx1"/>
                </a:solidFill>
                <a:latin typeface="Meiryo UI" panose="020B0604030504040204" pitchFamily="50" charset="-128"/>
                <a:ea typeface="Meiryo UI" panose="020B0604030504040204" pitchFamily="50" charset="-128"/>
              </a:rPr>
              <a:t>SNS</a:t>
            </a:r>
            <a:r>
              <a:rPr lang="ja-JP" altLang="en-US" sz="1600" dirty="0" smtClean="0">
                <a:solidFill>
                  <a:schemeClr val="tx1"/>
                </a:solidFill>
                <a:latin typeface="Meiryo UI" panose="020B0604030504040204" pitchFamily="50" charset="-128"/>
                <a:ea typeface="Meiryo UI" panose="020B0604030504040204" pitchFamily="50" charset="-128"/>
              </a:rPr>
              <a:t>などで</a:t>
            </a:r>
            <a:r>
              <a:rPr lang="ja-JP" altLang="en-US" sz="1600" dirty="0">
                <a:solidFill>
                  <a:schemeClr val="tx1"/>
                </a:solidFill>
                <a:latin typeface="Meiryo UI" panose="020B0604030504040204" pitchFamily="50" charset="-128"/>
                <a:ea typeface="Meiryo UI" panose="020B0604030504040204" pitchFamily="50" charset="-128"/>
              </a:rPr>
              <a:t>発信していくことで、これまで当局の広報では必ずしもアプローチできていなかった若年層へアピールしていくことも期待しています</a:t>
            </a:r>
            <a:r>
              <a:rPr lang="ja-JP" altLang="en-US" sz="1600" dirty="0" smtClean="0">
                <a:solidFill>
                  <a:schemeClr val="tx1"/>
                </a:solidFill>
                <a:latin typeface="Meiryo UI" panose="020B0604030504040204" pitchFamily="50" charset="-128"/>
                <a:ea typeface="Meiryo UI" panose="020B0604030504040204" pitchFamily="50" charset="-128"/>
              </a:rPr>
              <a:t>。</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3" name="正方形/長方形 2"/>
          <p:cNvSpPr/>
          <p:nvPr/>
        </p:nvSpPr>
        <p:spPr>
          <a:xfrm>
            <a:off x="373701" y="3990597"/>
            <a:ext cx="6440054" cy="2501644"/>
          </a:xfrm>
          <a:prstGeom prst="rect">
            <a:avLst/>
          </a:prstGeom>
          <a:noFill/>
          <a:ln w="38100">
            <a:solidFill>
              <a:schemeClr val="accent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342900" indent="-342900">
              <a:buFont typeface="Wingdings" panose="05000000000000000000" pitchFamily="2" charset="2"/>
              <a:buChar char="u"/>
            </a:pPr>
            <a:r>
              <a:rPr lang="ja-JP" altLang="en-US" sz="2000" b="1" dirty="0" smtClean="0">
                <a:solidFill>
                  <a:schemeClr val="tx1"/>
                </a:solidFill>
                <a:latin typeface="Meiryo UI" panose="020B0604030504040204" pitchFamily="50" charset="-128"/>
                <a:ea typeface="Meiryo UI" panose="020B0604030504040204" pitchFamily="50" charset="-128"/>
              </a:rPr>
              <a:t>マンガを活用した</a:t>
            </a:r>
            <a:r>
              <a:rPr lang="en-US" altLang="ja-JP" sz="2000" b="1" dirty="0" smtClean="0">
                <a:solidFill>
                  <a:schemeClr val="tx1"/>
                </a:solidFill>
                <a:latin typeface="Meiryo UI" panose="020B0604030504040204" pitchFamily="50" charset="-128"/>
                <a:ea typeface="Meiryo UI" panose="020B0604030504040204" pitchFamily="50" charset="-128"/>
              </a:rPr>
              <a:t>PR</a:t>
            </a:r>
          </a:p>
          <a:p>
            <a:pPr marL="285750" indent="-285750">
              <a:lnSpc>
                <a:spcPct val="120000"/>
              </a:lnSpc>
              <a:spcBef>
                <a:spcPts val="1200"/>
              </a:spcBef>
              <a:buFont typeface="Arial" panose="020B0604020202020204" pitchFamily="34" charset="0"/>
              <a:buChar char="•"/>
            </a:pPr>
            <a:r>
              <a:rPr lang="ja-JP" altLang="en-US" sz="1600" dirty="0" smtClean="0">
                <a:solidFill>
                  <a:schemeClr val="tx1"/>
                </a:solidFill>
                <a:latin typeface="Meiryo UI" panose="020B0604030504040204" pitchFamily="50" charset="-128"/>
                <a:ea typeface="Meiryo UI" panose="020B0604030504040204" pitchFamily="50" charset="-128"/>
              </a:rPr>
              <a:t>水道事業について市民の皆さまに理解を深めていただくため、デザイナー学校の学生さんと共同で</a:t>
            </a:r>
            <a:r>
              <a:rPr lang="en-US" altLang="ja-JP" sz="1600" dirty="0" smtClean="0">
                <a:solidFill>
                  <a:schemeClr val="tx1"/>
                </a:solidFill>
                <a:latin typeface="Meiryo UI" panose="020B0604030504040204" pitchFamily="50" charset="-128"/>
                <a:ea typeface="Meiryo UI" panose="020B0604030504040204" pitchFamily="50" charset="-128"/>
              </a:rPr>
              <a:t>PR</a:t>
            </a:r>
            <a:r>
              <a:rPr lang="ja-JP" altLang="en-US" sz="1600" dirty="0" smtClean="0">
                <a:solidFill>
                  <a:schemeClr val="tx1"/>
                </a:solidFill>
                <a:latin typeface="Meiryo UI" panose="020B0604030504040204" pitchFamily="50" charset="-128"/>
                <a:ea typeface="Meiryo UI" panose="020B0604030504040204" pitchFamily="50" charset="-128"/>
              </a:rPr>
              <a:t>マンガを作成し、広報に活用しています。</a:t>
            </a:r>
            <a:endParaRPr lang="en-US" altLang="ja-JP" sz="1600" dirty="0" smtClean="0">
              <a:solidFill>
                <a:schemeClr val="tx1"/>
              </a:solidFill>
              <a:latin typeface="Meiryo UI" panose="020B0604030504040204" pitchFamily="50" charset="-128"/>
              <a:ea typeface="Meiryo UI" panose="020B0604030504040204" pitchFamily="50" charset="-128"/>
            </a:endParaRPr>
          </a:p>
          <a:p>
            <a:pPr marL="285750" indent="-285750">
              <a:lnSpc>
                <a:spcPct val="120000"/>
              </a:lnSpc>
              <a:spcBef>
                <a:spcPts val="1200"/>
              </a:spcBef>
              <a:buFont typeface="Arial" panose="020B0604020202020204" pitchFamily="34" charset="0"/>
              <a:buChar char="•"/>
            </a:pPr>
            <a:r>
              <a:rPr lang="ja-JP" altLang="en-US" sz="1600" dirty="0" smtClean="0">
                <a:solidFill>
                  <a:schemeClr val="tx1"/>
                </a:solidFill>
                <a:latin typeface="Meiryo UI" panose="020B0604030504040204" pitchFamily="50" charset="-128"/>
                <a:ea typeface="Meiryo UI" panose="020B0604030504040204" pitchFamily="50" charset="-128"/>
              </a:rPr>
              <a:t>今年度下半期に</a:t>
            </a:r>
            <a:r>
              <a:rPr kumimoji="1" lang="ja-JP" altLang="en-US" sz="1600" dirty="0" smtClean="0">
                <a:solidFill>
                  <a:schemeClr val="tx1"/>
                </a:solidFill>
                <a:latin typeface="Meiryo UI" panose="020B0604030504040204" pitchFamily="50" charset="-128"/>
                <a:ea typeface="Meiryo UI" panose="020B0604030504040204" pitchFamily="50" charset="-128"/>
              </a:rPr>
              <a:t>、給水スポットの普及、マイボトル利用促進に関する取組をテーマにマンガを作成する予定です。</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285750" indent="-285750">
              <a:lnSpc>
                <a:spcPct val="120000"/>
              </a:lnSpc>
              <a:spcBef>
                <a:spcPts val="1200"/>
              </a:spcBef>
              <a:buFont typeface="Arial" panose="020B0604020202020204" pitchFamily="34" charset="0"/>
              <a:buChar char="•"/>
            </a:pPr>
            <a:r>
              <a:rPr lang="ja-JP" altLang="en-US" sz="1600" dirty="0" smtClean="0">
                <a:solidFill>
                  <a:schemeClr val="tx1"/>
                </a:solidFill>
                <a:latin typeface="Meiryo UI" panose="020B0604030504040204" pitchFamily="50" charset="-128"/>
                <a:ea typeface="Meiryo UI" panose="020B0604030504040204" pitchFamily="50" charset="-128"/>
              </a:rPr>
              <a:t>作成したマンガは当局</a:t>
            </a:r>
            <a:r>
              <a:rPr lang="en-US" altLang="ja-JP" sz="1600" dirty="0" smtClean="0">
                <a:solidFill>
                  <a:schemeClr val="tx1"/>
                </a:solidFill>
                <a:latin typeface="Meiryo UI" panose="020B0604030504040204" pitchFamily="50" charset="-128"/>
                <a:ea typeface="Meiryo UI" panose="020B0604030504040204" pitchFamily="50" charset="-128"/>
              </a:rPr>
              <a:t>HP</a:t>
            </a:r>
            <a:r>
              <a:rPr lang="ja-JP" altLang="en-US" sz="1600" dirty="0" smtClean="0">
                <a:solidFill>
                  <a:schemeClr val="tx1"/>
                </a:solidFill>
                <a:latin typeface="Meiryo UI" panose="020B0604030504040204" pitchFamily="50" charset="-128"/>
                <a:ea typeface="Meiryo UI" panose="020B0604030504040204" pitchFamily="50" charset="-128"/>
              </a:rPr>
              <a:t>で公表のほか、イベント等で掲示・配布しています。</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5" name="正方形/長方形 4"/>
          <p:cNvSpPr/>
          <p:nvPr/>
        </p:nvSpPr>
        <p:spPr>
          <a:xfrm>
            <a:off x="7762953" y="584397"/>
            <a:ext cx="3450684" cy="3693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広報用動画「おでかけにマイボトル編」</a:t>
            </a:r>
            <a:r>
              <a:rPr kumimoji="1" lang="en-US" altLang="ja-JP" sz="1400" dirty="0" smtClean="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62568" y="3763576"/>
            <a:ext cx="2263140" cy="3017520"/>
          </a:xfrm>
          <a:prstGeom prst="rect">
            <a:avLst/>
          </a:prstGeom>
        </p:spPr>
      </p:pic>
      <p:sp>
        <p:nvSpPr>
          <p:cNvPr id="7" name="正方形/長方形 6"/>
          <p:cNvSpPr/>
          <p:nvPr/>
        </p:nvSpPr>
        <p:spPr>
          <a:xfrm>
            <a:off x="7184597" y="3763576"/>
            <a:ext cx="2212258" cy="454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昨年度作成したマンガ</a:t>
            </a:r>
            <a:r>
              <a:rPr kumimoji="1" lang="en-US" altLang="ja-JP" sz="1400" dirty="0" smtClean="0">
                <a:solidFill>
                  <a:schemeClr val="tx1"/>
                </a:solidFill>
                <a:latin typeface="Meiryo UI" panose="020B0604030504040204" pitchFamily="50" charset="-128"/>
                <a:ea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pic>
        <p:nvPicPr>
          <p:cNvPr id="8" name="図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08975" y="953729"/>
            <a:ext cx="4358640" cy="2451735"/>
          </a:xfrm>
          <a:prstGeom prst="rect">
            <a:avLst/>
          </a:prstGeom>
        </p:spPr>
      </p:pic>
    </p:spTree>
    <p:extLst>
      <p:ext uri="{BB962C8B-B14F-4D97-AF65-F5344CB8AC3E}">
        <p14:creationId xmlns:p14="http://schemas.microsoft.com/office/powerpoint/2010/main" val="2239101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TotalTime>
  <Words>464</Words>
  <Application>Microsoft Office PowerPoint</Application>
  <PresentationFormat>ワイド画面</PresentationFormat>
  <Paragraphs>30</Paragraphs>
  <Slides>3</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3</vt:i4>
      </vt:variant>
    </vt:vector>
  </HeadingPairs>
  <TitlesOfParts>
    <vt:vector size="13" baseType="lpstr">
      <vt:lpstr>Meiryo UI</vt:lpstr>
      <vt:lpstr>ＭＳ ゴシック</vt:lpstr>
      <vt:lpstr>游ゴシック</vt:lpstr>
      <vt:lpstr>游ゴシック Light</vt:lpstr>
      <vt:lpstr>游明朝</vt:lpstr>
      <vt:lpstr>Arial</vt:lpstr>
      <vt:lpstr>Times New Roman</vt:lpstr>
      <vt:lpstr>Wingdings</vt:lpstr>
      <vt:lpstr>Office テーマ</vt:lpstr>
      <vt:lpstr>デザインの設定</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坂平　達</dc:creator>
  <cp:lastModifiedBy>OKUNO FAMILY</cp:lastModifiedBy>
  <cp:revision>17</cp:revision>
  <dcterms:created xsi:type="dcterms:W3CDTF">2020-10-01T02:26:58Z</dcterms:created>
  <dcterms:modified xsi:type="dcterms:W3CDTF">2020-10-11T08:01:33Z</dcterms:modified>
</cp:coreProperties>
</file>