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906000" cy="6858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B343FD40-8EF1-495A-9E41-AE91A79486EE}">
          <p14:sldIdLst>
            <p14:sldId id="256"/>
            <p14:sldId id="257"/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76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B0173-1226-42AF-8EB0-A975BF37DBF9}" type="datetimeFigureOut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DAEA2-C022-499D-A059-5DF21E33CB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5321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84" indent="0" algn="ctr">
              <a:buNone/>
              <a:defRPr sz="1625"/>
            </a:lvl2pPr>
            <a:lvl3pPr marL="742969" indent="0" algn="ctr">
              <a:buNone/>
              <a:defRPr sz="1463"/>
            </a:lvl3pPr>
            <a:lvl4pPr marL="1114453" indent="0" algn="ctr">
              <a:buNone/>
              <a:defRPr sz="1300"/>
            </a:lvl4pPr>
            <a:lvl5pPr marL="1485937" indent="0" algn="ctr">
              <a:buNone/>
              <a:defRPr sz="1300"/>
            </a:lvl5pPr>
            <a:lvl6pPr marL="1857421" indent="0" algn="ctr">
              <a:buNone/>
              <a:defRPr sz="1300"/>
            </a:lvl6pPr>
            <a:lvl7pPr marL="2228906" indent="0" algn="ctr">
              <a:buNone/>
              <a:defRPr sz="1300"/>
            </a:lvl7pPr>
            <a:lvl8pPr marL="2600390" indent="0" algn="ctr">
              <a:buNone/>
              <a:defRPr sz="1300"/>
            </a:lvl8pPr>
            <a:lvl9pPr marL="2971874" indent="0" algn="ctr">
              <a:buNone/>
              <a:defRPr sz="13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F7E4-D687-4EB6-95E6-3A3BB94026FC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5C116-6AA8-4A04-BAC1-8CBC5A2F8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7509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4503-A86F-4290-A064-7D7284F52C13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5C116-6AA8-4A04-BAC1-8CBC5A2F8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3826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87FD-B737-4349-9694-5E2F7DD9D31C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5C116-6AA8-4A04-BAC1-8CBC5A2F8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458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25BFD-EF91-4A0A-AFFA-BFB6CF7C11D2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8C3F-0FFE-4B60-83CD-A24F286F4FF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3297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21EDD-9715-4BDB-BBCF-7D17009CAC5D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8C3F-0FFE-4B60-83CD-A24F286F4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92979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B7B7-314E-45CC-962A-509624E429BF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8C3F-0FFE-4B60-83CD-A24F286F4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858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C35C-92F7-4DB0-9833-A397AAF647F2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8C3F-0FFE-4B60-83CD-A24F286F4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7117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5A90-D627-4EF3-85BF-B3BB91A95D25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8C3F-0FFE-4B60-83CD-A24F286F4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7008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74F0B-BAA0-40A4-883E-255968F161E6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8C3F-0FFE-4B60-83CD-A24F286F4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348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A969-F630-45B3-8240-0C9A2418957D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8C3F-0FFE-4B60-83CD-A24F286F4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61912" y="1"/>
            <a:ext cx="9967913" cy="3992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000">
                <a:srgbClr val="E3EEF8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ja-JP" altLang="en-US" sz="1463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大阪市水道局におけるマイボトル推進に係る取組について</a:t>
            </a:r>
            <a:endParaRPr kumimoji="1" lang="ja-JP" altLang="en-US" sz="1463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" name="直線コネクタ 5"/>
          <p:cNvCxnSpPr/>
          <p:nvPr userDrawn="1"/>
        </p:nvCxnSpPr>
        <p:spPr>
          <a:xfrm flipV="1">
            <a:off x="-156961" y="399245"/>
            <a:ext cx="1023387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241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8F1C-C987-4C1D-A3CB-8B4EB2932FE0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8C3F-0FFE-4B60-83CD-A24F286F4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8568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32B5-1E73-42CE-A698-0CCD711CB2A5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5C116-6AA8-4A04-BAC1-8CBC5A2F8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2094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C8A8-E212-4F67-881F-ACACDABCBB4F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8C3F-0FFE-4B60-83CD-A24F286F4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2744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603-5046-462C-A227-98F0A75A1AC9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8C3F-0FFE-4B60-83CD-A24F286F4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520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38C1-063E-4C4A-AF44-9807CB6FEAC8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8C3F-0FFE-4B60-83CD-A24F286F4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681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03F6-C618-4268-BC3C-829DE749FDCF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8C3F-0FFE-4B60-83CD-A24F286F4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68110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7D3CA-C671-4B64-AFE1-E3ADFDDE575C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8C3F-0FFE-4B60-83CD-A24F286F4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001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5878" y="1709741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5878" y="4589466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8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69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5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2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427-3653-4252-96BF-F27C2C2B4D47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5C116-6AA8-4A04-BAC1-8CBC5A2F8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9917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DC83-1E12-4F5E-AE47-EE3EA7FE8A71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5C116-6AA8-4A04-BAC1-8CBC5A2F8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0274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9" y="365128"/>
            <a:ext cx="8543925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84" indent="0">
              <a:buNone/>
              <a:defRPr sz="1625" b="1"/>
            </a:lvl2pPr>
            <a:lvl3pPr marL="742969" indent="0">
              <a:buNone/>
              <a:defRPr sz="1463" b="1"/>
            </a:lvl3pPr>
            <a:lvl4pPr marL="1114453" indent="0">
              <a:buNone/>
              <a:defRPr sz="1300" b="1"/>
            </a:lvl4pPr>
            <a:lvl5pPr marL="1485937" indent="0">
              <a:buNone/>
              <a:defRPr sz="1300" b="1"/>
            </a:lvl5pPr>
            <a:lvl6pPr marL="1857421" indent="0">
              <a:buNone/>
              <a:defRPr sz="1300" b="1"/>
            </a:lvl6pPr>
            <a:lvl7pPr marL="2228906" indent="0">
              <a:buNone/>
              <a:defRPr sz="1300" b="1"/>
            </a:lvl7pPr>
            <a:lvl8pPr marL="2600390" indent="0">
              <a:buNone/>
              <a:defRPr sz="1300" b="1"/>
            </a:lvl8pPr>
            <a:lvl9pPr marL="2971874" indent="0">
              <a:buNone/>
              <a:defRPr sz="13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84" indent="0">
              <a:buNone/>
              <a:defRPr sz="1625" b="1"/>
            </a:lvl2pPr>
            <a:lvl3pPr marL="742969" indent="0">
              <a:buNone/>
              <a:defRPr sz="1463" b="1"/>
            </a:lvl3pPr>
            <a:lvl4pPr marL="1114453" indent="0">
              <a:buNone/>
              <a:defRPr sz="1300" b="1"/>
            </a:lvl4pPr>
            <a:lvl5pPr marL="1485937" indent="0">
              <a:buNone/>
              <a:defRPr sz="1300" b="1"/>
            </a:lvl5pPr>
            <a:lvl6pPr marL="1857421" indent="0">
              <a:buNone/>
              <a:defRPr sz="1300" b="1"/>
            </a:lvl6pPr>
            <a:lvl7pPr marL="2228906" indent="0">
              <a:buNone/>
              <a:defRPr sz="1300" b="1"/>
            </a:lvl7pPr>
            <a:lvl8pPr marL="2600390" indent="0">
              <a:buNone/>
              <a:defRPr sz="1300" b="1"/>
            </a:lvl8pPr>
            <a:lvl9pPr marL="2971874" indent="0">
              <a:buNone/>
              <a:defRPr sz="13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1DA1-E1EE-42EC-8993-F6A361FCB479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5C116-6AA8-4A04-BAC1-8CBC5A2F8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182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3FF7-295F-4B0F-B63B-35745391F1F5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5C116-6AA8-4A04-BAC1-8CBC5A2F8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185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9F53-4F7F-4EB2-B1AC-A4EFC999DF0A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5C116-6AA8-4A04-BAC1-8CBC5A2F8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342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11341" y="987428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84" indent="0">
              <a:buNone/>
              <a:defRPr sz="1138"/>
            </a:lvl2pPr>
            <a:lvl3pPr marL="742969" indent="0">
              <a:buNone/>
              <a:defRPr sz="975"/>
            </a:lvl3pPr>
            <a:lvl4pPr marL="1114453" indent="0">
              <a:buNone/>
              <a:defRPr sz="813"/>
            </a:lvl4pPr>
            <a:lvl5pPr marL="1485937" indent="0">
              <a:buNone/>
              <a:defRPr sz="813"/>
            </a:lvl5pPr>
            <a:lvl6pPr marL="1857421" indent="0">
              <a:buNone/>
              <a:defRPr sz="813"/>
            </a:lvl6pPr>
            <a:lvl7pPr marL="2228906" indent="0">
              <a:buNone/>
              <a:defRPr sz="813"/>
            </a:lvl7pPr>
            <a:lvl8pPr marL="2600390" indent="0">
              <a:buNone/>
              <a:defRPr sz="813"/>
            </a:lvl8pPr>
            <a:lvl9pPr marL="2971874" indent="0">
              <a:buNone/>
              <a:defRPr sz="813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AA4E5-65D1-4B3A-91F6-794C8A90520F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5C116-6AA8-4A04-BAC1-8CBC5A2F8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9872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11341" y="987428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84" indent="0">
              <a:buNone/>
              <a:defRPr sz="2275"/>
            </a:lvl2pPr>
            <a:lvl3pPr marL="742969" indent="0">
              <a:buNone/>
              <a:defRPr sz="1950"/>
            </a:lvl3pPr>
            <a:lvl4pPr marL="1114453" indent="0">
              <a:buNone/>
              <a:defRPr sz="1625"/>
            </a:lvl4pPr>
            <a:lvl5pPr marL="1485937" indent="0">
              <a:buNone/>
              <a:defRPr sz="1625"/>
            </a:lvl5pPr>
            <a:lvl6pPr marL="1857421" indent="0">
              <a:buNone/>
              <a:defRPr sz="1625"/>
            </a:lvl6pPr>
            <a:lvl7pPr marL="2228906" indent="0">
              <a:buNone/>
              <a:defRPr sz="1625"/>
            </a:lvl7pPr>
            <a:lvl8pPr marL="2600390" indent="0">
              <a:buNone/>
              <a:defRPr sz="1625"/>
            </a:lvl8pPr>
            <a:lvl9pPr marL="2971874" indent="0">
              <a:buNone/>
              <a:defRPr sz="16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84" indent="0">
              <a:buNone/>
              <a:defRPr sz="1138"/>
            </a:lvl2pPr>
            <a:lvl3pPr marL="742969" indent="0">
              <a:buNone/>
              <a:defRPr sz="975"/>
            </a:lvl3pPr>
            <a:lvl4pPr marL="1114453" indent="0">
              <a:buNone/>
              <a:defRPr sz="813"/>
            </a:lvl4pPr>
            <a:lvl5pPr marL="1485937" indent="0">
              <a:buNone/>
              <a:defRPr sz="813"/>
            </a:lvl5pPr>
            <a:lvl6pPr marL="1857421" indent="0">
              <a:buNone/>
              <a:defRPr sz="813"/>
            </a:lvl6pPr>
            <a:lvl7pPr marL="2228906" indent="0">
              <a:buNone/>
              <a:defRPr sz="813"/>
            </a:lvl7pPr>
            <a:lvl8pPr marL="2600390" indent="0">
              <a:buNone/>
              <a:defRPr sz="813"/>
            </a:lvl8pPr>
            <a:lvl9pPr marL="2971874" indent="0">
              <a:buNone/>
              <a:defRPr sz="813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3D51-0DD1-4D0D-9BA2-AEC1EB9F680D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5C116-6AA8-4A04-BAC1-8CBC5A2F8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3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4F63-E5E8-4183-9329-E4F8FC3618C5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1363" y="635635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5C116-6AA8-4A04-BAC1-8CBC5A2F8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-61912" y="1"/>
            <a:ext cx="9967913" cy="3992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000">
                <a:srgbClr val="E3EEF8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ja-JP" altLang="en-US" sz="1463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令和２年度　大阪市水道局におけるマイボトル推進に係る取組について</a:t>
            </a:r>
            <a:endParaRPr kumimoji="1" lang="ja-JP" altLang="en-US" sz="1463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8" name="直線コネクタ 7"/>
          <p:cNvCxnSpPr/>
          <p:nvPr userDrawn="1"/>
        </p:nvCxnSpPr>
        <p:spPr>
          <a:xfrm flipV="1">
            <a:off x="-156961" y="399245"/>
            <a:ext cx="1023387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84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742969" rtl="0" eaLnBrk="1" latinLnBrk="0" hangingPunct="1">
        <a:lnSpc>
          <a:spcPct val="90000"/>
        </a:lnSpc>
        <a:spcBef>
          <a:spcPct val="0"/>
        </a:spcBef>
        <a:buNone/>
        <a:defRPr kumimoji="1"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2" indent="-185742" algn="l" defTabSz="742969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kumimoji="1"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27" indent="-185742" algn="l" defTabSz="742969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11" indent="-185742" algn="l" defTabSz="742969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96" indent="-185742" algn="l" defTabSz="742969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80" indent="-185742" algn="l" defTabSz="742969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64" indent="-185742" algn="l" defTabSz="742969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648" indent="-185742" algn="l" defTabSz="742969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132" indent="-185742" algn="l" defTabSz="742969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17" indent="-185742" algn="l" defTabSz="742969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42969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84" algn="l" defTabSz="742969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69" algn="l" defTabSz="742969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53" algn="l" defTabSz="742969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37" algn="l" defTabSz="742969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21" algn="l" defTabSz="742969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algn="l" defTabSz="742969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90" algn="l" defTabSz="742969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74" algn="l" defTabSz="742969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21EDD-9715-4BDB-BBCF-7D17009CAC5D}" type="datetime1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18C3F-0FFE-4B60-83CD-A24F286F4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72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50" r:id="rId12"/>
    <p:sldLayoutId id="214748366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city.osaka.lg.jp/suido/page/0000532231.html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301932" y="1513250"/>
            <a:ext cx="7302137" cy="1742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575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大阪市水道局における</a:t>
            </a:r>
            <a:endParaRPr lang="en-US" altLang="ja-JP" sz="3575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3575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3575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マイボトル推進に係る取組について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01932" y="4141880"/>
            <a:ext cx="730213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大阪市水道局</a:t>
            </a:r>
            <a:endParaRPr lang="en-US" altLang="ja-JP" sz="32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32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令和３年７月</a:t>
            </a:r>
            <a:r>
              <a:rPr lang="en-US" altLang="ja-JP" sz="32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32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３日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8C3F-0FFE-4B60-83CD-A24F286F4FF2}" type="slidenum">
              <a:rPr lang="ja-JP" altLang="en-US" sz="130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fld>
            <a:endParaRPr lang="ja-JP" alt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テキスト ボックス 6"/>
          <p:cNvSpPr txBox="1"/>
          <p:nvPr/>
        </p:nvSpPr>
        <p:spPr>
          <a:xfrm>
            <a:off x="8110538" y="227602"/>
            <a:ext cx="1436959" cy="39980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lnSpc>
                <a:spcPts val="2200"/>
              </a:lnSpc>
              <a:spcAft>
                <a:spcPts val="0"/>
              </a:spcAft>
            </a:pPr>
            <a:r>
              <a:rPr lang="ja-JP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資料</a:t>
            </a:r>
            <a:r>
              <a:rPr lang="ja-JP" kern="100" dirty="0" smtClean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１－</a:t>
            </a:r>
            <a:r>
              <a:rPr lang="ja-JP" altLang="en-US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５</a:t>
            </a:r>
            <a:endParaRPr lang="ja-JP" sz="1600" kern="100" dirty="0">
              <a:effectLst/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ctr">
              <a:lnSpc>
                <a:spcPts val="2200"/>
              </a:lnSpc>
              <a:spcAft>
                <a:spcPts val="0"/>
              </a:spcAft>
            </a:pPr>
            <a:r>
              <a:rPr lang="en-US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 </a:t>
            </a:r>
            <a:endParaRPr lang="ja-JP" sz="1600" kern="100" dirty="0">
              <a:effectLst/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02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0" y="1147592"/>
            <a:ext cx="6346916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63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1463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１　令和２年度の主な取組報告①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513439" y="1472439"/>
            <a:ext cx="4111698" cy="4636946"/>
          </a:xfrm>
          <a:prstGeom prst="rect">
            <a:avLst/>
          </a:prstGeom>
          <a:noFill/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ja-JP" altLang="en-US" sz="1625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大阪市水道局無料給水スポット</a:t>
            </a:r>
            <a:endParaRPr lang="en-US" altLang="ja-JP" sz="1625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625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「水色スイッチ」の設置</a:t>
            </a:r>
            <a:endParaRPr lang="en-US" altLang="ja-JP" sz="1625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32178" indent="-232178">
              <a:lnSpc>
                <a:spcPct val="120000"/>
              </a:lnSpc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ja-JP" altLang="en-US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水道水の安全性やおいしさを実感していただくとともに、マイボトルの利用を推進していくために、オリジナル無料給水スポット「水色スイッチ」を市内</a:t>
            </a:r>
            <a:r>
              <a:rPr lang="en-US" altLang="ja-JP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か所に設置しました。</a:t>
            </a:r>
            <a:endParaRPr lang="en-US" altLang="ja-JP" sz="13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20000"/>
              </a:lnSpc>
              <a:spcBef>
                <a:spcPts val="488"/>
              </a:spcBef>
            </a:pPr>
            <a:r>
              <a:rPr lang="en-US" altLang="ja-JP" sz="97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97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写真下</a:t>
            </a:r>
            <a:r>
              <a:rPr lang="en-US" altLang="ja-JP" sz="97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97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97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97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内は</a:t>
            </a:r>
            <a:r>
              <a:rPr lang="en-US" altLang="ja-JP" sz="97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97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月までの１日あたりの平均利用回数</a:t>
            </a:r>
            <a:endParaRPr lang="en-US" altLang="ja-JP" sz="975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20000"/>
              </a:lnSpc>
              <a:spcBef>
                <a:spcPts val="488"/>
              </a:spcBef>
            </a:pPr>
            <a:endParaRPr lang="en-US" altLang="ja-JP" sz="13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32178" indent="-232178">
              <a:lnSpc>
                <a:spcPct val="120000"/>
              </a:lnSpc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ja-JP" altLang="en-US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設置にあっては、パートナーズメンバーであり、大阪市内に本社を構える魔法瓶メーカー「オルゴ株式会社」様、「象印マホービン株式会社」様、「ピーコック魔法瓶工業株式会社」様より多大なご協賛を頂戴しました。</a:t>
            </a:r>
            <a:endParaRPr lang="en-US" altLang="ja-JP" sz="13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20000"/>
              </a:lnSpc>
              <a:spcBef>
                <a:spcPts val="488"/>
              </a:spcBef>
            </a:pPr>
            <a:endParaRPr lang="en-US" altLang="ja-JP" sz="13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32178" indent="-232178">
              <a:lnSpc>
                <a:spcPct val="120000"/>
              </a:lnSpc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ja-JP" altLang="en-US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当局ホームページに、 「水色スイッチ」専用ページを作成しましたので、ぜひご覧ください。（マイボトルパートナーズもご紹介しています）</a:t>
            </a:r>
            <a:r>
              <a:rPr lang="en-US" altLang="ja-JP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2"/>
              </a:rPr>
              <a:t>https://www.city.osaka.lg.jp/suido/page/0000532231.html</a:t>
            </a:r>
            <a:endParaRPr lang="en-US" altLang="ja-JP" sz="13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32178" indent="-232178">
              <a:lnSpc>
                <a:spcPct val="120000"/>
              </a:lnSpc>
              <a:spcBef>
                <a:spcPts val="488"/>
              </a:spcBef>
              <a:buFont typeface="Arial" panose="020B0604020202020204" pitchFamily="34" charset="0"/>
              <a:buChar char="•"/>
            </a:pPr>
            <a:endParaRPr lang="en-US" altLang="ja-JP" sz="13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32178" indent="-232178">
              <a:lnSpc>
                <a:spcPct val="120000"/>
              </a:lnSpc>
              <a:spcBef>
                <a:spcPts val="488"/>
              </a:spcBef>
              <a:buFont typeface="Arial" panose="020B0604020202020204" pitchFamily="34" charset="0"/>
              <a:buChar char="•"/>
            </a:pPr>
            <a:endParaRPr lang="en-US" altLang="ja-JP" sz="13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26" y="1461076"/>
            <a:ext cx="1379221" cy="183854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68" y="1472440"/>
            <a:ext cx="1370696" cy="182718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808" y="3961875"/>
            <a:ext cx="1334286" cy="177864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83" y="3919634"/>
            <a:ext cx="1345667" cy="179323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229937" y="3364454"/>
            <a:ext cx="1551415" cy="442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38" dirty="0">
                <a:latin typeface="Meiryo UI" panose="020B0604030504040204" pitchFamily="50" charset="-128"/>
                <a:ea typeface="Meiryo UI" panose="020B0604030504040204" pitchFamily="50" charset="-128"/>
              </a:rPr>
              <a:t>天王寺動物園</a:t>
            </a:r>
            <a:endParaRPr lang="en-US" altLang="ja-JP" sz="1138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1138" dirty="0">
                <a:latin typeface="Meiryo UI" panose="020B0604030504040204" pitchFamily="50" charset="-128"/>
                <a:ea typeface="Meiryo UI" panose="020B0604030504040204" pitchFamily="50" charset="-128"/>
              </a:rPr>
              <a:t>(108</a:t>
            </a:r>
            <a:r>
              <a:rPr lang="ja-JP" altLang="en-US" sz="1138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96455" y="3335144"/>
            <a:ext cx="2025320" cy="442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38" dirty="0">
                <a:latin typeface="Meiryo UI" panose="020B0604030504040204" pitchFamily="50" charset="-128"/>
                <a:ea typeface="Meiryo UI" panose="020B0604030504040204" pitchFamily="50" charset="-128"/>
              </a:rPr>
              <a:t>MIRAIZA</a:t>
            </a:r>
          </a:p>
          <a:p>
            <a:pPr algn="ctr"/>
            <a:r>
              <a:rPr lang="en-US" altLang="ja-JP" sz="1138" dirty="0">
                <a:latin typeface="Meiryo UI" panose="020B0604030504040204" pitchFamily="50" charset="-128"/>
                <a:ea typeface="Meiryo UI" panose="020B0604030504040204" pitchFamily="50" charset="-128"/>
              </a:rPr>
              <a:t> OSAKA-JO(31)</a:t>
            </a:r>
            <a:endParaRPr lang="ja-JP" altLang="en-US" sz="1138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57692" y="5740520"/>
            <a:ext cx="1495905" cy="442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38" dirty="0">
                <a:latin typeface="Meiryo UI" panose="020B0604030504040204" pitchFamily="50" charset="-128"/>
                <a:ea typeface="Meiryo UI" panose="020B0604030504040204" pitchFamily="50" charset="-128"/>
              </a:rPr>
              <a:t>JO-TERRACE</a:t>
            </a:r>
          </a:p>
          <a:p>
            <a:pPr algn="ctr"/>
            <a:r>
              <a:rPr lang="en-US" altLang="ja-JP" sz="1138" dirty="0">
                <a:latin typeface="Meiryo UI" panose="020B0604030504040204" pitchFamily="50" charset="-128"/>
                <a:ea typeface="Meiryo UI" panose="020B0604030504040204" pitchFamily="50" charset="-128"/>
              </a:rPr>
              <a:t> OSAKA</a:t>
            </a:r>
            <a:r>
              <a:rPr lang="ja-JP" altLang="en-US" sz="1138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1138" dirty="0">
                <a:latin typeface="Meiryo UI" panose="020B0604030504040204" pitchFamily="50" charset="-128"/>
                <a:ea typeface="Meiryo UI" panose="020B0604030504040204" pitchFamily="50" charset="-128"/>
              </a:rPr>
              <a:t>42)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105783" y="5748390"/>
            <a:ext cx="1606666" cy="442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38" dirty="0">
                <a:latin typeface="Meiryo UI" panose="020B0604030504040204" pitchFamily="50" charset="-128"/>
                <a:ea typeface="Meiryo UI" panose="020B0604030504040204" pitchFamily="50" charset="-128"/>
              </a:rPr>
              <a:t>森ノ宮噴水前</a:t>
            </a:r>
            <a:endParaRPr lang="en-US" altLang="ja-JP" sz="1138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138" dirty="0">
                <a:latin typeface="Meiryo UI" panose="020B0604030504040204" pitchFamily="50" charset="-128"/>
                <a:ea typeface="Meiryo UI" panose="020B0604030504040204" pitchFamily="50" charset="-128"/>
              </a:rPr>
              <a:t> 公園案内所</a:t>
            </a:r>
            <a:r>
              <a:rPr lang="en-US" altLang="ja-JP" sz="1138" dirty="0">
                <a:latin typeface="Meiryo UI" panose="020B0604030504040204" pitchFamily="50" charset="-128"/>
                <a:ea typeface="Meiryo UI" panose="020B0604030504040204" pitchFamily="50" charset="-128"/>
              </a:rPr>
              <a:t>(47)</a:t>
            </a:r>
            <a:endParaRPr lang="ja-JP" altLang="en-US" sz="1138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467524" y="5812721"/>
            <a:ext cx="2228850" cy="296664"/>
          </a:xfrm>
        </p:spPr>
        <p:txBody>
          <a:bodyPr/>
          <a:lstStyle/>
          <a:p>
            <a:fld id="{23C18C3F-0FFE-4B60-83CD-A24F286F4FF2}" type="slidenum">
              <a:rPr lang="ja-JP" altLang="en-US" sz="1300" b="1"/>
              <a:t>2</a:t>
            </a:fld>
            <a:endParaRPr lang="ja-JP" altLang="en-US" sz="1300" b="1" dirty="0"/>
          </a:p>
        </p:txBody>
      </p:sp>
    </p:spTree>
    <p:extLst>
      <p:ext uri="{BB962C8B-B14F-4D97-AF65-F5344CB8AC3E}">
        <p14:creationId xmlns:p14="http://schemas.microsoft.com/office/powerpoint/2010/main" val="281423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411062" y="1375058"/>
            <a:ext cx="4160160" cy="2248849"/>
          </a:xfrm>
          <a:prstGeom prst="rect">
            <a:avLst/>
          </a:prstGeom>
          <a:noFill/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1625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マンガを活用した</a:t>
            </a:r>
            <a:r>
              <a:rPr lang="en-US" altLang="ja-JP" sz="1625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PR</a:t>
            </a:r>
          </a:p>
          <a:p>
            <a:pPr marL="232178" indent="-232178">
              <a:lnSpc>
                <a:spcPct val="120000"/>
              </a:lnSpc>
              <a:spcBef>
                <a:spcPts val="975"/>
              </a:spcBef>
              <a:buFont typeface="Arial" panose="020B0604020202020204" pitchFamily="34" charset="0"/>
              <a:buChar char="•"/>
            </a:pPr>
            <a:r>
              <a:rPr lang="ja-JP" altLang="en-US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例年、大阪デザイナー専門学校の学生さんのご協力で作成している水道事業</a:t>
            </a:r>
            <a:r>
              <a:rPr lang="en-US" altLang="ja-JP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PR</a:t>
            </a:r>
            <a:r>
              <a:rPr lang="ja-JP" altLang="en-US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マンガについて、令和２年度は、給水スポットの普及、マイボトル利用促進をテーマとして、２作品を採用させていただきました。</a:t>
            </a:r>
            <a:endParaRPr lang="en-US" altLang="ja-JP" sz="13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32178" indent="-232178">
              <a:lnSpc>
                <a:spcPct val="120000"/>
              </a:lnSpc>
              <a:spcBef>
                <a:spcPts val="975"/>
              </a:spcBef>
              <a:buFont typeface="Arial" panose="020B0604020202020204" pitchFamily="34" charset="0"/>
              <a:buChar char="•"/>
            </a:pPr>
            <a:r>
              <a:rPr lang="ja-JP" altLang="en-US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当局主催イベントや、</a:t>
            </a:r>
            <a:r>
              <a:rPr lang="en-US" altLang="ja-JP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Osaka Metro</a:t>
            </a:r>
            <a:r>
              <a:rPr lang="ja-JP" altLang="en-US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地下鉄（</a:t>
            </a:r>
            <a:r>
              <a:rPr lang="en-US" altLang="ja-JP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23</a:t>
            </a:r>
            <a:r>
              <a:rPr lang="ja-JP" altLang="en-US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駅）掲示板などで配布しています。</a:t>
            </a:r>
            <a:endParaRPr lang="en-US" altLang="ja-JP" sz="13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-154965" y="1026242"/>
            <a:ext cx="3372757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63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1463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１　令和２年度の主な取組報告②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6" y="3354708"/>
            <a:ext cx="1674584" cy="236823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758" y="3303666"/>
            <a:ext cx="1770486" cy="2503862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313738" y="5722943"/>
            <a:ext cx="2276021" cy="442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38" dirty="0">
                <a:latin typeface="Meiryo UI" panose="020B0604030504040204" pitchFamily="50" charset="-128"/>
                <a:ea typeface="Meiryo UI" panose="020B0604030504040204" pitchFamily="50" charset="-128"/>
              </a:rPr>
              <a:t>日裏　菜月さん作</a:t>
            </a:r>
            <a:endParaRPr lang="en-US" altLang="ja-JP" sz="1138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138" dirty="0">
                <a:latin typeface="Meiryo UI" panose="020B0604030504040204" pitchFamily="50" charset="-128"/>
                <a:ea typeface="Meiryo UI" panose="020B0604030504040204" pitchFamily="50" charset="-128"/>
              </a:rPr>
              <a:t>「マイボトルでクリア！」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093748" y="5722943"/>
            <a:ext cx="2762507" cy="442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38" dirty="0">
                <a:latin typeface="Meiryo UI" panose="020B0604030504040204" pitchFamily="50" charset="-128"/>
                <a:ea typeface="Meiryo UI" panose="020B0604030504040204" pitchFamily="50" charset="-128"/>
              </a:rPr>
              <a:t>田中　綾さん作</a:t>
            </a:r>
            <a:endParaRPr lang="en-US" altLang="ja-JP" sz="1138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138" dirty="0">
                <a:latin typeface="Meiryo UI" panose="020B0604030504040204" pitchFamily="50" charset="-128"/>
                <a:ea typeface="Meiryo UI" panose="020B0604030504040204" pitchFamily="50" charset="-128"/>
              </a:rPr>
              <a:t>「レッツゴー！水レンジャー！」」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856254" y="1043967"/>
            <a:ext cx="3728946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63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1463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２　令和３年度の主な取組予定①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5319094" y="4648593"/>
            <a:ext cx="4111698" cy="1287012"/>
          </a:xfrm>
          <a:prstGeom prst="rect">
            <a:avLst/>
          </a:prstGeom>
          <a:noFill/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1625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「水色スイッチ」の追加設置</a:t>
            </a:r>
            <a:endParaRPr lang="en-US" altLang="ja-JP" sz="1625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20000"/>
              </a:lnSpc>
              <a:spcBef>
                <a:spcPts val="488"/>
              </a:spcBef>
            </a:pPr>
            <a:r>
              <a:rPr lang="ja-JP" altLang="en-US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大阪市役所１階に「水色スイッチ」の設置を予定しています。（令和４年１月以降）</a:t>
            </a:r>
            <a:endParaRPr lang="en-US" altLang="ja-JP" sz="13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4952086" y="989803"/>
            <a:ext cx="0" cy="5140087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/>
          <p:cNvSpPr/>
          <p:nvPr/>
        </p:nvSpPr>
        <p:spPr>
          <a:xfrm>
            <a:off x="5234025" y="1472606"/>
            <a:ext cx="4292598" cy="663869"/>
          </a:xfrm>
          <a:prstGeom prst="rect">
            <a:avLst/>
          </a:prstGeom>
          <a:noFill/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1625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給水スポット利用促進イベントの開催</a:t>
            </a:r>
            <a:endParaRPr lang="en-US" altLang="ja-JP" sz="1625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73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パートナーズの皆様もぜひご来場ください。</a:t>
            </a:r>
          </a:p>
          <a:p>
            <a:endParaRPr lang="en-US" altLang="ja-JP" sz="13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スライド番号プレースホルダー 21"/>
          <p:cNvSpPr>
            <a:spLocks noGrp="1"/>
          </p:cNvSpPr>
          <p:nvPr>
            <p:ph type="sldNum" sz="quarter" idx="12"/>
          </p:nvPr>
        </p:nvSpPr>
        <p:spPr>
          <a:xfrm>
            <a:off x="7470775" y="5851394"/>
            <a:ext cx="2228850" cy="296664"/>
          </a:xfrm>
        </p:spPr>
        <p:txBody>
          <a:bodyPr/>
          <a:lstStyle/>
          <a:p>
            <a:fld id="{23C18C3F-0FFE-4B60-83CD-A24F286F4FF2}" type="slidenum">
              <a:rPr lang="ja-JP" altLang="en-US" sz="1300" b="1"/>
              <a:t>3</a:t>
            </a:fld>
            <a:endParaRPr lang="ja-JP" altLang="en-US" sz="1300" b="1" dirty="0"/>
          </a:p>
        </p:txBody>
      </p:sp>
      <p:sp>
        <p:nvSpPr>
          <p:cNvPr id="26" name="角丸四角形 25"/>
          <p:cNvSpPr/>
          <p:nvPr/>
        </p:nvSpPr>
        <p:spPr>
          <a:xfrm>
            <a:off x="5282198" y="2229632"/>
            <a:ext cx="4377154" cy="2174376"/>
          </a:xfrm>
          <a:prstGeom prst="roundRect">
            <a:avLst>
              <a:gd name="adj" fmla="val 6874"/>
            </a:avLst>
          </a:prstGeom>
          <a:ln w="28575">
            <a:solidFill>
              <a:srgbClr val="0070C0"/>
            </a:solidFill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488"/>
              </a:spcBef>
            </a:pPr>
            <a:r>
              <a:rPr lang="ja-JP" altLang="en-US" sz="13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水色スイッチ　</a:t>
            </a:r>
            <a:r>
              <a:rPr lang="en-US" altLang="ja-JP" sz="13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TOUCH &amp; TRY</a:t>
            </a:r>
          </a:p>
          <a:p>
            <a:pPr marL="232172" indent="-232172">
              <a:lnSpc>
                <a:spcPct val="120000"/>
              </a:lnSpc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日時　</a:t>
            </a:r>
            <a:r>
              <a:rPr lang="en-US" altLang="ja-JP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10/3(</a:t>
            </a:r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en-US" altLang="ja-JP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時～</a:t>
            </a:r>
            <a:r>
              <a:rPr lang="en-US" altLang="ja-JP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時</a:t>
            </a:r>
            <a:endParaRPr lang="en-US" altLang="ja-JP" sz="1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32172" indent="-232172">
              <a:lnSpc>
                <a:spcPct val="120000"/>
              </a:lnSpc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（新型コロナウイルスの感染状況によっては、</a:t>
            </a:r>
            <a:r>
              <a:rPr lang="en-US" altLang="ja-JP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11/14</a:t>
            </a:r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（日）に延期）</a:t>
            </a:r>
            <a:endParaRPr lang="en-US" altLang="ja-JP" sz="1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32172" indent="-232172">
              <a:lnSpc>
                <a:spcPct val="120000"/>
              </a:lnSpc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場所　天王寺動物園　水色スイッチ付近</a:t>
            </a:r>
            <a:endParaRPr lang="en-US" altLang="ja-JP" sz="1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32172" indent="-232172">
              <a:lnSpc>
                <a:spcPct val="120000"/>
              </a:lnSpc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内容　水色スイッチでの給水体験、マイボトル作成など</a:t>
            </a:r>
            <a:endParaRPr lang="en-US" altLang="ja-JP" sz="1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32172" indent="-232172">
              <a:lnSpc>
                <a:spcPct val="120000"/>
              </a:lnSpc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イベント参加費無料（</a:t>
            </a:r>
            <a:r>
              <a:rPr lang="ja-JP" altLang="en-US" sz="13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天王寺動物園の入園料が必要</a:t>
            </a:r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1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91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0" y="1147592"/>
            <a:ext cx="6346916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63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1463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２　令和３年度の主な取組予定②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893653" y="1582118"/>
            <a:ext cx="8233587" cy="1099642"/>
          </a:xfrm>
          <a:prstGeom prst="rect">
            <a:avLst/>
          </a:prstGeom>
          <a:noFill/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ja-JP" altLang="en-US" sz="1625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大阪市水道局移動型給水スポット「水色スイッチポータブル」</a:t>
            </a:r>
            <a:endParaRPr lang="en-US" altLang="ja-JP" sz="1625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32178" indent="-232178">
              <a:lnSpc>
                <a:spcPct val="120000"/>
              </a:lnSpc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ja-JP" altLang="en-US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様々なイベントで簡易に設置、利用が可能な移動型給水スポットを４台製作しています。（７月末～利用開始予定）</a:t>
            </a:r>
          </a:p>
          <a:p>
            <a:pPr marL="232178" indent="-232178">
              <a:lnSpc>
                <a:spcPct val="120000"/>
              </a:lnSpc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ja-JP" altLang="en-US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多くの市民が参加するイベントなどで活用し、水道水の</a:t>
            </a:r>
            <a:r>
              <a:rPr lang="en-US" altLang="ja-JP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PR</a:t>
            </a:r>
            <a:r>
              <a:rPr lang="ja-JP" altLang="en-US" sz="1300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マイボトルの利用促進を啓発します。</a:t>
            </a:r>
            <a:endParaRPr lang="en-US" altLang="ja-JP" sz="13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00" y="2700038"/>
            <a:ext cx="4407331" cy="3318090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5181873" y="2681761"/>
            <a:ext cx="4311378" cy="3354644"/>
          </a:xfrm>
          <a:prstGeom prst="roundRect">
            <a:avLst>
              <a:gd name="adj" fmla="val 4715"/>
            </a:avLst>
          </a:prstGeom>
          <a:noFill/>
          <a:ln w="381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ja-JP" altLang="en-US" sz="13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参加予定イベント</a:t>
            </a:r>
            <a:endParaRPr lang="en-US" altLang="ja-JP" sz="13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78613" indent="-278613">
              <a:buFont typeface="Arial" panose="020B0604020202020204" pitchFamily="34" charset="0"/>
              <a:buChar char="•"/>
            </a:pPr>
            <a:r>
              <a:rPr lang="en-US" altLang="ja-JP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 /24</a:t>
            </a:r>
            <a:r>
              <a:rPr lang="ja-JP" altLang="en-US" sz="1300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25(</a:t>
            </a:r>
            <a:r>
              <a:rPr lang="ja-JP" altLang="en-US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土・日</a:t>
            </a:r>
            <a:r>
              <a:rPr lang="en-US" altLang="ja-JP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クリーンリバー大作戦</a:t>
            </a:r>
            <a:endParaRPr lang="en-US" altLang="ja-JP" sz="13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（</a:t>
            </a:r>
            <a:r>
              <a:rPr lang="zh-TW" altLang="en-US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大阪府民環境会議</a:t>
            </a:r>
            <a:r>
              <a:rPr lang="ja-JP" altLang="en-US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様主催、</a:t>
            </a:r>
            <a:r>
              <a:rPr lang="en-US" altLang="ja-JP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＠天満橋駅付近）</a:t>
            </a:r>
            <a:endParaRPr lang="en-US" altLang="ja-JP" sz="13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3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78613" indent="-278613">
              <a:buFont typeface="Arial" panose="020B0604020202020204" pitchFamily="34" charset="0"/>
              <a:buChar char="•"/>
            </a:pPr>
            <a:r>
              <a:rPr lang="ja-JP" altLang="en-US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8/8</a:t>
            </a:r>
            <a:r>
              <a:rPr lang="ja-JP" altLang="en-US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（日）</a:t>
            </a:r>
            <a:r>
              <a:rPr lang="en-US" altLang="ja-JP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Refill</a:t>
            </a:r>
            <a:r>
              <a:rPr lang="ja-JP" altLang="en-US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 夏休み応援企画</a:t>
            </a:r>
            <a:r>
              <a:rPr lang="en-US" altLang="ja-JP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Ⅱ</a:t>
            </a:r>
          </a:p>
          <a:p>
            <a:r>
              <a:rPr lang="ja-JP" altLang="en-US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（</a:t>
            </a:r>
            <a:r>
              <a:rPr lang="zh-TW" altLang="en-US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大阪府民環境会議</a:t>
            </a:r>
            <a:r>
              <a:rPr lang="ja-JP" altLang="en-US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様主催、</a:t>
            </a:r>
            <a:r>
              <a:rPr lang="en-US" altLang="ja-JP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＠長居駅付近）</a:t>
            </a:r>
            <a:endParaRPr lang="en-US" altLang="ja-JP" sz="13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3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32178" indent="-232178"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ja-JP" altLang="en-US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９～</a:t>
            </a:r>
            <a:r>
              <a:rPr lang="en-US" altLang="ja-JP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土・日</a:t>
            </a:r>
            <a:r>
              <a:rPr lang="en-US" altLang="ja-JP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 </a:t>
            </a:r>
            <a:r>
              <a:rPr lang="ja-JP" altLang="en-US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区民まつり（＠大阪市各区）</a:t>
            </a:r>
            <a:endParaRPr lang="en-US" altLang="ja-JP" sz="13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32178" indent="-232178">
              <a:spcBef>
                <a:spcPts val="488"/>
              </a:spcBef>
              <a:buFont typeface="Arial" panose="020B0604020202020204" pitchFamily="34" charset="0"/>
              <a:buChar char="•"/>
            </a:pPr>
            <a:endParaRPr lang="en-US" altLang="ja-JP" sz="13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488"/>
              </a:spcBef>
            </a:pPr>
            <a:r>
              <a:rPr lang="ja-JP" altLang="en-US" sz="13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現在調整中</a:t>
            </a:r>
            <a:endParaRPr lang="en-US" altLang="ja-JP" sz="1300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78613" indent="-278613">
              <a:buFont typeface="Arial" panose="020B0604020202020204" pitchFamily="34" charset="0"/>
              <a:buChar char="•"/>
            </a:pPr>
            <a:r>
              <a:rPr lang="en-US" altLang="ja-JP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9/23</a:t>
            </a:r>
            <a:r>
              <a:rPr lang="ja-JP" altLang="en-US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（祝）、</a:t>
            </a:r>
            <a:r>
              <a:rPr lang="en-US" altLang="ja-JP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9/25</a:t>
            </a:r>
            <a:r>
              <a:rPr lang="ja-JP" altLang="en-US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（土）、</a:t>
            </a:r>
            <a:r>
              <a:rPr lang="en-US" altLang="ja-JP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9/26(</a:t>
            </a:r>
            <a:r>
              <a:rPr lang="ja-JP" altLang="en-US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en-US" altLang="ja-JP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r>
              <a:rPr lang="ja-JP" altLang="en-US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（＠中之島公園周辺）</a:t>
            </a:r>
            <a:endParaRPr lang="en-US" altLang="ja-JP" sz="13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3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32178" indent="-232178"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en-US" altLang="ja-JP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10/10(</a:t>
            </a:r>
            <a:r>
              <a:rPr lang="ja-JP" altLang="en-US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日）市民参加型スポーツイベント</a:t>
            </a:r>
            <a:endParaRPr lang="en-US" altLang="ja-JP" sz="13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64772" y="2824914"/>
            <a:ext cx="34281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3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設置イメージ</a:t>
            </a:r>
          </a:p>
        </p:txBody>
      </p:sp>
      <p:sp>
        <p:nvSpPr>
          <p:cNvPr id="19" name="スライド番号プレースホルダー 18"/>
          <p:cNvSpPr>
            <a:spLocks noGrp="1"/>
          </p:cNvSpPr>
          <p:nvPr>
            <p:ph type="sldNum" sz="quarter" idx="12"/>
          </p:nvPr>
        </p:nvSpPr>
        <p:spPr>
          <a:xfrm>
            <a:off x="7585755" y="5869797"/>
            <a:ext cx="2228850" cy="296664"/>
          </a:xfrm>
        </p:spPr>
        <p:txBody>
          <a:bodyPr/>
          <a:lstStyle/>
          <a:p>
            <a:fld id="{23C18C3F-0FFE-4B60-83CD-A24F286F4FF2}" type="slidenum">
              <a:rPr lang="ja-JP" altLang="en-US" sz="1300" b="1"/>
              <a:t>4</a:t>
            </a:fld>
            <a:endParaRPr lang="ja-JP" altLang="en-US" sz="1300" b="1" dirty="0"/>
          </a:p>
        </p:txBody>
      </p:sp>
    </p:spTree>
    <p:extLst>
      <p:ext uri="{BB962C8B-B14F-4D97-AF65-F5344CB8AC3E}">
        <p14:creationId xmlns:p14="http://schemas.microsoft.com/office/powerpoint/2010/main" val="217310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625</Words>
  <Application>Microsoft Office PowerPoint</Application>
  <PresentationFormat>A4 210 x 297 mm</PresentationFormat>
  <Paragraphs>67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4</vt:i4>
      </vt:variant>
    </vt:vector>
  </HeadingPairs>
  <TitlesOfParts>
    <vt:vector size="15" baseType="lpstr">
      <vt:lpstr>Meiryo UI</vt:lpstr>
      <vt:lpstr>ＭＳ ゴシック</vt:lpstr>
      <vt:lpstr>游ゴシック</vt:lpstr>
      <vt:lpstr>游ゴシック Light</vt:lpstr>
      <vt:lpstr>Arial</vt:lpstr>
      <vt:lpstr>Calibri</vt:lpstr>
      <vt:lpstr>Calibri Light</vt:lpstr>
      <vt:lpstr>Century</vt:lpstr>
      <vt:lpstr>Times New Roman</vt:lpstr>
      <vt:lpstr>デザインの設定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坂平　達</dc:creator>
  <cp:lastModifiedBy>上川　真依</cp:lastModifiedBy>
  <cp:revision>39</cp:revision>
  <cp:lastPrinted>2021-07-12T01:51:23Z</cp:lastPrinted>
  <dcterms:created xsi:type="dcterms:W3CDTF">2020-10-01T02:26:58Z</dcterms:created>
  <dcterms:modified xsi:type="dcterms:W3CDTF">2021-07-20T08:08:48Z</dcterms:modified>
</cp:coreProperties>
</file>