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71" r:id="rId4"/>
    <p:sldId id="259" r:id="rId5"/>
    <p:sldId id="262" r:id="rId6"/>
    <p:sldId id="263" r:id="rId7"/>
    <p:sldId id="264" r:id="rId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293" autoAdjust="0"/>
    <p:restoredTop sz="94660"/>
  </p:normalViewPr>
  <p:slideViewPr>
    <p:cSldViewPr snapToGrid="0">
      <p:cViewPr>
        <p:scale>
          <a:sx n="90" d="100"/>
          <a:sy n="90" d="100"/>
        </p:scale>
        <p:origin x="978" y="-59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9723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28611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68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63465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75860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5592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9624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96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24096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30684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2020/5/28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7736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39EE-CBEF-4DA1-918E-4302B8F2B69B}" type="datetimeFigureOut">
              <a:rPr kumimoji="1" lang="ja-JP" altLang="en-US" smtClean="0"/>
              <a:t>2020/5/28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89028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s://botlto.jp/" TargetMode="External"/><Relationship Id="rId3" Type="http://schemas.openxmlformats.org/officeDocument/2006/relationships/hyperlink" Target="https://www.tiger.jp/feature/mybottle/" TargetMode="External"/><Relationship Id="rId7" Type="http://schemas.openxmlformats.org/officeDocument/2006/relationships/hyperlink" Target="https://www.waternet-inc.com/" TargetMode="External"/><Relationship Id="rId12" Type="http://schemas.openxmlformats.org/officeDocument/2006/relationships/hyperlink" Target="http://www.pref.osaka.lg.jp/chikyukankyo/room/mybottle.html" TargetMode="External"/><Relationship Id="rId2" Type="http://schemas.openxmlformats.org/officeDocument/2006/relationships/hyperlink" Target="https://www.zojirushi.co.jp/cafe/" TargetMode="External"/><Relationship Id="rId1" Type="http://schemas.openxmlformats.org/officeDocument/2006/relationships/slideLayout" Target="../slideLayouts/slideLayout2.xml"/><Relationship Id="rId6" Type="http://schemas.openxmlformats.org/officeDocument/2006/relationships/hyperlink" Target="https://waterstand.co.jp/csr/bottlefree.html" TargetMode="External"/><Relationship Id="rId11" Type="http://schemas.openxmlformats.org/officeDocument/2006/relationships/hyperlink" Target="https://www.city.osaka.lg.jp/kankyo/page/0000363317.html" TargetMode="External"/><Relationship Id="rId5" Type="http://schemas.openxmlformats.org/officeDocument/2006/relationships/hyperlink" Target="http://www.allgo.co.jp/" TargetMode="External"/><Relationship Id="rId10" Type="http://schemas.openxmlformats.org/officeDocument/2006/relationships/hyperlink" Target="https://www.mymizu.co/" TargetMode="External"/><Relationship Id="rId4" Type="http://schemas.openxmlformats.org/officeDocument/2006/relationships/hyperlink" Target="https://www.the-peacock.co.jp/" TargetMode="External"/><Relationship Id="rId9" Type="http://schemas.openxmlformats.org/officeDocument/2006/relationships/hyperlink" Target="http://n.nissan-osaka.co.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914" y="2478284"/>
            <a:ext cx="9092484" cy="1446550"/>
          </a:xfrm>
          <a:prstGeom prst="rect">
            <a:avLst/>
          </a:prstGeom>
          <a:noFill/>
        </p:spPr>
        <p:txBody>
          <a:bodyPr wrap="square" rtlCol="0">
            <a:spAutoFit/>
          </a:bodyPr>
          <a:lstStyle/>
          <a:p>
            <a:pPr algn="ctr"/>
            <a:r>
              <a:rPr kumimoji="1" lang="ja-JP" altLang="en-US" sz="4400" b="1" dirty="0" smtClean="0">
                <a:latin typeface="Meiryo UI" panose="020B0604030504040204" pitchFamily="50" charset="-128"/>
                <a:ea typeface="Meiryo UI" panose="020B0604030504040204" pitchFamily="50" charset="-128"/>
              </a:rPr>
              <a:t>おおさかマイボトルパートナーズ</a:t>
            </a:r>
            <a:endParaRPr kumimoji="1" lang="en-US" altLang="ja-JP" sz="4400" b="1" dirty="0" smtClean="0">
              <a:latin typeface="Meiryo UI" panose="020B0604030504040204" pitchFamily="50" charset="-128"/>
              <a:ea typeface="Meiryo UI" panose="020B0604030504040204" pitchFamily="50" charset="-128"/>
            </a:endParaRPr>
          </a:p>
          <a:p>
            <a:pPr algn="ctr"/>
            <a:r>
              <a:rPr kumimoji="1" lang="ja-JP" altLang="en-US" sz="4400" b="1" dirty="0" smtClean="0">
                <a:latin typeface="Meiryo UI" panose="020B0604030504040204" pitchFamily="50" charset="-128"/>
                <a:ea typeface="Meiryo UI" panose="020B0604030504040204" pitchFamily="50" charset="-128"/>
              </a:rPr>
              <a:t>アクションプログラム</a:t>
            </a:r>
            <a:endParaRPr kumimoji="1" lang="ja-JP" altLang="en-US" sz="44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8113691" y="6284890"/>
            <a:ext cx="1648495" cy="369332"/>
          </a:xfrm>
          <a:prstGeom prst="rect">
            <a:avLst/>
          </a:prstGeom>
          <a:noFill/>
        </p:spPr>
        <p:txBody>
          <a:bodyPr wrap="square" rtlCol="0">
            <a:spAutoFit/>
          </a:bodyPr>
          <a:lstStyle/>
          <a:p>
            <a:r>
              <a:rPr kumimoji="1" lang="ja-JP" altLang="en-US" b="1" dirty="0" smtClean="0">
                <a:latin typeface="Meiryo UI" panose="020B0604030504040204" pitchFamily="50" charset="-128"/>
                <a:ea typeface="Meiryo UI" panose="020B0604030504040204" pitchFamily="50" charset="-128"/>
              </a:rPr>
              <a:t>令和</a:t>
            </a:r>
            <a:r>
              <a:rPr kumimoji="1" lang="en-US" altLang="ja-JP" b="1" dirty="0" smtClean="0">
                <a:latin typeface="Meiryo UI" panose="020B0604030504040204" pitchFamily="50" charset="-128"/>
                <a:ea typeface="Meiryo UI" panose="020B0604030504040204" pitchFamily="50" charset="-128"/>
              </a:rPr>
              <a:t>2</a:t>
            </a:r>
            <a:r>
              <a:rPr kumimoji="1" lang="ja-JP" altLang="en-US" b="1" dirty="0" smtClean="0">
                <a:latin typeface="Meiryo UI" panose="020B0604030504040204" pitchFamily="50" charset="-128"/>
                <a:ea typeface="Meiryo UI" panose="020B0604030504040204" pitchFamily="50" charset="-128"/>
              </a:rPr>
              <a:t>年５月</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9389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7685596" y="5682090"/>
            <a:ext cx="1910145" cy="105053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74636" y="1122173"/>
            <a:ext cx="9587550" cy="61694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20473" y="0"/>
            <a:ext cx="4855335" cy="646331"/>
          </a:xfrm>
          <a:prstGeom prst="rect">
            <a:avLst/>
          </a:prstGeom>
          <a:noFill/>
        </p:spPr>
        <p:txBody>
          <a:bodyPr wrap="square" rtlCol="0">
            <a:sp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rPr>
              <a:t>アクションプログラム</a:t>
            </a:r>
            <a:endParaRPr kumimoji="1" lang="en-US" altLang="ja-JP" sz="3600" b="1" dirty="0" smtClean="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71712" y="1260775"/>
            <a:ext cx="9326079" cy="400110"/>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おおさかマイボトルパートナーズメンバーの取組内容を、毎年度とりまとめて公表</a:t>
            </a:r>
            <a:endParaRPr kumimoji="1" lang="en-US" altLang="ja-JP" sz="2000" b="1"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174636" y="86080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itchFamily="50" charset="-128"/>
                <a:ea typeface="Meiryo UI" pitchFamily="50" charset="-128"/>
                <a:cs typeface="Meiryo UI" pitchFamily="50" charset="-128"/>
              </a:rPr>
              <a:t>アクションプログラムについて</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11" name="角丸四角形 10"/>
          <p:cNvSpPr/>
          <p:nvPr/>
        </p:nvSpPr>
        <p:spPr>
          <a:xfrm>
            <a:off x="174635" y="1879641"/>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itchFamily="50" charset="-128"/>
                <a:ea typeface="Meiryo UI" pitchFamily="50" charset="-128"/>
                <a:cs typeface="Meiryo UI" pitchFamily="50" charset="-128"/>
              </a:rPr>
              <a:t>取組目標</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12" name="角丸四角形 11"/>
          <p:cNvSpPr/>
          <p:nvPr/>
        </p:nvSpPr>
        <p:spPr>
          <a:xfrm>
            <a:off x="174634" y="3519934"/>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bg1"/>
                </a:solidFill>
                <a:latin typeface="Meiryo UI" pitchFamily="50" charset="-128"/>
                <a:ea typeface="Meiryo UI" pitchFamily="50" charset="-128"/>
                <a:cs typeface="Meiryo UI" pitchFamily="50" charset="-128"/>
              </a:rPr>
              <a:t>取組の体制・メンバー</a:t>
            </a:r>
            <a:endParaRPr lang="ja-JP" altLang="en-US" sz="1600" b="1" dirty="0">
              <a:solidFill>
                <a:schemeClr val="bg1"/>
              </a:solidFill>
              <a:latin typeface="Meiryo UI" pitchFamily="50" charset="-128"/>
              <a:ea typeface="Meiryo UI" pitchFamily="50" charset="-128"/>
              <a:cs typeface="Meiryo UI" pitchFamily="50" charset="-128"/>
            </a:endParaRPr>
          </a:p>
        </p:txBody>
      </p:sp>
      <p:sp>
        <p:nvSpPr>
          <p:cNvPr id="25" name="正方形/長方形 24"/>
          <p:cNvSpPr/>
          <p:nvPr/>
        </p:nvSpPr>
        <p:spPr>
          <a:xfrm>
            <a:off x="211415" y="2352292"/>
            <a:ext cx="4712062" cy="9609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75976" y="2353003"/>
            <a:ext cx="4086210" cy="96026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70929" y="2512335"/>
            <a:ext cx="1800313" cy="677108"/>
          </a:xfrm>
          <a:prstGeom prst="rect">
            <a:avLst/>
          </a:prstGeom>
          <a:noFill/>
        </p:spPr>
        <p:txBody>
          <a:bodyPr wrap="square" rtlCol="0">
            <a:spAutoFit/>
          </a:bodyPr>
          <a:lstStyle/>
          <a:p>
            <a:pPr algn="ctr"/>
            <a:r>
              <a:rPr kumimoji="1" lang="ja-JP" altLang="en-US" b="1" dirty="0" smtClean="0">
                <a:latin typeface="Meiryo UI" panose="020B0604030504040204" pitchFamily="50" charset="-128"/>
                <a:ea typeface="Meiryo UI" panose="020B0604030504040204" pitchFamily="50" charset="-128"/>
              </a:rPr>
              <a:t>給水スポット数</a:t>
            </a:r>
            <a:r>
              <a:rPr kumimoji="1" lang="ja-JP" altLang="en-US"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1,000</a:t>
            </a:r>
            <a:r>
              <a:rPr kumimoji="1" lang="ja-JP" altLang="en-US" sz="2000" b="1" dirty="0" smtClean="0">
                <a:latin typeface="Meiryo UI" panose="020B0604030504040204" pitchFamily="50" charset="-128"/>
                <a:ea typeface="Meiryo UI" panose="020B0604030504040204" pitchFamily="50" charset="-128"/>
              </a:rPr>
              <a:t>スポット</a:t>
            </a:r>
            <a:endParaRPr kumimoji="1" lang="en-US" altLang="ja-JP" sz="2000" b="1" dirty="0" smtClean="0">
              <a:latin typeface="Meiryo UI" panose="020B0604030504040204" pitchFamily="50" charset="-128"/>
              <a:ea typeface="Meiryo UI" panose="020B0604030504040204" pitchFamily="50" charset="-128"/>
            </a:endParaRPr>
          </a:p>
        </p:txBody>
      </p:sp>
      <p:sp>
        <p:nvSpPr>
          <p:cNvPr id="34" name="角丸四角形 33"/>
          <p:cNvSpPr/>
          <p:nvPr/>
        </p:nvSpPr>
        <p:spPr>
          <a:xfrm>
            <a:off x="489397" y="4896763"/>
            <a:ext cx="8830298" cy="45483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67925" y="4947729"/>
            <a:ext cx="3336613" cy="369332"/>
          </a:xfrm>
          <a:prstGeom prst="rect">
            <a:avLst/>
          </a:prstGeom>
          <a:no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おおさかマイボトルパートナーズ</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08208" y="3942405"/>
            <a:ext cx="9489583" cy="63546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dirty="0" smtClean="0">
                <a:solidFill>
                  <a:schemeClr val="tx1"/>
                </a:solidFill>
                <a:latin typeface="Meiryo UI" pitchFamily="50" charset="-128"/>
                <a:ea typeface="Meiryo UI" pitchFamily="50" charset="-128"/>
                <a:cs typeface="Meiryo UI" pitchFamily="50" charset="-128"/>
              </a:rPr>
              <a:t>マイボトルユーザーにやさしい街おおさかの実現のため、事業者･</a:t>
            </a:r>
            <a:r>
              <a:rPr lang="en-US" altLang="ja-JP" sz="1600" dirty="0" smtClean="0">
                <a:solidFill>
                  <a:schemeClr val="tx1"/>
                </a:solidFill>
                <a:latin typeface="Meiryo UI" pitchFamily="50" charset="-128"/>
                <a:ea typeface="Meiryo UI" pitchFamily="50" charset="-128"/>
                <a:cs typeface="Meiryo UI" pitchFamily="50" charset="-128"/>
              </a:rPr>
              <a:t>NPO</a:t>
            </a:r>
            <a:r>
              <a:rPr lang="ja-JP" altLang="en-US" sz="1600" dirty="0" smtClean="0">
                <a:solidFill>
                  <a:schemeClr val="tx1"/>
                </a:solidFill>
                <a:latin typeface="Meiryo UI" pitchFamily="50" charset="-128"/>
                <a:ea typeface="Meiryo UI" pitchFamily="50" charset="-128"/>
                <a:cs typeface="Meiryo UI" pitchFamily="50" charset="-128"/>
              </a:rPr>
              <a:t>・行政等、あらゆる関係者と情報を共有しつつ、</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smtClean="0">
                <a:solidFill>
                  <a:schemeClr val="tx1"/>
                </a:solidFill>
                <a:latin typeface="Meiryo UI" pitchFamily="50" charset="-128"/>
                <a:ea typeface="Meiryo UI" pitchFamily="50" charset="-128"/>
                <a:cs typeface="Meiryo UI" pitchFamily="50" charset="-128"/>
              </a:rPr>
              <a:t>意見交換を重ねながら、給水スポットの普及、マイボトル利用啓発に関する取組を連携して進めます。</a:t>
            </a: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41" name="二等辺三角形 40"/>
          <p:cNvSpPr/>
          <p:nvPr/>
        </p:nvSpPr>
        <p:spPr>
          <a:xfrm rot="5400000">
            <a:off x="4874069" y="2633527"/>
            <a:ext cx="947128" cy="4123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14374" y="2373793"/>
            <a:ext cx="2119484" cy="9232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77812" y="2501980"/>
            <a:ext cx="2292662" cy="646331"/>
          </a:xfrm>
          <a:prstGeom prst="rect">
            <a:avLst/>
          </a:prstGeom>
          <a:noFill/>
        </p:spPr>
        <p:txBody>
          <a:bodyPr wrap="square" rtlCol="0">
            <a:spAutoFit/>
          </a:bodyPr>
          <a:lstStyle/>
          <a:p>
            <a:r>
              <a:rPr kumimoji="1" lang="ja-JP" altLang="en-US" dirty="0" smtClean="0">
                <a:solidFill>
                  <a:schemeClr val="bg1"/>
                </a:solidFill>
                <a:latin typeface="Meiryo UI" panose="020B0604030504040204" pitchFamily="50" charset="-128"/>
                <a:ea typeface="Meiryo UI" panose="020B0604030504040204" pitchFamily="50" charset="-128"/>
              </a:rPr>
              <a:t>給水スポットの普及</a:t>
            </a:r>
            <a:endParaRPr kumimoji="1" lang="en-US" altLang="ja-JP" dirty="0" smtClean="0">
              <a:solidFill>
                <a:schemeClr val="bg1"/>
              </a:solidFill>
              <a:latin typeface="Meiryo UI" panose="020B0604030504040204" pitchFamily="50" charset="-128"/>
              <a:ea typeface="Meiryo UI" panose="020B0604030504040204" pitchFamily="50" charset="-128"/>
            </a:endParaRPr>
          </a:p>
          <a:p>
            <a:r>
              <a:rPr kumimoji="1" lang="ja-JP" altLang="en-US" dirty="0" smtClean="0">
                <a:solidFill>
                  <a:schemeClr val="bg1"/>
                </a:solidFill>
                <a:latin typeface="Meiryo UI" panose="020B0604030504040204" pitchFamily="50" charset="-128"/>
                <a:ea typeface="Meiryo UI" panose="020B0604030504040204" pitchFamily="50" charset="-128"/>
              </a:rPr>
              <a:t>マイボトル利用</a:t>
            </a:r>
            <a:r>
              <a:rPr kumimoji="1" lang="ja-JP" altLang="en-US" dirty="0">
                <a:solidFill>
                  <a:schemeClr val="bg1"/>
                </a:solidFill>
                <a:latin typeface="Meiryo UI" panose="020B0604030504040204" pitchFamily="50" charset="-128"/>
                <a:ea typeface="Meiryo UI" panose="020B0604030504040204" pitchFamily="50" charset="-128"/>
              </a:rPr>
              <a:t>啓発</a:t>
            </a:r>
            <a:endParaRPr kumimoji="1" lang="en-US" altLang="ja-JP" dirty="0" smtClean="0">
              <a:solidFill>
                <a:schemeClr val="bg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756081" y="2517368"/>
            <a:ext cx="4143300" cy="615553"/>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目指すゴール</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府民の日常的なマイボトル携帯率８</a:t>
            </a:r>
            <a:r>
              <a:rPr kumimoji="1" lang="en-US" altLang="ja-JP" b="1" dirty="0" smtClean="0">
                <a:latin typeface="Meiryo UI" panose="020B0604030504040204" pitchFamily="50" charset="-128"/>
                <a:ea typeface="Meiryo UI" panose="020B0604030504040204" pitchFamily="50" charset="-128"/>
              </a:rPr>
              <a:t>0%</a:t>
            </a:r>
          </a:p>
        </p:txBody>
      </p:sp>
      <p:sp>
        <p:nvSpPr>
          <p:cNvPr id="49" name="テキスト ボックス 48"/>
          <p:cNvSpPr txBox="1"/>
          <p:nvPr/>
        </p:nvSpPr>
        <p:spPr>
          <a:xfrm>
            <a:off x="2704544" y="1944194"/>
            <a:ext cx="246930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a:t>
            </a:r>
            <a:r>
              <a:rPr kumimoji="1" lang="en-US" altLang="ja-JP" sz="1400" b="1" dirty="0" smtClean="0">
                <a:latin typeface="Meiryo UI" panose="020B0604030504040204" pitchFamily="50" charset="-128"/>
                <a:ea typeface="Meiryo UI" panose="020B0604030504040204" pitchFamily="50" charset="-128"/>
              </a:rPr>
              <a:t>2025</a:t>
            </a:r>
            <a:r>
              <a:rPr kumimoji="1" lang="ja-JP" altLang="en-US" sz="1400" b="1" dirty="0" smtClean="0">
                <a:latin typeface="Meiryo UI" panose="020B0604030504040204" pitchFamily="50" charset="-128"/>
                <a:ea typeface="Meiryo UI" panose="020B0604030504040204" pitchFamily="50" charset="-128"/>
              </a:rPr>
              <a:t>年目標＞</a:t>
            </a:r>
            <a:endParaRPr kumimoji="1" lang="en-US" altLang="ja-JP" sz="1600" b="1" dirty="0" smtClean="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00228" y="4976091"/>
            <a:ext cx="5795513" cy="307777"/>
          </a:xfrm>
          <a:prstGeom prst="rect">
            <a:avLst/>
          </a:prstGeom>
          <a:noFill/>
        </p:spPr>
        <p:txBody>
          <a:bodyPr wrap="square" rtlCol="0">
            <a:spAutoFit/>
          </a:bodyPr>
          <a:lstStyle/>
          <a:p>
            <a:r>
              <a:rPr kumimoji="1" lang="ja-JP" altLang="en-US" sz="1400" b="1" dirty="0" smtClean="0">
                <a:solidFill>
                  <a:schemeClr val="bg1"/>
                </a:solidFill>
                <a:latin typeface="Meiryo UI" panose="020B0604030504040204" pitchFamily="50" charset="-128"/>
                <a:ea typeface="Meiryo UI" panose="020B0604030504040204" pitchFamily="50" charset="-128"/>
              </a:rPr>
              <a:t>各主体間での情報共有・意見交換を行い、それぞれの取組みを展開する</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51" name="角丸四角形 50"/>
          <p:cNvSpPr/>
          <p:nvPr/>
        </p:nvSpPr>
        <p:spPr>
          <a:xfrm>
            <a:off x="443390" y="5670493"/>
            <a:ext cx="2377081"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5347634" y="5682090"/>
            <a:ext cx="1910145" cy="1050533"/>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123791" y="5670493"/>
            <a:ext cx="1799686"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148011" y="5770446"/>
            <a:ext cx="967838" cy="369332"/>
          </a:xfrm>
          <a:prstGeom prst="rect">
            <a:avLst/>
          </a:prstGeom>
          <a:no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事業者</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539715" y="5788714"/>
            <a:ext cx="967838" cy="369332"/>
          </a:xfrm>
          <a:prstGeom prst="rect">
            <a:avLst/>
          </a:prstGeom>
          <a:noFill/>
        </p:spPr>
        <p:txBody>
          <a:bodyPr wrap="square" rtlCol="0">
            <a:spAutoFit/>
          </a:bodyPr>
          <a:lstStyle/>
          <a:p>
            <a:r>
              <a:rPr kumimoji="1" lang="en-US" altLang="ja-JP" b="1" dirty="0" smtClean="0">
                <a:solidFill>
                  <a:schemeClr val="bg1"/>
                </a:solidFill>
                <a:latin typeface="Meiryo UI" panose="020B0604030504040204" pitchFamily="50" charset="-128"/>
                <a:ea typeface="Meiryo UI" panose="020B0604030504040204" pitchFamily="50" charset="-128"/>
              </a:rPr>
              <a:t>NPO</a:t>
            </a:r>
            <a:r>
              <a:rPr kumimoji="1" lang="ja-JP" altLang="en-US" b="1" dirty="0" smtClean="0">
                <a:solidFill>
                  <a:schemeClr val="bg1"/>
                </a:solidFill>
                <a:latin typeface="Meiryo UI" panose="020B0604030504040204" pitchFamily="50" charset="-128"/>
                <a:ea typeface="Meiryo UI" panose="020B0604030504040204" pitchFamily="50" charset="-128"/>
              </a:rPr>
              <a:t>等</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5863585" y="5751587"/>
            <a:ext cx="967838" cy="369332"/>
          </a:xfrm>
          <a:prstGeom prst="rect">
            <a:avLst/>
          </a:prstGeom>
          <a:no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行　政</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7918264" y="5770446"/>
            <a:ext cx="1444807" cy="369332"/>
          </a:xfrm>
          <a:prstGeom prst="rect">
            <a:avLst/>
          </a:prstGeom>
          <a:noFill/>
        </p:spPr>
        <p:txBody>
          <a:bodyPr wrap="square" rtlCol="0">
            <a:spAutoFit/>
          </a:bodyPr>
          <a:lstStyle/>
          <a:p>
            <a:r>
              <a:rPr kumimoji="1" lang="ja-JP" altLang="en-US" b="1" dirty="0" smtClean="0">
                <a:solidFill>
                  <a:schemeClr val="bg1"/>
                </a:solidFill>
                <a:latin typeface="Meiryo UI" panose="020B0604030504040204" pitchFamily="50" charset="-128"/>
                <a:ea typeface="Meiryo UI" panose="020B0604030504040204" pitchFamily="50" charset="-128"/>
              </a:rPr>
              <a:t>水道事業者</a:t>
            </a:r>
            <a:endParaRPr kumimoji="1" lang="en-US" altLang="ja-JP" b="1" dirty="0" smtClean="0">
              <a:solidFill>
                <a:schemeClr val="bg1"/>
              </a:solidFill>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V="1">
            <a:off x="1584786" y="5358139"/>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3424148" y="6208789"/>
            <a:ext cx="1504883" cy="261610"/>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府民運動の推進</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662620" y="6120919"/>
            <a:ext cx="1976799" cy="430887"/>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ボトルの普及、給水機の普及</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r>
              <a:rPr kumimoji="1" lang="ja-JP" altLang="en-US" sz="1100" b="1" dirty="0" smtClean="0">
                <a:solidFill>
                  <a:schemeClr val="bg1"/>
                </a:solidFill>
                <a:latin typeface="Meiryo UI" panose="020B0604030504040204" pitchFamily="50" charset="-128"/>
                <a:ea typeface="Meiryo UI" panose="020B0604030504040204" pitchFamily="50" charset="-128"/>
              </a:rPr>
              <a:t>ボトル利用サービスの展開</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p:txBody>
      </p:sp>
      <p:cxnSp>
        <p:nvCxnSpPr>
          <p:cNvPr id="62" name="直線コネクタ 61"/>
          <p:cNvCxnSpPr/>
          <p:nvPr/>
        </p:nvCxnSpPr>
        <p:spPr>
          <a:xfrm flipV="1">
            <a:off x="3939197" y="5358140"/>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6235042" y="5359695"/>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5675975" y="6148549"/>
            <a:ext cx="1504883" cy="430887"/>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府民啓発</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r>
              <a:rPr kumimoji="1" lang="ja-JP" altLang="en-US" sz="1100" b="1" dirty="0" smtClean="0">
                <a:solidFill>
                  <a:schemeClr val="bg1"/>
                </a:solidFill>
                <a:latin typeface="Meiryo UI" panose="020B0604030504040204" pitchFamily="50" charset="-128"/>
                <a:ea typeface="Meiryo UI" panose="020B0604030504040204" pitchFamily="50" charset="-128"/>
              </a:rPr>
              <a:t>給水機の率先</a:t>
            </a:r>
            <a:r>
              <a:rPr kumimoji="1" lang="ja-JP" altLang="en-US" sz="1100" b="1" dirty="0">
                <a:solidFill>
                  <a:schemeClr val="bg1"/>
                </a:solidFill>
                <a:latin typeface="Meiryo UI" panose="020B0604030504040204" pitchFamily="50" charset="-128"/>
                <a:ea typeface="Meiryo UI" panose="020B0604030504040204" pitchFamily="50" charset="-128"/>
              </a:rPr>
              <a:t>設置</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p:txBody>
      </p:sp>
      <p:cxnSp>
        <p:nvCxnSpPr>
          <p:cNvPr id="67" name="直線コネクタ 66"/>
          <p:cNvCxnSpPr/>
          <p:nvPr/>
        </p:nvCxnSpPr>
        <p:spPr>
          <a:xfrm flipV="1">
            <a:off x="8603564" y="5337979"/>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7916934" y="6166774"/>
            <a:ext cx="1504883" cy="430887"/>
          </a:xfrm>
          <a:prstGeom prst="rect">
            <a:avLst/>
          </a:prstGeom>
          <a:noFill/>
        </p:spPr>
        <p:txBody>
          <a:bodyPr wrap="square" rtlCol="0">
            <a:spAutoFit/>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府民啓発（水道</a:t>
            </a:r>
            <a:r>
              <a:rPr kumimoji="1" lang="en-US" altLang="ja-JP" sz="1100" b="1" dirty="0" smtClean="0">
                <a:solidFill>
                  <a:schemeClr val="bg1"/>
                </a:solidFill>
                <a:latin typeface="Meiryo UI" panose="020B0604030504040204" pitchFamily="50" charset="-128"/>
                <a:ea typeface="Meiryo UI" panose="020B0604030504040204" pitchFamily="50" charset="-128"/>
              </a:rPr>
              <a:t>PR</a:t>
            </a:r>
            <a:r>
              <a:rPr kumimoji="1" lang="ja-JP" altLang="en-US" sz="1100" b="1" dirty="0" smtClean="0">
                <a:solidFill>
                  <a:schemeClr val="bg1"/>
                </a:solidFill>
                <a:latin typeface="Meiryo UI" panose="020B0604030504040204" pitchFamily="50" charset="-128"/>
                <a:ea typeface="Meiryo UI" panose="020B0604030504040204" pitchFamily="50" charset="-128"/>
              </a:rPr>
              <a:t>）</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a:p>
            <a:r>
              <a:rPr kumimoji="1" lang="ja-JP" altLang="en-US" sz="1100" b="1" dirty="0" smtClean="0">
                <a:solidFill>
                  <a:schemeClr val="bg1"/>
                </a:solidFill>
                <a:latin typeface="Meiryo UI" panose="020B0604030504040204" pitchFamily="50" charset="-128"/>
                <a:ea typeface="Meiryo UI" panose="020B0604030504040204" pitchFamily="50" charset="-128"/>
              </a:rPr>
              <a:t>給水機の普及</a:t>
            </a:r>
            <a:endParaRPr kumimoji="1" lang="en-US" altLang="ja-JP" sz="1100" b="1" dirty="0" smtClea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5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51354" y="33880"/>
            <a:ext cx="4324507" cy="584775"/>
          </a:xfrm>
          <a:prstGeom prst="rect">
            <a:avLst/>
          </a:prstGeom>
          <a:noFill/>
        </p:spPr>
        <p:txBody>
          <a:bodyPr wrap="square" rtlCol="0">
            <a:sp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rPr>
              <a:t>プログラムの一覧</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3602" y="816057"/>
            <a:ext cx="9282129" cy="5878532"/>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マイボトルの利用啓発</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イベント等にお</a:t>
            </a:r>
            <a:r>
              <a:rPr kumimoji="1" lang="ja-JP" altLang="en-US" sz="2400" dirty="0">
                <a:latin typeface="Meiryo UI" panose="020B0604030504040204" pitchFamily="50" charset="-128"/>
                <a:ea typeface="Meiryo UI" panose="020B0604030504040204" pitchFamily="50" charset="-128"/>
              </a:rPr>
              <a:t>け</a:t>
            </a:r>
            <a:r>
              <a:rPr kumimoji="1" lang="ja-JP" altLang="en-US" sz="2400" dirty="0" smtClean="0">
                <a:latin typeface="Meiryo UI" panose="020B0604030504040204" pitchFamily="50" charset="-128"/>
                <a:ea typeface="Meiryo UI" panose="020B0604030504040204" pitchFamily="50" charset="-128"/>
              </a:rPr>
              <a:t>るマイボトル利用の啓発</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府民のマイボトルに関する意識・実態調査</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若い</a:t>
            </a:r>
            <a:r>
              <a:rPr kumimoji="1" lang="ja-JP" altLang="en-US" sz="2400" dirty="0">
                <a:latin typeface="Meiryo UI" panose="020B0604030504040204" pitchFamily="50" charset="-128"/>
                <a:ea typeface="Meiryo UI" panose="020B0604030504040204" pitchFamily="50" charset="-128"/>
              </a:rPr>
              <a:t>世代</a:t>
            </a:r>
            <a:r>
              <a:rPr kumimoji="1" lang="ja-JP" altLang="en-US" sz="2400" dirty="0" smtClean="0">
                <a:latin typeface="Meiryo UI" panose="020B0604030504040204" pitchFamily="50" charset="-128"/>
                <a:ea typeface="Meiryo UI" panose="020B0604030504040204" pitchFamily="50" charset="-128"/>
              </a:rPr>
              <a:t>への環境教育</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給水</a:t>
            </a:r>
            <a:r>
              <a:rPr kumimoji="1" lang="ja-JP" altLang="en-US" sz="2400" b="1" dirty="0" smtClean="0">
                <a:latin typeface="Meiryo UI" panose="020B0604030504040204" pitchFamily="50" charset="-128"/>
                <a:ea typeface="Meiryo UI" panose="020B0604030504040204" pitchFamily="50" charset="-128"/>
              </a:rPr>
              <a:t>スポットの普及</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給水スポットの設置</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イベントにおける給水スポットの設置</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マイボトル利用可能店舗の募集・拡大</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1400" dirty="0" smtClean="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効果的な情報発信</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給水マップの作成・情報発信</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統一ロゴ等を活用した</a:t>
            </a:r>
            <a:r>
              <a:rPr kumimoji="1" lang="ja-JP" altLang="en-US" sz="2400" dirty="0">
                <a:latin typeface="Meiryo UI" panose="020B0604030504040204" pitchFamily="50" charset="-128"/>
                <a:ea typeface="Meiryo UI" panose="020B0604030504040204" pitchFamily="50" charset="-128"/>
              </a:rPr>
              <a:t>各種</a:t>
            </a:r>
            <a:r>
              <a:rPr kumimoji="1" lang="ja-JP" altLang="en-US" sz="2400" dirty="0" smtClean="0">
                <a:latin typeface="Meiryo UI" panose="020B0604030504040204" pitchFamily="50" charset="-128"/>
                <a:ea typeface="Meiryo UI" panose="020B0604030504040204" pitchFamily="50" charset="-128"/>
              </a:rPr>
              <a:t>広報・</a:t>
            </a:r>
            <a:r>
              <a:rPr kumimoji="1" lang="en-US" altLang="ja-JP" sz="2400" dirty="0" smtClean="0">
                <a:latin typeface="Meiryo UI" panose="020B0604030504040204" pitchFamily="50" charset="-128"/>
                <a:ea typeface="Meiryo UI" panose="020B0604030504040204" pitchFamily="50" charset="-128"/>
              </a:rPr>
              <a:t>PR</a:t>
            </a:r>
            <a:r>
              <a:rPr kumimoji="1" lang="ja-JP" altLang="en-US" sz="2400" dirty="0" smtClean="0">
                <a:latin typeface="Meiryo UI" panose="020B0604030504040204" pitchFamily="50" charset="-128"/>
                <a:ea typeface="Meiryo UI" panose="020B0604030504040204" pitchFamily="50" charset="-128"/>
              </a:rPr>
              <a:t>（啓発媒体の作成）</a:t>
            </a:r>
            <a:endParaRPr kumimoji="1" lang="en-US" altLang="ja-JP" sz="24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2400" b="1" dirty="0" smtClean="0">
                <a:latin typeface="Meiryo UI" panose="020B0604030504040204" pitchFamily="50" charset="-128"/>
                <a:ea typeface="Meiryo UI" panose="020B0604030504040204" pitchFamily="50" charset="-128"/>
              </a:rPr>
              <a:t>パートナーズ会議</a:t>
            </a:r>
            <a:endParaRPr kumimoji="1" lang="en-US" altLang="ja-JP" sz="2400" b="1"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パートナーズ会議の開催</a:t>
            </a:r>
            <a:endParaRPr kumimoji="1" lang="en-US" altLang="ja-JP" sz="2400" dirty="0" smtClean="0">
              <a:latin typeface="Meiryo UI" panose="020B0604030504040204" pitchFamily="50" charset="-128"/>
              <a:ea typeface="Meiryo UI" panose="020B0604030504040204" pitchFamily="50" charset="-128"/>
            </a:endParaRPr>
          </a:p>
          <a:p>
            <a:r>
              <a:rPr kumimoji="1" lang="ja-JP" altLang="en-US" sz="2400" dirty="0" smtClean="0">
                <a:latin typeface="Meiryo UI" panose="020B0604030504040204" pitchFamily="50" charset="-128"/>
                <a:ea typeface="Meiryo UI" panose="020B0604030504040204" pitchFamily="50" charset="-128"/>
              </a:rPr>
              <a:t>○　メンバーの募集・拡大</a:t>
            </a:r>
            <a:endParaRPr kumimoji="1"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25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946598" y="4057840"/>
            <a:ext cx="4822894" cy="269069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 name="角丸四角形 6"/>
          <p:cNvSpPr/>
          <p:nvPr/>
        </p:nvSpPr>
        <p:spPr>
          <a:xfrm>
            <a:off x="127517" y="1523518"/>
            <a:ext cx="4715817" cy="5225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 name="角丸四角形 8"/>
          <p:cNvSpPr/>
          <p:nvPr/>
        </p:nvSpPr>
        <p:spPr>
          <a:xfrm>
            <a:off x="208782" y="1573599"/>
            <a:ext cx="35182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イベント等におけ</a:t>
            </a:r>
            <a:r>
              <a:rPr lang="ja-JP" altLang="en-US" sz="1600" b="1" dirty="0">
                <a:solidFill>
                  <a:schemeClr val="tx1"/>
                </a:solidFill>
                <a:latin typeface="Meiryo UI" pitchFamily="50" charset="-128"/>
                <a:ea typeface="Meiryo UI" pitchFamily="50" charset="-128"/>
                <a:cs typeface="Meiryo UI" pitchFamily="50" charset="-128"/>
              </a:rPr>
              <a:t>る</a:t>
            </a:r>
            <a:r>
              <a:rPr lang="ja-JP" altLang="en-US" sz="1600" b="1" dirty="0" smtClean="0">
                <a:solidFill>
                  <a:schemeClr val="tx1"/>
                </a:solidFill>
                <a:latin typeface="Meiryo UI" pitchFamily="50" charset="-128"/>
                <a:ea typeface="Meiryo UI" pitchFamily="50" charset="-128"/>
                <a:cs typeface="Meiryo UI" pitchFamily="50" charset="-128"/>
              </a:rPr>
              <a:t>マイボトル利用啓発</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4946598" y="1523518"/>
            <a:ext cx="4822894" cy="247432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5036608" y="2026467"/>
            <a:ext cx="4642874" cy="1000274"/>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◆府民のマイボトルに関する意識・取り組みの実態について、アンケート調査等を実施し、結果を活用した啓発を行います。</a:t>
            </a:r>
            <a:endParaRPr lang="en-US" altLang="ja-JP" sz="1300" dirty="0" smtClean="0">
              <a:latin typeface="Meiryo UI" pitchFamily="50" charset="-128"/>
              <a:ea typeface="Meiryo UI" pitchFamily="50" charset="-128"/>
              <a:cs typeface="Meiryo UI" pitchFamily="50" charset="-128"/>
            </a:endParaRPr>
          </a:p>
          <a:p>
            <a:pPr marL="95250" indent="-95250"/>
            <a:endParaRPr lang="en-US" altLang="ja-JP" sz="1300" dirty="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参考</a:t>
            </a:r>
            <a:r>
              <a:rPr lang="ja-JP" altLang="en-US" sz="1300" dirty="0" smtClean="0">
                <a:latin typeface="Meiryo UI" pitchFamily="50" charset="-128"/>
                <a:ea typeface="Meiryo UI" pitchFamily="50" charset="-128"/>
                <a:cs typeface="Meiryo UI" pitchFamily="50" charset="-128"/>
              </a:rPr>
              <a:t>事例　おおさか</a:t>
            </a:r>
            <a:r>
              <a:rPr lang="en-US" altLang="ja-JP" sz="1300" dirty="0" smtClean="0">
                <a:latin typeface="Meiryo UI" pitchFamily="50" charset="-128"/>
                <a:ea typeface="Meiryo UI" pitchFamily="50" charset="-128"/>
                <a:cs typeface="Meiryo UI" pitchFamily="50" charset="-128"/>
              </a:rPr>
              <a:t>Q</a:t>
            </a:r>
            <a:r>
              <a:rPr lang="ja-JP" altLang="en-US" sz="1300" dirty="0" smtClean="0">
                <a:latin typeface="Meiryo UI" pitchFamily="50" charset="-128"/>
                <a:ea typeface="Meiryo UI" pitchFamily="50" charset="-128"/>
                <a:cs typeface="Meiryo UI" pitchFamily="50" charset="-128"/>
              </a:rPr>
              <a:t>ネット（インターネット府民アンケート）</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「使い捨てプラスチック」に関するアンケート調査</a:t>
            </a:r>
            <a:endParaRPr lang="ja-JP" altLang="en-US" sz="1300" dirty="0">
              <a:latin typeface="Meiryo UI" pitchFamily="50" charset="-128"/>
              <a:ea typeface="Meiryo UI" pitchFamily="50" charset="-128"/>
              <a:cs typeface="Meiryo UI" pitchFamily="50" charset="-128"/>
            </a:endParaRPr>
          </a:p>
        </p:txBody>
      </p:sp>
      <p:sp>
        <p:nvSpPr>
          <p:cNvPr id="15" name="正方形/長方形 14"/>
          <p:cNvSpPr/>
          <p:nvPr/>
        </p:nvSpPr>
        <p:spPr>
          <a:xfrm>
            <a:off x="219557" y="5902910"/>
            <a:ext cx="4537367" cy="68000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■観光施設とコラボしたマイボトルを販売し、施設内での利用促進（象印）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■市町村イベント等での利用啓発（全メンバー）</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19" name="正方形/長方形 18"/>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90746" y="20445"/>
            <a:ext cx="4324507" cy="584775"/>
          </a:xfrm>
          <a:prstGeom prst="rect">
            <a:avLst/>
          </a:prstGeom>
          <a:noFill/>
        </p:spPr>
        <p:txBody>
          <a:bodyPr wrap="square" rtlCol="0">
            <a:spAutoFit/>
          </a:bodyPr>
          <a:lstStyle/>
          <a:p>
            <a:r>
              <a:rPr kumimoji="1" lang="ja-JP" altLang="en-US" sz="3200" b="1" dirty="0" smtClean="0">
                <a:solidFill>
                  <a:schemeClr val="bg1"/>
                </a:solidFill>
                <a:latin typeface="Meiryo UI" panose="020B0604030504040204" pitchFamily="50" charset="-128"/>
                <a:ea typeface="Meiryo UI" panose="020B0604030504040204" pitchFamily="50" charset="-128"/>
              </a:rPr>
              <a:t>マイボトルの利用啓発</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89" y="3591439"/>
            <a:ext cx="1957322" cy="1304881"/>
          </a:xfrm>
          <a:prstGeom prst="rect">
            <a:avLst/>
          </a:prstGeom>
        </p:spPr>
      </p:pic>
      <p:sp>
        <p:nvSpPr>
          <p:cNvPr id="21" name="正方形/長方形 20"/>
          <p:cNvSpPr/>
          <p:nvPr/>
        </p:nvSpPr>
        <p:spPr>
          <a:xfrm>
            <a:off x="267707" y="1973306"/>
            <a:ext cx="4574094" cy="877163"/>
          </a:xfrm>
          <a:prstGeom prst="rect">
            <a:avLst/>
          </a:prstGeom>
        </p:spPr>
        <p:txBody>
          <a:bodyPr wrap="square" lIns="0" tIns="0" rIns="0" bIns="0">
            <a:spAutoFit/>
          </a:bodyPr>
          <a:lstStyle/>
          <a:p>
            <a:pPr marL="95250" indent="-95250"/>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府内のイベントにおけるマイボトル利用啓発ブースの出展</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◆プラスチックごみ問題やマイボトルの取組みについて、イベント来場者にわかりやすく伝えます。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5001127" y="1589147"/>
            <a:ext cx="393508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府民のマイボトルに関する意識・実態調査</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角丸四角形 22"/>
          <p:cNvSpPr/>
          <p:nvPr/>
        </p:nvSpPr>
        <p:spPr>
          <a:xfrm>
            <a:off x="5001127" y="4132076"/>
            <a:ext cx="2526724"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若い</a:t>
            </a:r>
            <a:r>
              <a:rPr lang="ja-JP" altLang="en-US" sz="1600" b="1" dirty="0">
                <a:solidFill>
                  <a:schemeClr val="tx1"/>
                </a:solidFill>
                <a:latin typeface="Meiryo UI" pitchFamily="50" charset="-128"/>
                <a:ea typeface="Meiryo UI" pitchFamily="50" charset="-128"/>
                <a:cs typeface="Meiryo UI" pitchFamily="50" charset="-128"/>
              </a:rPr>
              <a:t>世代</a:t>
            </a:r>
            <a:r>
              <a:rPr lang="ja-JP" altLang="en-US" sz="1600" b="1" dirty="0" smtClean="0">
                <a:solidFill>
                  <a:schemeClr val="tx1"/>
                </a:solidFill>
                <a:latin typeface="Meiryo UI" pitchFamily="50" charset="-128"/>
                <a:ea typeface="Meiryo UI" pitchFamily="50" charset="-128"/>
                <a:cs typeface="Meiryo UI" pitchFamily="50" charset="-128"/>
              </a:rPr>
              <a:t>への環境教育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5027219" y="3267472"/>
            <a:ext cx="4652262" cy="65195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■おおさか</a:t>
            </a:r>
            <a:r>
              <a:rPr lang="en-US" altLang="ja-JP" sz="1050" dirty="0" smtClean="0">
                <a:solidFill>
                  <a:schemeClr val="tx1"/>
                </a:solidFill>
                <a:latin typeface="Meiryo UI" pitchFamily="50" charset="-128"/>
                <a:ea typeface="Meiryo UI" pitchFamily="50" charset="-128"/>
                <a:cs typeface="Meiryo UI" pitchFamily="50" charset="-128"/>
              </a:rPr>
              <a:t>Q</a:t>
            </a:r>
            <a:r>
              <a:rPr lang="ja-JP" altLang="en-US" sz="1050" dirty="0" smtClean="0">
                <a:solidFill>
                  <a:schemeClr val="tx1"/>
                </a:solidFill>
                <a:latin typeface="Meiryo UI" pitchFamily="50" charset="-128"/>
                <a:ea typeface="Meiryo UI" pitchFamily="50" charset="-128"/>
                <a:cs typeface="Meiryo UI" pitchFamily="50" charset="-128"/>
              </a:rPr>
              <a:t>ネットでのアンケート調査（大阪府）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■イベント等でのアンケート調査（全メンバー）</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6" name="正方形/長方形 25"/>
          <p:cNvSpPr/>
          <p:nvPr/>
        </p:nvSpPr>
        <p:spPr>
          <a:xfrm>
            <a:off x="282494" y="5176324"/>
            <a:ext cx="4574094" cy="400110"/>
          </a:xfrm>
          <a:prstGeom prst="rect">
            <a:avLst/>
          </a:prstGeom>
        </p:spPr>
        <p:txBody>
          <a:bodyPr wrap="square" lIns="0" tIns="0" rIns="0" bIns="0">
            <a:spAutoFit/>
          </a:bodyPr>
          <a:lstStyle/>
          <a:p>
            <a:pPr marL="95250" indent="-95250"/>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啓発ツールの作成・貸出</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◆イベント等で活用できる啓発パネルや、啓発チラシ等を作成します。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99170" y="3000175"/>
            <a:ext cx="2358710" cy="600164"/>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給水機</a:t>
            </a:r>
            <a:r>
              <a:rPr lang="ja-JP" altLang="en-US" sz="1100" dirty="0">
                <a:latin typeface="Meiryo UI" panose="020B0604030504040204" pitchFamily="50" charset="-128"/>
                <a:ea typeface="Meiryo UI" panose="020B0604030504040204" pitchFamily="50" charset="-128"/>
              </a:rPr>
              <a:t>の水で、香りの</a:t>
            </a:r>
            <a:r>
              <a:rPr lang="ja-JP" altLang="en-US" sz="1100" dirty="0" smtClean="0">
                <a:latin typeface="Meiryo UI" panose="020B0604030504040204" pitchFamily="50" charset="-128"/>
                <a:ea typeface="Meiryo UI" panose="020B0604030504040204" pitchFamily="50" charset="-128"/>
              </a:rPr>
              <a:t>ついたフレーバー</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水</a:t>
            </a:r>
            <a:r>
              <a:rPr lang="ja-JP" altLang="en-US" sz="1100" dirty="0">
                <a:latin typeface="Meiryo UI" panose="020B0604030504040204" pitchFamily="50" charset="-128"/>
                <a:ea typeface="Meiryo UI" panose="020B0604030504040204" pitchFamily="50" charset="-128"/>
              </a:rPr>
              <a:t>を参加者がつくって</a:t>
            </a:r>
            <a:r>
              <a:rPr lang="ja-JP" altLang="en-US" sz="1100" dirty="0" smtClean="0">
                <a:latin typeface="Meiryo UI" panose="020B0604030504040204" pitchFamily="50" charset="-128"/>
                <a:ea typeface="Meiryo UI" panose="020B0604030504040204" pitchFamily="50" charset="-128"/>
              </a:rPr>
              <a:t>、マイボトル</a:t>
            </a:r>
            <a:r>
              <a:rPr lang="ja-JP" altLang="en-US" sz="1100" dirty="0">
                <a:latin typeface="Meiryo UI" panose="020B0604030504040204" pitchFamily="50" charset="-128"/>
                <a:ea typeface="Meiryo UI" panose="020B0604030504040204" pitchFamily="50" charset="-128"/>
              </a:rPr>
              <a:t>へ</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給水を楽しんで</a:t>
            </a:r>
            <a:r>
              <a:rPr lang="ja-JP" altLang="en-US" sz="1100" dirty="0">
                <a:latin typeface="Meiryo UI" panose="020B0604030504040204" pitchFamily="50" charset="-128"/>
                <a:ea typeface="Meiryo UI" panose="020B0604030504040204" pitchFamily="50" charset="-128"/>
              </a:rPr>
              <a:t>もらうコーナーを設置</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478606" y="4931768"/>
            <a:ext cx="1944617"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啓発ブース＠</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ECO</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縁日</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元</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.11.3)</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170" y="3593049"/>
            <a:ext cx="1829158" cy="1292619"/>
          </a:xfrm>
          <a:prstGeom prst="rect">
            <a:avLst/>
          </a:prstGeom>
        </p:spPr>
      </p:pic>
      <p:sp>
        <p:nvSpPr>
          <p:cNvPr id="29" name="テキスト ボックス 28"/>
          <p:cNvSpPr txBox="1"/>
          <p:nvPr/>
        </p:nvSpPr>
        <p:spPr>
          <a:xfrm>
            <a:off x="2709512" y="2986392"/>
            <a:ext cx="2214443"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ステンレスボトルの展示・販売および給水カーによる給水スポットの設置</a:t>
            </a:r>
            <a:endParaRPr lang="en-US" altLang="ja-JP"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348328" y="2847893"/>
            <a:ext cx="2059139"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＜大阪府・大阪市・ｳｫｰﾀｰｽﾀﾝﾄﾞ・象印＞</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709512" y="2829258"/>
            <a:ext cx="122331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＜ｳｫｰﾀｰｽﾀﾝﾄﾞ・象印＞</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526487" y="4930849"/>
            <a:ext cx="2462425"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レッツゴー万博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＠大阪城公園</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元</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.11.16)</a:t>
            </a:r>
          </a:p>
        </p:txBody>
      </p:sp>
      <p:sp>
        <p:nvSpPr>
          <p:cNvPr id="33" name="正方形/長方形 32"/>
          <p:cNvSpPr/>
          <p:nvPr/>
        </p:nvSpPr>
        <p:spPr>
          <a:xfrm>
            <a:off x="5036608" y="6051771"/>
            <a:ext cx="4642874" cy="595291"/>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■環境関連イベント及び出前講座の実施（泉大津市）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■海洋プラスチックごみ問題をテーマとした小学生向けの教材冊子の配布（大阪府）</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34" name="正方形/長方形 33"/>
          <p:cNvSpPr/>
          <p:nvPr/>
        </p:nvSpPr>
        <p:spPr>
          <a:xfrm>
            <a:off x="5036608" y="4552780"/>
            <a:ext cx="4642874" cy="1715854"/>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◆海洋プラスチックごみ問題、</a:t>
            </a:r>
            <a:r>
              <a:rPr lang="en-US" altLang="ja-JP" sz="1300" dirty="0" smtClean="0">
                <a:latin typeface="Meiryo UI" pitchFamily="50" charset="-128"/>
                <a:ea typeface="Meiryo UI" pitchFamily="50" charset="-128"/>
                <a:cs typeface="Meiryo UI" pitchFamily="50" charset="-128"/>
              </a:rPr>
              <a:t>SDGs</a:t>
            </a:r>
            <a:r>
              <a:rPr lang="ja-JP" altLang="en-US" sz="1300" dirty="0" smtClean="0">
                <a:latin typeface="Meiryo UI" pitchFamily="50" charset="-128"/>
                <a:ea typeface="Meiryo UI" pitchFamily="50" charset="-128"/>
                <a:cs typeface="Meiryo UI" pitchFamily="50" charset="-128"/>
              </a:rPr>
              <a:t>などをキーワードとし、若い世代への環境教育に取り組みます。</a:t>
            </a:r>
            <a:endParaRPr lang="en-US" altLang="ja-JP" sz="1300" dirty="0" smtClean="0">
              <a:latin typeface="Meiryo UI" pitchFamily="50" charset="-128"/>
              <a:ea typeface="Meiryo UI" pitchFamily="50" charset="-128"/>
              <a:cs typeface="Meiryo UI" pitchFamily="50" charset="-128"/>
            </a:endParaRPr>
          </a:p>
          <a:p>
            <a:pPr marL="95250" indent="-95250"/>
            <a:endParaRPr lang="en-US" altLang="ja-JP" sz="700" dirty="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○参考事例</a:t>
            </a:r>
            <a:endParaRPr lang="en-US" altLang="ja-JP" sz="1300" dirty="0" smtClean="0">
              <a:latin typeface="Meiryo UI" pitchFamily="50" charset="-128"/>
              <a:ea typeface="Meiryo UI" pitchFamily="50" charset="-128"/>
              <a:cs typeface="Meiryo UI" pitchFamily="50" charset="-128"/>
            </a:endParaRPr>
          </a:p>
          <a:p>
            <a:pPr marL="95250" indent="-95250"/>
            <a:r>
              <a:rPr lang="ja-JP" altLang="en-US" sz="1300" dirty="0" smtClean="0">
                <a:latin typeface="Meiryo UI" pitchFamily="50" charset="-128"/>
                <a:ea typeface="Meiryo UI" pitchFamily="50" charset="-128"/>
                <a:cs typeface="Meiryo UI" pitchFamily="50" charset="-128"/>
              </a:rPr>
              <a:t>　小学生と保護者</a:t>
            </a:r>
            <a:r>
              <a:rPr lang="ja-JP" altLang="en-US" sz="1200" dirty="0" smtClean="0">
                <a:latin typeface="Meiryo UI" pitchFamily="50" charset="-128"/>
                <a:ea typeface="Meiryo UI" pitchFamily="50" charset="-128"/>
                <a:cs typeface="Meiryo UI" pitchFamily="50" charset="-128"/>
              </a:rPr>
              <a:t>を対象に、大阪湾を巡りながら</a:t>
            </a:r>
            <a:endParaRPr lang="en-US" altLang="ja-JP" sz="1200" dirty="0" smtClean="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海洋プラスチックごみ問題などの環境学習を行う</a:t>
            </a:r>
            <a:endParaRPr lang="en-US" altLang="ja-JP" sz="1200" dirty="0" smtClean="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バスツアーを開催し、参加者に対し、マイボトルを</a:t>
            </a:r>
            <a:endParaRPr lang="en-US" altLang="ja-JP" sz="1200" dirty="0" smtClean="0">
              <a:latin typeface="Meiryo UI" pitchFamily="50" charset="-128"/>
              <a:ea typeface="Meiryo UI" pitchFamily="50" charset="-128"/>
              <a:cs typeface="Meiryo UI" pitchFamily="50" charset="-128"/>
            </a:endParaRPr>
          </a:p>
          <a:p>
            <a:pPr marL="95250" indent="-95250"/>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プレゼント</a:t>
            </a:r>
            <a:endParaRPr lang="en-US" altLang="ja-JP" sz="1200" dirty="0">
              <a:latin typeface="Meiryo UI" pitchFamily="50" charset="-128"/>
              <a:ea typeface="Meiryo UI" pitchFamily="50" charset="-128"/>
              <a:cs typeface="Meiryo UI" pitchFamily="50" charset="-128"/>
            </a:endParaRPr>
          </a:p>
          <a:p>
            <a:pPr marL="95250" indent="-95250"/>
            <a:endParaRPr lang="en-US" altLang="ja-JP" sz="1300" dirty="0" smtClean="0">
              <a:latin typeface="Meiryo UI" pitchFamily="50" charset="-128"/>
              <a:ea typeface="Meiryo UI" pitchFamily="50" charset="-128"/>
              <a:cs typeface="Meiryo UI" pitchFamily="50" charset="-128"/>
            </a:endParaRPr>
          </a:p>
        </p:txBody>
      </p:sp>
      <p:pic>
        <p:nvPicPr>
          <p:cNvPr id="35" name="図 34"/>
          <p:cNvPicPr>
            <a:picLocks noChangeAspect="1"/>
          </p:cNvPicPr>
          <p:nvPr/>
        </p:nvPicPr>
        <p:blipFill>
          <a:blip r:embed="rId4"/>
          <a:stretch>
            <a:fillRect/>
          </a:stretch>
        </p:blipFill>
        <p:spPr>
          <a:xfrm>
            <a:off x="8261497" y="4853802"/>
            <a:ext cx="1417984" cy="934840"/>
          </a:xfrm>
          <a:prstGeom prst="rect">
            <a:avLst/>
          </a:prstGeom>
        </p:spPr>
      </p:pic>
      <p:sp>
        <p:nvSpPr>
          <p:cNvPr id="36" name="正方形/長方形 35"/>
          <p:cNvSpPr/>
          <p:nvPr/>
        </p:nvSpPr>
        <p:spPr>
          <a:xfrm>
            <a:off x="5891937" y="5110370"/>
            <a:ext cx="122331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377218" y="3065541"/>
            <a:ext cx="4169702" cy="138499"/>
          </a:xfrm>
          <a:prstGeom prst="rect">
            <a:avLst/>
          </a:prstGeom>
        </p:spPr>
        <p:txBody>
          <a:bodyPr wrap="square" lIns="0" tIns="0" rIns="0" bIns="0">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年度：マイボトルを持っている人：</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77%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日常的にマイボトルを携帯する人：</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p>
        </p:txBody>
      </p:sp>
      <p:sp>
        <p:nvSpPr>
          <p:cNvPr id="38" name="正方形/長方形 37"/>
          <p:cNvSpPr/>
          <p:nvPr/>
        </p:nvSpPr>
        <p:spPr>
          <a:xfrm>
            <a:off x="8302396" y="5811804"/>
            <a:ext cx="1603604"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大阪湾エコバスツアー（</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元</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.8)</a:t>
            </a:r>
          </a:p>
        </p:txBody>
      </p:sp>
    </p:spTree>
    <p:extLst>
      <p:ext uri="{BB962C8B-B14F-4D97-AF65-F5344CB8AC3E}">
        <p14:creationId xmlns:p14="http://schemas.microsoft.com/office/powerpoint/2010/main" val="2631122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35483" y="0"/>
            <a:ext cx="495836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給水</a:t>
            </a:r>
            <a:r>
              <a:rPr kumimoji="1" lang="ja-JP" altLang="en-US" sz="3600" b="1" dirty="0" smtClean="0">
                <a:solidFill>
                  <a:schemeClr val="bg1"/>
                </a:solidFill>
                <a:latin typeface="Meiryo UI" panose="020B0604030504040204" pitchFamily="50" charset="-128"/>
                <a:ea typeface="Meiryo UI" panose="020B0604030504040204" pitchFamily="50" charset="-128"/>
              </a:rPr>
              <a:t>スポットの普及</a:t>
            </a:r>
            <a:endParaRPr kumimoji="1" lang="en-US" altLang="ja-JP" sz="3600" b="1" dirty="0" smtClean="0">
              <a:solidFill>
                <a:schemeClr val="bg1"/>
              </a:solidFill>
              <a:latin typeface="Meiryo UI" panose="020B0604030504040204" pitchFamily="50" charset="-128"/>
              <a:ea typeface="Meiryo UI" panose="020B0604030504040204" pitchFamily="50" charset="-128"/>
            </a:endParaRPr>
          </a:p>
        </p:txBody>
      </p:sp>
      <p:sp>
        <p:nvSpPr>
          <p:cNvPr id="6" name="角丸四角形 5"/>
          <p:cNvSpPr/>
          <p:nvPr/>
        </p:nvSpPr>
        <p:spPr>
          <a:xfrm>
            <a:off x="128277" y="1523518"/>
            <a:ext cx="4715817" cy="5225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8" name="角丸四角形 7"/>
          <p:cNvSpPr/>
          <p:nvPr/>
        </p:nvSpPr>
        <p:spPr>
          <a:xfrm>
            <a:off x="187516" y="1570116"/>
            <a:ext cx="2547967"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給水スポットの設置促進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246339" y="2005818"/>
            <a:ext cx="4574094" cy="2877711"/>
          </a:xfrm>
          <a:prstGeom prst="rect">
            <a:avLst/>
          </a:prstGeom>
        </p:spPr>
        <p:txBody>
          <a:bodyPr wrap="square" lIns="0" tIns="0" rIns="0" bIns="0">
            <a:spAutoFit/>
          </a:bodyPr>
          <a:lstStyle/>
          <a:p>
            <a:pPr marL="95250" indent="-95250"/>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公共施設等における無料給水スポットの設置</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◆府および市町村の施設において、無料の給水スポットの試行設置を進めます。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5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◆給水スポットにおける利用量などを検証し、公共施設における継続的な設置、水平展開にむけた検討を行います。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府庁本館　府民案内室などに</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台を</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試行設置（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府内の公共施設、多くの人が利用する観光・集客施設における給水スポットの設置を促進します。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14" name="角丸四角形 13"/>
          <p:cNvSpPr/>
          <p:nvPr/>
        </p:nvSpPr>
        <p:spPr>
          <a:xfrm>
            <a:off x="4970866" y="1523518"/>
            <a:ext cx="4798625" cy="2603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5040599" y="2012904"/>
            <a:ext cx="4574094" cy="1200329"/>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◆使い捨てプラスチックを多量に使用するイベント会場において、給水スポットの設置を進めます。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Do!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ネットワーク・大阪府民環境会議）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天神祭において、給水ステーションを設置</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正方形/長方形 19"/>
          <p:cNvSpPr/>
          <p:nvPr/>
        </p:nvSpPr>
        <p:spPr>
          <a:xfrm>
            <a:off x="187516" y="3820557"/>
            <a:ext cx="2657727" cy="910633"/>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■デジタルサイネージ付き給水スポットの設置（大阪市水道局）</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■市町内公共施設における給水スポットの設置（堺市、泉大津市、熊取町）</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5083131" y="3217859"/>
            <a:ext cx="3064988" cy="65596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■イベント会場付近の企業・学校等に給水スポット設置の協力依頼（大阪府民環境会議）</a:t>
            </a:r>
            <a:r>
              <a:rPr lang="ja-JP" altLang="en-US" sz="1000" dirty="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4182" y="3133848"/>
            <a:ext cx="1777958" cy="1333468"/>
          </a:xfrm>
          <a:prstGeom prst="rect">
            <a:avLst/>
          </a:prstGeom>
        </p:spPr>
      </p:pic>
      <p:sp>
        <p:nvSpPr>
          <p:cNvPr id="19" name="正方形/長方形 18"/>
          <p:cNvSpPr/>
          <p:nvPr/>
        </p:nvSpPr>
        <p:spPr>
          <a:xfrm>
            <a:off x="258170" y="4811132"/>
            <a:ext cx="4574094" cy="800219"/>
          </a:xfrm>
          <a:prstGeom prst="rect">
            <a:avLst/>
          </a:prstGeom>
        </p:spPr>
        <p:txBody>
          <a:bodyPr wrap="square" lIns="0" tIns="0" rIns="0" bIns="0">
            <a:spAutoFit/>
          </a:bodyPr>
          <a:lstStyle/>
          <a:p>
            <a:pPr marL="95250" indent="-95250"/>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観光・集客施設における給水スポットの設置</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◆観光・集客施設等において、給水スポットの試行設置を進めます。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5030105" y="1579195"/>
            <a:ext cx="3431447"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イベントにおける給水スポットの設置</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角丸四角形 22"/>
          <p:cNvSpPr/>
          <p:nvPr/>
        </p:nvSpPr>
        <p:spPr>
          <a:xfrm>
            <a:off x="4970866" y="4228744"/>
            <a:ext cx="4798625" cy="251978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4" name="角丸四角形 23"/>
          <p:cNvSpPr/>
          <p:nvPr/>
        </p:nvSpPr>
        <p:spPr>
          <a:xfrm>
            <a:off x="5030105" y="4283663"/>
            <a:ext cx="2997476"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マイボトル利用可能店舗の拡大</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3206418" y="4500824"/>
            <a:ext cx="149592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府庁別館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1F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無料給水スポット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67" y="5292283"/>
            <a:ext cx="1819896" cy="1364922"/>
          </a:xfrm>
          <a:prstGeom prst="rect">
            <a:avLst/>
          </a:prstGeom>
        </p:spPr>
      </p:pic>
      <p:sp>
        <p:nvSpPr>
          <p:cNvPr id="26" name="正方形/長方形 25"/>
          <p:cNvSpPr/>
          <p:nvPr/>
        </p:nvSpPr>
        <p:spPr>
          <a:xfrm>
            <a:off x="2323153" y="5387980"/>
            <a:ext cx="2419716" cy="1104310"/>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■給水機導入店舗・企業に対し、給水スポットとしての活用依頼（ウォータースタンド）</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■観光地等の店舗へ</a:t>
            </a:r>
            <a:r>
              <a:rPr lang="ja-JP" altLang="en-US" sz="1050" dirty="0" smtClean="0">
                <a:solidFill>
                  <a:schemeClr val="tx1"/>
                </a:solidFill>
                <a:latin typeface="Meiryo UI" pitchFamily="50" charset="-128"/>
                <a:ea typeface="Meiryo UI" pitchFamily="50" charset="-128"/>
                <a:cs typeface="Meiryo UI" pitchFamily="50" charset="-128"/>
              </a:rPr>
              <a:t>の給水スポット設置の働きかけ</a:t>
            </a:r>
            <a:r>
              <a:rPr lang="ja-JP" altLang="en-US" sz="1050" dirty="0">
                <a:solidFill>
                  <a:schemeClr val="tx1"/>
                </a:solidFill>
                <a:latin typeface="Meiryo UI" pitchFamily="50" charset="-128"/>
                <a:ea typeface="Meiryo UI" pitchFamily="50" charset="-128"/>
                <a:cs typeface="Meiryo UI" pitchFamily="50" charset="-128"/>
              </a:rPr>
              <a:t>（水</a:t>
            </a:r>
            <a:r>
              <a:rPr lang="en-US" altLang="ja-JP" sz="1050" dirty="0">
                <a:solidFill>
                  <a:schemeClr val="tx1"/>
                </a:solidFill>
                <a:latin typeface="Meiryo UI" pitchFamily="50" charset="-128"/>
                <a:ea typeface="Meiryo UI" pitchFamily="50" charset="-128"/>
                <a:cs typeface="Meiryo UI" pitchFamily="50" charset="-128"/>
              </a:rPr>
              <a:t>Do</a:t>
            </a:r>
            <a:r>
              <a:rPr lang="ja-JP" altLang="en-US" sz="1050" dirty="0">
                <a:solidFill>
                  <a:schemeClr val="tx1"/>
                </a:solidFill>
                <a:latin typeface="Meiryo UI" pitchFamily="50" charset="-128"/>
                <a:ea typeface="Meiryo UI" pitchFamily="50" charset="-128"/>
                <a:cs typeface="Meiryo UI" pitchFamily="50" charset="-128"/>
              </a:rPr>
              <a:t>！ネットワーク）</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27" name="図 26">
            <a:extLst>
              <a:ext uri="{FF2B5EF4-FFF2-40B4-BE49-F238E27FC236}">
                <a16:creationId xmlns:a16="http://schemas.microsoft.com/office/drawing/2014/main" id="{0E267B6F-ECBE-514B-BB7A-C8A00E9603F5}"/>
              </a:ext>
            </a:extLst>
          </p:cNvPr>
          <p:cNvPicPr>
            <a:picLocks noChangeAspect="1"/>
          </p:cNvPicPr>
          <p:nvPr/>
        </p:nvPicPr>
        <p:blipFill rotWithShape="1">
          <a:blip r:embed="rId4"/>
          <a:srcRect l="42949" t="7941" r="12821"/>
          <a:stretch/>
        </p:blipFill>
        <p:spPr>
          <a:xfrm>
            <a:off x="8322661" y="2309555"/>
            <a:ext cx="1366463" cy="1599779"/>
          </a:xfrm>
          <a:prstGeom prst="rect">
            <a:avLst/>
          </a:prstGeom>
        </p:spPr>
      </p:pic>
      <p:sp>
        <p:nvSpPr>
          <p:cNvPr id="28" name="正方形/長方形 27"/>
          <p:cNvSpPr/>
          <p:nvPr/>
        </p:nvSpPr>
        <p:spPr>
          <a:xfrm>
            <a:off x="8237332" y="3943517"/>
            <a:ext cx="1690830"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天神祭における給水スポット設置</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5083131" y="4731190"/>
            <a:ext cx="4574094" cy="152349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◆マイボトルを利用できる（飲料を補充できる）店舗の増加を目指します。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（象印マホービン）</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茶スポット（マイボトルを持っていくと、お店</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こだわりの飲み物をリフィルできる場所</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の展開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114599" y="6091838"/>
            <a:ext cx="4553821" cy="585061"/>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HP</a:t>
            </a:r>
            <a:r>
              <a:rPr lang="ja-JP" altLang="en-US" sz="1050" dirty="0" smtClean="0">
                <a:solidFill>
                  <a:schemeClr val="tx1"/>
                </a:solidFill>
                <a:latin typeface="Meiryo UI" pitchFamily="50" charset="-128"/>
                <a:ea typeface="Meiryo UI" pitchFamily="50" charset="-128"/>
                <a:cs typeface="Meiryo UI" pitchFamily="50" charset="-128"/>
              </a:rPr>
              <a:t>による給茶スポットへの参加呼びかけ（象印）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■アプリ</a:t>
            </a:r>
            <a:r>
              <a:rPr lang="ja-JP" altLang="en-US" sz="1050" dirty="0">
                <a:solidFill>
                  <a:schemeClr val="tx1"/>
                </a:solidFill>
                <a:latin typeface="Meiryo UI" pitchFamily="50" charset="-128"/>
                <a:ea typeface="Meiryo UI" pitchFamily="50" charset="-128"/>
                <a:cs typeface="Meiryo UI" pitchFamily="50" charset="-128"/>
              </a:rPr>
              <a:t>を通じた、マイボトルへの飲料補充</a:t>
            </a:r>
            <a:r>
              <a:rPr lang="ja-JP" altLang="en-US" sz="1050" dirty="0" smtClean="0">
                <a:solidFill>
                  <a:schemeClr val="tx1"/>
                </a:solidFill>
                <a:latin typeface="Meiryo UI" pitchFamily="50" charset="-128"/>
                <a:ea typeface="Meiryo UI" pitchFamily="50" charset="-128"/>
                <a:cs typeface="Meiryo UI" pitchFamily="50" charset="-128"/>
              </a:rPr>
              <a:t>サービスへの参加呼びかけ（</a:t>
            </a:r>
            <a:r>
              <a:rPr lang="ja-JP" altLang="en-US" sz="1050" dirty="0">
                <a:solidFill>
                  <a:schemeClr val="tx1"/>
                </a:solidFill>
                <a:latin typeface="Meiryo UI" pitchFamily="50" charset="-128"/>
                <a:ea typeface="Meiryo UI" pitchFamily="50" charset="-128"/>
                <a:cs typeface="Meiryo UI" pitchFamily="50" charset="-128"/>
              </a:rPr>
              <a:t>ボトルト）</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10" name="図 9"/>
          <p:cNvPicPr>
            <a:picLocks noChangeAspect="1"/>
          </p:cNvPicPr>
          <p:nvPr/>
        </p:nvPicPr>
        <p:blipFill>
          <a:blip r:embed="rId5"/>
          <a:stretch>
            <a:fillRect/>
          </a:stretch>
        </p:blipFill>
        <p:spPr>
          <a:xfrm>
            <a:off x="8322661" y="4995948"/>
            <a:ext cx="1290068" cy="904365"/>
          </a:xfrm>
          <a:prstGeom prst="rect">
            <a:avLst/>
          </a:prstGeom>
        </p:spPr>
      </p:pic>
      <p:sp>
        <p:nvSpPr>
          <p:cNvPr id="31" name="正方形/長方形 30"/>
          <p:cNvSpPr/>
          <p:nvPr/>
        </p:nvSpPr>
        <p:spPr>
          <a:xfrm>
            <a:off x="8215170" y="5887237"/>
            <a:ext cx="1690830"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給茶スポット（象印ホームページ）</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504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4957930" y="1417344"/>
            <a:ext cx="4798625" cy="35542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smtClean="0">
              <a:solidFill>
                <a:schemeClr val="bg1"/>
              </a:solidFill>
              <a:latin typeface="Meiryo UI" panose="020B0604030504040204" pitchFamily="50" charset="-128"/>
              <a:ea typeface="Meiryo UI" panose="020B0604030504040204" pitchFamily="50" charset="-128"/>
            </a:endParaRPr>
          </a:p>
        </p:txBody>
      </p:sp>
      <p:sp>
        <p:nvSpPr>
          <p:cNvPr id="6" name="角丸四角形 5"/>
          <p:cNvSpPr/>
          <p:nvPr/>
        </p:nvSpPr>
        <p:spPr>
          <a:xfrm>
            <a:off x="128277" y="1429552"/>
            <a:ext cx="4715817" cy="531897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8" name="角丸四角形 7"/>
          <p:cNvSpPr/>
          <p:nvPr/>
        </p:nvSpPr>
        <p:spPr>
          <a:xfrm>
            <a:off x="187516" y="1506318"/>
            <a:ext cx="259389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給水スポットの情報発信</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231480" y="1970803"/>
            <a:ext cx="4574094" cy="3000821"/>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◆府内の給水スポットに関する情報をホームページやアプリ等により、わかりやすく発信します。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給水スポット、マイボトル利用サービスに関するわかりやすい情報発信、広報</a:t>
            </a:r>
            <a:r>
              <a:rPr lang="en-US" altLang="ja-JP" sz="1600" b="1" dirty="0" smtClean="0">
                <a:solidFill>
                  <a:prstClr val="black"/>
                </a:solidFill>
                <a:latin typeface="Meiryo UI" pitchFamily="50" charset="-128"/>
                <a:ea typeface="Meiryo UI" pitchFamily="50" charset="-128"/>
                <a:cs typeface="Meiryo UI" pitchFamily="50" charset="-128"/>
              </a:rPr>
              <a:t>PR</a:t>
            </a:r>
            <a:r>
              <a:rPr lang="ja-JP" altLang="en-US" sz="1600" b="1" dirty="0" smtClean="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14" name="角丸四角形 13"/>
          <p:cNvSpPr/>
          <p:nvPr/>
        </p:nvSpPr>
        <p:spPr>
          <a:xfrm>
            <a:off x="4970866" y="5073198"/>
            <a:ext cx="4798625" cy="167533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6" name="角丸四角形 15"/>
          <p:cNvSpPr/>
          <p:nvPr/>
        </p:nvSpPr>
        <p:spPr>
          <a:xfrm>
            <a:off x="5026998" y="5144721"/>
            <a:ext cx="3632631"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統一ロゴ等を活用した</a:t>
            </a:r>
            <a:r>
              <a:rPr lang="ja-JP" altLang="en-US" sz="1600" b="1" dirty="0">
                <a:solidFill>
                  <a:schemeClr val="tx1"/>
                </a:solidFill>
                <a:latin typeface="Meiryo UI" pitchFamily="50" charset="-128"/>
                <a:ea typeface="Meiryo UI" pitchFamily="50" charset="-128"/>
                <a:cs typeface="Meiryo UI" pitchFamily="50" charset="-128"/>
              </a:rPr>
              <a:t>各種</a:t>
            </a:r>
            <a:r>
              <a:rPr lang="ja-JP" altLang="en-US" sz="1600" b="1" dirty="0" smtClean="0">
                <a:solidFill>
                  <a:schemeClr val="tx1"/>
                </a:solidFill>
                <a:latin typeface="Meiryo UI" pitchFamily="50" charset="-128"/>
                <a:ea typeface="Meiryo UI" pitchFamily="50" charset="-128"/>
                <a:cs typeface="Meiryo UI" pitchFamily="50" charset="-128"/>
              </a:rPr>
              <a:t>広報・</a:t>
            </a:r>
            <a:r>
              <a:rPr lang="en-US" altLang="ja-JP" sz="1600" b="1" dirty="0" smtClean="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5026998" y="5541595"/>
            <a:ext cx="4574094" cy="100027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◆パートナーズの取組みについて、ロゴマーク、バナー、</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POP</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などを活用して積極的に</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36674" y="6027843"/>
            <a:ext cx="4512529" cy="62665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■給水検索サイト「</a:t>
            </a:r>
            <a:r>
              <a:rPr lang="en-US" altLang="ja-JP" sz="1050" dirty="0" err="1">
                <a:solidFill>
                  <a:schemeClr val="tx1"/>
                </a:solidFill>
                <a:latin typeface="Meiryo UI" pitchFamily="50" charset="-128"/>
                <a:ea typeface="Meiryo UI" pitchFamily="50" charset="-128"/>
                <a:cs typeface="Meiryo UI" pitchFamily="50" charset="-128"/>
              </a:rPr>
              <a:t>WaterMap</a:t>
            </a:r>
            <a:r>
              <a:rPr lang="ja-JP" altLang="en-US" sz="1050" dirty="0" smtClean="0">
                <a:solidFill>
                  <a:schemeClr val="tx1"/>
                </a:solidFill>
                <a:latin typeface="Meiryo UI" pitchFamily="50" charset="-128"/>
                <a:ea typeface="Meiryo UI" pitchFamily="50" charset="-128"/>
                <a:cs typeface="Meiryo UI" pitchFamily="50" charset="-128"/>
              </a:rPr>
              <a:t>」による給水スポットの発信（</a:t>
            </a:r>
            <a:r>
              <a:rPr lang="en-US" altLang="ja-JP" sz="1050" dirty="0">
                <a:solidFill>
                  <a:schemeClr val="tx1"/>
                </a:solidFill>
                <a:latin typeface="Meiryo UI" pitchFamily="50" charset="-128"/>
                <a:ea typeface="Meiryo UI" pitchFamily="50" charset="-128"/>
                <a:cs typeface="Meiryo UI" pitchFamily="50" charset="-128"/>
              </a:rPr>
              <a:t>OSG</a:t>
            </a:r>
            <a:r>
              <a:rPr lang="ja-JP" altLang="en-US" sz="1050" dirty="0">
                <a:solidFill>
                  <a:schemeClr val="tx1"/>
                </a:solidFill>
                <a:latin typeface="Meiryo UI" pitchFamily="50" charset="-128"/>
                <a:ea typeface="Meiryo UI" pitchFamily="50" charset="-128"/>
                <a:cs typeface="Meiryo UI" pitchFamily="50" charset="-128"/>
              </a:rPr>
              <a:t>ｺｰﾎﾟﾚｰｼｮﾝ）</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Refill Japan</a:t>
            </a:r>
            <a:r>
              <a:rPr lang="ja-JP" altLang="en-US" sz="1050" dirty="0">
                <a:solidFill>
                  <a:schemeClr val="tx1"/>
                </a:solidFill>
                <a:latin typeface="Meiryo UI" pitchFamily="50" charset="-128"/>
                <a:ea typeface="Meiryo UI" pitchFamily="50" charset="-128"/>
                <a:cs typeface="Meiryo UI" pitchFamily="50" charset="-128"/>
              </a:rPr>
              <a:t>給水スポットマップによる給水スポット</a:t>
            </a:r>
            <a:r>
              <a:rPr lang="ja-JP" altLang="en-US" sz="1050" dirty="0" smtClean="0">
                <a:solidFill>
                  <a:schemeClr val="tx1"/>
                </a:solidFill>
                <a:latin typeface="Meiryo UI" pitchFamily="50" charset="-128"/>
                <a:ea typeface="Meiryo UI" pitchFamily="50" charset="-128"/>
                <a:cs typeface="Meiryo UI" pitchFamily="50" charset="-128"/>
              </a:rPr>
              <a:t>の</a:t>
            </a:r>
            <a:r>
              <a:rPr lang="ja-JP" altLang="en-US" sz="1050" dirty="0">
                <a:solidFill>
                  <a:schemeClr val="tx1"/>
                </a:solidFill>
                <a:latin typeface="Meiryo UI" pitchFamily="50" charset="-128"/>
                <a:ea typeface="Meiryo UI" pitchFamily="50" charset="-128"/>
                <a:cs typeface="Meiryo UI" pitchFamily="50" charset="-128"/>
              </a:rPr>
              <a:t>発信</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水</a:t>
            </a:r>
            <a:r>
              <a:rPr lang="en-US" altLang="ja-JP" sz="1050" dirty="0">
                <a:solidFill>
                  <a:schemeClr val="tx1"/>
                </a:solidFill>
                <a:latin typeface="Meiryo UI" pitchFamily="50" charset="-128"/>
                <a:ea typeface="Meiryo UI" pitchFamily="50" charset="-128"/>
                <a:cs typeface="Meiryo UI" pitchFamily="50" charset="-128"/>
              </a:rPr>
              <a:t>Do</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ネットワーク</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stretch>
            <a:fillRect/>
          </a:stretch>
        </p:blipFill>
        <p:spPr>
          <a:xfrm>
            <a:off x="391872" y="2694307"/>
            <a:ext cx="2738117" cy="1820498"/>
          </a:xfrm>
          <a:prstGeom prst="rect">
            <a:avLst/>
          </a:prstGeom>
        </p:spPr>
      </p:pic>
      <p:pic>
        <p:nvPicPr>
          <p:cNvPr id="3" name="図 2"/>
          <p:cNvPicPr>
            <a:picLocks noChangeAspect="1"/>
          </p:cNvPicPr>
          <p:nvPr/>
        </p:nvPicPr>
        <p:blipFill>
          <a:blip r:embed="rId3"/>
          <a:stretch>
            <a:fillRect/>
          </a:stretch>
        </p:blipFill>
        <p:spPr>
          <a:xfrm>
            <a:off x="391872" y="4836374"/>
            <a:ext cx="2802010" cy="954959"/>
          </a:xfrm>
          <a:prstGeom prst="rect">
            <a:avLst/>
          </a:prstGeom>
        </p:spPr>
      </p:pic>
      <p:sp>
        <p:nvSpPr>
          <p:cNvPr id="23" name="正方形/長方形 22"/>
          <p:cNvSpPr/>
          <p:nvPr/>
        </p:nvSpPr>
        <p:spPr>
          <a:xfrm>
            <a:off x="1045463" y="4579281"/>
            <a:ext cx="149592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東京都水道局　給水マップ</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1178246" y="5805890"/>
            <a:ext cx="1495926" cy="138499"/>
          </a:xfrm>
          <a:prstGeom prst="rect">
            <a:avLst/>
          </a:prstGeom>
        </p:spPr>
        <p:txBody>
          <a:bodyPr wrap="square" lIns="0" tIns="0" rIns="0" bIns="0">
            <a:spAutoFit/>
          </a:bodyPr>
          <a:lstStyle/>
          <a:p>
            <a:pPr marL="95250" indent="-95250"/>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府ホームページ　給水場所</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278082" y="5128803"/>
            <a:ext cx="1481812" cy="484748"/>
          </a:xfrm>
          <a:prstGeom prst="rect">
            <a:avLst/>
          </a:prstGeom>
        </p:spPr>
        <p:txBody>
          <a:bodyPr wrap="square" lIns="0" tIns="0" rIns="0" bIns="0">
            <a:spAutoFit/>
          </a:bodyPr>
          <a:lstStyle/>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給水場所を公表することに</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より、各種給水マップへの登</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録をすすめます。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052597" y="1924368"/>
            <a:ext cx="4632694" cy="60016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◆専用アプリ等を通じた、マイボトルへの飲料補充サービスに関する情報提供により、マイボトルの補充（利用）促進を図ります。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4"/>
          <a:stretch>
            <a:fillRect/>
          </a:stretch>
        </p:blipFill>
        <p:spPr>
          <a:xfrm>
            <a:off x="5551268" y="2761091"/>
            <a:ext cx="3726190" cy="1229560"/>
          </a:xfrm>
          <a:prstGeom prst="rect">
            <a:avLst/>
          </a:prstGeom>
        </p:spPr>
      </p:pic>
      <p:sp>
        <p:nvSpPr>
          <p:cNvPr id="28" name="正方形/長方形 27"/>
          <p:cNvSpPr/>
          <p:nvPr/>
        </p:nvSpPr>
        <p:spPr>
          <a:xfrm>
            <a:off x="5116889" y="2564327"/>
            <a:ext cx="4713540" cy="138499"/>
          </a:xfrm>
          <a:prstGeom prst="rect">
            <a:avLst/>
          </a:prstGeom>
        </p:spPr>
        <p:txBody>
          <a:bodyPr wrap="square" lIns="0" tIns="0" rIns="0" bIns="0">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ボトルト　アプリでマイボトル飲料補充スポットを探し、簡単ドリンクオーダー。現地で補充サービス</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8370017" y="6282925"/>
            <a:ext cx="1357847" cy="307777"/>
          </a:xfrm>
          <a:prstGeom prst="rect">
            <a:avLst/>
          </a:prstGeom>
        </p:spPr>
        <p:txBody>
          <a:bodyPr wrap="square" lIns="0" tIns="0" rIns="0" bIns="0">
            <a:spAutoFit/>
          </a:bodyPr>
          <a:lstStyle/>
          <a:p>
            <a:pPr marL="95250" indent="-9525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マイボトルをいつも携帯するイメージをロゴとしました。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5022641" y="1495603"/>
            <a:ext cx="3515305"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アプリ等を活用したマイボトル利用促進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5068462" y="4045095"/>
            <a:ext cx="4616829" cy="87027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■アプリ内でマイボトル利用に応じた環境貢献度の可視化等を行うことによる、利用者への情報発信（ボトルト）</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■無料で給水できる場所を簡単に探せるアプリ「</a:t>
            </a:r>
            <a:r>
              <a:rPr lang="en-US" altLang="ja-JP" sz="1050" dirty="0" err="1" smtClean="0">
                <a:solidFill>
                  <a:schemeClr val="tx1"/>
                </a:solidFill>
                <a:latin typeface="Meiryo UI" pitchFamily="50" charset="-128"/>
                <a:ea typeface="Meiryo UI" pitchFamily="50" charset="-128"/>
                <a:cs typeface="Meiryo UI" pitchFamily="50" charset="-128"/>
              </a:rPr>
              <a:t>mymizu</a:t>
            </a:r>
            <a:r>
              <a:rPr lang="ja-JP" altLang="en-US" sz="1050" dirty="0" smtClean="0">
                <a:solidFill>
                  <a:schemeClr val="tx1"/>
                </a:solidFill>
                <a:latin typeface="Meiryo UI" pitchFamily="50" charset="-128"/>
                <a:ea typeface="Meiryo UI" pitchFamily="50" charset="-128"/>
                <a:cs typeface="Meiryo UI" pitchFamily="50" charset="-128"/>
              </a:rPr>
              <a:t>」の活用（</a:t>
            </a:r>
            <a:r>
              <a:rPr lang="en-US" altLang="ja-JP" sz="1050" dirty="0">
                <a:solidFill>
                  <a:schemeClr val="tx1"/>
                </a:solidFill>
                <a:latin typeface="Meiryo UI" pitchFamily="50" charset="-128"/>
                <a:ea typeface="Meiryo UI" pitchFamily="50" charset="-128"/>
                <a:cs typeface="Meiryo UI" pitchFamily="50" charset="-128"/>
              </a:rPr>
              <a:t>Social Innovation </a:t>
            </a:r>
            <a:r>
              <a:rPr lang="en-US" altLang="ja-JP" sz="1050" dirty="0" smtClean="0">
                <a:solidFill>
                  <a:schemeClr val="tx1"/>
                </a:solidFill>
                <a:latin typeface="Meiryo UI" pitchFamily="50" charset="-128"/>
                <a:ea typeface="Meiryo UI" pitchFamily="50" charset="-128"/>
                <a:cs typeface="Meiryo UI" pitchFamily="50" charset="-128"/>
              </a:rPr>
              <a:t>Japan</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5068462" y="2363224"/>
            <a:ext cx="1495926" cy="184666"/>
          </a:xfrm>
          <a:prstGeom prst="rect">
            <a:avLst/>
          </a:prstGeom>
        </p:spPr>
        <p:txBody>
          <a:bodyPr wrap="square" lIns="0" tIns="0" rIns="0" bIns="0">
            <a:spAutoFit/>
          </a:bodyPr>
          <a:lstStyle/>
          <a:p>
            <a:pPr marL="95250" indent="-9525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○参考事例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96951" y="2435609"/>
            <a:ext cx="1495926" cy="184666"/>
          </a:xfrm>
          <a:prstGeom prst="rect">
            <a:avLst/>
          </a:prstGeom>
        </p:spPr>
        <p:txBody>
          <a:bodyPr wrap="square" lIns="0" tIns="0" rIns="0" bIns="0">
            <a:spAutoFit/>
          </a:bodyPr>
          <a:lstStyle/>
          <a:p>
            <a:pPr marL="95250" indent="-9525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○参考事例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5"/>
          <a:stretch>
            <a:fillRect/>
          </a:stretch>
        </p:blipFill>
        <p:spPr>
          <a:xfrm>
            <a:off x="3116754" y="2386234"/>
            <a:ext cx="1630432" cy="1630432"/>
          </a:xfrm>
          <a:prstGeom prst="rect">
            <a:avLst/>
          </a:prstGeom>
          <a:ln w="22225">
            <a:solidFill>
              <a:schemeClr val="tx1"/>
            </a:solidFill>
          </a:ln>
        </p:spPr>
      </p:pic>
      <p:cxnSp>
        <p:nvCxnSpPr>
          <p:cNvPr id="11" name="直線コネクタ 10"/>
          <p:cNvCxnSpPr/>
          <p:nvPr/>
        </p:nvCxnSpPr>
        <p:spPr>
          <a:xfrm flipV="1">
            <a:off x="2371060" y="3009015"/>
            <a:ext cx="745694" cy="428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3207626" y="4101901"/>
            <a:ext cx="1520311" cy="484748"/>
          </a:xfrm>
          <a:prstGeom prst="rect">
            <a:avLst/>
          </a:prstGeom>
        </p:spPr>
        <p:txBody>
          <a:bodyPr wrap="square" lIns="0" tIns="0" rIns="0" bIns="0">
            <a:spAutoFit/>
          </a:bodyPr>
          <a:lstStyle/>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飲み口型、ボトルディスペン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サー型含め、約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か所の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情報を表示</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図 3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5366" y="5238309"/>
            <a:ext cx="907117" cy="985499"/>
          </a:xfrm>
          <a:prstGeom prst="rect">
            <a:avLst/>
          </a:prstGeom>
          <a:noFill/>
          <a:ln>
            <a:noFill/>
          </a:ln>
        </p:spPr>
      </p:pic>
      <p:sp>
        <p:nvSpPr>
          <p:cNvPr id="37" name="正方形/長方形 36"/>
          <p:cNvSpPr/>
          <p:nvPr/>
        </p:nvSpPr>
        <p:spPr>
          <a:xfrm>
            <a:off x="5047649" y="6038249"/>
            <a:ext cx="3280741" cy="626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■マイボトル普及のために作成されるポスター、チラシ、パンフレット等にロゴ活用し積極的</a:t>
            </a:r>
            <a:r>
              <a:rPr lang="ja-JP" altLang="en-US" sz="1050" dirty="0">
                <a:solidFill>
                  <a:schemeClr val="tx1"/>
                </a:solidFill>
                <a:latin typeface="Meiryo UI" pitchFamily="50" charset="-128"/>
                <a:ea typeface="Meiryo UI" pitchFamily="50" charset="-128"/>
                <a:cs typeface="Meiryo UI" pitchFamily="50" charset="-128"/>
              </a:rPr>
              <a:t>に</a:t>
            </a:r>
            <a:r>
              <a:rPr lang="en-US" altLang="ja-JP" sz="1050" dirty="0" smtClean="0">
                <a:solidFill>
                  <a:schemeClr val="tx1"/>
                </a:solidFill>
                <a:latin typeface="Meiryo UI" pitchFamily="50" charset="-128"/>
                <a:ea typeface="Meiryo UI" pitchFamily="50" charset="-128"/>
                <a:cs typeface="Meiryo UI" pitchFamily="50" charset="-128"/>
              </a:rPr>
              <a:t>PR</a:t>
            </a:r>
            <a:r>
              <a:rPr lang="ja-JP" altLang="en-US" sz="1050" dirty="0" smtClean="0">
                <a:solidFill>
                  <a:schemeClr val="tx1"/>
                </a:solidFill>
                <a:latin typeface="Meiryo UI" pitchFamily="50" charset="-128"/>
                <a:ea typeface="Meiryo UI" pitchFamily="50" charset="-128"/>
                <a:cs typeface="Meiryo UI" pitchFamily="50" charset="-128"/>
              </a:rPr>
              <a:t>（全メンバー）</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8762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52293" y="0"/>
            <a:ext cx="4056846" cy="646331"/>
          </a:xfrm>
          <a:prstGeom prst="rect">
            <a:avLst/>
          </a:prstGeom>
          <a:noFill/>
        </p:spPr>
        <p:txBody>
          <a:bodyPr wrap="square" rtlCol="0">
            <a:spAutoFit/>
          </a:bodyPr>
          <a:lstStyle/>
          <a:p>
            <a:r>
              <a:rPr kumimoji="1" lang="ja-JP" altLang="en-US" sz="3600" b="1" dirty="0" smtClean="0">
                <a:solidFill>
                  <a:schemeClr val="bg1"/>
                </a:solidFill>
                <a:latin typeface="Meiryo UI" panose="020B0604030504040204" pitchFamily="50" charset="-128"/>
                <a:ea typeface="Meiryo UI" panose="020B0604030504040204" pitchFamily="50" charset="-128"/>
              </a:rPr>
              <a:t>パートナーズ</a:t>
            </a:r>
            <a:r>
              <a:rPr kumimoji="1" lang="ja-JP" altLang="en-US" sz="3600" b="1" dirty="0">
                <a:solidFill>
                  <a:schemeClr val="bg1"/>
                </a:solidFill>
                <a:latin typeface="Meiryo UI" panose="020B0604030504040204" pitchFamily="50" charset="-128"/>
                <a:ea typeface="Meiryo UI" panose="020B0604030504040204" pitchFamily="50" charset="-128"/>
              </a:rPr>
              <a:t>会議</a:t>
            </a:r>
            <a:endParaRPr kumimoji="1" lang="en-US" altLang="ja-JP" sz="3600" b="1" dirty="0" smtClean="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パートナーズ会議の開催による各主体間の情報共有・意見交換を通じ、効果的な取組みを展開します。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4" name="角丸四角形 13"/>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15" name="角丸四角形 14"/>
          <p:cNvSpPr/>
          <p:nvPr/>
        </p:nvSpPr>
        <p:spPr>
          <a:xfrm>
            <a:off x="128277" y="1491620"/>
            <a:ext cx="9641214" cy="5225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187517" y="1591382"/>
            <a:ext cx="2581442"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パートナーズ会議の開催</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219447" y="2025059"/>
            <a:ext cx="9434915" cy="400110"/>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◆パートナーズ会議を開催し、事業者、行政、</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水道事業者等が情報を共有しつつ、マイボトル・給水スポット普及に向けた課題等について意見交換し、新たな取組みについて検討します。</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5030103" y="5058345"/>
            <a:ext cx="2320953"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メンバーの募集・拡大</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4" name="正方形/長方形 23"/>
          <p:cNvSpPr/>
          <p:nvPr/>
        </p:nvSpPr>
        <p:spPr>
          <a:xfrm>
            <a:off x="5064009" y="5545573"/>
            <a:ext cx="4574094" cy="800219"/>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◆おおさかマイボトルパートナーズの活動趣旨に賛同いただける事業者・行政・</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等を募集し、メンバーの拡大を図ります。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例：市町村、施設系業種、大学、スーパー、小売店舗など</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62124" y="5999555"/>
            <a:ext cx="4406583" cy="48630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smtClean="0">
                <a:solidFill>
                  <a:schemeClr val="tx1"/>
                </a:solidFill>
                <a:latin typeface="Meiryo UI" pitchFamily="50" charset="-128"/>
                <a:ea typeface="Meiryo UI" pitchFamily="50" charset="-128"/>
                <a:cs typeface="Meiryo UI" pitchFamily="50" charset="-128"/>
              </a:rPr>
              <a:t>＜取組内容＞</a:t>
            </a:r>
            <a:endParaRPr lang="en-US" altLang="ja-JP" sz="1050" b="1"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■情報共有によるメンバー間の連携強化や、新たな施策の検討（全メンバー）</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278368" y="2516416"/>
            <a:ext cx="4574094" cy="3293209"/>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○参加団体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５月時点）</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R2.7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月頃、</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R3.2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月頃（</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○議題</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マイボトルパートナーズの取組状況の共有</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マイボトル・給水スポット普及に向けた新たな取組の検討</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38146923"/>
              </p:ext>
            </p:extLst>
          </p:nvPr>
        </p:nvGraphicFramePr>
        <p:xfrm>
          <a:off x="278366" y="2745787"/>
          <a:ext cx="7972499" cy="1928210"/>
        </p:xfrm>
        <a:graphic>
          <a:graphicData uri="http://schemas.openxmlformats.org/drawingml/2006/table">
            <a:tbl>
              <a:tblPr firstRow="1" bandRow="1">
                <a:tableStyleId>{5C22544A-7EE6-4342-B048-85BDC9FD1C3A}</a:tableStyleId>
              </a:tblPr>
              <a:tblGrid>
                <a:gridCol w="1330333">
                  <a:extLst>
                    <a:ext uri="{9D8B030D-6E8A-4147-A177-3AD203B41FA5}">
                      <a16:colId xmlns:a16="http://schemas.microsoft.com/office/drawing/2014/main" val="2692986723"/>
                    </a:ext>
                  </a:extLst>
                </a:gridCol>
                <a:gridCol w="2027869">
                  <a:extLst>
                    <a:ext uri="{9D8B030D-6E8A-4147-A177-3AD203B41FA5}">
                      <a16:colId xmlns:a16="http://schemas.microsoft.com/office/drawing/2014/main" val="2633956294"/>
                    </a:ext>
                  </a:extLst>
                </a:gridCol>
                <a:gridCol w="1636089">
                  <a:extLst>
                    <a:ext uri="{9D8B030D-6E8A-4147-A177-3AD203B41FA5}">
                      <a16:colId xmlns:a16="http://schemas.microsoft.com/office/drawing/2014/main" val="2262991342"/>
                    </a:ext>
                  </a:extLst>
                </a:gridCol>
                <a:gridCol w="2978208">
                  <a:extLst>
                    <a:ext uri="{9D8B030D-6E8A-4147-A177-3AD203B41FA5}">
                      <a16:colId xmlns:a16="http://schemas.microsoft.com/office/drawing/2014/main" val="637746680"/>
                    </a:ext>
                  </a:extLst>
                </a:gridCol>
              </a:tblGrid>
              <a:tr h="276224">
                <a:tc>
                  <a:txBody>
                    <a:bodyPr/>
                    <a:lstStyle/>
                    <a:p>
                      <a:pPr algn="ctr"/>
                      <a:r>
                        <a:rPr kumimoji="1" lang="ja-JP" altLang="en-US" sz="1050" dirty="0" smtClean="0">
                          <a:latin typeface="Meiryo UI" panose="020B0604030504040204" pitchFamily="50" charset="-128"/>
                          <a:ea typeface="Meiryo UI" panose="020B0604030504040204" pitchFamily="50" charset="-128"/>
                        </a:rPr>
                        <a:t>分類</a:t>
                      </a:r>
                      <a:endParaRPr kumimoji="1" lang="ja-JP" altLang="en-US" sz="1050" dirty="0">
                        <a:latin typeface="Meiryo UI" panose="020B0604030504040204" pitchFamily="50" charset="-128"/>
                        <a:ea typeface="Meiryo UI" panose="020B0604030504040204" pitchFamily="50" charset="-128"/>
                      </a:endParaRPr>
                    </a:p>
                  </a:txBody>
                  <a:tcPr marL="118168" marR="118168" marT="59084" marB="59084"/>
                </a:tc>
                <a:tc>
                  <a:txBody>
                    <a:bodyPr/>
                    <a:lstStyle/>
                    <a:p>
                      <a:pPr algn="ctr"/>
                      <a:r>
                        <a:rPr kumimoji="1" lang="ja-JP" altLang="en-US" sz="1050" dirty="0" smtClean="0">
                          <a:latin typeface="Meiryo UI" panose="020B0604030504040204" pitchFamily="50" charset="-128"/>
                          <a:ea typeface="Meiryo UI" panose="020B0604030504040204" pitchFamily="50" charset="-128"/>
                        </a:rPr>
                        <a:t>名　　称</a:t>
                      </a:r>
                      <a:endParaRPr kumimoji="1" lang="ja-JP" altLang="en-US" sz="1050" dirty="0">
                        <a:latin typeface="Meiryo UI" panose="020B0604030504040204" pitchFamily="50" charset="-128"/>
                        <a:ea typeface="Meiryo UI" panose="020B0604030504040204" pitchFamily="50" charset="-128"/>
                      </a:endParaRPr>
                    </a:p>
                  </a:txBody>
                  <a:tcPr marL="118168" marR="118168" marT="59084" marB="59084"/>
                </a:tc>
                <a:tc>
                  <a:txBody>
                    <a:bodyPr/>
                    <a:lstStyle/>
                    <a:p>
                      <a:pPr algn="ctr"/>
                      <a:r>
                        <a:rPr kumimoji="1" lang="ja-JP" altLang="en-US" sz="1050" dirty="0" smtClean="0">
                          <a:latin typeface="Meiryo UI" panose="020B0604030504040204" pitchFamily="50" charset="-128"/>
                          <a:ea typeface="Meiryo UI" panose="020B0604030504040204" pitchFamily="50" charset="-128"/>
                        </a:rPr>
                        <a:t>分類</a:t>
                      </a:r>
                      <a:endParaRPr kumimoji="1" lang="ja-JP" altLang="en-US" sz="1050" dirty="0">
                        <a:latin typeface="Meiryo UI" panose="020B0604030504040204" pitchFamily="50" charset="-128"/>
                        <a:ea typeface="Meiryo UI" panose="020B0604030504040204" pitchFamily="50" charset="-128"/>
                      </a:endParaRPr>
                    </a:p>
                  </a:txBody>
                  <a:tcPr marL="118168" marR="118168" marT="59084" marB="59084"/>
                </a:tc>
                <a:tc>
                  <a:txBody>
                    <a:bodyPr/>
                    <a:lstStyle/>
                    <a:p>
                      <a:pPr algn="ctr"/>
                      <a:r>
                        <a:rPr kumimoji="1" lang="ja-JP" altLang="en-US" sz="1050" dirty="0" smtClean="0">
                          <a:latin typeface="Meiryo UI" panose="020B0604030504040204" pitchFamily="50" charset="-128"/>
                          <a:ea typeface="Meiryo UI" panose="020B0604030504040204" pitchFamily="50" charset="-128"/>
                        </a:rPr>
                        <a:t>名　　称</a:t>
                      </a:r>
                      <a:endParaRPr kumimoji="1" lang="ja-JP" altLang="en-US" sz="1050" dirty="0">
                        <a:latin typeface="Meiryo UI" panose="020B0604030504040204" pitchFamily="50" charset="-128"/>
                        <a:ea typeface="Meiryo UI" panose="020B0604030504040204" pitchFamily="50" charset="-128"/>
                      </a:endParaRPr>
                    </a:p>
                  </a:txBody>
                  <a:tcPr marL="118168" marR="118168" marT="59084" marB="59084"/>
                </a:tc>
                <a:extLst>
                  <a:ext uri="{0D108BD9-81ED-4DB2-BD59-A6C34878D82A}">
                    <a16:rowId xmlns:a16="http://schemas.microsoft.com/office/drawing/2014/main" val="1199732754"/>
                  </a:ext>
                </a:extLst>
              </a:tr>
              <a:tr h="873953">
                <a:tc rowSpan="3">
                  <a:txBody>
                    <a:bodyPr/>
                    <a:lstStyle/>
                    <a:p>
                      <a:r>
                        <a:rPr kumimoji="1" lang="ja-JP" altLang="en-US" sz="1100" dirty="0" smtClean="0">
                          <a:latin typeface="Meiryo UI" panose="020B0604030504040204" pitchFamily="50" charset="-128"/>
                          <a:ea typeface="Meiryo UI" panose="020B0604030504040204" pitchFamily="50" charset="-128"/>
                        </a:rPr>
                        <a:t>事業者</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rowSpan="3">
                  <a:txBody>
                    <a:bodyPr/>
                    <a:lstStyle/>
                    <a:p>
                      <a:r>
                        <a:rPr kumimoji="1" lang="ja-JP" altLang="en-US" sz="1100" dirty="0" smtClean="0">
                          <a:latin typeface="Meiryo UI" panose="020B0604030504040204" pitchFamily="50" charset="-128"/>
                          <a:ea typeface="Meiryo UI" panose="020B0604030504040204" pitchFamily="50" charset="-128"/>
                          <a:hlinkClick r:id="rId2"/>
                        </a:rPr>
                        <a:t>象印マホービン</a:t>
                      </a:r>
                      <a:r>
                        <a:rPr kumimoji="1" lang="en-US" altLang="ja-JP" sz="1100" dirty="0" smtClean="0">
                          <a:latin typeface="Meiryo UI" panose="020B0604030504040204" pitchFamily="50" charset="-128"/>
                          <a:ea typeface="Meiryo UI" panose="020B0604030504040204" pitchFamily="50" charset="-128"/>
                          <a:hlinkClick r:id="rId2"/>
                        </a:rPr>
                        <a:t>(</a:t>
                      </a:r>
                      <a:r>
                        <a:rPr kumimoji="1" lang="ja-JP" altLang="en-US" sz="1100" dirty="0" smtClean="0">
                          <a:latin typeface="Meiryo UI" panose="020B0604030504040204" pitchFamily="50" charset="-128"/>
                          <a:ea typeface="Meiryo UI" panose="020B0604030504040204" pitchFamily="50" charset="-128"/>
                          <a:hlinkClick r:id="rId2"/>
                        </a:rPr>
                        <a:t>株</a:t>
                      </a:r>
                      <a:r>
                        <a:rPr kumimoji="1" lang="en-US" altLang="ja-JP" sz="1100" dirty="0" smtClean="0">
                          <a:latin typeface="Meiryo UI" panose="020B0604030504040204" pitchFamily="50" charset="-128"/>
                          <a:ea typeface="Meiryo UI" panose="020B0604030504040204" pitchFamily="50" charset="-128"/>
                          <a:hlinkClick r:id="rId2"/>
                        </a:rPr>
                        <a:t>)</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3"/>
                        </a:rPr>
                        <a:t>タイガー魔法瓶</a:t>
                      </a:r>
                      <a:r>
                        <a:rPr kumimoji="1" lang="en-US" altLang="ja-JP" sz="1100" dirty="0" smtClean="0">
                          <a:latin typeface="Meiryo UI" panose="020B0604030504040204" pitchFamily="50" charset="-128"/>
                          <a:ea typeface="Meiryo UI" panose="020B0604030504040204" pitchFamily="50" charset="-128"/>
                          <a:hlinkClick r:id="rId3"/>
                        </a:rPr>
                        <a:t>(</a:t>
                      </a:r>
                      <a:r>
                        <a:rPr kumimoji="1" lang="ja-JP" altLang="en-US" sz="1100" dirty="0" smtClean="0">
                          <a:latin typeface="Meiryo UI" panose="020B0604030504040204" pitchFamily="50" charset="-128"/>
                          <a:ea typeface="Meiryo UI" panose="020B0604030504040204" pitchFamily="50" charset="-128"/>
                          <a:hlinkClick r:id="rId3"/>
                        </a:rPr>
                        <a:t>株</a:t>
                      </a:r>
                      <a:r>
                        <a:rPr kumimoji="1" lang="en-US" altLang="ja-JP" sz="1100" dirty="0" smtClean="0">
                          <a:latin typeface="Meiryo UI" panose="020B0604030504040204" pitchFamily="50" charset="-128"/>
                          <a:ea typeface="Meiryo UI" panose="020B0604030504040204" pitchFamily="50" charset="-128"/>
                          <a:hlinkClick r:id="rId3"/>
                        </a:rPr>
                        <a:t>)</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4"/>
                        </a:rPr>
                        <a:t>ピーコック魔法瓶工業</a:t>
                      </a:r>
                      <a:r>
                        <a:rPr kumimoji="1" lang="en-US" altLang="ja-JP" sz="1100" dirty="0" smtClean="0">
                          <a:latin typeface="Meiryo UI" panose="020B0604030504040204" pitchFamily="50" charset="-128"/>
                          <a:ea typeface="Meiryo UI" panose="020B0604030504040204" pitchFamily="50" charset="-128"/>
                          <a:hlinkClick r:id="rId4"/>
                        </a:rPr>
                        <a:t>(</a:t>
                      </a:r>
                      <a:r>
                        <a:rPr kumimoji="1" lang="ja-JP" altLang="en-US" sz="1100" dirty="0" smtClean="0">
                          <a:latin typeface="Meiryo UI" panose="020B0604030504040204" pitchFamily="50" charset="-128"/>
                          <a:ea typeface="Meiryo UI" panose="020B0604030504040204" pitchFamily="50" charset="-128"/>
                          <a:hlinkClick r:id="rId4"/>
                        </a:rPr>
                        <a:t>株</a:t>
                      </a:r>
                      <a:r>
                        <a:rPr kumimoji="1" lang="en-US" altLang="ja-JP" sz="1100" dirty="0" smtClean="0">
                          <a:latin typeface="Meiryo UI" panose="020B0604030504040204" pitchFamily="50" charset="-128"/>
                          <a:ea typeface="Meiryo UI" panose="020B0604030504040204" pitchFamily="50" charset="-128"/>
                          <a:hlinkClick r:id="rId4"/>
                        </a:rPr>
                        <a:t>)</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5"/>
                        </a:rPr>
                        <a:t>オルゴ</a:t>
                      </a:r>
                      <a:r>
                        <a:rPr kumimoji="1" lang="en-US" altLang="ja-JP" sz="1100" dirty="0" smtClean="0">
                          <a:latin typeface="Meiryo UI" panose="020B0604030504040204" pitchFamily="50" charset="-128"/>
                          <a:ea typeface="Meiryo UI" panose="020B0604030504040204" pitchFamily="50" charset="-128"/>
                          <a:hlinkClick r:id="rId5"/>
                        </a:rPr>
                        <a:t>(</a:t>
                      </a:r>
                      <a:r>
                        <a:rPr kumimoji="1" lang="ja-JP" altLang="en-US" sz="1100" dirty="0" smtClean="0">
                          <a:latin typeface="Meiryo UI" panose="020B0604030504040204" pitchFamily="50" charset="-128"/>
                          <a:ea typeface="Meiryo UI" panose="020B0604030504040204" pitchFamily="50" charset="-128"/>
                          <a:hlinkClick r:id="rId5"/>
                        </a:rPr>
                        <a:t>株</a:t>
                      </a:r>
                      <a:r>
                        <a:rPr kumimoji="1" lang="en-US" altLang="ja-JP" sz="1100" dirty="0" smtClean="0">
                          <a:latin typeface="Meiryo UI" panose="020B0604030504040204" pitchFamily="50" charset="-128"/>
                          <a:ea typeface="Meiryo UI" panose="020B0604030504040204" pitchFamily="50" charset="-128"/>
                          <a:hlinkClick r:id="rId5"/>
                        </a:rPr>
                        <a:t>)</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6"/>
                        </a:rPr>
                        <a:t>ウォータースタンド</a:t>
                      </a:r>
                      <a:r>
                        <a:rPr kumimoji="1" lang="en-US" altLang="ja-JP" sz="1100" dirty="0" smtClean="0">
                          <a:latin typeface="Meiryo UI" panose="020B0604030504040204" pitchFamily="50" charset="-128"/>
                          <a:ea typeface="Meiryo UI" panose="020B0604030504040204" pitchFamily="50" charset="-128"/>
                          <a:hlinkClick r:id="rId6"/>
                        </a:rPr>
                        <a:t>(</a:t>
                      </a:r>
                      <a:r>
                        <a:rPr kumimoji="1" lang="ja-JP" altLang="en-US" sz="1100" dirty="0" smtClean="0">
                          <a:latin typeface="Meiryo UI" panose="020B0604030504040204" pitchFamily="50" charset="-128"/>
                          <a:ea typeface="Meiryo UI" panose="020B0604030504040204" pitchFamily="50" charset="-128"/>
                          <a:hlinkClick r:id="rId6"/>
                        </a:rPr>
                        <a:t>株</a:t>
                      </a:r>
                      <a:r>
                        <a:rPr kumimoji="1" lang="en-US" altLang="ja-JP" sz="1100" dirty="0" smtClean="0">
                          <a:latin typeface="Meiryo UI" panose="020B0604030504040204" pitchFamily="50" charset="-128"/>
                          <a:ea typeface="Meiryo UI" panose="020B0604030504040204" pitchFamily="50" charset="-128"/>
                          <a:hlinkClick r:id="rId6"/>
                        </a:rPr>
                        <a:t>)</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株</a:t>
                      </a:r>
                      <a:r>
                        <a:rPr kumimoji="1" lang="en-US" altLang="ja-JP" sz="1100" dirty="0" smtClean="0">
                          <a:latin typeface="Meiryo UI" panose="020B0604030504040204" pitchFamily="50" charset="-128"/>
                          <a:ea typeface="Meiryo UI" panose="020B0604030504040204" pitchFamily="50" charset="-128"/>
                        </a:rPr>
                        <a:t>)OSG</a:t>
                      </a:r>
                      <a:r>
                        <a:rPr kumimoji="1" lang="ja-JP" altLang="en-US" sz="1100" dirty="0" smtClean="0">
                          <a:latin typeface="Meiryo UI" panose="020B0604030504040204" pitchFamily="50" charset="-128"/>
                          <a:ea typeface="Meiryo UI" panose="020B0604030504040204" pitchFamily="50" charset="-128"/>
                        </a:rPr>
                        <a:t>コーポレーション</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hlinkClick r:id="rId7"/>
                        </a:rPr>
                        <a:t>(</a:t>
                      </a:r>
                      <a:r>
                        <a:rPr kumimoji="1" lang="ja-JP" altLang="en-US" sz="1100" dirty="0" smtClean="0">
                          <a:latin typeface="Meiryo UI" panose="020B0604030504040204" pitchFamily="50" charset="-128"/>
                          <a:ea typeface="Meiryo UI" panose="020B0604030504040204" pitchFamily="50" charset="-128"/>
                          <a:hlinkClick r:id="rId7"/>
                        </a:rPr>
                        <a:t>株</a:t>
                      </a:r>
                      <a:r>
                        <a:rPr kumimoji="1" lang="en-US" altLang="ja-JP" sz="1100" dirty="0" smtClean="0">
                          <a:latin typeface="Meiryo UI" panose="020B0604030504040204" pitchFamily="50" charset="-128"/>
                          <a:ea typeface="Meiryo UI" panose="020B0604030504040204" pitchFamily="50" charset="-128"/>
                          <a:hlinkClick r:id="rId7"/>
                        </a:rPr>
                        <a:t>)</a:t>
                      </a:r>
                      <a:r>
                        <a:rPr kumimoji="1" lang="ja-JP" altLang="en-US" sz="1100" dirty="0" smtClean="0">
                          <a:latin typeface="Meiryo UI" panose="020B0604030504040204" pitchFamily="50" charset="-128"/>
                          <a:ea typeface="Meiryo UI" panose="020B0604030504040204" pitchFamily="50" charset="-128"/>
                          <a:hlinkClick r:id="rId7"/>
                        </a:rPr>
                        <a:t>ウォーターネット</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hlinkClick r:id="rId8"/>
                        </a:rPr>
                        <a:t>(</a:t>
                      </a:r>
                      <a:r>
                        <a:rPr kumimoji="1" lang="ja-JP" altLang="en-US" sz="1100" dirty="0" smtClean="0">
                          <a:latin typeface="Meiryo UI" panose="020B0604030504040204" pitchFamily="50" charset="-128"/>
                          <a:ea typeface="Meiryo UI" panose="020B0604030504040204" pitchFamily="50" charset="-128"/>
                          <a:hlinkClick r:id="rId8"/>
                        </a:rPr>
                        <a:t>株</a:t>
                      </a:r>
                      <a:r>
                        <a:rPr kumimoji="1" lang="en-US" altLang="ja-JP" sz="1100" dirty="0" smtClean="0">
                          <a:latin typeface="Meiryo UI" panose="020B0604030504040204" pitchFamily="50" charset="-128"/>
                          <a:ea typeface="Meiryo UI" panose="020B0604030504040204" pitchFamily="50" charset="-128"/>
                          <a:hlinkClick r:id="rId8"/>
                        </a:rPr>
                        <a:t>)</a:t>
                      </a:r>
                      <a:r>
                        <a:rPr kumimoji="1" lang="ja-JP" altLang="en-US" sz="1100" dirty="0" smtClean="0">
                          <a:latin typeface="Meiryo UI" panose="020B0604030504040204" pitchFamily="50" charset="-128"/>
                          <a:ea typeface="Meiryo UI" panose="020B0604030504040204" pitchFamily="50" charset="-128"/>
                          <a:hlinkClick r:id="rId8"/>
                        </a:rPr>
                        <a:t>ボトルト</a:t>
                      </a:r>
                      <a:endParaRPr kumimoji="1" lang="en-US" altLang="ja-JP" sz="1100" dirty="0" smtClean="0">
                        <a:latin typeface="Meiryo UI" panose="020B0604030504040204" pitchFamily="50" charset="-128"/>
                        <a:ea typeface="Meiryo UI" panose="020B0604030504040204" pitchFamily="50" charset="-128"/>
                      </a:endParaRPr>
                    </a:p>
                    <a:p>
                      <a:r>
                        <a:rPr kumimoji="1" lang="zh-TW" altLang="en-US" sz="1100" dirty="0" smtClean="0">
                          <a:latin typeface="Meiryo UI" panose="020B0604030504040204" pitchFamily="50" charset="-128"/>
                          <a:ea typeface="Meiryo UI" panose="020B0604030504040204" pitchFamily="50" charset="-128"/>
                          <a:hlinkClick r:id="rId9"/>
                        </a:rPr>
                        <a:t>日産大阪販売</a:t>
                      </a:r>
                      <a:r>
                        <a:rPr kumimoji="1" lang="ja-JP" altLang="en-US" sz="1100" dirty="0" smtClean="0">
                          <a:latin typeface="Meiryo UI" panose="020B0604030504040204" pitchFamily="50" charset="-128"/>
                          <a:ea typeface="Meiryo UI" panose="020B0604030504040204" pitchFamily="50" charset="-128"/>
                          <a:hlinkClick r:id="rId9"/>
                        </a:rPr>
                        <a:t>（株）</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a:txBody>
                    <a:bodyPr/>
                    <a:lstStyle/>
                    <a:p>
                      <a:r>
                        <a:rPr kumimoji="1" lang="en-US" altLang="ja-JP" sz="1100" dirty="0" smtClean="0">
                          <a:latin typeface="Meiryo UI" panose="020B0604030504040204" pitchFamily="50" charset="-128"/>
                          <a:ea typeface="Meiryo UI" panose="020B0604030504040204" pitchFamily="50" charset="-128"/>
                        </a:rPr>
                        <a:t>NPO</a:t>
                      </a:r>
                      <a:r>
                        <a:rPr kumimoji="1" lang="ja-JP" altLang="en-US" sz="1100" dirty="0" smtClean="0">
                          <a:latin typeface="Meiryo UI" panose="020B0604030504040204" pitchFamily="50" charset="-128"/>
                          <a:ea typeface="Meiryo UI" panose="020B0604030504040204" pitchFamily="50" charset="-128"/>
                        </a:rPr>
                        <a:t>等</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団体</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a:txBody>
                    <a:bodyPr/>
                    <a:lstStyle/>
                    <a:p>
                      <a:r>
                        <a:rPr kumimoji="1" lang="ja-JP" altLang="en-US" sz="1100" dirty="0" smtClean="0">
                          <a:latin typeface="Meiryo UI" panose="020B0604030504040204" pitchFamily="50" charset="-128"/>
                          <a:ea typeface="Meiryo UI" panose="020B0604030504040204" pitchFamily="50" charset="-128"/>
                        </a:rPr>
                        <a:t>水</a:t>
                      </a:r>
                      <a:r>
                        <a:rPr kumimoji="1" lang="en-US" altLang="ja-JP" sz="1100" dirty="0" smtClean="0">
                          <a:latin typeface="Meiryo UI" panose="020B0604030504040204" pitchFamily="50" charset="-128"/>
                          <a:ea typeface="Meiryo UI" panose="020B0604030504040204" pitchFamily="50" charset="-128"/>
                        </a:rPr>
                        <a:t>Do</a:t>
                      </a:r>
                      <a:r>
                        <a:rPr kumimoji="1" lang="ja-JP" altLang="en-US" sz="1100" dirty="0" smtClean="0">
                          <a:latin typeface="Meiryo UI" panose="020B0604030504040204" pitchFamily="50" charset="-128"/>
                          <a:ea typeface="Meiryo UI" panose="020B0604030504040204" pitchFamily="50" charset="-128"/>
                        </a:rPr>
                        <a:t>！ネットワーク</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大阪府民環境会議</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SDG</a:t>
                      </a:r>
                      <a:r>
                        <a:rPr kumimoji="1" lang="ja-JP" altLang="en-US" sz="1100" dirty="0" smtClean="0">
                          <a:latin typeface="Meiryo UI" panose="020B0604030504040204" pitchFamily="50" charset="-128"/>
                          <a:ea typeface="Meiryo UI" panose="020B0604030504040204" pitchFamily="50" charset="-128"/>
                        </a:rPr>
                        <a:t>サポーターズ</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hlinkClick r:id="rId10"/>
                        </a:rPr>
                        <a:t>一般社団法人</a:t>
                      </a:r>
                      <a:r>
                        <a:rPr kumimoji="1" lang="en-US" altLang="ja-JP" sz="1100" dirty="0" smtClean="0">
                          <a:latin typeface="Meiryo UI" panose="020B0604030504040204" pitchFamily="50" charset="-128"/>
                          <a:ea typeface="Meiryo UI" panose="020B0604030504040204" pitchFamily="50" charset="-128"/>
                          <a:hlinkClick r:id="rId10"/>
                        </a:rPr>
                        <a:t>Social Innovation Japan</a:t>
                      </a:r>
                      <a:endParaRPr kumimoji="1" lang="en-US" altLang="ja-JP" sz="1100" dirty="0" smtClean="0">
                        <a:latin typeface="Meiryo UI" panose="020B0604030504040204" pitchFamily="50" charset="-128"/>
                        <a:ea typeface="Meiryo UI" panose="020B0604030504040204" pitchFamily="50" charset="-128"/>
                      </a:endParaRPr>
                    </a:p>
                  </a:txBody>
                  <a:tcPr marL="118168" marR="118168" marT="59084" marB="59084"/>
                </a:tc>
                <a:extLst>
                  <a:ext uri="{0D108BD9-81ED-4DB2-BD59-A6C34878D82A}">
                    <a16:rowId xmlns:a16="http://schemas.microsoft.com/office/drawing/2014/main" val="2075324218"/>
                  </a:ext>
                </a:extLst>
              </a:tr>
              <a:tr h="419981">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行政等</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a:txBody>
                    <a:bodyPr/>
                    <a:lstStyle/>
                    <a:p>
                      <a:r>
                        <a:rPr kumimoji="1" lang="ja-JP" altLang="en-US" sz="1100" dirty="0" smtClean="0">
                          <a:latin typeface="Meiryo UI" panose="020B0604030504040204" pitchFamily="50" charset="-128"/>
                          <a:ea typeface="Meiryo UI" panose="020B0604030504040204" pitchFamily="50" charset="-128"/>
                          <a:hlinkClick r:id="rId11"/>
                        </a:rPr>
                        <a:t>大阪市</a:t>
                      </a:r>
                      <a:r>
                        <a:rPr kumimoji="1" lang="ja-JP" altLang="en-US" sz="1100" dirty="0" smtClean="0">
                          <a:latin typeface="Meiryo UI" panose="020B0604030504040204" pitchFamily="50" charset="-128"/>
                          <a:ea typeface="Meiryo UI" panose="020B0604030504040204" pitchFamily="50" charset="-128"/>
                        </a:rPr>
                        <a:t>、堺市、熊取町</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rPr>
                        <a:t>泉大津市、</a:t>
                      </a:r>
                      <a:r>
                        <a:rPr kumimoji="1" lang="ja-JP" altLang="en-US" sz="1100" dirty="0" smtClean="0">
                          <a:latin typeface="Meiryo UI" panose="020B0604030504040204" pitchFamily="50" charset="-128"/>
                          <a:ea typeface="Meiryo UI" panose="020B0604030504040204" pitchFamily="50" charset="-128"/>
                          <a:hlinkClick r:id="rId12"/>
                        </a:rPr>
                        <a:t>大阪府</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extLst>
                  <a:ext uri="{0D108BD9-81ED-4DB2-BD59-A6C34878D82A}">
                    <a16:rowId xmlns:a16="http://schemas.microsoft.com/office/drawing/2014/main" val="1422082360"/>
                  </a:ext>
                </a:extLst>
              </a:tr>
              <a:tr h="322621">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smtClean="0">
                          <a:latin typeface="Meiryo UI" panose="020B0604030504040204" pitchFamily="50" charset="-128"/>
                          <a:ea typeface="Meiryo UI" panose="020B0604030504040204" pitchFamily="50" charset="-128"/>
                        </a:rPr>
                        <a:t>水道事業者</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tc>
                  <a:txBody>
                    <a:bodyPr/>
                    <a:lstStyle/>
                    <a:p>
                      <a:r>
                        <a:rPr kumimoji="1" lang="ja-JP" altLang="en-US" sz="1100" dirty="0" smtClean="0">
                          <a:latin typeface="Meiryo UI" panose="020B0604030504040204" pitchFamily="50" charset="-128"/>
                          <a:ea typeface="Meiryo UI" panose="020B0604030504040204" pitchFamily="50" charset="-128"/>
                        </a:rPr>
                        <a:t>大阪市水道局</a:t>
                      </a:r>
                      <a:endParaRPr kumimoji="1" lang="ja-JP" altLang="en-US" sz="1100" dirty="0">
                        <a:latin typeface="Meiryo UI" panose="020B0604030504040204" pitchFamily="50" charset="-128"/>
                        <a:ea typeface="Meiryo UI" panose="020B0604030504040204" pitchFamily="50" charset="-128"/>
                      </a:endParaRPr>
                    </a:p>
                  </a:txBody>
                  <a:tcPr marL="118168" marR="118168" marT="59084" marB="59084"/>
                </a:tc>
                <a:extLst>
                  <a:ext uri="{0D108BD9-81ED-4DB2-BD59-A6C34878D82A}">
                    <a16:rowId xmlns:a16="http://schemas.microsoft.com/office/drawing/2014/main" val="3705992496"/>
                  </a:ext>
                </a:extLst>
              </a:tr>
            </a:tbl>
          </a:graphicData>
        </a:graphic>
      </p:graphicFrame>
    </p:spTree>
    <p:extLst>
      <p:ext uri="{BB962C8B-B14F-4D97-AF65-F5344CB8AC3E}">
        <p14:creationId xmlns:p14="http://schemas.microsoft.com/office/powerpoint/2010/main" val="1084420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1573</TotalTime>
  <Words>1713</Words>
  <Application>Microsoft Office PowerPoint</Application>
  <PresentationFormat>A4 210 x 297 mm</PresentationFormat>
  <Paragraphs>233</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上門　卓矢</dc:creator>
  <cp:lastModifiedBy>大東　拓也</cp:lastModifiedBy>
  <cp:revision>81</cp:revision>
  <cp:lastPrinted>2020-05-26T03:59:25Z</cp:lastPrinted>
  <dcterms:created xsi:type="dcterms:W3CDTF">2020-01-27T08:19:55Z</dcterms:created>
  <dcterms:modified xsi:type="dcterms:W3CDTF">2020-05-28T07:23:18Z</dcterms:modified>
</cp:coreProperties>
</file>