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71" r:id="rId4"/>
    <p:sldId id="259" r:id="rId5"/>
    <p:sldId id="272" r:id="rId6"/>
    <p:sldId id="262" r:id="rId7"/>
    <p:sldId id="282" r:id="rId8"/>
    <p:sldId id="263" r:id="rId9"/>
    <p:sldId id="283" r:id="rId10"/>
    <p:sldId id="264" r:id="rId11"/>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上川　真依" initials="上川　真依" lastIdx="54" clrIdx="0">
    <p:extLst>
      <p:ext uri="{19B8F6BF-5375-455C-9EA6-DF929625EA0E}">
        <p15:presenceInfo xmlns:p15="http://schemas.microsoft.com/office/powerpoint/2012/main" userId="S-1-5-21-161959346-1900351369-444732941-2335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1" autoAdjust="0"/>
    <p:restoredTop sz="94434" autoAdjust="0"/>
  </p:normalViewPr>
  <p:slideViewPr>
    <p:cSldViewPr snapToGrid="0">
      <p:cViewPr varScale="1">
        <p:scale>
          <a:sx n="69" d="100"/>
          <a:sy n="69" d="100"/>
        </p:scale>
        <p:origin x="66"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2022/2/22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972318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2022/2/22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428611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2022/2/22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55686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2022/2/22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63465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49339EE-CBEF-4DA1-918E-4302B8F2B69B}" type="datetimeFigureOut">
              <a:rPr kumimoji="1" lang="ja-JP" altLang="en-US" smtClean="0"/>
              <a:t>2022/2/22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75860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49339EE-CBEF-4DA1-918E-4302B8F2B69B}" type="datetimeFigureOut">
              <a:rPr kumimoji="1" lang="ja-JP" altLang="en-US" smtClean="0"/>
              <a:t>2022/2/22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45592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49339EE-CBEF-4DA1-918E-4302B8F2B69B}" type="datetimeFigureOut">
              <a:rPr kumimoji="1" lang="ja-JP" altLang="en-US" smtClean="0"/>
              <a:t>2022/2/22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2962443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49339EE-CBEF-4DA1-918E-4302B8F2B69B}" type="datetimeFigureOut">
              <a:rPr kumimoji="1" lang="ja-JP" altLang="en-US" smtClean="0"/>
              <a:t>2022/2/22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559634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339EE-CBEF-4DA1-918E-4302B8F2B69B}" type="datetimeFigureOut">
              <a:rPr kumimoji="1" lang="ja-JP" altLang="en-US" smtClean="0"/>
              <a:t>2022/2/22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224096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9339EE-CBEF-4DA1-918E-4302B8F2B69B}" type="datetimeFigureOut">
              <a:rPr kumimoji="1" lang="ja-JP" altLang="en-US" smtClean="0"/>
              <a:t>2022/2/22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2306841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9339EE-CBEF-4DA1-918E-4302B8F2B69B}" type="datetimeFigureOut">
              <a:rPr kumimoji="1" lang="ja-JP" altLang="en-US" smtClean="0"/>
              <a:t>2022/2/22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773632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339EE-CBEF-4DA1-918E-4302B8F2B69B}" type="datetimeFigureOut">
              <a:rPr kumimoji="1" lang="ja-JP" altLang="en-US" smtClean="0"/>
              <a:t>2022/2/22</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4AA8F-A3C8-4B48-B0C0-D12E1A06D757}" type="slidenum">
              <a:rPr kumimoji="1" lang="ja-JP" altLang="en-US" smtClean="0"/>
              <a:t>‹#›</a:t>
            </a:fld>
            <a:endParaRPr kumimoji="1" lang="ja-JP" altLang="en-US"/>
          </a:p>
        </p:txBody>
      </p:sp>
    </p:spTree>
    <p:extLst>
      <p:ext uri="{BB962C8B-B14F-4D97-AF65-F5344CB8AC3E}">
        <p14:creationId xmlns:p14="http://schemas.microsoft.com/office/powerpoint/2010/main" val="3890284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40914" y="2478284"/>
            <a:ext cx="9092484" cy="1446550"/>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おおさかマイボトルパートナーズ</a:t>
            </a:r>
            <a:endParaRPr kumimoji="1" lang="en-US" altLang="ja-JP" sz="4400" b="1" dirty="0">
              <a:latin typeface="Meiryo UI" panose="020B0604030504040204" pitchFamily="50" charset="-128"/>
              <a:ea typeface="Meiryo UI" panose="020B0604030504040204" pitchFamily="50" charset="-128"/>
            </a:endParaRPr>
          </a:p>
          <a:p>
            <a:pPr algn="ctr"/>
            <a:r>
              <a:rPr kumimoji="1" lang="ja-JP" altLang="en-US" sz="4400" b="1" dirty="0">
                <a:latin typeface="Meiryo UI" panose="020B0604030504040204" pitchFamily="50" charset="-128"/>
                <a:ea typeface="Meiryo UI" panose="020B0604030504040204" pitchFamily="50" charset="-128"/>
              </a:rPr>
              <a:t>アクションプログラム</a:t>
            </a:r>
          </a:p>
        </p:txBody>
      </p:sp>
      <p:sp>
        <p:nvSpPr>
          <p:cNvPr id="5" name="テキスト ボックス 4"/>
          <p:cNvSpPr txBox="1"/>
          <p:nvPr/>
        </p:nvSpPr>
        <p:spPr>
          <a:xfrm>
            <a:off x="8113691" y="6284890"/>
            <a:ext cx="1648495"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令和３年</a:t>
            </a:r>
            <a:r>
              <a:rPr kumimoji="1" lang="en-US" altLang="ja-JP" b="1" dirty="0" smtClean="0">
                <a:latin typeface="Meiryo UI" panose="020B0604030504040204" pitchFamily="50" charset="-128"/>
                <a:ea typeface="Meiryo UI" panose="020B0604030504040204" pitchFamily="50" charset="-128"/>
              </a:rPr>
              <a:t>10</a:t>
            </a:r>
            <a:r>
              <a:rPr kumimoji="1" lang="ja-JP" altLang="en-US" b="1" dirty="0" smtClean="0">
                <a:latin typeface="Meiryo UI" panose="020B0604030504040204" pitchFamily="50" charset="-128"/>
                <a:ea typeface="Meiryo UI" panose="020B0604030504040204" pitchFamily="50" charset="-128"/>
              </a:rPr>
              <a:t>月</a:t>
            </a:r>
            <a:endParaRPr kumimoji="1" lang="ja-JP" altLang="en-US" b="1" dirty="0">
              <a:latin typeface="Meiryo UI" panose="020B0604030504040204" pitchFamily="50" charset="-128"/>
              <a:ea typeface="Meiryo UI" panose="020B0604030504040204" pitchFamily="50" charset="-128"/>
            </a:endParaRPr>
          </a:p>
        </p:txBody>
      </p:sp>
      <p:sp>
        <p:nvSpPr>
          <p:cNvPr id="6" name="テキスト ボックス 6"/>
          <p:cNvSpPr txBox="1"/>
          <p:nvPr/>
        </p:nvSpPr>
        <p:spPr>
          <a:xfrm>
            <a:off x="7982273" y="537413"/>
            <a:ext cx="1436959" cy="399803"/>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2200"/>
              </a:lnSpc>
              <a:spcAft>
                <a:spcPts val="0"/>
              </a:spcAft>
            </a:pPr>
            <a:r>
              <a:rPr lang="ja-JP" altLang="en-US" kern="100" dirty="0" smtClean="0">
                <a:effectLst/>
                <a:latin typeface="Century" panose="02040604050505020304" pitchFamily="18" charset="0"/>
                <a:ea typeface="ＭＳ ゴシック" panose="020B0609070205080204" pitchFamily="49" charset="-128"/>
                <a:cs typeface="Times New Roman" panose="02020603050405020304" pitchFamily="18" charset="0"/>
              </a:rPr>
              <a:t>参考</a:t>
            </a:r>
            <a:r>
              <a:rPr lang="ja-JP" kern="100" dirty="0" smtClean="0">
                <a:effectLst/>
                <a:latin typeface="Century" panose="02040604050505020304" pitchFamily="18" charset="0"/>
                <a:ea typeface="ＭＳ ゴシック" panose="020B0609070205080204" pitchFamily="49" charset="-128"/>
                <a:cs typeface="Times New Roman" panose="02020603050405020304" pitchFamily="18" charset="0"/>
              </a:rPr>
              <a:t>資料</a:t>
            </a:r>
            <a:r>
              <a:rPr lang="ja-JP" altLang="en-US" kern="100" dirty="0" smtClean="0">
                <a:latin typeface="Century" panose="02040604050505020304" pitchFamily="18" charset="0"/>
                <a:ea typeface="ＭＳ ゴシック" panose="020B0609070205080204" pitchFamily="49" charset="-128"/>
                <a:cs typeface="Times New Roman" panose="02020603050405020304" pitchFamily="18" charset="0"/>
              </a:rPr>
              <a:t>２</a:t>
            </a:r>
            <a:endParaRPr lang="ja-JP" sz="1600" kern="100" dirty="0">
              <a:effectLst/>
              <a:latin typeface="Century" panose="02040604050505020304" pitchFamily="18" charset="0"/>
              <a:ea typeface="ＭＳ ゴシック" panose="020B0609070205080204" pitchFamily="49" charset="-128"/>
              <a:cs typeface="Times New Roman" panose="02020603050405020304" pitchFamily="18" charset="0"/>
            </a:endParaRPr>
          </a:p>
          <a:p>
            <a:pPr algn="ctr">
              <a:lnSpc>
                <a:spcPts val="2200"/>
              </a:lnSpc>
              <a:spcAft>
                <a:spcPts val="0"/>
              </a:spcAft>
            </a:pPr>
            <a:r>
              <a:rPr lang="en-US"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sz="1600" kern="100" dirty="0">
              <a:effectLst/>
              <a:latin typeface="Century" panose="020406040505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129389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052293" y="0"/>
            <a:ext cx="4056846"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パートナーズ会議</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13" name="角丸四角形 12"/>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パートナーズ会議の開催による各主体間の情報共有・意見交換を通じ、効果的な取組みを展開します。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4" name="角丸四角形 13"/>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15" name="角丸四角形 14"/>
          <p:cNvSpPr/>
          <p:nvPr/>
        </p:nvSpPr>
        <p:spPr>
          <a:xfrm>
            <a:off x="133398" y="1557489"/>
            <a:ext cx="9641214" cy="522501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324026" y="1429552"/>
            <a:ext cx="2581442"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パートナーズ会議の開催</a:t>
            </a:r>
          </a:p>
        </p:txBody>
      </p:sp>
      <p:sp>
        <p:nvSpPr>
          <p:cNvPr id="18" name="正方形/長方形 17"/>
          <p:cNvSpPr/>
          <p:nvPr/>
        </p:nvSpPr>
        <p:spPr>
          <a:xfrm>
            <a:off x="355956" y="1863229"/>
            <a:ext cx="943491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◆パートナーズ会議を開催し、事業者、行政、</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3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水道事業者等が情報を共有しつつ、マイボトル・給水スポット普及に向けた課題等について意見交換し、新たな取組みについて検討します。</a:t>
            </a:r>
          </a:p>
        </p:txBody>
      </p:sp>
      <p:sp>
        <p:nvSpPr>
          <p:cNvPr id="23" name="角丸四角形 22"/>
          <p:cNvSpPr/>
          <p:nvPr/>
        </p:nvSpPr>
        <p:spPr>
          <a:xfrm>
            <a:off x="5182871" y="5080156"/>
            <a:ext cx="2320953"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メンバーの募集・拡大</a:t>
            </a:r>
          </a:p>
        </p:txBody>
      </p:sp>
      <p:sp>
        <p:nvSpPr>
          <p:cNvPr id="24" name="正方形/長方形 23"/>
          <p:cNvSpPr/>
          <p:nvPr/>
        </p:nvSpPr>
        <p:spPr>
          <a:xfrm>
            <a:off x="5216777" y="5567384"/>
            <a:ext cx="4574094" cy="800219"/>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◆おおさかマイボトルパートナーズの活動趣旨に賛同いただける事業者・行政・</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等を募集し、メンバーの拡大を図ります。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例：市町村、施設系業種、大学、スーパー、小売店舗など</a:t>
            </a:r>
          </a:p>
        </p:txBody>
      </p:sp>
      <p:sp>
        <p:nvSpPr>
          <p:cNvPr id="28" name="正方形/長方形 27"/>
          <p:cNvSpPr/>
          <p:nvPr/>
        </p:nvSpPr>
        <p:spPr>
          <a:xfrm>
            <a:off x="529360" y="6156425"/>
            <a:ext cx="4406583" cy="486305"/>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■情報共有によるメンバー間の連携強化や、新たな施策の検討（全メンバー）</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9" name="正方形/長方形 28"/>
          <p:cNvSpPr/>
          <p:nvPr/>
        </p:nvSpPr>
        <p:spPr>
          <a:xfrm>
            <a:off x="445604" y="4999849"/>
            <a:ext cx="4574094" cy="1092607"/>
          </a:xfrm>
          <a:prstGeom prst="rect">
            <a:avLst/>
          </a:prstGeom>
        </p:spPr>
        <p:txBody>
          <a:bodyPr wrap="square" lIns="0" tIns="0" rIns="0" bIns="0">
            <a:spAutoFit/>
          </a:bodyPr>
          <a:lstStyle/>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開催予定</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R3.7</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月頃、</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R4.2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○議題</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マイボトルパートナーズの取組状況の共有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マイボトル・給水スポット普及に向けた新たな取組の検討</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239778" y="2276691"/>
            <a:ext cx="2910626"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○参加団体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36</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R3.</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時点</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479135968"/>
              </p:ext>
            </p:extLst>
          </p:nvPr>
        </p:nvGraphicFramePr>
        <p:xfrm>
          <a:off x="296139" y="2568635"/>
          <a:ext cx="9313722" cy="2377440"/>
        </p:xfrm>
        <a:graphic>
          <a:graphicData uri="http://schemas.openxmlformats.org/drawingml/2006/table">
            <a:tbl>
              <a:tblPr firstRow="1" bandRow="1">
                <a:tableStyleId>{5C22544A-7EE6-4342-B048-85BDC9FD1C3A}</a:tableStyleId>
              </a:tblPr>
              <a:tblGrid>
                <a:gridCol w="903369">
                  <a:extLst>
                    <a:ext uri="{9D8B030D-6E8A-4147-A177-3AD203B41FA5}">
                      <a16:colId xmlns:a16="http://schemas.microsoft.com/office/drawing/2014/main" val="3935343917"/>
                    </a:ext>
                  </a:extLst>
                </a:gridCol>
                <a:gridCol w="3823253">
                  <a:extLst>
                    <a:ext uri="{9D8B030D-6E8A-4147-A177-3AD203B41FA5}">
                      <a16:colId xmlns:a16="http://schemas.microsoft.com/office/drawing/2014/main" val="2724551334"/>
                    </a:ext>
                  </a:extLst>
                </a:gridCol>
                <a:gridCol w="901521">
                  <a:extLst>
                    <a:ext uri="{9D8B030D-6E8A-4147-A177-3AD203B41FA5}">
                      <a16:colId xmlns:a16="http://schemas.microsoft.com/office/drawing/2014/main" val="529441268"/>
                    </a:ext>
                  </a:extLst>
                </a:gridCol>
                <a:gridCol w="3685579">
                  <a:extLst>
                    <a:ext uri="{9D8B030D-6E8A-4147-A177-3AD203B41FA5}">
                      <a16:colId xmlns:a16="http://schemas.microsoft.com/office/drawing/2014/main" val="1953108396"/>
                    </a:ext>
                  </a:extLst>
                </a:gridCol>
              </a:tblGrid>
              <a:tr h="249161">
                <a:tc>
                  <a:txBody>
                    <a:bodyPr/>
                    <a:lstStyle/>
                    <a:p>
                      <a:pPr algn="ctr"/>
                      <a:r>
                        <a:rPr kumimoji="1" lang="ja-JP" altLang="en-US" sz="1100" dirty="0" smtClean="0">
                          <a:latin typeface="Meiryo UI" panose="020B0604030504040204" pitchFamily="50" charset="-128"/>
                          <a:ea typeface="Meiryo UI" panose="020B0604030504040204" pitchFamily="50" charset="-128"/>
                        </a:rPr>
                        <a:t>分類</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名称</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分類</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名称</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37073937"/>
                  </a:ext>
                </a:extLst>
              </a:tr>
              <a:tr h="1377712">
                <a:tc rowSpan="3">
                  <a:txBody>
                    <a:bodyPr/>
                    <a:lstStyle/>
                    <a:p>
                      <a:r>
                        <a:rPr kumimoji="1" lang="ja-JP" altLang="en-US" sz="1100" dirty="0" smtClean="0">
                          <a:latin typeface="Meiryo UI" panose="020B0604030504040204" pitchFamily="50" charset="-128"/>
                          <a:ea typeface="Meiryo UI" panose="020B0604030504040204" pitchFamily="50" charset="-128"/>
                        </a:rPr>
                        <a:t>事業者</a:t>
                      </a:r>
                      <a:endParaRPr kumimoji="1" lang="ja-JP" altLang="en-US" sz="1100" dirty="0">
                        <a:latin typeface="Meiryo UI" panose="020B0604030504040204" pitchFamily="50" charset="-128"/>
                        <a:ea typeface="Meiryo UI" panose="020B0604030504040204" pitchFamily="50" charset="-128"/>
                      </a:endParaRPr>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Meiryo UI" panose="020B0604030504040204" pitchFamily="50" charset="-128"/>
                          <a:ea typeface="Meiryo UI" panose="020B0604030504040204" pitchFamily="50" charset="-128"/>
                        </a:rPr>
                        <a:t>象印マホービン</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                お絵描き水筒（有）曽田印刷</a:t>
                      </a:r>
                      <a:endParaRPr kumimoji="1" lang="en-US" altLang="ja-JP" sz="11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Meiryo UI" panose="020B0604030504040204" pitchFamily="50" charset="-128"/>
                          <a:ea typeface="Meiryo UI" panose="020B0604030504040204" pitchFamily="50" charset="-128"/>
                        </a:rPr>
                        <a:t>タイガー魔法瓶</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lang="en-US" altLang="ja-JP" sz="1100" dirty="0" smtClean="0">
                          <a:effectLst/>
                          <a:latin typeface="Meiryo UI" panose="020B0604030504040204" pitchFamily="50" charset="-128"/>
                          <a:ea typeface="Meiryo UI" panose="020B0604030504040204" pitchFamily="50" charset="-128"/>
                        </a:rPr>
                        <a:t>FM802</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ピーコック魔法瓶工業</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大和ハウス工業</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p>
                      <a:r>
                        <a:rPr kumimoji="1" lang="ja-JP" altLang="en-US" sz="1100" dirty="0" smtClean="0">
                          <a:latin typeface="Meiryo UI" panose="020B0604030504040204" pitchFamily="50" charset="-128"/>
                          <a:ea typeface="Meiryo UI" panose="020B0604030504040204" pitchFamily="50" charset="-128"/>
                        </a:rPr>
                        <a:t>オルゴ</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良品計画</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ウォータースタンド</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BRITA</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Japan(</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)OSG</a:t>
                      </a:r>
                      <a:r>
                        <a:rPr kumimoji="1" lang="ja-JP" altLang="en-US" sz="1100" dirty="0" smtClean="0">
                          <a:latin typeface="Meiryo UI" panose="020B0604030504040204" pitchFamily="50" charset="-128"/>
                          <a:ea typeface="Meiryo UI" panose="020B0604030504040204" pitchFamily="50" charset="-128"/>
                        </a:rPr>
                        <a:t>コーポレーション　　　　  ベッド通販セラピス</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ウォーターネット                アストラゼネカ</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ボトルト　　　　　　　　　　　   三菱ケミカル・クリンスイ</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p>
                      <a:r>
                        <a:rPr kumimoji="1" lang="zh-TW" altLang="en-US" sz="1100" dirty="0" smtClean="0">
                          <a:latin typeface="Meiryo UI" panose="020B0604030504040204" pitchFamily="50" charset="-128"/>
                          <a:ea typeface="Meiryo UI" panose="020B0604030504040204" pitchFamily="50" charset="-128"/>
                        </a:rPr>
                        <a:t>日産大阪販売</a:t>
                      </a:r>
                      <a:r>
                        <a:rPr kumimoji="1" lang="ja-JP" altLang="en-US" sz="1100" dirty="0" smtClean="0">
                          <a:latin typeface="Meiryo UI" panose="020B0604030504040204" pitchFamily="50" charset="-128"/>
                          <a:ea typeface="Meiryo UI" panose="020B0604030504040204" pitchFamily="50" charset="-128"/>
                        </a:rPr>
                        <a:t>（株）　　　　　　 </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イモタニ</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つぼ市製茶本舗</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　　         グランパスコンサルティング</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p>
                      <a:r>
                        <a:rPr kumimoji="1" lang="ja-JP" altLang="en-US" sz="1100" dirty="0" smtClean="0">
                          <a:latin typeface="Meiryo UI" panose="020B0604030504040204" pitchFamily="50" charset="-128"/>
                          <a:ea typeface="Meiryo UI" panose="020B0604030504040204" pitchFamily="50" charset="-128"/>
                        </a:rPr>
                        <a:t>東亜金属</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株</a:t>
                      </a:r>
                      <a:r>
                        <a:rPr kumimoji="1" lang="en-US" altLang="ja-JP" sz="1100" dirty="0" smtClean="0">
                          <a:latin typeface="Meiryo UI" panose="020B0604030504040204" pitchFamily="50" charset="-128"/>
                          <a:ea typeface="Meiryo UI" panose="020B0604030504040204" pitchFamily="50" charset="-128"/>
                        </a:rPr>
                        <a:t>)</a:t>
                      </a:r>
                    </a:p>
                  </a:txBody>
                  <a:tcPr/>
                </a:tc>
                <a:tc>
                  <a:txBody>
                    <a:bodyPr/>
                    <a:lstStyle/>
                    <a:p>
                      <a:r>
                        <a:rPr kumimoji="1" lang="en-US" altLang="ja-JP" sz="1100" dirty="0" smtClean="0">
                          <a:latin typeface="Meiryo UI" panose="020B0604030504040204" pitchFamily="50" charset="-128"/>
                          <a:ea typeface="Meiryo UI" panose="020B0604030504040204" pitchFamily="50" charset="-128"/>
                        </a:rPr>
                        <a:t>NPO</a:t>
                      </a:r>
                      <a:r>
                        <a:rPr kumimoji="1" lang="ja-JP" altLang="en-US" sz="1100" dirty="0" smtClean="0">
                          <a:latin typeface="Meiryo UI" panose="020B0604030504040204" pitchFamily="50" charset="-128"/>
                          <a:ea typeface="Meiryo UI" panose="020B0604030504040204" pitchFamily="50" charset="-128"/>
                        </a:rPr>
                        <a:t>等団体</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水</a:t>
                      </a:r>
                      <a:r>
                        <a:rPr kumimoji="1" lang="en-US" altLang="ja-JP" sz="1100" dirty="0" smtClean="0">
                          <a:latin typeface="Meiryo UI" panose="020B0604030504040204" pitchFamily="50" charset="-128"/>
                          <a:ea typeface="Meiryo UI" panose="020B0604030504040204" pitchFamily="50" charset="-128"/>
                        </a:rPr>
                        <a:t>Do</a:t>
                      </a:r>
                      <a:r>
                        <a:rPr kumimoji="1" lang="ja-JP" altLang="en-US" sz="1100" dirty="0" smtClean="0">
                          <a:latin typeface="Meiryo UI" panose="020B0604030504040204" pitchFamily="50" charset="-128"/>
                          <a:ea typeface="Meiryo UI" panose="020B0604030504040204" pitchFamily="50" charset="-128"/>
                        </a:rPr>
                        <a:t>！ネットワーク</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大阪府民環境会議</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SDG</a:t>
                      </a:r>
                      <a:r>
                        <a:rPr kumimoji="1" lang="ja-JP" altLang="en-US" sz="1100" dirty="0" smtClean="0">
                          <a:latin typeface="Meiryo UI" panose="020B0604030504040204" pitchFamily="50" charset="-128"/>
                          <a:ea typeface="Meiryo UI" panose="020B0604030504040204" pitchFamily="50" charset="-128"/>
                        </a:rPr>
                        <a:t>サポーターズ</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一般社団法人</a:t>
                      </a:r>
                      <a:r>
                        <a:rPr kumimoji="1" lang="en-US" altLang="ja-JP" sz="1100" dirty="0" smtClean="0">
                          <a:latin typeface="Meiryo UI" panose="020B0604030504040204" pitchFamily="50" charset="-128"/>
                          <a:ea typeface="Meiryo UI" panose="020B0604030504040204" pitchFamily="50" charset="-128"/>
                        </a:rPr>
                        <a:t>Social Innovation Japan</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effectLst/>
                          <a:latin typeface="Meiryo UI" panose="020B0604030504040204" pitchFamily="50" charset="-128"/>
                          <a:ea typeface="Meiryo UI" panose="020B0604030504040204" pitchFamily="50" charset="-128"/>
                        </a:rPr>
                        <a:t>特定非営利活動法人　日本おもてなし倶楽部</a:t>
                      </a:r>
                      <a:endParaRPr lang="en-US" altLang="ja-JP" sz="1100" dirty="0" smtClean="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effectLst/>
                          <a:latin typeface="Meiryo UI" panose="020B0604030504040204" pitchFamily="50" charset="-128"/>
                          <a:ea typeface="Meiryo UI" panose="020B0604030504040204" pitchFamily="50" charset="-128"/>
                        </a:rPr>
                        <a:t>特定非営利活動法人　地域環境デザイン研究所 </a:t>
                      </a:r>
                      <a:r>
                        <a:rPr lang="en-US" altLang="ja-JP" sz="1100" dirty="0" smtClean="0">
                          <a:effectLst/>
                          <a:latin typeface="Meiryo UI" panose="020B0604030504040204" pitchFamily="50" charset="-128"/>
                          <a:ea typeface="Meiryo UI" panose="020B0604030504040204" pitchFamily="50" charset="-128"/>
                        </a:rPr>
                        <a:t>ecotone</a:t>
                      </a:r>
                      <a:endParaRPr lang="ja-JP" altLang="en-US" sz="1100" dirty="0" smtClean="0">
                        <a:effectLst/>
                        <a:latin typeface="Meiryo UI" panose="020B0604030504040204" pitchFamily="50" charset="-128"/>
                        <a:ea typeface="Meiryo UI" panose="020B0604030504040204" pitchFamily="50" charset="-128"/>
                      </a:endParaRPr>
                    </a:p>
                    <a:p>
                      <a:r>
                        <a:rPr kumimoji="1" lang="zh-TW" altLang="en-US" sz="1100" dirty="0" smtClean="0">
                          <a:latin typeface="Meiryo UI" panose="020B0604030504040204" pitchFamily="50" charset="-128"/>
                          <a:ea typeface="Meiryo UI" panose="020B0604030504040204" pitchFamily="50" charset="-128"/>
                        </a:rPr>
                        <a:t>特定非営利活動法人</a:t>
                      </a:r>
                      <a:r>
                        <a:rPr kumimoji="1" lang="ja-JP" altLang="en-US" sz="1100" dirty="0" smtClean="0">
                          <a:latin typeface="Meiryo UI" panose="020B0604030504040204" pitchFamily="50" charset="-128"/>
                          <a:ea typeface="Meiryo UI" panose="020B0604030504040204" pitchFamily="50" charset="-128"/>
                        </a:rPr>
                        <a:t>　</a:t>
                      </a:r>
                      <a:r>
                        <a:rPr kumimoji="1" lang="zh-TW" altLang="en-US" sz="1100" dirty="0" smtClean="0">
                          <a:latin typeface="Meiryo UI" panose="020B0604030504040204" pitchFamily="50" charset="-128"/>
                          <a:ea typeface="Meiryo UI" panose="020B0604030504040204" pitchFamily="50" charset="-128"/>
                        </a:rPr>
                        <a:t>素材探検隊</a:t>
                      </a:r>
                      <a:endParaRPr kumimoji="1" lang="en-US" altLang="ja-JP" sz="1100" dirty="0" smtClean="0">
                        <a:latin typeface="Meiryo UI" panose="020B0604030504040204" pitchFamily="50" charset="-128"/>
                        <a:ea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73345778"/>
                  </a:ext>
                </a:extLst>
              </a:tr>
              <a:tr h="249161">
                <a:tc vMerge="1">
                  <a:txBody>
                    <a:bodyPr/>
                    <a:lstStyle/>
                    <a:p>
                      <a:endParaRPr kumimoji="1" lang="ja-JP" altLang="en-US" sz="1100" dirty="0"/>
                    </a:p>
                  </a:txBody>
                  <a:tcPr/>
                </a:tc>
                <a:tc vMerge="1">
                  <a:txBody>
                    <a:bodyPr/>
                    <a:lstStyle/>
                    <a:p>
                      <a:endParaRPr kumimoji="1" lang="ja-JP" altLang="en-US" sz="1100" dirty="0"/>
                    </a:p>
                  </a:txBody>
                  <a:tcPr/>
                </a:tc>
                <a:tc>
                  <a:txBody>
                    <a:bodyPr/>
                    <a:lstStyle/>
                    <a:p>
                      <a:r>
                        <a:rPr kumimoji="1" lang="ja-JP" altLang="en-US" sz="1100" dirty="0" smtClean="0">
                          <a:latin typeface="Meiryo UI" panose="020B0604030504040204" pitchFamily="50" charset="-128"/>
                          <a:ea typeface="Meiryo UI" panose="020B0604030504040204" pitchFamily="50" charset="-128"/>
                        </a:rPr>
                        <a:t>水道事業者</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effectLst/>
                          <a:latin typeface="Meiryo UI" panose="020B0604030504040204" pitchFamily="50" charset="-128"/>
                          <a:ea typeface="Meiryo UI" panose="020B0604030504040204" pitchFamily="50" charset="-128"/>
                        </a:rPr>
                        <a:t>大阪市水道局</a:t>
                      </a:r>
                    </a:p>
                  </a:txBody>
                  <a:tcPr/>
                </a:tc>
                <a:extLst>
                  <a:ext uri="{0D108BD9-81ED-4DB2-BD59-A6C34878D82A}">
                    <a16:rowId xmlns:a16="http://schemas.microsoft.com/office/drawing/2014/main" val="2737594046"/>
                  </a:ext>
                </a:extLst>
              </a:tr>
              <a:tr h="410382">
                <a:tc vMerge="1">
                  <a:txBody>
                    <a:bodyPr/>
                    <a:lstStyle/>
                    <a:p>
                      <a:endParaRPr kumimoji="1" lang="ja-JP" altLang="en-US" sz="1100" dirty="0"/>
                    </a:p>
                  </a:txBody>
                  <a:tcPr/>
                </a:tc>
                <a:tc vMerge="1">
                  <a:txBody>
                    <a:bodyPr/>
                    <a:lstStyle/>
                    <a:p>
                      <a:endParaRPr kumimoji="1" lang="ja-JP" altLang="en-US" sz="1100" dirty="0"/>
                    </a:p>
                  </a:txBody>
                  <a:tcPr/>
                </a:tc>
                <a:tc>
                  <a:txBody>
                    <a:bodyPr/>
                    <a:lstStyle/>
                    <a:p>
                      <a:r>
                        <a:rPr kumimoji="1" lang="ja-JP" altLang="en-US" sz="1100" dirty="0" smtClean="0">
                          <a:latin typeface="Meiryo UI" panose="020B0604030504040204" pitchFamily="50" charset="-128"/>
                          <a:ea typeface="Meiryo UI" panose="020B0604030504040204" pitchFamily="50" charset="-128"/>
                        </a:rPr>
                        <a:t>行政等</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Meiryo UI" panose="020B0604030504040204" pitchFamily="50" charset="-128"/>
                          <a:ea typeface="Meiryo UI" panose="020B0604030504040204" pitchFamily="50" charset="-128"/>
                        </a:rPr>
                        <a:t>大阪市、堺市、熊取町、泉大津市、吹田市、島本町、大阪府</a:t>
                      </a:r>
                    </a:p>
                    <a:p>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09511318"/>
                  </a:ext>
                </a:extLst>
              </a:tr>
            </a:tbl>
          </a:graphicData>
        </a:graphic>
      </p:graphicFrame>
    </p:spTree>
    <p:extLst>
      <p:ext uri="{BB962C8B-B14F-4D97-AF65-F5344CB8AC3E}">
        <p14:creationId xmlns:p14="http://schemas.microsoft.com/office/powerpoint/2010/main" val="1084420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角丸四角形 67"/>
          <p:cNvSpPr/>
          <p:nvPr/>
        </p:nvSpPr>
        <p:spPr>
          <a:xfrm>
            <a:off x="7685596" y="5682090"/>
            <a:ext cx="1910145" cy="10505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74636" y="1122173"/>
            <a:ext cx="9587550" cy="61694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820473" y="0"/>
            <a:ext cx="4855335"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アクションプログラム</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371712" y="1260775"/>
            <a:ext cx="9326079"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おおさかマイボトルパートナーズメンバーの取組内容を、毎年度とりまとめて公表</a:t>
            </a:r>
            <a:endParaRPr kumimoji="1" lang="en-US" altLang="ja-JP" sz="2000" b="1" dirty="0">
              <a:latin typeface="Meiryo UI" panose="020B0604030504040204" pitchFamily="50" charset="-128"/>
              <a:ea typeface="Meiryo UI" panose="020B0604030504040204" pitchFamily="50" charset="-128"/>
            </a:endParaRPr>
          </a:p>
        </p:txBody>
      </p:sp>
      <p:sp>
        <p:nvSpPr>
          <p:cNvPr id="7" name="角丸四角形 6"/>
          <p:cNvSpPr/>
          <p:nvPr/>
        </p:nvSpPr>
        <p:spPr>
          <a:xfrm>
            <a:off x="174636" y="860804"/>
            <a:ext cx="2645837" cy="342430"/>
          </a:xfrm>
          <a:prstGeom prst="roundRect">
            <a:avLst>
              <a:gd name="adj" fmla="val 50000"/>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bg1"/>
                </a:solidFill>
                <a:latin typeface="Meiryo UI" pitchFamily="50" charset="-128"/>
                <a:ea typeface="Meiryo UI" pitchFamily="50" charset="-128"/>
                <a:cs typeface="Meiryo UI" pitchFamily="50" charset="-128"/>
              </a:rPr>
              <a:t>アクションプログラムについて</a:t>
            </a:r>
          </a:p>
        </p:txBody>
      </p:sp>
      <p:sp>
        <p:nvSpPr>
          <p:cNvPr id="11" name="角丸四角形 10"/>
          <p:cNvSpPr/>
          <p:nvPr/>
        </p:nvSpPr>
        <p:spPr>
          <a:xfrm>
            <a:off x="174635" y="1879641"/>
            <a:ext cx="2645837" cy="342430"/>
          </a:xfrm>
          <a:prstGeom prst="roundRect">
            <a:avLst>
              <a:gd name="adj" fmla="val 50000"/>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bg1"/>
                </a:solidFill>
                <a:latin typeface="Meiryo UI" pitchFamily="50" charset="-128"/>
                <a:ea typeface="Meiryo UI" pitchFamily="50" charset="-128"/>
                <a:cs typeface="Meiryo UI" pitchFamily="50" charset="-128"/>
              </a:rPr>
              <a:t>取組目標</a:t>
            </a:r>
          </a:p>
        </p:txBody>
      </p:sp>
      <p:sp>
        <p:nvSpPr>
          <p:cNvPr id="12" name="角丸四角形 11"/>
          <p:cNvSpPr/>
          <p:nvPr/>
        </p:nvSpPr>
        <p:spPr>
          <a:xfrm>
            <a:off x="174634" y="3519934"/>
            <a:ext cx="2645837" cy="342430"/>
          </a:xfrm>
          <a:prstGeom prst="roundRect">
            <a:avLst>
              <a:gd name="adj" fmla="val 50000"/>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bg1"/>
                </a:solidFill>
                <a:latin typeface="Meiryo UI" pitchFamily="50" charset="-128"/>
                <a:ea typeface="Meiryo UI" pitchFamily="50" charset="-128"/>
                <a:cs typeface="Meiryo UI" pitchFamily="50" charset="-128"/>
              </a:rPr>
              <a:t>取組の体制・メンバー</a:t>
            </a:r>
          </a:p>
        </p:txBody>
      </p:sp>
      <p:sp>
        <p:nvSpPr>
          <p:cNvPr id="25" name="正方形/長方形 24"/>
          <p:cNvSpPr/>
          <p:nvPr/>
        </p:nvSpPr>
        <p:spPr>
          <a:xfrm>
            <a:off x="211415" y="2352292"/>
            <a:ext cx="4712062" cy="96097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5675976" y="2353003"/>
            <a:ext cx="4086210" cy="96026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670929" y="2512335"/>
            <a:ext cx="1800313" cy="677108"/>
          </a:xfrm>
          <a:prstGeom prst="rect">
            <a:avLst/>
          </a:prstGeom>
          <a:noFill/>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給水スポット数　</a:t>
            </a:r>
            <a:r>
              <a:rPr kumimoji="1" lang="en-US" altLang="ja-JP" sz="2000" b="1" dirty="0">
                <a:latin typeface="Meiryo UI" panose="020B0604030504040204" pitchFamily="50" charset="-128"/>
                <a:ea typeface="Meiryo UI" panose="020B0604030504040204" pitchFamily="50" charset="-128"/>
              </a:rPr>
              <a:t>1,000</a:t>
            </a:r>
            <a:r>
              <a:rPr kumimoji="1" lang="ja-JP" altLang="en-US" sz="2000" b="1" dirty="0">
                <a:latin typeface="Meiryo UI" panose="020B0604030504040204" pitchFamily="50" charset="-128"/>
                <a:ea typeface="Meiryo UI" panose="020B0604030504040204" pitchFamily="50" charset="-128"/>
              </a:rPr>
              <a:t>スポット</a:t>
            </a:r>
            <a:endParaRPr kumimoji="1" lang="en-US" altLang="ja-JP" sz="2000" b="1" dirty="0">
              <a:latin typeface="Meiryo UI" panose="020B0604030504040204" pitchFamily="50" charset="-128"/>
              <a:ea typeface="Meiryo UI" panose="020B0604030504040204" pitchFamily="50" charset="-128"/>
            </a:endParaRPr>
          </a:p>
        </p:txBody>
      </p:sp>
      <p:sp>
        <p:nvSpPr>
          <p:cNvPr id="34" name="角丸四角形 33"/>
          <p:cNvSpPr/>
          <p:nvPr/>
        </p:nvSpPr>
        <p:spPr>
          <a:xfrm>
            <a:off x="489397" y="4896763"/>
            <a:ext cx="8830298" cy="45483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667925" y="4947729"/>
            <a:ext cx="3336613"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おおさかマイボトルパートナーズ</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208208" y="3942405"/>
            <a:ext cx="9489583" cy="635464"/>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dirty="0">
                <a:solidFill>
                  <a:schemeClr val="tx1"/>
                </a:solidFill>
                <a:latin typeface="Meiryo UI" pitchFamily="50" charset="-128"/>
                <a:ea typeface="Meiryo UI" pitchFamily="50" charset="-128"/>
                <a:cs typeface="Meiryo UI" pitchFamily="50" charset="-128"/>
              </a:rPr>
              <a:t>マイボトルユーザーにやさしい街おおさかの実現のため、事業者･</a:t>
            </a:r>
            <a:r>
              <a:rPr lang="en-US" altLang="ja-JP" sz="1600" dirty="0">
                <a:solidFill>
                  <a:schemeClr val="tx1"/>
                </a:solidFill>
                <a:latin typeface="Meiryo UI" pitchFamily="50" charset="-128"/>
                <a:ea typeface="Meiryo UI" pitchFamily="50" charset="-128"/>
                <a:cs typeface="Meiryo UI" pitchFamily="50" charset="-128"/>
              </a:rPr>
              <a:t>NPO</a:t>
            </a:r>
            <a:r>
              <a:rPr lang="ja-JP" altLang="en-US" sz="1600" dirty="0">
                <a:solidFill>
                  <a:schemeClr val="tx1"/>
                </a:solidFill>
                <a:latin typeface="Meiryo UI" pitchFamily="50" charset="-128"/>
                <a:ea typeface="Meiryo UI" pitchFamily="50" charset="-128"/>
                <a:cs typeface="Meiryo UI" pitchFamily="50" charset="-128"/>
              </a:rPr>
              <a:t>・行政等、あらゆる関係者と情報を共有しつつ、</a:t>
            </a:r>
            <a:endParaRPr lang="en-US" altLang="ja-JP" sz="1600" dirty="0">
              <a:solidFill>
                <a:schemeClr val="tx1"/>
              </a:solidFill>
              <a:latin typeface="Meiryo UI" pitchFamily="50" charset="-128"/>
              <a:ea typeface="Meiryo UI" pitchFamily="50" charset="-128"/>
              <a:cs typeface="Meiryo UI" pitchFamily="50" charset="-128"/>
            </a:endParaRPr>
          </a:p>
          <a:p>
            <a:r>
              <a:rPr lang="ja-JP" altLang="en-US" sz="1600" dirty="0">
                <a:solidFill>
                  <a:schemeClr val="tx1"/>
                </a:solidFill>
                <a:latin typeface="Meiryo UI" pitchFamily="50" charset="-128"/>
                <a:ea typeface="Meiryo UI" pitchFamily="50" charset="-128"/>
                <a:cs typeface="Meiryo UI" pitchFamily="50" charset="-128"/>
              </a:rPr>
              <a:t>意見交換を重ねながら、給水スポットの普及、マイボトル利用啓発に関する取組を連携して進めます。</a:t>
            </a:r>
            <a:endParaRPr lang="en-US" altLang="ja-JP" sz="1600" dirty="0">
              <a:solidFill>
                <a:schemeClr val="tx1"/>
              </a:solidFill>
              <a:latin typeface="Meiryo UI" pitchFamily="50" charset="-128"/>
              <a:ea typeface="Meiryo UI" pitchFamily="50" charset="-128"/>
              <a:cs typeface="Meiryo UI" pitchFamily="50" charset="-128"/>
            </a:endParaRPr>
          </a:p>
        </p:txBody>
      </p:sp>
      <p:sp>
        <p:nvSpPr>
          <p:cNvPr id="41" name="二等辺三角形 40"/>
          <p:cNvSpPr/>
          <p:nvPr/>
        </p:nvSpPr>
        <p:spPr>
          <a:xfrm rot="5400000">
            <a:off x="4874069" y="2633527"/>
            <a:ext cx="947128" cy="41234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214374" y="2373793"/>
            <a:ext cx="2119484" cy="92326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277812" y="2501980"/>
            <a:ext cx="2292662" cy="646331"/>
          </a:xfrm>
          <a:prstGeom prst="rect">
            <a:avLst/>
          </a:prstGeom>
          <a:noFill/>
        </p:spPr>
        <p:txBody>
          <a:bodyPr wrap="square" rtlCol="0">
            <a:spAutoFit/>
          </a:bodyPr>
          <a:lstStyle/>
          <a:p>
            <a:r>
              <a:rPr kumimoji="1" lang="ja-JP" altLang="en-US" dirty="0">
                <a:solidFill>
                  <a:schemeClr val="bg1"/>
                </a:solidFill>
                <a:latin typeface="Meiryo UI" panose="020B0604030504040204" pitchFamily="50" charset="-128"/>
                <a:ea typeface="Meiryo UI" panose="020B0604030504040204" pitchFamily="50" charset="-128"/>
              </a:rPr>
              <a:t>給水スポットの普及</a:t>
            </a:r>
            <a:endParaRPr kumimoji="1" lang="en-US" altLang="ja-JP" dirty="0">
              <a:solidFill>
                <a:schemeClr val="bg1"/>
              </a:solidFill>
              <a:latin typeface="Meiryo UI" panose="020B0604030504040204" pitchFamily="50" charset="-128"/>
              <a:ea typeface="Meiryo UI" panose="020B0604030504040204" pitchFamily="50" charset="-128"/>
            </a:endParaRPr>
          </a:p>
          <a:p>
            <a:r>
              <a:rPr kumimoji="1" lang="ja-JP" altLang="en-US" dirty="0">
                <a:solidFill>
                  <a:schemeClr val="bg1"/>
                </a:solidFill>
                <a:latin typeface="Meiryo UI" panose="020B0604030504040204" pitchFamily="50" charset="-128"/>
                <a:ea typeface="Meiryo UI" panose="020B0604030504040204" pitchFamily="50" charset="-128"/>
              </a:rPr>
              <a:t>マイボトル利用啓発</a:t>
            </a:r>
            <a:endParaRPr kumimoji="1" lang="en-US" altLang="ja-JP" dirty="0">
              <a:solidFill>
                <a:schemeClr val="bg1"/>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5756081" y="2517368"/>
            <a:ext cx="4143300" cy="615553"/>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目指すゴール</a:t>
            </a:r>
            <a:endParaRPr kumimoji="1" lang="en-US" altLang="ja-JP" sz="1600"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府民の日常的なマイボトル携帯率８</a:t>
            </a:r>
            <a:r>
              <a:rPr kumimoji="1" lang="en-US" altLang="ja-JP" b="1" dirty="0">
                <a:latin typeface="Meiryo UI" panose="020B0604030504040204" pitchFamily="50" charset="-128"/>
                <a:ea typeface="Meiryo UI" panose="020B0604030504040204" pitchFamily="50" charset="-128"/>
              </a:rPr>
              <a:t>0%</a:t>
            </a:r>
          </a:p>
        </p:txBody>
      </p:sp>
      <p:sp>
        <p:nvSpPr>
          <p:cNvPr id="49" name="テキスト ボックス 48"/>
          <p:cNvSpPr txBox="1"/>
          <p:nvPr/>
        </p:nvSpPr>
        <p:spPr>
          <a:xfrm>
            <a:off x="2704544" y="1944194"/>
            <a:ext cx="2469305"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　＜</a:t>
            </a:r>
            <a:r>
              <a:rPr kumimoji="1" lang="en-US" altLang="ja-JP" sz="1400" b="1" dirty="0">
                <a:latin typeface="Meiryo UI" panose="020B0604030504040204" pitchFamily="50" charset="-128"/>
                <a:ea typeface="Meiryo UI" panose="020B0604030504040204" pitchFamily="50" charset="-128"/>
              </a:rPr>
              <a:t>2025</a:t>
            </a:r>
            <a:r>
              <a:rPr kumimoji="1" lang="ja-JP" altLang="en-US" sz="1400" b="1" dirty="0">
                <a:latin typeface="Meiryo UI" panose="020B0604030504040204" pitchFamily="50" charset="-128"/>
                <a:ea typeface="Meiryo UI" panose="020B0604030504040204" pitchFamily="50" charset="-128"/>
              </a:rPr>
              <a:t>年目標＞</a:t>
            </a:r>
            <a:endParaRPr kumimoji="1" lang="en-US" altLang="ja-JP" sz="1600" b="1"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3800228" y="4976091"/>
            <a:ext cx="5795513" cy="307777"/>
          </a:xfrm>
          <a:prstGeom prst="rect">
            <a:avLst/>
          </a:prstGeom>
          <a:noFill/>
        </p:spPr>
        <p:txBody>
          <a:bodyPr wrap="square" rtlCol="0">
            <a:spAutoFit/>
          </a:bodyPr>
          <a:lstStyle/>
          <a:p>
            <a:r>
              <a:rPr kumimoji="1" lang="ja-JP" altLang="en-US" sz="1400" b="1" dirty="0">
                <a:solidFill>
                  <a:schemeClr val="bg1"/>
                </a:solidFill>
                <a:latin typeface="Meiryo UI" panose="020B0604030504040204" pitchFamily="50" charset="-128"/>
                <a:ea typeface="Meiryo UI" panose="020B0604030504040204" pitchFamily="50" charset="-128"/>
              </a:rPr>
              <a:t>各主体間での情報共有・意見交換を行い、それぞれの取組みを展開する</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51" name="角丸四角形 50"/>
          <p:cNvSpPr/>
          <p:nvPr/>
        </p:nvSpPr>
        <p:spPr>
          <a:xfrm>
            <a:off x="443390" y="5670493"/>
            <a:ext cx="2377081" cy="106213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角丸四角形 51"/>
          <p:cNvSpPr/>
          <p:nvPr/>
        </p:nvSpPr>
        <p:spPr>
          <a:xfrm>
            <a:off x="5347634" y="5682090"/>
            <a:ext cx="1910145" cy="10505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3123791" y="5670493"/>
            <a:ext cx="1799686" cy="106213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1148011" y="5770446"/>
            <a:ext cx="967838"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事業者</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3539715" y="5788714"/>
            <a:ext cx="967838" cy="369332"/>
          </a:xfrm>
          <a:prstGeom prst="rect">
            <a:avLst/>
          </a:prstGeom>
          <a:noFill/>
        </p:spPr>
        <p:txBody>
          <a:bodyPr wrap="square" rtlCol="0">
            <a:spAutoFit/>
          </a:bodyPr>
          <a:lstStyle/>
          <a:p>
            <a:r>
              <a:rPr kumimoji="1" lang="en-US" altLang="ja-JP" b="1" dirty="0">
                <a:solidFill>
                  <a:schemeClr val="bg1"/>
                </a:solidFill>
                <a:latin typeface="Meiryo UI" panose="020B0604030504040204" pitchFamily="50" charset="-128"/>
                <a:ea typeface="Meiryo UI" panose="020B0604030504040204" pitchFamily="50" charset="-128"/>
              </a:rPr>
              <a:t>NPO</a:t>
            </a:r>
            <a:r>
              <a:rPr kumimoji="1" lang="ja-JP" altLang="en-US" b="1" dirty="0">
                <a:solidFill>
                  <a:schemeClr val="bg1"/>
                </a:solidFill>
                <a:latin typeface="Meiryo UI" panose="020B0604030504040204" pitchFamily="50" charset="-128"/>
                <a:ea typeface="Meiryo UI" panose="020B0604030504040204" pitchFamily="50" charset="-128"/>
              </a:rPr>
              <a:t>等</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5863585" y="5751587"/>
            <a:ext cx="967838"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行　政</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7918264" y="5770446"/>
            <a:ext cx="1444807"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水道事業者</a:t>
            </a:r>
            <a:endParaRPr kumimoji="1" lang="en-US" altLang="ja-JP" b="1" dirty="0">
              <a:solidFill>
                <a:schemeClr val="bg1"/>
              </a:solidFill>
              <a:latin typeface="Meiryo UI" panose="020B0604030504040204" pitchFamily="50" charset="-128"/>
              <a:ea typeface="Meiryo UI" panose="020B0604030504040204" pitchFamily="50" charset="-128"/>
            </a:endParaRPr>
          </a:p>
        </p:txBody>
      </p:sp>
      <p:cxnSp>
        <p:nvCxnSpPr>
          <p:cNvPr id="63" name="直線コネクタ 62"/>
          <p:cNvCxnSpPr/>
          <p:nvPr/>
        </p:nvCxnSpPr>
        <p:spPr>
          <a:xfrm flipV="1">
            <a:off x="1584786" y="5358139"/>
            <a:ext cx="6056" cy="3571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3424148" y="6208789"/>
            <a:ext cx="1504883" cy="261610"/>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府民運動の推進</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662620" y="6120919"/>
            <a:ext cx="1976799" cy="430887"/>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ボトルの普及、給水機の普及</a:t>
            </a:r>
            <a:endParaRPr kumimoji="1" lang="en-US" altLang="ja-JP" sz="1100" b="1" dirty="0">
              <a:solidFill>
                <a:schemeClr val="bg1"/>
              </a:solidFill>
              <a:latin typeface="Meiryo UI" panose="020B0604030504040204" pitchFamily="50" charset="-128"/>
              <a:ea typeface="Meiryo UI" panose="020B0604030504040204" pitchFamily="50" charset="-128"/>
            </a:endParaRPr>
          </a:p>
          <a:p>
            <a:r>
              <a:rPr kumimoji="1" lang="ja-JP" altLang="en-US" sz="1100" b="1" dirty="0">
                <a:solidFill>
                  <a:schemeClr val="bg1"/>
                </a:solidFill>
                <a:latin typeface="Meiryo UI" panose="020B0604030504040204" pitchFamily="50" charset="-128"/>
                <a:ea typeface="Meiryo UI" panose="020B0604030504040204" pitchFamily="50" charset="-128"/>
              </a:rPr>
              <a:t>ボトル利用サービスの展開</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cxnSp>
        <p:nvCxnSpPr>
          <p:cNvPr id="62" name="直線コネクタ 61"/>
          <p:cNvCxnSpPr/>
          <p:nvPr/>
        </p:nvCxnSpPr>
        <p:spPr>
          <a:xfrm flipV="1">
            <a:off x="3939197" y="5358140"/>
            <a:ext cx="6056" cy="3571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6235042" y="5359695"/>
            <a:ext cx="6056" cy="3571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5675975" y="6148549"/>
            <a:ext cx="1504883" cy="430887"/>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府民啓発</a:t>
            </a:r>
            <a:endParaRPr kumimoji="1" lang="en-US" altLang="ja-JP" sz="1100" b="1" dirty="0">
              <a:solidFill>
                <a:schemeClr val="bg1"/>
              </a:solidFill>
              <a:latin typeface="Meiryo UI" panose="020B0604030504040204" pitchFamily="50" charset="-128"/>
              <a:ea typeface="Meiryo UI" panose="020B0604030504040204" pitchFamily="50" charset="-128"/>
            </a:endParaRPr>
          </a:p>
          <a:p>
            <a:r>
              <a:rPr kumimoji="1" lang="ja-JP" altLang="en-US" sz="1100" b="1" dirty="0">
                <a:solidFill>
                  <a:schemeClr val="bg1"/>
                </a:solidFill>
                <a:latin typeface="Meiryo UI" panose="020B0604030504040204" pitchFamily="50" charset="-128"/>
                <a:ea typeface="Meiryo UI" panose="020B0604030504040204" pitchFamily="50" charset="-128"/>
              </a:rPr>
              <a:t>給水機の率先設置</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cxnSp>
        <p:nvCxnSpPr>
          <p:cNvPr id="67" name="直線コネクタ 66"/>
          <p:cNvCxnSpPr/>
          <p:nvPr/>
        </p:nvCxnSpPr>
        <p:spPr>
          <a:xfrm flipV="1">
            <a:off x="8603564" y="5337979"/>
            <a:ext cx="6056" cy="357143"/>
          </a:xfrm>
          <a:prstGeom prst="line">
            <a:avLst/>
          </a:prstGeom>
          <a:ln w="92075">
            <a:solidFill>
              <a:srgbClr val="92D050"/>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7916934" y="6166774"/>
            <a:ext cx="1504883" cy="430887"/>
          </a:xfrm>
          <a:prstGeom prst="rect">
            <a:avLst/>
          </a:prstGeom>
          <a:noFill/>
        </p:spPr>
        <p:txBody>
          <a:bodyPr wrap="square" rtlCol="0">
            <a:spAutoFit/>
          </a:bodyPr>
          <a:lstStyle/>
          <a:p>
            <a:r>
              <a:rPr kumimoji="1" lang="ja-JP" altLang="en-US" sz="1100" b="1" dirty="0">
                <a:solidFill>
                  <a:schemeClr val="bg1"/>
                </a:solidFill>
                <a:latin typeface="Meiryo UI" panose="020B0604030504040204" pitchFamily="50" charset="-128"/>
                <a:ea typeface="Meiryo UI" panose="020B0604030504040204" pitchFamily="50" charset="-128"/>
              </a:rPr>
              <a:t>府民啓発（水道</a:t>
            </a:r>
            <a:r>
              <a:rPr kumimoji="1" lang="en-US" altLang="ja-JP" sz="1100" b="1" dirty="0">
                <a:solidFill>
                  <a:schemeClr val="bg1"/>
                </a:solidFill>
                <a:latin typeface="Meiryo UI" panose="020B0604030504040204" pitchFamily="50" charset="-128"/>
                <a:ea typeface="Meiryo UI" panose="020B0604030504040204" pitchFamily="50" charset="-128"/>
              </a:rPr>
              <a:t>PR</a:t>
            </a:r>
            <a:r>
              <a:rPr kumimoji="1" lang="ja-JP" altLang="en-US" sz="1100" b="1" dirty="0">
                <a:solidFill>
                  <a:schemeClr val="bg1"/>
                </a:solidFill>
                <a:latin typeface="Meiryo UI" panose="020B0604030504040204" pitchFamily="50" charset="-128"/>
                <a:ea typeface="Meiryo UI" panose="020B0604030504040204" pitchFamily="50" charset="-128"/>
              </a:rPr>
              <a:t>）</a:t>
            </a:r>
            <a:endParaRPr kumimoji="1" lang="en-US" altLang="ja-JP" sz="1100" b="1" dirty="0">
              <a:solidFill>
                <a:schemeClr val="bg1"/>
              </a:solidFill>
              <a:latin typeface="Meiryo UI" panose="020B0604030504040204" pitchFamily="50" charset="-128"/>
              <a:ea typeface="Meiryo UI" panose="020B0604030504040204" pitchFamily="50" charset="-128"/>
            </a:endParaRPr>
          </a:p>
          <a:p>
            <a:r>
              <a:rPr kumimoji="1" lang="ja-JP" altLang="en-US" sz="1100" b="1" dirty="0">
                <a:solidFill>
                  <a:schemeClr val="bg1"/>
                </a:solidFill>
                <a:latin typeface="Meiryo UI" panose="020B0604030504040204" pitchFamily="50" charset="-128"/>
                <a:ea typeface="Meiryo UI" panose="020B0604030504040204" pitchFamily="50" charset="-128"/>
              </a:rPr>
              <a:t>給水機の普及</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58012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5022"/>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51354" y="33880"/>
            <a:ext cx="4324507" cy="584775"/>
          </a:xfrm>
          <a:prstGeom prst="rect">
            <a:avLst/>
          </a:prstGeom>
          <a:noFill/>
        </p:spPr>
        <p:txBody>
          <a:bodyPr wrap="square" rtlCol="0">
            <a:sp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プログラムの一覧</a:t>
            </a:r>
          </a:p>
        </p:txBody>
      </p:sp>
      <p:sp>
        <p:nvSpPr>
          <p:cNvPr id="6" name="テキスト ボックス 5"/>
          <p:cNvSpPr txBox="1"/>
          <p:nvPr/>
        </p:nvSpPr>
        <p:spPr>
          <a:xfrm>
            <a:off x="453602" y="816057"/>
            <a:ext cx="9282129" cy="5863144"/>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マイボトルの利用啓発</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イベント等におけるマイボトル利用の</a:t>
            </a:r>
            <a:r>
              <a:rPr kumimoji="1" lang="ja-JP" altLang="en-US" sz="2000" dirty="0" smtClean="0">
                <a:latin typeface="Meiryo UI" panose="020B0604030504040204" pitchFamily="50" charset="-128"/>
                <a:ea typeface="Meiryo UI" panose="020B0604030504040204" pitchFamily="50" charset="-128"/>
              </a:rPr>
              <a:t>啓発</a:t>
            </a:r>
            <a:endParaRPr kumimoji="1" lang="en-US" altLang="ja-JP" sz="2000" dirty="0" smtClean="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〇　マイボトル配布による利用啓発</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府民のマイボトルに関する意識・実態調査</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若い世代への環境</a:t>
            </a:r>
            <a:r>
              <a:rPr kumimoji="1" lang="ja-JP" altLang="en-US" sz="2000" dirty="0" smtClean="0">
                <a:latin typeface="Meiryo UI" panose="020B0604030504040204" pitchFamily="50" charset="-128"/>
                <a:ea typeface="Meiryo UI" panose="020B0604030504040204" pitchFamily="50" charset="-128"/>
              </a:rPr>
              <a:t>教育</a:t>
            </a:r>
            <a:endParaRPr kumimoji="1" lang="en-US" altLang="ja-JP" sz="2000" dirty="0" smtClean="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給水スポットの普及</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給水スポットの設置</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イベントにおける給水スポットの設置</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マイボトル利用可能店舗の募集・</a:t>
            </a:r>
            <a:r>
              <a:rPr kumimoji="1" lang="ja-JP" altLang="en-US" sz="2000" dirty="0" smtClean="0">
                <a:latin typeface="Meiryo UI" panose="020B0604030504040204" pitchFamily="50" charset="-128"/>
                <a:ea typeface="Meiryo UI" panose="020B0604030504040204" pitchFamily="50" charset="-128"/>
              </a:rPr>
              <a:t>拡大</a:t>
            </a:r>
            <a:endParaRPr kumimoji="1" lang="en-US" altLang="ja-JP" sz="2000" dirty="0" smtClean="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〇　</a:t>
            </a:r>
            <a:r>
              <a:rPr lang="ja-JP" altLang="en-US" sz="2000" dirty="0" smtClean="0">
                <a:latin typeface="Meiryo UI" pitchFamily="50" charset="-128"/>
                <a:ea typeface="Meiryo UI" pitchFamily="50" charset="-128"/>
                <a:cs typeface="Meiryo UI" pitchFamily="50" charset="-128"/>
              </a:rPr>
              <a:t>給水スポット</a:t>
            </a:r>
            <a:r>
              <a:rPr lang="ja-JP" altLang="en-US" sz="2000" dirty="0">
                <a:latin typeface="Meiryo UI" pitchFamily="50" charset="-128"/>
                <a:ea typeface="Meiryo UI" pitchFamily="50" charset="-128"/>
                <a:cs typeface="Meiryo UI" pitchFamily="50" charset="-128"/>
              </a:rPr>
              <a:t>普及</a:t>
            </a:r>
            <a:r>
              <a:rPr lang="ja-JP" altLang="en-US" sz="2000" dirty="0" smtClean="0">
                <a:latin typeface="Meiryo UI" pitchFamily="50" charset="-128"/>
                <a:ea typeface="Meiryo UI" pitchFamily="50" charset="-128"/>
                <a:cs typeface="Meiryo UI" pitchFamily="50" charset="-128"/>
              </a:rPr>
              <a:t>に向けた調査</a:t>
            </a:r>
            <a:endParaRPr kumimoji="1" lang="en-US" altLang="ja-JP" sz="2000" dirty="0" smtClean="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効果的な情報発信</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給水マップの作成・情報</a:t>
            </a:r>
            <a:r>
              <a:rPr kumimoji="1" lang="ja-JP" altLang="en-US" sz="2000" dirty="0" smtClean="0">
                <a:latin typeface="Meiryo UI" panose="020B0604030504040204" pitchFamily="50" charset="-128"/>
                <a:ea typeface="Meiryo UI" panose="020B0604030504040204" pitchFamily="50" charset="-128"/>
              </a:rPr>
              <a:t>発信</a:t>
            </a:r>
            <a:endParaRPr kumimoji="1" lang="en-US" altLang="ja-JP" sz="2000" dirty="0" smtClean="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〇　アプリ等を利用したマイボトル利用促進</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統一ロゴ等を活用した各種広報・</a:t>
            </a:r>
            <a:r>
              <a:rPr kumimoji="1" lang="en-US" altLang="ja-JP" sz="2000" dirty="0">
                <a:latin typeface="Meiryo UI" panose="020B0604030504040204" pitchFamily="50" charset="-128"/>
                <a:ea typeface="Meiryo UI" panose="020B0604030504040204" pitchFamily="50" charset="-128"/>
              </a:rPr>
              <a:t>PR</a:t>
            </a:r>
            <a:r>
              <a:rPr kumimoji="1" lang="ja-JP" altLang="en-US" sz="2000" dirty="0">
                <a:latin typeface="Meiryo UI" panose="020B0604030504040204" pitchFamily="50" charset="-128"/>
                <a:ea typeface="Meiryo UI" panose="020B0604030504040204" pitchFamily="50" charset="-128"/>
              </a:rPr>
              <a:t>（啓発媒体の作成）</a:t>
            </a:r>
            <a:endParaRPr kumimoji="1" lang="en-US" altLang="ja-JP" sz="2000" dirty="0">
              <a:latin typeface="Meiryo UI" panose="020B0604030504040204" pitchFamily="50" charset="-128"/>
              <a:ea typeface="Meiryo UI" panose="020B0604030504040204" pitchFamily="50" charset="-128"/>
            </a:endParaRPr>
          </a:p>
          <a:p>
            <a:endParaRPr kumimoji="1" lang="en-US" altLang="ja-JP" sz="1100"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パートナーズ会議</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パートナーズ会議の開催</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メンバーの募集・拡大</a:t>
            </a:r>
            <a:endParaRPr kumimoji="1"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42527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360047" y="1444574"/>
            <a:ext cx="6069569" cy="530395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 name="角丸四角形 8"/>
          <p:cNvSpPr/>
          <p:nvPr/>
        </p:nvSpPr>
        <p:spPr>
          <a:xfrm>
            <a:off x="441313" y="1573599"/>
            <a:ext cx="351821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イベント等におけるマイボトル利用啓発</a:t>
            </a:r>
          </a:p>
        </p:txBody>
      </p:sp>
      <p:sp>
        <p:nvSpPr>
          <p:cNvPr id="15" name="正方形/長方形 14"/>
          <p:cNvSpPr/>
          <p:nvPr/>
        </p:nvSpPr>
        <p:spPr>
          <a:xfrm>
            <a:off x="600982" y="5937650"/>
            <a:ext cx="5583380" cy="636204"/>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■観光施設とコラボしたマイボトルを販売し、施設内での利用促進（象印）</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市町村イベント等での利用啓発（全メンバー）</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イベント啓発等を通じ、海洋プラスチックごみ問題への府民理解を促進し、マイボトル利用を促進します。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8" name="角丸四角形 17"/>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19" name="正方形/長方形 18"/>
          <p:cNvSpPr/>
          <p:nvPr/>
        </p:nvSpPr>
        <p:spPr>
          <a:xfrm>
            <a:off x="0" y="-15022"/>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790746" y="20445"/>
            <a:ext cx="4324507" cy="584775"/>
          </a:xfrm>
          <a:prstGeom prst="rect">
            <a:avLst/>
          </a:prstGeom>
          <a:noFill/>
        </p:spPr>
        <p:txBody>
          <a:bodyPr wrap="square" rtlCol="0">
            <a:sp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マイボトルの利用啓発</a:t>
            </a:r>
          </a:p>
        </p:txBody>
      </p:sp>
      <p:sp>
        <p:nvSpPr>
          <p:cNvPr id="21" name="正方形/長方形 20"/>
          <p:cNvSpPr/>
          <p:nvPr/>
        </p:nvSpPr>
        <p:spPr>
          <a:xfrm>
            <a:off x="500238" y="1973306"/>
            <a:ext cx="5463834" cy="907941"/>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府内のイベントにおけるマイボトル利用啓発ブースの出展</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◆プラスチックごみ問題やマイボトルの取組みについて、イベント来場者にわかりやすく伝えます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参考事例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600982" y="5373726"/>
            <a:ext cx="4574094" cy="400110"/>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啓発ツールの作成・貸出</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◆イベント等で活用できる啓発パネルや、啓発チラシ等を作成します。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499536" y="2892509"/>
            <a:ext cx="2038949" cy="600164"/>
          </a:xfrm>
          <a:prstGeom prst="rect">
            <a:avLst/>
          </a:prstGeom>
          <a:noFill/>
        </p:spPr>
        <p:txBody>
          <a:bodyPr wrap="square" rtlCol="0">
            <a:spAutoFit/>
          </a:bodyPr>
          <a:lstStyle/>
          <a:p>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マイボトル利用の啓発、給水機の設置およびボトル</a:t>
            </a:r>
            <a:r>
              <a:rPr lang="ja-JP" altLang="en-US" sz="1100" dirty="0">
                <a:latin typeface="Meiryo UI" panose="020B0604030504040204" pitchFamily="50" charset="-128"/>
                <a:ea typeface="Meiryo UI" panose="020B0604030504040204" pitchFamily="50" charset="-128"/>
              </a:rPr>
              <a:t>類</a:t>
            </a:r>
            <a:r>
              <a:rPr lang="ja-JP" altLang="en-US" sz="1100" dirty="0" smtClean="0">
                <a:latin typeface="Meiryo UI" panose="020B0604030504040204" pitchFamily="50" charset="-128"/>
                <a:ea typeface="Meiryo UI" panose="020B0604030504040204" pitchFamily="50" charset="-128"/>
              </a:rPr>
              <a:t>の出展</a:t>
            </a:r>
            <a:endParaRPr lang="en-US" altLang="ja-JP" sz="1100" dirty="0" smtClean="0">
              <a:latin typeface="Meiryo UI" panose="020B0604030504040204" pitchFamily="50" charset="-128"/>
              <a:ea typeface="Meiryo UI" panose="020B0604030504040204" pitchFamily="50" charset="-128"/>
            </a:endParaRPr>
          </a:p>
        </p:txBody>
      </p:sp>
      <p:sp>
        <p:nvSpPr>
          <p:cNvPr id="28" name="正方形/長方形 27"/>
          <p:cNvSpPr/>
          <p:nvPr/>
        </p:nvSpPr>
        <p:spPr>
          <a:xfrm>
            <a:off x="686206" y="4989440"/>
            <a:ext cx="1698271" cy="2769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啓発ブース</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＠咲洲こども</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EXPO2020</a:t>
            </a:r>
          </a:p>
          <a:p>
            <a:pPr marL="95250" indent="-95250" algn="ct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(R2.11.7.8)</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2606139" y="2946024"/>
            <a:ext cx="1746606" cy="600164"/>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rPr>
              <a:t>ステンレスボトルやボトル型浄水器の展示およびマイボトル啓発ブースの</a:t>
            </a:r>
            <a:r>
              <a:rPr lang="ja-JP" altLang="en-US" sz="1100" dirty="0">
                <a:latin typeface="Meiryo UI" panose="020B0604030504040204" pitchFamily="50" charset="-128"/>
                <a:ea typeface="Meiryo UI" panose="020B0604030504040204" pitchFamily="50" charset="-128"/>
              </a:rPr>
              <a:t>設置</a:t>
            </a:r>
            <a:endParaRPr lang="en-US" altLang="ja-JP" sz="1100" dirty="0">
              <a:latin typeface="Meiryo UI" panose="020B0604030504040204" pitchFamily="50" charset="-128"/>
              <a:ea typeface="Meiryo UI" panose="020B0604030504040204" pitchFamily="50" charset="-128"/>
            </a:endParaRPr>
          </a:p>
        </p:txBody>
      </p:sp>
      <p:sp>
        <p:nvSpPr>
          <p:cNvPr id="30" name="正方形/長方形 29"/>
          <p:cNvSpPr/>
          <p:nvPr/>
        </p:nvSpPr>
        <p:spPr>
          <a:xfrm>
            <a:off x="600982" y="2906008"/>
            <a:ext cx="2296227" cy="1384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ｳｫｰﾀｰｽﾀﾝﾄﾞ</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658671" y="2635490"/>
            <a:ext cx="1935947" cy="2769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BRITA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ｲﾓﾀﾆ</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ﾀｲｶﾞｰ</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象印</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ｳｫｰﾀｰﾈｯﾄ・ｳｫｰﾀｰｽﾀﾝﾄﾞ</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ﾋﾟｰｺｯｸ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2615654" y="4998373"/>
            <a:ext cx="1696807" cy="276999"/>
          </a:xfrm>
          <a:prstGeom prst="rect">
            <a:avLst/>
          </a:prstGeom>
        </p:spPr>
        <p:txBody>
          <a:bodyPr wrap="square" lIns="0" tIns="0" rIns="0" bIns="0">
            <a:spAutoFit/>
          </a:bodyPr>
          <a:lstStyle/>
          <a:p>
            <a:pPr marL="95250" indent="-95250" algn="ct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ATC</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海洋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WEEK</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＠大阪南港</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ATC</a:t>
            </a:r>
          </a:p>
          <a:p>
            <a:pPr marL="95250" indent="-95250" algn="ct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(R3.3.16~20)</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6550924" y="1444574"/>
            <a:ext cx="3215243" cy="530395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2" name="角丸四角形 41"/>
          <p:cNvSpPr/>
          <p:nvPr/>
        </p:nvSpPr>
        <p:spPr>
          <a:xfrm>
            <a:off x="6634658" y="1524092"/>
            <a:ext cx="2632811"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マイボトル配布による啓発</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3" name="正方形/長方形 42"/>
          <p:cNvSpPr/>
          <p:nvPr/>
        </p:nvSpPr>
        <p:spPr>
          <a:xfrm>
            <a:off x="6840201" y="6035322"/>
            <a:ext cx="2636688" cy="44085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■全従業員へのマイボトル配布（日産大阪）</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44" name="正方形/長方形 43"/>
          <p:cNvSpPr/>
          <p:nvPr/>
        </p:nvSpPr>
        <p:spPr>
          <a:xfrm>
            <a:off x="6634763" y="2019011"/>
            <a:ext cx="2919410" cy="2000548"/>
          </a:xfrm>
          <a:prstGeom prst="rect">
            <a:avLst/>
          </a:prstGeom>
        </p:spPr>
        <p:txBody>
          <a:bodyPr wrap="square" lIns="0" tIns="0" rIns="0" bIns="0">
            <a:spAutoFit/>
          </a:bodyPr>
          <a:lstStyle/>
          <a:p>
            <a:pPr marL="95250" indent="-95250"/>
            <a:r>
              <a:rPr lang="ja-JP" altLang="en-US" sz="1300" dirty="0" smtClean="0">
                <a:latin typeface="Meiryo UI" pitchFamily="50" charset="-128"/>
                <a:ea typeface="Meiryo UI" pitchFamily="50" charset="-128"/>
                <a:cs typeface="Meiryo UI" pitchFamily="50" charset="-128"/>
              </a:rPr>
              <a:t>◆マイボトルの無料配布により、その利用を</a:t>
            </a:r>
            <a:r>
              <a:rPr lang="ja-JP" altLang="en-US" sz="1300" dirty="0">
                <a:latin typeface="Meiryo UI" pitchFamily="50" charset="-128"/>
                <a:ea typeface="Meiryo UI" pitchFamily="50" charset="-128"/>
                <a:cs typeface="Meiryo UI" pitchFamily="50" charset="-128"/>
              </a:rPr>
              <a:t>促進</a:t>
            </a:r>
            <a:r>
              <a:rPr lang="ja-JP" altLang="en-US" sz="1300" dirty="0" smtClean="0">
                <a:latin typeface="Meiryo UI" pitchFamily="50" charset="-128"/>
                <a:ea typeface="Meiryo UI" pitchFamily="50" charset="-128"/>
                <a:cs typeface="Meiryo UI" pitchFamily="50" charset="-128"/>
              </a:rPr>
              <a:t>します。</a:t>
            </a:r>
            <a:endParaRPr lang="en-US" altLang="ja-JP" sz="1300" dirty="0">
              <a:latin typeface="Meiryo UI" pitchFamily="50" charset="-128"/>
              <a:ea typeface="Meiryo UI" pitchFamily="50" charset="-128"/>
              <a:cs typeface="Meiryo UI" pitchFamily="50" charset="-128"/>
            </a:endParaRPr>
          </a:p>
          <a:p>
            <a:pPr marL="95250" indent="-95250"/>
            <a:r>
              <a:rPr lang="ja-JP" altLang="en-US" sz="700" dirty="0" smtClean="0">
                <a:latin typeface="Meiryo UI" pitchFamily="50" charset="-128"/>
                <a:ea typeface="Meiryo UI" pitchFamily="50" charset="-128"/>
                <a:cs typeface="Meiryo UI" pitchFamily="50" charset="-128"/>
              </a:rPr>
              <a:t>　</a:t>
            </a:r>
            <a:endParaRPr lang="en-US" altLang="ja-JP" sz="700" dirty="0" smtClean="0">
              <a:latin typeface="Meiryo UI" pitchFamily="50" charset="-128"/>
              <a:ea typeface="Meiryo UI" pitchFamily="50" charset="-128"/>
              <a:cs typeface="Meiryo UI" pitchFamily="50" charset="-128"/>
            </a:endParaRPr>
          </a:p>
          <a:p>
            <a:pPr marL="95250" indent="-95250"/>
            <a:endParaRPr lang="en-US" altLang="ja-JP" sz="700" dirty="0" smtClean="0">
              <a:latin typeface="Meiryo UI" pitchFamily="50" charset="-128"/>
              <a:ea typeface="Meiryo UI" pitchFamily="50" charset="-128"/>
              <a:cs typeface="Meiryo UI" pitchFamily="50" charset="-128"/>
            </a:endParaRPr>
          </a:p>
          <a:p>
            <a:pPr marL="95250" indent="-95250"/>
            <a:r>
              <a:rPr lang="ja-JP" altLang="en-US" sz="1300" dirty="0" smtClean="0">
                <a:latin typeface="Meiryo UI" pitchFamily="50" charset="-128"/>
                <a:ea typeface="Meiryo UI" pitchFamily="50" charset="-128"/>
                <a:cs typeface="Meiryo UI" pitchFamily="50" charset="-128"/>
              </a:rPr>
              <a:t>　○参考事例</a:t>
            </a:r>
            <a:endParaRPr lang="en-US" altLang="ja-JP" sz="1300" dirty="0" smtClean="0">
              <a:latin typeface="Meiryo UI" pitchFamily="50" charset="-128"/>
              <a:ea typeface="Meiryo UI" pitchFamily="50" charset="-128"/>
              <a:cs typeface="Meiryo UI" pitchFamily="50" charset="-128"/>
            </a:endParaRPr>
          </a:p>
          <a:p>
            <a:pPr marL="95250" indent="-95250"/>
            <a:r>
              <a:rPr lang="ja-JP" altLang="en-US" sz="1300" dirty="0" smtClean="0">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　</a:t>
            </a:r>
            <a:r>
              <a:rPr lang="en-US" altLang="ja-JP" sz="900" dirty="0" smtClean="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お絵かき水筒</a:t>
            </a:r>
            <a:r>
              <a:rPr lang="en-US" altLang="ja-JP" sz="900" dirty="0" smtClean="0">
                <a:latin typeface="Meiryo UI" pitchFamily="50" charset="-128"/>
                <a:ea typeface="Meiryo UI" pitchFamily="50" charset="-128"/>
                <a:cs typeface="Meiryo UI" pitchFamily="50" charset="-128"/>
              </a:rPr>
              <a:t>〉</a:t>
            </a:r>
            <a:endParaRPr lang="en-US" altLang="ja-JP" sz="900" dirty="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rPr>
              <a:t>　</a:t>
            </a:r>
            <a:r>
              <a:rPr lang="ja-JP" altLang="en-US" sz="1300" dirty="0" smtClean="0">
                <a:latin typeface="Meiryo UI" pitchFamily="50" charset="-128"/>
                <a:ea typeface="Meiryo UI" pitchFamily="50" charset="-128"/>
              </a:rPr>
              <a:t>　</a:t>
            </a:r>
            <a:r>
              <a:rPr lang="en-US" altLang="ja-JP" sz="1300" dirty="0" smtClean="0">
                <a:latin typeface="Meiryo UI" panose="020B0604030504040204" pitchFamily="50" charset="-128"/>
                <a:ea typeface="Meiryo UI" panose="020B0604030504040204" pitchFamily="50" charset="-128"/>
              </a:rPr>
              <a:t>SNS</a:t>
            </a:r>
            <a:r>
              <a:rPr lang="ja-JP" altLang="en-US" sz="1300" dirty="0" smtClean="0">
                <a:latin typeface="Meiryo UI" panose="020B0604030504040204" pitchFamily="50" charset="-128"/>
                <a:ea typeface="Meiryo UI" panose="020B0604030504040204" pitchFamily="50" charset="-128"/>
              </a:rPr>
              <a:t>で「オリジナル</a:t>
            </a:r>
            <a:endParaRPr lang="en-US" altLang="ja-JP" sz="1300" dirty="0" smtClean="0">
              <a:latin typeface="Meiryo UI" panose="020B0604030504040204" pitchFamily="50" charset="-128"/>
              <a:ea typeface="Meiryo UI" panose="020B0604030504040204" pitchFamily="50" charset="-128"/>
            </a:endParaRPr>
          </a:p>
          <a:p>
            <a:pPr marL="95250" indent="-95250"/>
            <a:r>
              <a:rPr lang="ja-JP" altLang="en-US" sz="130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マイボトル」の</a:t>
            </a:r>
            <a:endParaRPr lang="en-US" altLang="ja-JP" sz="1300" dirty="0" smtClean="0">
              <a:latin typeface="Meiryo UI" panose="020B0604030504040204" pitchFamily="50" charset="-128"/>
              <a:ea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プレゼント企画</a:t>
            </a:r>
            <a:endParaRPr lang="en-US" altLang="ja-JP" sz="13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endParaRPr lang="en-US" altLang="ja-JP" sz="1300" dirty="0" smtClean="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8072533" y="4416747"/>
            <a:ext cx="1467561" cy="1092607"/>
          </a:xfrm>
          <a:prstGeom prst="rect">
            <a:avLst/>
          </a:prstGeom>
          <a:noFill/>
        </p:spPr>
        <p:txBody>
          <a:bodyPr wrap="square" rtlCol="0">
            <a:spAutoFit/>
          </a:bodyPr>
          <a:lstStyle/>
          <a:p>
            <a:pPr lvl="0"/>
            <a:r>
              <a:rPr lang="ja-JP" altLang="en-US" sz="1300" dirty="0" smtClean="0">
                <a:latin typeface="Meiryo UI" panose="020B0604030504040204" pitchFamily="50" charset="-128"/>
                <a:ea typeface="Meiryo UI" panose="020B0604030504040204" pitchFamily="50" charset="-128"/>
              </a:rPr>
              <a:t>全社員</a:t>
            </a:r>
            <a:r>
              <a:rPr lang="ja-JP" altLang="en-US" sz="1300" dirty="0">
                <a:latin typeface="Meiryo UI" panose="020B0604030504040204" pitchFamily="50" charset="-128"/>
                <a:ea typeface="Meiryo UI" panose="020B0604030504040204" pitchFamily="50" charset="-128"/>
              </a:rPr>
              <a:t>及び所属</a:t>
            </a:r>
            <a:r>
              <a:rPr lang="en-US" altLang="ja-JP" sz="1300" dirty="0">
                <a:latin typeface="Meiryo UI" panose="020B0604030504040204" pitchFamily="50" charset="-128"/>
                <a:ea typeface="Meiryo UI" panose="020B0604030504040204" pitchFamily="50" charset="-128"/>
              </a:rPr>
              <a:t>DJ</a:t>
            </a:r>
            <a:r>
              <a:rPr lang="ja-JP" altLang="en-US" sz="1300" dirty="0" err="1"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関連会社の社員などおよそ</a:t>
            </a:r>
            <a:r>
              <a:rPr lang="en-US" altLang="ja-JP" sz="1300" dirty="0" smtClean="0">
                <a:latin typeface="Meiryo UI" panose="020B0604030504040204" pitchFamily="50" charset="-128"/>
                <a:ea typeface="Meiryo UI" panose="020B0604030504040204" pitchFamily="50" charset="-128"/>
              </a:rPr>
              <a:t>200</a:t>
            </a:r>
            <a:r>
              <a:rPr lang="ja-JP" altLang="en-US" sz="1300" dirty="0">
                <a:latin typeface="Meiryo UI" panose="020B0604030504040204" pitchFamily="50" charset="-128"/>
                <a:ea typeface="Meiryo UI" panose="020B0604030504040204" pitchFamily="50" charset="-128"/>
              </a:rPr>
              <a:t>名にオリジナルボトル</a:t>
            </a:r>
            <a:r>
              <a:rPr lang="ja-JP" altLang="en-US" sz="1300" dirty="0" smtClean="0">
                <a:latin typeface="Meiryo UI" panose="020B0604030504040204" pitchFamily="50" charset="-128"/>
                <a:ea typeface="Meiryo UI" panose="020B0604030504040204" pitchFamily="50" charset="-128"/>
              </a:rPr>
              <a:t>を配布</a:t>
            </a:r>
            <a:endParaRPr lang="en-US" altLang="ja-JP" sz="130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l="3236" t="7313" r="10230"/>
          <a:stretch/>
        </p:blipFill>
        <p:spPr>
          <a:xfrm>
            <a:off x="545890" y="3606927"/>
            <a:ext cx="1818828" cy="1293093"/>
          </a:xfrm>
          <a:prstGeom prst="rect">
            <a:avLst/>
          </a:prstGeom>
        </p:spPr>
      </p:pic>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6285" r="23252" b="4060"/>
          <a:stretch/>
        </p:blipFill>
        <p:spPr>
          <a:xfrm>
            <a:off x="2615654" y="3624786"/>
            <a:ext cx="1757007" cy="1275234"/>
          </a:xfrm>
          <a:prstGeom prst="rect">
            <a:avLst/>
          </a:prstGeom>
        </p:spPr>
      </p:pic>
      <p:sp>
        <p:nvSpPr>
          <p:cNvPr id="10" name="テキスト ボックス 9"/>
          <p:cNvSpPr txBox="1"/>
          <p:nvPr/>
        </p:nvSpPr>
        <p:spPr>
          <a:xfrm>
            <a:off x="6646333" y="3929434"/>
            <a:ext cx="1820593"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〇参考事例</a:t>
            </a:r>
            <a:r>
              <a:rPr lang="en-US" altLang="ja-JP" sz="900" dirty="0">
                <a:latin typeface="Meiryo UI" panose="020B0604030504040204" pitchFamily="50" charset="-128"/>
                <a:ea typeface="Meiryo UI" panose="020B0604030504040204" pitchFamily="50" charset="-128"/>
              </a:rPr>
              <a:t>〈FM802〉</a:t>
            </a:r>
            <a:endParaRPr kumimoji="1" lang="ja-JP" altLang="en-US" dirty="0"/>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9722" t="9063" r="34812" b="7589"/>
          <a:stretch/>
        </p:blipFill>
        <p:spPr>
          <a:xfrm>
            <a:off x="4584655" y="3600332"/>
            <a:ext cx="1664775" cy="1294785"/>
          </a:xfrm>
          <a:prstGeom prst="rect">
            <a:avLst/>
          </a:prstGeom>
        </p:spPr>
      </p:pic>
      <p:sp>
        <p:nvSpPr>
          <p:cNvPr id="36" name="正方形/長方形 35"/>
          <p:cNvSpPr/>
          <p:nvPr/>
        </p:nvSpPr>
        <p:spPr>
          <a:xfrm>
            <a:off x="4534174" y="4995922"/>
            <a:ext cx="1735092" cy="276999"/>
          </a:xfrm>
          <a:prstGeom prst="rect">
            <a:avLst/>
          </a:prstGeom>
        </p:spPr>
        <p:txBody>
          <a:bodyPr wrap="square" lIns="0" tIns="0" rIns="0" bIns="0">
            <a:spAutoFit/>
          </a:bodyPr>
          <a:lstStyle/>
          <a:p>
            <a:pPr marL="95250" indent="-95250"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海洋ごみを知ろう！</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スポ</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GOMI</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大会</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in</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いずみ</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おおつ</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2020(R2.12.4)</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616688" y="2879825"/>
            <a:ext cx="1738326" cy="138499"/>
          </a:xfrm>
          <a:prstGeom prst="rect">
            <a:avLst/>
          </a:prstGeom>
        </p:spPr>
        <p:txBody>
          <a:bodyPr wrap="square" lIns="0" tIns="0" rIns="0" bIns="0">
            <a:spAutoFit/>
          </a:bodyPr>
          <a:lstStyle/>
          <a:p>
            <a:pPr marL="95250" indent="-95250"/>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泉大津市</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4534174" y="2988310"/>
            <a:ext cx="1746606" cy="600164"/>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rPr>
              <a:t>参加者へのマイボトルの配布、プラスチック</a:t>
            </a:r>
            <a:r>
              <a:rPr lang="ja-JP" altLang="en-US" sz="1100" dirty="0">
                <a:latin typeface="Meiryo UI" panose="020B0604030504040204" pitchFamily="50" charset="-128"/>
                <a:ea typeface="Meiryo UI" panose="020B0604030504040204" pitchFamily="50" charset="-128"/>
              </a:rPr>
              <a:t>ごみの削減に向けた取り組みの</a:t>
            </a:r>
            <a:r>
              <a:rPr lang="ja-JP" altLang="en-US" sz="1100" dirty="0" smtClean="0">
                <a:latin typeface="Meiryo UI" panose="020B0604030504040204" pitchFamily="50" charset="-128"/>
                <a:ea typeface="Meiryo UI" panose="020B0604030504040204" pitchFamily="50" charset="-128"/>
              </a:rPr>
              <a:t>紹介</a:t>
            </a:r>
            <a:endParaRPr lang="en-US" altLang="ja-JP" sz="1100" dirty="0">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rotWithShape="1">
          <a:blip r:embed="rId5" cstate="print">
            <a:extLst>
              <a:ext uri="{28A0092B-C50C-407E-A947-70E740481C1C}">
                <a14:useLocalDpi xmlns:a14="http://schemas.microsoft.com/office/drawing/2010/main" val="0"/>
              </a:ext>
            </a:extLst>
          </a:blip>
          <a:srcRect l="15817" t="5718" r="11722" b="9632"/>
          <a:stretch/>
        </p:blipFill>
        <p:spPr>
          <a:xfrm>
            <a:off x="8239821" y="2508394"/>
            <a:ext cx="1132983" cy="1323577"/>
          </a:xfrm>
          <a:prstGeom prst="rect">
            <a:avLst/>
          </a:prstGeom>
        </p:spPr>
      </p:pic>
      <p:pic>
        <p:nvPicPr>
          <p:cNvPr id="34" name="図 33"/>
          <p:cNvPicPr>
            <a:picLocks noChangeAspect="1"/>
          </p:cNvPicPr>
          <p:nvPr/>
        </p:nvPicPr>
        <p:blipFill rotWithShape="1">
          <a:blip r:embed="rId6" cstate="print">
            <a:extLst>
              <a:ext uri="{28A0092B-C50C-407E-A947-70E740481C1C}">
                <a14:useLocalDpi xmlns:a14="http://schemas.microsoft.com/office/drawing/2010/main" val="0"/>
              </a:ext>
            </a:extLst>
          </a:blip>
          <a:srcRect l="6024" r="11715"/>
          <a:stretch/>
        </p:blipFill>
        <p:spPr>
          <a:xfrm rot="5400000">
            <a:off x="6761882" y="4469583"/>
            <a:ext cx="1197317" cy="1091645"/>
          </a:xfrm>
          <a:prstGeom prst="rect">
            <a:avLst/>
          </a:prstGeom>
        </p:spPr>
      </p:pic>
    </p:spTree>
    <p:extLst>
      <p:ext uri="{BB962C8B-B14F-4D97-AF65-F5344CB8AC3E}">
        <p14:creationId xmlns:p14="http://schemas.microsoft.com/office/powerpoint/2010/main" val="2631122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5022"/>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790746" y="20445"/>
            <a:ext cx="4324507" cy="584775"/>
          </a:xfrm>
          <a:prstGeom prst="rect">
            <a:avLst/>
          </a:prstGeom>
          <a:noFill/>
        </p:spPr>
        <p:txBody>
          <a:bodyPr wrap="square" rtlCol="0">
            <a:sp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マイボトルの利用啓発</a:t>
            </a:r>
          </a:p>
        </p:txBody>
      </p:sp>
      <p:sp>
        <p:nvSpPr>
          <p:cNvPr id="7" name="角丸四角形 6"/>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イベント啓発等を通じ、海洋プラスチックごみ問題への府民理解を促進し、マイボトル利用を促進します。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8" name="角丸四角形 7"/>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40" name="角丸四角形 39"/>
          <p:cNvSpPr/>
          <p:nvPr/>
        </p:nvSpPr>
        <p:spPr>
          <a:xfrm>
            <a:off x="5626422" y="1433911"/>
            <a:ext cx="4108010" cy="532166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1" name="角丸四角形 40"/>
          <p:cNvSpPr/>
          <p:nvPr/>
        </p:nvSpPr>
        <p:spPr>
          <a:xfrm>
            <a:off x="5686384" y="1518809"/>
            <a:ext cx="3076313" cy="36314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その他マイボトル</a:t>
            </a:r>
            <a:r>
              <a:rPr lang="ja-JP" altLang="en-US" sz="1600" b="1" dirty="0">
                <a:solidFill>
                  <a:schemeClr val="tx1"/>
                </a:solidFill>
                <a:latin typeface="Meiryo UI" pitchFamily="50" charset="-128"/>
                <a:ea typeface="Meiryo UI" pitchFamily="50" charset="-128"/>
                <a:cs typeface="Meiryo UI" pitchFamily="50" charset="-128"/>
              </a:rPr>
              <a:t>利用</a:t>
            </a:r>
            <a:r>
              <a:rPr lang="ja-JP" altLang="en-US" sz="1600" b="1" dirty="0" smtClean="0">
                <a:solidFill>
                  <a:schemeClr val="tx1"/>
                </a:solidFill>
                <a:latin typeface="Meiryo UI" pitchFamily="50" charset="-128"/>
                <a:ea typeface="Meiryo UI" pitchFamily="50" charset="-128"/>
                <a:cs typeface="Meiryo UI" pitchFamily="50" charset="-128"/>
              </a:rPr>
              <a:t>啓発・</a:t>
            </a:r>
            <a:r>
              <a:rPr lang="en-US" altLang="ja-JP" sz="1600" b="1" dirty="0" smtClean="0">
                <a:solidFill>
                  <a:schemeClr val="tx1"/>
                </a:solidFill>
                <a:latin typeface="Meiryo UI" pitchFamily="50" charset="-128"/>
                <a:ea typeface="Meiryo UI" pitchFamily="50" charset="-128"/>
                <a:cs typeface="Meiryo UI" pitchFamily="50" charset="-128"/>
              </a:rPr>
              <a:t>PR</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4" name="テキスト ボックス 43"/>
          <p:cNvSpPr txBox="1"/>
          <p:nvPr/>
        </p:nvSpPr>
        <p:spPr>
          <a:xfrm>
            <a:off x="5797194" y="1997333"/>
            <a:ext cx="3558841" cy="1692771"/>
          </a:xfrm>
          <a:prstGeom prst="rect">
            <a:avLst/>
          </a:prstGeom>
          <a:noFill/>
        </p:spPr>
        <p:txBody>
          <a:bodyPr wrap="square" rtlCol="0">
            <a:spAutoFit/>
          </a:bodyPr>
          <a:lstStyle/>
          <a:p>
            <a:r>
              <a:rPr kumimoji="1" lang="ja-JP" altLang="en-US" sz="1300" b="1" dirty="0">
                <a:latin typeface="Meiryo UI" panose="020B0604030504040204" pitchFamily="50" charset="-128"/>
                <a:ea typeface="Meiryo UI" panose="020B0604030504040204" pitchFamily="50" charset="-128"/>
              </a:rPr>
              <a:t>プラスチックごみ削減と</a:t>
            </a:r>
            <a:r>
              <a:rPr kumimoji="1" lang="ja-JP" altLang="en-US" sz="1300" b="1" dirty="0" smtClean="0">
                <a:latin typeface="Meiryo UI" panose="020B0604030504040204" pitchFamily="50" charset="-128"/>
                <a:ea typeface="Meiryo UI" panose="020B0604030504040204" pitchFamily="50" charset="-128"/>
              </a:rPr>
              <a:t>併せたマイボトル</a:t>
            </a:r>
            <a:r>
              <a:rPr kumimoji="1" lang="ja-JP" altLang="en-US" sz="1300" b="1" dirty="0">
                <a:latin typeface="Meiryo UI" panose="020B0604030504040204" pitchFamily="50" charset="-128"/>
                <a:ea typeface="Meiryo UI" panose="020B0604030504040204" pitchFamily="50" charset="-128"/>
              </a:rPr>
              <a:t>普及啓発活動</a:t>
            </a:r>
            <a:endParaRPr kumimoji="1" lang="en-US" altLang="ja-JP" sz="1300" b="1" dirty="0">
              <a:latin typeface="Meiryo UI" panose="020B0604030504040204" pitchFamily="50" charset="-128"/>
              <a:ea typeface="Meiryo UI" panose="020B0604030504040204" pitchFamily="50" charset="-128"/>
            </a:endParaRPr>
          </a:p>
          <a:p>
            <a:r>
              <a:rPr kumimoji="1" lang="ja-JP" altLang="en-US" sz="1300" dirty="0" smtClean="0">
                <a:latin typeface="Meiryo UI" panose="020B0604030504040204" pitchFamily="50" charset="-128"/>
                <a:ea typeface="Meiryo UI" panose="020B0604030504040204" pitchFamily="50" charset="-128"/>
              </a:rPr>
              <a:t>◆プラスチックごみ削減に向けた取組みと併せて、マイボトルの利用を啓発します。</a:t>
            </a:r>
            <a:endParaRPr kumimoji="1" lang="en-US" altLang="ja-JP" sz="1300" dirty="0" smtClean="0">
              <a:latin typeface="Meiryo UI" panose="020B0604030504040204" pitchFamily="50" charset="-128"/>
              <a:ea typeface="Meiryo UI" panose="020B0604030504040204" pitchFamily="50" charset="-128"/>
            </a:endParaRPr>
          </a:p>
          <a:p>
            <a:endParaRPr kumimoji="1" lang="en-US" altLang="ja-JP" sz="13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〇参</a:t>
            </a:r>
            <a:r>
              <a:rPr kumimoji="1" lang="ja-JP" altLang="en-US" sz="1300" dirty="0" smtClean="0">
                <a:latin typeface="Meiryo UI" panose="020B0604030504040204" pitchFamily="50" charset="-128"/>
                <a:ea typeface="Meiryo UI" panose="020B0604030504040204" pitchFamily="50" charset="-128"/>
              </a:rPr>
              <a:t>考事例　　</a:t>
            </a:r>
            <a:endParaRPr kumimoji="1" lang="en-US" altLang="ja-JP" sz="1000" dirty="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泉大津市</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a:t>
            </a:r>
            <a:r>
              <a:rPr kumimoji="1" lang="ja-JP" altLang="en-US" sz="1300" dirty="0" smtClean="0">
                <a:latin typeface="Meiryo UI" panose="020B0604030504040204" pitchFamily="50" charset="-128"/>
                <a:ea typeface="Meiryo UI" panose="020B0604030504040204" pitchFamily="50" charset="-128"/>
              </a:rPr>
              <a:t>　</a:t>
            </a:r>
            <a:endParaRPr kumimoji="1" lang="en-US" altLang="ja-JP" sz="1300" dirty="0" smtClean="0">
              <a:latin typeface="Meiryo UI" panose="020B0604030504040204" pitchFamily="50" charset="-128"/>
              <a:ea typeface="Meiryo UI" panose="020B0604030504040204" pitchFamily="50" charset="-128"/>
            </a:endParaRPr>
          </a:p>
          <a:p>
            <a:endParaRPr kumimoji="1" lang="en-US" altLang="ja-JP" sz="1300" dirty="0" smtClean="0">
              <a:latin typeface="Meiryo UI" panose="020B0604030504040204" pitchFamily="50" charset="-128"/>
              <a:ea typeface="Meiryo UI" panose="020B0604030504040204" pitchFamily="50" charset="-128"/>
            </a:endParaRPr>
          </a:p>
        </p:txBody>
      </p:sp>
      <p:sp>
        <p:nvSpPr>
          <p:cNvPr id="45" name="正方形/長方形 44"/>
          <p:cNvSpPr/>
          <p:nvPr/>
        </p:nvSpPr>
        <p:spPr>
          <a:xfrm>
            <a:off x="5828931" y="5650251"/>
            <a:ext cx="3702992" cy="960824"/>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一部</a:t>
            </a:r>
            <a:r>
              <a:rPr kumimoji="1" lang="ja-JP" altLang="en-US" sz="1050" dirty="0" smtClean="0">
                <a:solidFill>
                  <a:schemeClr val="tx1"/>
                </a:solidFill>
                <a:latin typeface="Meiryo UI" panose="020B0604030504040204" pitchFamily="50" charset="-128"/>
                <a:ea typeface="Meiryo UI" panose="020B0604030504040204" pitchFamily="50" charset="-128"/>
              </a:rPr>
              <a:t>の</a:t>
            </a:r>
            <a:r>
              <a:rPr kumimoji="1" lang="ja-JP" altLang="en-US" sz="1050" dirty="0">
                <a:solidFill>
                  <a:schemeClr val="tx1"/>
                </a:solidFill>
                <a:latin typeface="Meiryo UI" panose="020B0604030504040204" pitchFamily="50" charset="-128"/>
                <a:ea typeface="Meiryo UI" panose="020B0604030504040204" pitchFamily="50" charset="-128"/>
              </a:rPr>
              <a:t>公共</a:t>
            </a:r>
            <a:r>
              <a:rPr kumimoji="1" lang="ja-JP" altLang="en-US" sz="1050" dirty="0" smtClean="0">
                <a:solidFill>
                  <a:schemeClr val="tx1"/>
                </a:solidFill>
                <a:latin typeface="Meiryo UI" panose="020B0604030504040204" pitchFamily="50" charset="-128"/>
                <a:ea typeface="Meiryo UI" panose="020B0604030504040204" pitchFamily="50" charset="-128"/>
              </a:rPr>
              <a:t>施設</a:t>
            </a:r>
            <a:r>
              <a:rPr kumimoji="1" lang="ja-JP" altLang="en-US" sz="1050" dirty="0">
                <a:solidFill>
                  <a:schemeClr val="tx1"/>
                </a:solidFill>
                <a:latin typeface="Meiryo UI" panose="020B0604030504040204" pitchFamily="50" charset="-128"/>
                <a:ea typeface="Meiryo UI" panose="020B0604030504040204" pitchFamily="50" charset="-128"/>
              </a:rPr>
              <a:t>に設置されている自動販売機について、ペットボトル飲料の</a:t>
            </a:r>
            <a:r>
              <a:rPr kumimoji="1" lang="ja-JP" altLang="en-US" sz="1050" dirty="0" smtClean="0">
                <a:solidFill>
                  <a:schemeClr val="tx1"/>
                </a:solidFill>
                <a:latin typeface="Meiryo UI" panose="020B0604030504040204" pitchFamily="50" charset="-128"/>
                <a:ea typeface="Meiryo UI" panose="020B0604030504040204" pitchFamily="50" charset="-128"/>
              </a:rPr>
              <a:t>販売数削減（吹田市、大阪府）</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b="1"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大阪の企業との連携による法人向けのマイボトル利用</a:t>
            </a:r>
            <a:r>
              <a:rPr lang="ja-JP" altLang="en-US" sz="1050" dirty="0" smtClean="0">
                <a:solidFill>
                  <a:schemeClr val="tx1"/>
                </a:solidFill>
                <a:latin typeface="Meiryo UI" pitchFamily="50" charset="-128"/>
                <a:ea typeface="Meiryo UI" pitchFamily="50" charset="-128"/>
                <a:cs typeface="Meiryo UI" pitchFamily="50" charset="-128"/>
              </a:rPr>
              <a:t>促進</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ボトルト） </a:t>
            </a:r>
          </a:p>
          <a:p>
            <a:pPr marL="87313"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47" name="角丸四角形 46"/>
          <p:cNvSpPr/>
          <p:nvPr/>
        </p:nvSpPr>
        <p:spPr>
          <a:xfrm>
            <a:off x="260521" y="1444574"/>
            <a:ext cx="5235611" cy="27430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8" name="角丸四角形 47"/>
          <p:cNvSpPr/>
          <p:nvPr/>
        </p:nvSpPr>
        <p:spPr>
          <a:xfrm>
            <a:off x="315051" y="1518809"/>
            <a:ext cx="2526724"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若い世代への環境教育</a:t>
            </a:r>
          </a:p>
        </p:txBody>
      </p:sp>
      <p:sp>
        <p:nvSpPr>
          <p:cNvPr id="49" name="正方形/長方形 48"/>
          <p:cNvSpPr/>
          <p:nvPr/>
        </p:nvSpPr>
        <p:spPr>
          <a:xfrm>
            <a:off x="561583" y="3324160"/>
            <a:ext cx="4642874" cy="73549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■環境関連イベント及び出前講座の実施（泉大津市）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b="1"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学生への環境</a:t>
            </a:r>
            <a:r>
              <a:rPr lang="ja-JP" altLang="en-US" sz="1050" dirty="0">
                <a:solidFill>
                  <a:schemeClr val="tx1"/>
                </a:solidFill>
                <a:latin typeface="Meiryo UI" pitchFamily="50" charset="-128"/>
                <a:ea typeface="Meiryo UI" pitchFamily="50" charset="-128"/>
                <a:cs typeface="Meiryo UI" pitchFamily="50" charset="-128"/>
              </a:rPr>
              <a:t>教材およびボトル型</a:t>
            </a:r>
            <a:r>
              <a:rPr lang="ja-JP" altLang="en-US" sz="1050" dirty="0" smtClean="0">
                <a:solidFill>
                  <a:schemeClr val="tx1"/>
                </a:solidFill>
                <a:latin typeface="Meiryo UI" pitchFamily="50" charset="-128"/>
                <a:ea typeface="Meiryo UI" pitchFamily="50" charset="-128"/>
                <a:cs typeface="Meiryo UI" pitchFamily="50" charset="-128"/>
              </a:rPr>
              <a:t>浄水器の提供</a:t>
            </a: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BRITA</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■海洋プラスチックごみ問題をテーマとした小学生向けの教材冊子の配布（大阪府）</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50" name="正方形/長方形 49"/>
          <p:cNvSpPr/>
          <p:nvPr/>
        </p:nvSpPr>
        <p:spPr>
          <a:xfrm>
            <a:off x="428812" y="1993124"/>
            <a:ext cx="3402950" cy="1661993"/>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◆海洋プラスチックごみ問題、</a:t>
            </a:r>
            <a:r>
              <a:rPr lang="en-US" altLang="ja-JP" sz="1300" dirty="0">
                <a:latin typeface="Meiryo UI" pitchFamily="50" charset="-128"/>
                <a:ea typeface="Meiryo UI" pitchFamily="50" charset="-128"/>
                <a:cs typeface="Meiryo UI" pitchFamily="50" charset="-128"/>
              </a:rPr>
              <a:t>SDGs</a:t>
            </a:r>
            <a:r>
              <a:rPr lang="ja-JP" altLang="en-US" sz="1300" dirty="0">
                <a:latin typeface="Meiryo UI" pitchFamily="50" charset="-128"/>
                <a:ea typeface="Meiryo UI" pitchFamily="50" charset="-128"/>
                <a:cs typeface="Meiryo UI" pitchFamily="50" charset="-128"/>
              </a:rPr>
              <a:t>などをキーワードとし、若い世代への環境教育に取り組みます。</a:t>
            </a:r>
            <a:endParaRPr lang="en-US" altLang="ja-JP" sz="1300" dirty="0">
              <a:latin typeface="Meiryo UI" pitchFamily="50" charset="-128"/>
              <a:ea typeface="Meiryo UI" pitchFamily="50" charset="-128"/>
              <a:cs typeface="Meiryo UI" pitchFamily="50" charset="-128"/>
            </a:endParaRPr>
          </a:p>
          <a:p>
            <a:pPr marL="95250" indent="-95250"/>
            <a:endParaRPr lang="en-US" altLang="ja-JP" sz="700" dirty="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○参</a:t>
            </a:r>
            <a:r>
              <a:rPr lang="ja-JP" altLang="en-US" sz="1300" dirty="0" smtClean="0">
                <a:latin typeface="Meiryo UI" pitchFamily="50" charset="-128"/>
                <a:ea typeface="Meiryo UI" pitchFamily="50" charset="-128"/>
                <a:cs typeface="Meiryo UI" pitchFamily="50" charset="-128"/>
              </a:rPr>
              <a:t>考事例</a:t>
            </a:r>
            <a:endParaRPr lang="en-US" altLang="ja-JP" sz="1300" dirty="0" smtClean="0">
              <a:latin typeface="Meiryo UI" pitchFamily="50" charset="-128"/>
              <a:ea typeface="Meiryo UI" pitchFamily="50" charset="-128"/>
              <a:cs typeface="Meiryo UI" pitchFamily="50" charset="-128"/>
            </a:endParaRPr>
          </a:p>
          <a:p>
            <a:pPr marL="95250" indent="-95250"/>
            <a:r>
              <a:rPr lang="ja-JP" altLang="en-US" sz="1300" dirty="0" smtClean="0">
                <a:latin typeface="Meiryo UI" pitchFamily="50" charset="-128"/>
                <a:ea typeface="Meiryo UI" pitchFamily="50" charset="-128"/>
                <a:cs typeface="Meiryo UI" pitchFamily="50" charset="-128"/>
              </a:rPr>
              <a:t>　小学生と保護者</a:t>
            </a:r>
            <a:r>
              <a:rPr lang="ja-JP" altLang="en-US" sz="1200" dirty="0" smtClean="0">
                <a:latin typeface="Meiryo UI" pitchFamily="50" charset="-128"/>
                <a:ea typeface="Meiryo UI" pitchFamily="50" charset="-128"/>
                <a:cs typeface="Meiryo UI" pitchFamily="50" charset="-128"/>
              </a:rPr>
              <a:t>を対象に、大阪湾を巡りながら</a:t>
            </a:r>
            <a:endParaRPr lang="en-US" altLang="ja-JP" sz="1200" dirty="0" smtClean="0">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環境学習を行うバスツアーを開催し、参加者に対し、</a:t>
            </a:r>
            <a:endParaRPr lang="en-US" altLang="ja-JP" sz="1200" dirty="0">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マイボトルを</a:t>
            </a:r>
            <a:r>
              <a:rPr lang="ja-JP" altLang="en-US" sz="1200" dirty="0" smtClean="0">
                <a:latin typeface="Meiryo UI" pitchFamily="50" charset="-128"/>
                <a:ea typeface="Meiryo UI" pitchFamily="50" charset="-128"/>
                <a:cs typeface="Meiryo UI" pitchFamily="50" charset="-128"/>
              </a:rPr>
              <a:t>プレゼント</a:t>
            </a:r>
            <a:endParaRPr lang="en-US" altLang="ja-JP" sz="1200" dirty="0" smtClean="0">
              <a:latin typeface="Meiryo UI" pitchFamily="50" charset="-128"/>
              <a:ea typeface="Meiryo UI" pitchFamily="50" charset="-128"/>
              <a:cs typeface="Meiryo UI" pitchFamily="50" charset="-128"/>
            </a:endParaRPr>
          </a:p>
          <a:p>
            <a:pPr marL="95250" indent="-95250"/>
            <a:endParaRPr lang="en-US" altLang="ja-JP" sz="1200" dirty="0">
              <a:latin typeface="Meiryo UI" pitchFamily="50" charset="-128"/>
              <a:ea typeface="Meiryo UI" pitchFamily="50" charset="-128"/>
              <a:cs typeface="Meiryo UI" pitchFamily="50" charset="-128"/>
            </a:endParaRPr>
          </a:p>
          <a:p>
            <a:pPr marL="95250" indent="-95250"/>
            <a:endParaRPr lang="en-US" altLang="ja-JP" sz="1300" dirty="0">
              <a:latin typeface="Meiryo UI" pitchFamily="50" charset="-128"/>
              <a:ea typeface="Meiryo UI" pitchFamily="50" charset="-128"/>
              <a:cs typeface="Meiryo UI" pitchFamily="50" charset="-128"/>
            </a:endParaRPr>
          </a:p>
        </p:txBody>
      </p:sp>
      <p:pic>
        <p:nvPicPr>
          <p:cNvPr id="51" name="図 50"/>
          <p:cNvPicPr>
            <a:picLocks noChangeAspect="1"/>
          </p:cNvPicPr>
          <p:nvPr/>
        </p:nvPicPr>
        <p:blipFill>
          <a:blip r:embed="rId2"/>
          <a:stretch>
            <a:fillRect/>
          </a:stretch>
        </p:blipFill>
        <p:spPr>
          <a:xfrm>
            <a:off x="3864903" y="1828742"/>
            <a:ext cx="1487816" cy="980878"/>
          </a:xfrm>
          <a:prstGeom prst="rect">
            <a:avLst/>
          </a:prstGeom>
        </p:spPr>
      </p:pic>
      <p:sp>
        <p:nvSpPr>
          <p:cNvPr id="52" name="正方形/長方形 51"/>
          <p:cNvSpPr/>
          <p:nvPr/>
        </p:nvSpPr>
        <p:spPr>
          <a:xfrm>
            <a:off x="1320739" y="2547144"/>
            <a:ext cx="1223316" cy="1384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3892528" y="2888664"/>
            <a:ext cx="1603604" cy="1384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大阪湾エコバスツアー（</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元</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.8)</a:t>
            </a:r>
          </a:p>
        </p:txBody>
      </p:sp>
      <p:sp>
        <p:nvSpPr>
          <p:cNvPr id="54" name="角丸四角形 53"/>
          <p:cNvSpPr/>
          <p:nvPr/>
        </p:nvSpPr>
        <p:spPr>
          <a:xfrm>
            <a:off x="260522" y="4308285"/>
            <a:ext cx="5235610" cy="247304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6" name="角丸四角形 55"/>
          <p:cNvSpPr/>
          <p:nvPr/>
        </p:nvSpPr>
        <p:spPr>
          <a:xfrm>
            <a:off x="315051" y="4348156"/>
            <a:ext cx="3935089"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府民のマイボトルに関する意識・実態調査</a:t>
            </a:r>
          </a:p>
        </p:txBody>
      </p:sp>
      <p:sp>
        <p:nvSpPr>
          <p:cNvPr id="57" name="正方形/長方形 56"/>
          <p:cNvSpPr/>
          <p:nvPr/>
        </p:nvSpPr>
        <p:spPr>
          <a:xfrm>
            <a:off x="552195" y="6099463"/>
            <a:ext cx="4652262" cy="54881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■マイボトル持参状況</a:t>
            </a:r>
            <a:r>
              <a:rPr lang="ja-JP" altLang="en-US" sz="1050" dirty="0" smtClean="0">
                <a:solidFill>
                  <a:schemeClr val="tx1"/>
                </a:solidFill>
                <a:latin typeface="Meiryo UI" pitchFamily="50" charset="-128"/>
                <a:ea typeface="Meiryo UI" pitchFamily="50" charset="-128"/>
                <a:cs typeface="Meiryo UI" pitchFamily="50" charset="-128"/>
              </a:rPr>
              <a:t>調査</a:t>
            </a:r>
            <a:r>
              <a:rPr lang="ja-JP" altLang="en-US" sz="1050" dirty="0">
                <a:solidFill>
                  <a:schemeClr val="tx1"/>
                </a:solidFill>
                <a:latin typeface="Meiryo UI" pitchFamily="50" charset="-128"/>
                <a:ea typeface="Meiryo UI" pitchFamily="50" charset="-128"/>
                <a:cs typeface="Meiryo UI" pitchFamily="50" charset="-128"/>
              </a:rPr>
              <a:t>（水</a:t>
            </a:r>
            <a:r>
              <a:rPr lang="en-US" altLang="ja-JP" sz="1050" dirty="0" smtClean="0">
                <a:solidFill>
                  <a:schemeClr val="tx1"/>
                </a:solidFill>
                <a:latin typeface="Meiryo UI" pitchFamily="50" charset="-128"/>
                <a:ea typeface="Meiryo UI" pitchFamily="50" charset="-128"/>
                <a:cs typeface="Meiryo UI" pitchFamily="50" charset="-128"/>
              </a:rPr>
              <a:t>Do</a:t>
            </a:r>
            <a:r>
              <a:rPr lang="ja-JP" altLang="en-US" sz="1050" dirty="0" smtClean="0">
                <a:solidFill>
                  <a:schemeClr val="tx1"/>
                </a:solidFill>
                <a:latin typeface="Meiryo UI" pitchFamily="50" charset="-128"/>
                <a:ea typeface="Meiryo UI" pitchFamily="50" charset="-128"/>
                <a:cs typeface="Meiryo UI" pitchFamily="50" charset="-128"/>
              </a:rPr>
              <a:t>！ネットワーク）</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イベント等でのアンケート調査（全メンバー）</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58" name="正方形/長方形 57"/>
          <p:cNvSpPr/>
          <p:nvPr/>
        </p:nvSpPr>
        <p:spPr>
          <a:xfrm>
            <a:off x="721462" y="5853670"/>
            <a:ext cx="4169702" cy="138499"/>
          </a:xfrm>
          <a:prstGeom prst="rect">
            <a:avLst/>
          </a:prstGeom>
        </p:spPr>
        <p:txBody>
          <a:bodyPr wrap="square" lIns="0" tIns="0" rIns="0" bIns="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年度：マイボトルを持っている人：</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77%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日常的にマイボトルを携帯する人：</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28%</a:t>
            </a:r>
          </a:p>
        </p:txBody>
      </p:sp>
      <p:sp>
        <p:nvSpPr>
          <p:cNvPr id="26" name="正方形/長方形 25"/>
          <p:cNvSpPr/>
          <p:nvPr/>
        </p:nvSpPr>
        <p:spPr>
          <a:xfrm>
            <a:off x="405001" y="4812492"/>
            <a:ext cx="4947717" cy="961802"/>
          </a:xfrm>
          <a:prstGeom prst="rect">
            <a:avLst/>
          </a:prstGeom>
        </p:spPr>
        <p:txBody>
          <a:bodyPr wrap="square" lIns="0" tIns="0" rIns="0" bIns="0">
            <a:spAutoFit/>
          </a:bodyPr>
          <a:lstStyle/>
          <a:p>
            <a:pPr marL="95250" indent="-95250"/>
            <a:r>
              <a:rPr lang="ja-JP" altLang="en-US" sz="1300" dirty="0" smtClean="0">
                <a:latin typeface="Meiryo UI" pitchFamily="50" charset="-128"/>
                <a:ea typeface="Meiryo UI" pitchFamily="50" charset="-128"/>
                <a:cs typeface="Meiryo UI" pitchFamily="50" charset="-128"/>
              </a:rPr>
              <a:t>◆府民のマイボトルに関する意識・取り組みの実態について、アンケート調査等を実施し、結果を活用した啓発を行います。</a:t>
            </a:r>
            <a:endParaRPr lang="en-US" altLang="ja-JP" sz="1300" dirty="0" smtClean="0">
              <a:latin typeface="Meiryo UI" pitchFamily="50" charset="-128"/>
              <a:ea typeface="Meiryo UI" pitchFamily="50" charset="-128"/>
              <a:cs typeface="Meiryo UI" pitchFamily="50" charset="-128"/>
            </a:endParaRPr>
          </a:p>
          <a:p>
            <a:pPr marL="95250" indent="-95250"/>
            <a:endParaRPr lang="en-US" altLang="ja-JP" sz="1050" dirty="0">
              <a:latin typeface="Meiryo UI" pitchFamily="50" charset="-128"/>
              <a:ea typeface="Meiryo UI" pitchFamily="50" charset="-128"/>
              <a:cs typeface="Meiryo UI" pitchFamily="50" charset="-128"/>
            </a:endParaRPr>
          </a:p>
          <a:p>
            <a:pPr marL="95250" indent="-95250"/>
            <a:r>
              <a:rPr lang="ja-JP" altLang="en-US" sz="1300" dirty="0" smtClean="0">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参考</a:t>
            </a:r>
            <a:r>
              <a:rPr lang="ja-JP" altLang="en-US" sz="1300" dirty="0" smtClean="0">
                <a:latin typeface="Meiryo UI" pitchFamily="50" charset="-128"/>
                <a:ea typeface="Meiryo UI" pitchFamily="50" charset="-128"/>
                <a:cs typeface="Meiryo UI" pitchFamily="50" charset="-128"/>
              </a:rPr>
              <a:t>事例　おおさか</a:t>
            </a:r>
            <a:r>
              <a:rPr lang="en-US" altLang="ja-JP" sz="1300" dirty="0" smtClean="0">
                <a:latin typeface="Meiryo UI" pitchFamily="50" charset="-128"/>
                <a:ea typeface="Meiryo UI" pitchFamily="50" charset="-128"/>
                <a:cs typeface="Meiryo UI" pitchFamily="50" charset="-128"/>
              </a:rPr>
              <a:t>Q</a:t>
            </a:r>
            <a:r>
              <a:rPr lang="ja-JP" altLang="en-US" sz="1300" dirty="0" smtClean="0">
                <a:latin typeface="Meiryo UI" pitchFamily="50" charset="-128"/>
                <a:ea typeface="Meiryo UI" pitchFamily="50" charset="-128"/>
                <a:cs typeface="Meiryo UI" pitchFamily="50" charset="-128"/>
              </a:rPr>
              <a:t>ネット（インターネット府民アンケート）</a:t>
            </a:r>
            <a:endParaRPr lang="en-US" altLang="ja-JP" sz="1300" dirty="0" smtClean="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「使い捨てプラスチック」に関するアンケート調査</a:t>
            </a:r>
            <a:endParaRPr lang="ja-JP" altLang="en-US" sz="1300" dirty="0">
              <a:latin typeface="Meiryo UI" pitchFamily="50" charset="-128"/>
              <a:ea typeface="Meiryo UI" pitchFamily="50" charset="-128"/>
              <a:cs typeface="Meiryo UI" pitchFamily="50" charset="-128"/>
            </a:endParaRPr>
          </a:p>
        </p:txBody>
      </p:sp>
      <p:sp>
        <p:nvSpPr>
          <p:cNvPr id="2" name="テキスト ボックス 1"/>
          <p:cNvSpPr txBox="1"/>
          <p:nvPr/>
        </p:nvSpPr>
        <p:spPr>
          <a:xfrm>
            <a:off x="5866508" y="3457384"/>
            <a:ext cx="1813919" cy="769441"/>
          </a:xfrm>
          <a:prstGeom prst="rect">
            <a:avLst/>
          </a:prstGeom>
          <a:noFill/>
        </p:spPr>
        <p:txBody>
          <a:bodyPr wrap="square" rtlCol="0">
            <a:spAutoFit/>
          </a:bodyPr>
          <a:lstStyle/>
          <a:p>
            <a:pPr lvl="0"/>
            <a:r>
              <a:rPr kumimoji="1" lang="ja-JP" altLang="en-US" sz="1100" dirty="0">
                <a:latin typeface="Meiryo UI" panose="020B0604030504040204" pitchFamily="50" charset="-128"/>
                <a:ea typeface="Meiryo UI" panose="020B0604030504040204" pitchFamily="50" charset="-128"/>
              </a:rPr>
              <a:t>紙製で水に溶ける外装</a:t>
            </a:r>
            <a:r>
              <a:rPr kumimoji="1" lang="ja-JP" altLang="en-US" sz="1100" dirty="0" smtClean="0">
                <a:latin typeface="Meiryo UI" panose="020B0604030504040204" pitchFamily="50" charset="-128"/>
                <a:ea typeface="Meiryo UI" panose="020B0604030504040204" pitchFamily="50" charset="-128"/>
              </a:rPr>
              <a:t>を</a:t>
            </a:r>
            <a:endParaRPr kumimoji="1" lang="en-US" altLang="ja-JP" sz="1100" dirty="0" smtClean="0">
              <a:latin typeface="Meiryo UI" panose="020B0604030504040204" pitchFamily="50" charset="-128"/>
              <a:ea typeface="Meiryo UI" panose="020B0604030504040204" pitchFamily="50" charset="-128"/>
            </a:endParaRPr>
          </a:p>
          <a:p>
            <a:pPr lvl="0"/>
            <a:r>
              <a:rPr kumimoji="1" lang="ja-JP" altLang="en-US" sz="1100" dirty="0" smtClean="0">
                <a:latin typeface="Meiryo UI" panose="020B0604030504040204" pitchFamily="50" charset="-128"/>
                <a:ea typeface="Meiryo UI" panose="020B0604030504040204" pitchFamily="50" charset="-128"/>
              </a:rPr>
              <a:t>使った</a:t>
            </a:r>
            <a:r>
              <a:rPr kumimoji="1" lang="ja-JP" altLang="en-US" sz="1100" dirty="0">
                <a:latin typeface="Meiryo UI" panose="020B0604030504040204" pitchFamily="50" charset="-128"/>
                <a:ea typeface="Meiryo UI" panose="020B0604030504040204" pitchFamily="50" charset="-128"/>
              </a:rPr>
              <a:t>ティッシュを作製</a:t>
            </a:r>
            <a:r>
              <a:rPr kumimoji="1" lang="ja-JP" altLang="en-US" sz="1100" dirty="0" smtClean="0">
                <a:latin typeface="Meiryo UI" panose="020B0604030504040204" pitchFamily="50" charset="-128"/>
                <a:ea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endParaRPr>
          </a:p>
          <a:p>
            <a:pPr lvl="0"/>
            <a:r>
              <a:rPr kumimoji="1" lang="ja-JP" altLang="en-US" sz="1100" dirty="0" smtClean="0">
                <a:latin typeface="Meiryo UI" panose="020B0604030504040204" pitchFamily="50" charset="-128"/>
                <a:ea typeface="Meiryo UI" panose="020B0604030504040204" pitchFamily="50" charset="-128"/>
              </a:rPr>
              <a:t>市民</a:t>
            </a:r>
            <a:r>
              <a:rPr kumimoji="1" lang="ja-JP" altLang="en-US" sz="1100" dirty="0">
                <a:latin typeface="Meiryo UI" panose="020B0604030504040204" pitchFamily="50" charset="-128"/>
                <a:ea typeface="Meiryo UI" panose="020B0604030504040204" pitchFamily="50" charset="-128"/>
              </a:rPr>
              <a:t>に</a:t>
            </a:r>
            <a:r>
              <a:rPr kumimoji="1" lang="ja-JP" altLang="en-US" sz="1100" dirty="0" smtClean="0">
                <a:latin typeface="Meiryo UI" panose="020B0604030504040204" pitchFamily="50" charset="-128"/>
                <a:ea typeface="Meiryo UI" panose="020B0604030504040204" pitchFamily="50" charset="-128"/>
              </a:rPr>
              <a:t>向けてマイボトルの</a:t>
            </a:r>
            <a:endParaRPr kumimoji="1" lang="en-US" altLang="ja-JP" sz="1100" dirty="0" smtClean="0">
              <a:latin typeface="Meiryo UI" panose="020B0604030504040204" pitchFamily="50" charset="-128"/>
              <a:ea typeface="Meiryo UI" panose="020B0604030504040204" pitchFamily="50" charset="-128"/>
            </a:endParaRPr>
          </a:p>
          <a:p>
            <a:pPr lvl="0"/>
            <a:r>
              <a:rPr kumimoji="1" lang="ja-JP" altLang="en-US" sz="1100" dirty="0" smtClean="0">
                <a:latin typeface="Meiryo UI" panose="020B0604030504040204" pitchFamily="50" charset="-128"/>
                <a:ea typeface="Meiryo UI" panose="020B0604030504040204" pitchFamily="50" charset="-128"/>
              </a:rPr>
              <a:t>利用啓発</a:t>
            </a:r>
            <a:endParaRPr kumimoji="1" lang="en-US" altLang="ja-JP" sz="1100"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5851825" y="4597061"/>
            <a:ext cx="1720952" cy="769441"/>
          </a:xfrm>
          <a:prstGeom prst="rect">
            <a:avLst/>
          </a:prstGeom>
          <a:noFill/>
        </p:spPr>
        <p:txBody>
          <a:bodyPr wrap="square" rtlCol="0">
            <a:spAutoFit/>
          </a:bodyPr>
          <a:lstStyle/>
          <a:p>
            <a:pPr lvl="0"/>
            <a:r>
              <a:rPr kumimoji="1" lang="ja-JP" altLang="en-US" sz="1100" dirty="0">
                <a:latin typeface="Meiryo UI" panose="020B0604030504040204" pitchFamily="50" charset="-128"/>
                <a:ea typeface="Meiryo UI" panose="020B0604030504040204" pitchFamily="50" charset="-128"/>
              </a:rPr>
              <a:t>毎月</a:t>
            </a:r>
            <a:r>
              <a:rPr kumimoji="1" lang="en-US" altLang="ja-JP" sz="11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回</a:t>
            </a:r>
            <a:r>
              <a:rPr kumimoji="1" lang="ja-JP" altLang="en-US" sz="1100" dirty="0" smtClean="0">
                <a:latin typeface="Meiryo UI" panose="020B0604030504040204" pitchFamily="50" charset="-128"/>
                <a:ea typeface="Meiryo UI" panose="020B0604030504040204" pitchFamily="50" charset="-128"/>
              </a:rPr>
              <a:t>福島区でゴミ拾い</a:t>
            </a:r>
            <a:r>
              <a:rPr kumimoji="1" lang="ja-JP" altLang="en-US" sz="1100" dirty="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ペットボトル</a:t>
            </a:r>
            <a:r>
              <a:rPr kumimoji="1" lang="ja-JP" altLang="en-US" sz="1100" dirty="0">
                <a:latin typeface="Meiryo UI" panose="020B0604030504040204" pitchFamily="50" charset="-128"/>
                <a:ea typeface="Meiryo UI" panose="020B0604030504040204" pitchFamily="50" charset="-128"/>
              </a:rPr>
              <a:t>利用</a:t>
            </a:r>
            <a:r>
              <a:rPr kumimoji="1" lang="ja-JP" altLang="en-US" sz="1100" dirty="0" smtClean="0">
                <a:latin typeface="Meiryo UI" panose="020B0604030504040204" pitchFamily="50" charset="-128"/>
                <a:ea typeface="Meiryo UI" panose="020B0604030504040204" pitchFamily="50" charset="-128"/>
              </a:rPr>
              <a:t>を控える</a:t>
            </a:r>
            <a:endParaRPr kumimoji="1" lang="en-US" altLang="ja-JP" sz="1100" dirty="0" smtClean="0">
              <a:latin typeface="Meiryo UI" panose="020B0604030504040204" pitchFamily="50" charset="-128"/>
              <a:ea typeface="Meiryo UI" panose="020B0604030504040204" pitchFamily="50" charset="-128"/>
            </a:endParaRPr>
          </a:p>
          <a:p>
            <a:pPr lvl="0"/>
            <a:r>
              <a:rPr kumimoji="1" lang="ja-JP" altLang="en-US" sz="1100" dirty="0" smtClean="0">
                <a:latin typeface="Meiryo UI" panose="020B0604030504040204" pitchFamily="50" charset="-128"/>
                <a:ea typeface="Meiryo UI" panose="020B0604030504040204" pitchFamily="50" charset="-128"/>
              </a:rPr>
              <a:t>ことによるマイボトル</a:t>
            </a:r>
            <a:r>
              <a:rPr kumimoji="1" lang="ja-JP" altLang="en-US" sz="1100" dirty="0">
                <a:latin typeface="Meiryo UI" panose="020B0604030504040204" pitchFamily="50" charset="-128"/>
                <a:ea typeface="Meiryo UI" panose="020B0604030504040204" pitchFamily="50" charset="-128"/>
              </a:rPr>
              <a:t>利用の</a:t>
            </a:r>
            <a:r>
              <a:rPr kumimoji="1" lang="ja-JP" altLang="en-US" sz="1100" dirty="0" smtClean="0">
                <a:latin typeface="Meiryo UI" panose="020B0604030504040204" pitchFamily="50" charset="-128"/>
                <a:ea typeface="Meiryo UI" panose="020B0604030504040204" pitchFamily="50" charset="-128"/>
              </a:rPr>
              <a:t>啓発</a:t>
            </a:r>
            <a:endParaRPr kumimoji="1" lang="en-US" altLang="ja-JP" sz="11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5868635" y="4375927"/>
            <a:ext cx="1267104" cy="230832"/>
          </a:xfrm>
          <a:prstGeom prst="rect">
            <a:avLst/>
          </a:prstGeom>
          <a:noFill/>
        </p:spPr>
        <p:txBody>
          <a:bodyPr wrap="square" rtlCol="0">
            <a:spAutoFit/>
          </a:bodyPr>
          <a:lstStyle/>
          <a:p>
            <a:pPr lvl="0"/>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ピーコック</a:t>
            </a:r>
            <a:r>
              <a:rPr kumimoji="1" lang="en-US" altLang="ja-JP" sz="900" dirty="0" smtClean="0">
                <a:latin typeface="Meiryo UI" panose="020B0604030504040204" pitchFamily="50" charset="-128"/>
                <a:ea typeface="Meiryo UI" panose="020B0604030504040204" pitchFamily="50" charset="-128"/>
              </a:rPr>
              <a:t>〉</a:t>
            </a:r>
            <a:endParaRPr kumimoji="1" lang="en-US" altLang="ja-JP" sz="9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b="5767"/>
          <a:stretch/>
        </p:blipFill>
        <p:spPr>
          <a:xfrm>
            <a:off x="7757844" y="4306090"/>
            <a:ext cx="1507201" cy="1136231"/>
          </a:xfrm>
          <a:prstGeom prst="rect">
            <a:avLst/>
          </a:prstGeom>
        </p:spPr>
      </p:pic>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3587" y="3027162"/>
            <a:ext cx="1531458" cy="1148593"/>
          </a:xfrm>
          <a:prstGeom prst="rect">
            <a:avLst/>
          </a:prstGeom>
        </p:spPr>
      </p:pic>
    </p:spTree>
    <p:extLst>
      <p:ext uri="{BB962C8B-B14F-4D97-AF65-F5344CB8AC3E}">
        <p14:creationId xmlns:p14="http://schemas.microsoft.com/office/powerpoint/2010/main" val="910166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735483" y="0"/>
            <a:ext cx="4958366"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給水スポットの普及</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12" name="角丸四角形 11"/>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　府内の公共施設、多くの人が利用する観光・集客施設における給水スポットの設置を促進します。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3" name="角丸四角形 12"/>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28" name="角丸四角形 27"/>
          <p:cNvSpPr/>
          <p:nvPr/>
        </p:nvSpPr>
        <p:spPr>
          <a:xfrm>
            <a:off x="309793" y="1512490"/>
            <a:ext cx="9298231" cy="519503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9" name="角丸四角形 28"/>
          <p:cNvSpPr/>
          <p:nvPr/>
        </p:nvSpPr>
        <p:spPr>
          <a:xfrm>
            <a:off x="404527" y="1565227"/>
            <a:ext cx="2547967"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給水スポットの設置促進</a:t>
            </a:r>
          </a:p>
        </p:txBody>
      </p:sp>
      <p:sp>
        <p:nvSpPr>
          <p:cNvPr id="34" name="正方形/長方形 33"/>
          <p:cNvSpPr/>
          <p:nvPr/>
        </p:nvSpPr>
        <p:spPr>
          <a:xfrm>
            <a:off x="451612" y="2059227"/>
            <a:ext cx="4515137" cy="1323439"/>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公共施設等における無料給水スポットの設置</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◆府および市町村の施設において、無料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の給水</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スポットの試行設置を進めます。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◆給水スポットにおける利用量などを検証し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施設における継続的な設置、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水平展開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にむけた検討を行います。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502580" y="3335843"/>
            <a:ext cx="4505173" cy="798616"/>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■デジタルサイネージ付き給水スポットの設置（大阪市水道局）</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■市町内公共施設における給水スポットの</a:t>
            </a:r>
            <a:r>
              <a:rPr lang="ja-JP" altLang="en-US" sz="1050" dirty="0" smtClean="0">
                <a:solidFill>
                  <a:schemeClr val="tx1"/>
                </a:solidFill>
                <a:latin typeface="Meiryo UI" pitchFamily="50" charset="-128"/>
                <a:ea typeface="Meiryo UI" pitchFamily="50" charset="-128"/>
                <a:cs typeface="Meiryo UI" pitchFamily="50" charset="-128"/>
              </a:rPr>
              <a:t>設置（泉大津市</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熊取町、吹田市）</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8" name="正方形/長方形 37"/>
          <p:cNvSpPr/>
          <p:nvPr/>
        </p:nvSpPr>
        <p:spPr>
          <a:xfrm>
            <a:off x="573444" y="4568435"/>
            <a:ext cx="4574094" cy="800219"/>
          </a:xfrm>
          <a:prstGeom prst="rect">
            <a:avLst/>
          </a:prstGeom>
        </p:spPr>
        <p:txBody>
          <a:bodyPr wrap="square" lIns="0" tIns="0" rIns="0" bIns="0">
            <a:spAutoFit/>
          </a:bodyPr>
          <a:lstStyle/>
          <a:p>
            <a:pPr marL="95250" indent="-95250"/>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観光・集客施設における給水スポットの設置</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◆観光・集客施設等において、給水スポットの試行設置を進めます。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280139" y="3968582"/>
            <a:ext cx="1784154" cy="276999"/>
          </a:xfrm>
          <a:prstGeom prst="rect">
            <a:avLst/>
          </a:prstGeom>
        </p:spPr>
        <p:txBody>
          <a:bodyPr wrap="square" lIns="0" tIns="0" rIns="0" bIns="0">
            <a:spAutoFit/>
          </a:bodyPr>
          <a:lstStyle/>
          <a:p>
            <a:pPr marL="95250" indent="-95250"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吹田市本庁舎</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階　まちなか水族館横　無料給水スポット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605942" y="5202605"/>
            <a:ext cx="4259081" cy="1249703"/>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p>
          <a:p>
            <a:pPr marL="87313" indent="-87313"/>
            <a:r>
              <a:rPr lang="ja-JP" altLang="en-US" sz="1050" dirty="0">
                <a:solidFill>
                  <a:schemeClr val="tx1"/>
                </a:solidFill>
                <a:latin typeface="Meiryo UI" pitchFamily="50" charset="-128"/>
                <a:ea typeface="Meiryo UI" pitchFamily="50" charset="-128"/>
                <a:cs typeface="Meiryo UI" pitchFamily="50" charset="-128"/>
              </a:rPr>
              <a:t>■給水機導入店舗・企業に対し、給水スポットとしての活用</a:t>
            </a:r>
            <a:r>
              <a:rPr lang="ja-JP" altLang="en-US" sz="1050" dirty="0" smtClean="0">
                <a:solidFill>
                  <a:schemeClr val="tx1"/>
                </a:solidFill>
                <a:latin typeface="Meiryo UI" pitchFamily="50" charset="-128"/>
                <a:ea typeface="Meiryo UI" pitchFamily="50" charset="-128"/>
                <a:cs typeface="Meiryo UI" pitchFamily="50" charset="-128"/>
              </a:rPr>
              <a:t>依頼</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ウォータースタンド）</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■観光地等の店舗への給水スポット設置の</a:t>
            </a:r>
            <a:r>
              <a:rPr lang="ja-JP" altLang="en-US" sz="1050" dirty="0" smtClean="0">
                <a:solidFill>
                  <a:schemeClr val="tx1"/>
                </a:solidFill>
                <a:latin typeface="Meiryo UI" pitchFamily="50" charset="-128"/>
                <a:ea typeface="Meiryo UI" pitchFamily="50" charset="-128"/>
                <a:cs typeface="Meiryo UI" pitchFamily="50" charset="-128"/>
              </a:rPr>
              <a:t>働きかけ</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オルゴ</a:t>
            </a:r>
            <a:r>
              <a:rPr lang="ja-JP" altLang="en-US" sz="1050" dirty="0" smtClean="0">
                <a:solidFill>
                  <a:schemeClr val="tx1"/>
                </a:solidFill>
                <a:latin typeface="Meiryo UI" pitchFamily="50" charset="-128"/>
                <a:ea typeface="Meiryo UI" pitchFamily="50" charset="-128"/>
                <a:cs typeface="Meiryo UI" pitchFamily="50" charset="-128"/>
              </a:rPr>
              <a:t>、水道局、象印、ピーコック、水</a:t>
            </a:r>
            <a:r>
              <a:rPr lang="en-US" altLang="ja-JP" sz="1050" dirty="0">
                <a:solidFill>
                  <a:schemeClr val="tx1"/>
                </a:solidFill>
                <a:latin typeface="Meiryo UI" pitchFamily="50" charset="-128"/>
                <a:ea typeface="Meiryo UI" pitchFamily="50" charset="-128"/>
                <a:cs typeface="Meiryo UI" pitchFamily="50" charset="-128"/>
              </a:rPr>
              <a:t>Do</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ネットワーク、</a:t>
            </a:r>
            <a:r>
              <a:rPr lang="en-US" altLang="ja-JP" sz="1050" dirty="0" smtClean="0">
                <a:solidFill>
                  <a:schemeClr val="tx1"/>
                </a:solidFill>
                <a:latin typeface="Meiryo UI" pitchFamily="50" charset="-128"/>
                <a:ea typeface="Meiryo UI" pitchFamily="50" charset="-128"/>
                <a:cs typeface="Meiryo UI" pitchFamily="50" charset="-128"/>
              </a:rPr>
              <a:t>BRITA</a:t>
            </a:r>
            <a:r>
              <a:rPr lang="ja-JP" altLang="en-US" sz="1050" dirty="0" err="1"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おもてなし倶楽部）</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■店舗への給水機の設置（日産大阪、良品計画）</a:t>
            </a:r>
            <a:endParaRPr lang="en-US" altLang="ja-JP" sz="1050" dirty="0" smtClean="0">
              <a:solidFill>
                <a:schemeClr val="tx1"/>
              </a:solidFill>
              <a:latin typeface="Meiryo UI" pitchFamily="50" charset="-128"/>
              <a:ea typeface="Meiryo UI" pitchFamily="50" charset="-128"/>
              <a:cs typeface="Meiryo UI" pitchFamily="50" charset="-128"/>
            </a:endParaRPr>
          </a:p>
        </p:txBody>
      </p:sp>
      <p:pic>
        <p:nvPicPr>
          <p:cNvPr id="41" name="図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6577" y="4547254"/>
            <a:ext cx="1134112" cy="1905055"/>
          </a:xfrm>
          <a:prstGeom prst="rect">
            <a:avLst/>
          </a:prstGeom>
        </p:spPr>
      </p:pic>
      <p:sp>
        <p:nvSpPr>
          <p:cNvPr id="42" name="テキスト ボックス 41"/>
          <p:cNvSpPr txBox="1"/>
          <p:nvPr/>
        </p:nvSpPr>
        <p:spPr>
          <a:xfrm>
            <a:off x="7961747" y="5347932"/>
            <a:ext cx="1405216" cy="738664"/>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rPr>
              <a:t>（左）大阪城公園</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JO-TERRACE</a:t>
            </a:r>
          </a:p>
          <a:p>
            <a:r>
              <a:rPr kumimoji="1" lang="ja-JP" altLang="en-US" sz="1050" dirty="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OSAKA</a:t>
            </a:r>
          </a:p>
          <a:p>
            <a:r>
              <a:rPr kumimoji="1" lang="ja-JP" altLang="en-US" sz="1050" dirty="0" smtClean="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エレベーターホール）</a:t>
            </a:r>
          </a:p>
        </p:txBody>
      </p:sp>
      <p:sp>
        <p:nvSpPr>
          <p:cNvPr id="44" name="正方形/長方形 43"/>
          <p:cNvSpPr/>
          <p:nvPr/>
        </p:nvSpPr>
        <p:spPr>
          <a:xfrm>
            <a:off x="5071650" y="1678782"/>
            <a:ext cx="2219624" cy="692497"/>
          </a:xfrm>
          <a:prstGeom prst="rect">
            <a:avLst/>
          </a:prstGeom>
        </p:spPr>
        <p:txBody>
          <a:bodyPr wrap="square">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事例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吹田市</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本庁や公民館など</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か所</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にマイボトル用給水機を設置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7175566" y="1678782"/>
            <a:ext cx="2306882" cy="692497"/>
          </a:xfrm>
          <a:prstGeom prst="rect">
            <a:avLst/>
          </a:prstGeom>
        </p:spPr>
        <p:txBody>
          <a:bodyPr wrap="square">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事例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府庁本館　府民案内室などに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台</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を試行設置（</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R2.2</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6" name="図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2479" y="2440198"/>
            <a:ext cx="1984484" cy="1488363"/>
          </a:xfrm>
          <a:prstGeom prst="rect">
            <a:avLst/>
          </a:prstGeom>
        </p:spPr>
      </p:pic>
      <p:sp>
        <p:nvSpPr>
          <p:cNvPr id="47" name="正方形/長方形 46"/>
          <p:cNvSpPr/>
          <p:nvPr/>
        </p:nvSpPr>
        <p:spPr>
          <a:xfrm>
            <a:off x="7577272" y="3997478"/>
            <a:ext cx="1495926" cy="1384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府庁別館</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1F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無料給水スポット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8" name="図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5236" y="4575465"/>
            <a:ext cx="1407632" cy="1876843"/>
          </a:xfrm>
          <a:prstGeom prst="rect">
            <a:avLst/>
          </a:prstGeom>
        </p:spPr>
      </p:pic>
      <p:cxnSp>
        <p:nvCxnSpPr>
          <p:cNvPr id="49" name="直線コネクタ 48"/>
          <p:cNvCxnSpPr/>
          <p:nvPr/>
        </p:nvCxnSpPr>
        <p:spPr>
          <a:xfrm>
            <a:off x="549183" y="4321898"/>
            <a:ext cx="882024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980546" y="6107232"/>
            <a:ext cx="1609800" cy="253916"/>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rPr>
              <a:t>（右）無印良品難波店</a:t>
            </a:r>
            <a:endParaRPr kumimoji="1" lang="ja-JP" altLang="en-US" sz="105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l="12250" r="10632"/>
          <a:stretch/>
        </p:blipFill>
        <p:spPr>
          <a:xfrm>
            <a:off x="5214666" y="2440197"/>
            <a:ext cx="1960900" cy="1488363"/>
          </a:xfrm>
          <a:prstGeom prst="rect">
            <a:avLst/>
          </a:prstGeom>
        </p:spPr>
      </p:pic>
    </p:spTree>
    <p:extLst>
      <p:ext uri="{BB962C8B-B14F-4D97-AF65-F5344CB8AC3E}">
        <p14:creationId xmlns:p14="http://schemas.microsoft.com/office/powerpoint/2010/main" val="1995045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735483" y="0"/>
            <a:ext cx="4958366"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給水スポットの普及</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6" name="角丸四角形 5"/>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　府内の公共施設、多くの人が利用する観光・集客施設における給水スポットの設置を促進します。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7" name="角丸四角形 6"/>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9" name="角丸四角形 8"/>
          <p:cNvSpPr/>
          <p:nvPr/>
        </p:nvSpPr>
        <p:spPr>
          <a:xfrm>
            <a:off x="4867072" y="4585648"/>
            <a:ext cx="4772872" cy="203836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0" name="正方形/長方形 9"/>
          <p:cNvSpPr/>
          <p:nvPr/>
        </p:nvSpPr>
        <p:spPr>
          <a:xfrm>
            <a:off x="5009553" y="5192855"/>
            <a:ext cx="4267956" cy="507831"/>
          </a:xfrm>
          <a:prstGeom prst="rect">
            <a:avLst/>
          </a:prstGeom>
        </p:spPr>
        <p:txBody>
          <a:bodyPr wrap="square" lIns="0" tIns="0" rIns="0" bIns="0">
            <a:spAutoFit/>
          </a:bodyPr>
          <a:lstStyle/>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◆アンケート等を実施し、給水スポットの効果的な設置を進めるとともに、今後</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の普及活動に役立てます。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4867072" y="1503058"/>
            <a:ext cx="4772872" cy="297288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4952999" y="1617861"/>
            <a:ext cx="3454021" cy="34690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マイボトル利用可能店舗の拡大</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8" name="正方形/長方形 17"/>
          <p:cNvSpPr/>
          <p:nvPr/>
        </p:nvSpPr>
        <p:spPr>
          <a:xfrm>
            <a:off x="4975351" y="2123932"/>
            <a:ext cx="4302157" cy="152349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◆マイボトルを利用</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できる（飲料</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補充</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できる）店舗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の増加を目指します。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事例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象印マホービン・つぼ市製茶本舗）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給茶スポット（</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マイボトル持参で、こだわり</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の飲み物をリフィルできる場所）の展開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023617" y="3522440"/>
            <a:ext cx="4339569" cy="86189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■給茶スポットの設置（つぼ市製茶本舗）</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HP</a:t>
            </a:r>
            <a:r>
              <a:rPr lang="ja-JP" altLang="en-US" sz="1050" dirty="0">
                <a:solidFill>
                  <a:schemeClr val="tx1"/>
                </a:solidFill>
                <a:latin typeface="Meiryo UI" pitchFamily="50" charset="-128"/>
                <a:ea typeface="Meiryo UI" pitchFamily="50" charset="-128"/>
                <a:cs typeface="Meiryo UI" pitchFamily="50" charset="-128"/>
              </a:rPr>
              <a:t>による給茶スポットへの参加呼びかけ（象印</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アプリを通じた、マイボトルへの飲料補充サービスへの参加</a:t>
            </a:r>
            <a:r>
              <a:rPr lang="ja-JP" altLang="en-US" sz="1050" dirty="0" smtClean="0">
                <a:solidFill>
                  <a:schemeClr val="tx1"/>
                </a:solidFill>
                <a:latin typeface="Meiryo UI" pitchFamily="50" charset="-128"/>
                <a:ea typeface="Meiryo UI" pitchFamily="50" charset="-128"/>
                <a:cs typeface="Meiryo UI" pitchFamily="50" charset="-128"/>
              </a:rPr>
              <a:t>呼びかけ（ボトルト）</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rPr>
              <a:t>カフェ</a:t>
            </a:r>
            <a:r>
              <a:rPr lang="ja-JP" altLang="en-US" sz="1050" dirty="0">
                <a:solidFill>
                  <a:schemeClr val="tx1"/>
                </a:solidFill>
                <a:latin typeface="Meiryo UI" panose="020B0604030504040204" pitchFamily="50" charset="-128"/>
                <a:ea typeface="Meiryo UI" panose="020B0604030504040204" pitchFamily="50" charset="-128"/>
              </a:rPr>
              <a:t>の無料給水スポット協力店</a:t>
            </a:r>
            <a:r>
              <a:rPr lang="ja-JP" altLang="en-US" sz="1050" dirty="0" smtClean="0">
                <a:solidFill>
                  <a:schemeClr val="tx1"/>
                </a:solidFill>
                <a:latin typeface="Meiryo UI" panose="020B0604030504040204" pitchFamily="50" charset="-128"/>
                <a:ea typeface="Meiryo UI" panose="020B0604030504040204" pitchFamily="50" charset="-128"/>
              </a:rPr>
              <a:t>呼びかけ（</a:t>
            </a:r>
            <a:r>
              <a:rPr lang="ja-JP" altLang="en-US" sz="1050" dirty="0" smtClean="0">
                <a:solidFill>
                  <a:schemeClr val="tx1"/>
                </a:solidFill>
                <a:latin typeface="Meiryo UI" pitchFamily="50" charset="-128"/>
                <a:ea typeface="Meiryo UI" pitchFamily="50" charset="-128"/>
                <a:cs typeface="Meiryo UI" pitchFamily="50" charset="-128"/>
              </a:rPr>
              <a:t>大阪</a:t>
            </a:r>
            <a:r>
              <a:rPr lang="ja-JP" altLang="en-US" sz="1050" dirty="0">
                <a:solidFill>
                  <a:schemeClr val="tx1"/>
                </a:solidFill>
                <a:latin typeface="Meiryo UI" pitchFamily="50" charset="-128"/>
                <a:ea typeface="Meiryo UI" pitchFamily="50" charset="-128"/>
                <a:cs typeface="Meiryo UI" pitchFamily="50" charset="-128"/>
              </a:rPr>
              <a:t>府民環境</a:t>
            </a:r>
            <a:r>
              <a:rPr lang="ja-JP" altLang="en-US" sz="1050" dirty="0" smtClean="0">
                <a:solidFill>
                  <a:schemeClr val="tx1"/>
                </a:solidFill>
                <a:latin typeface="Meiryo UI" pitchFamily="50" charset="-128"/>
                <a:ea typeface="Meiryo UI" pitchFamily="50" charset="-128"/>
                <a:cs typeface="Meiryo UI" pitchFamily="50" charset="-128"/>
              </a:rPr>
              <a:t>会議）</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1" name="正方形/長方形 20"/>
          <p:cNvSpPr/>
          <p:nvPr/>
        </p:nvSpPr>
        <p:spPr>
          <a:xfrm>
            <a:off x="7886700" y="3206063"/>
            <a:ext cx="1815304" cy="246221"/>
          </a:xfrm>
          <a:prstGeom prst="rect">
            <a:avLst/>
          </a:prstGeom>
        </p:spPr>
        <p:txBody>
          <a:bodyPr wrap="square" lIns="0" tIns="0" rIns="0" bIns="0">
            <a:spAutoFit/>
          </a:bodyPr>
          <a:lstStyle/>
          <a:p>
            <a:pPr marL="95250" indent="-95250"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給茶</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スポット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rPr>
              <a:t>茶寮</a:t>
            </a:r>
            <a:r>
              <a:rPr lang="ja-JP" altLang="ja-JP" sz="800" dirty="0" err="1">
                <a:latin typeface="Meiryo UI" panose="020B0604030504040204" pitchFamily="50" charset="-128"/>
                <a:ea typeface="Meiryo UI" panose="020B0604030504040204" pitchFamily="50" charset="-128"/>
              </a:rPr>
              <a:t>つぼ</a:t>
            </a:r>
            <a:r>
              <a:rPr lang="ja-JP" altLang="ja-JP" sz="800" dirty="0">
                <a:latin typeface="Meiryo UI" panose="020B0604030504040204" pitchFamily="50" charset="-128"/>
                <a:ea typeface="Meiryo UI" panose="020B0604030504040204" pitchFamily="50" charset="-128"/>
              </a:rPr>
              <a:t>市製茶本舗</a:t>
            </a:r>
            <a:r>
              <a:rPr lang="en-US" altLang="ja-JP" sz="800" dirty="0">
                <a:latin typeface="Meiryo UI" panose="020B0604030504040204" pitchFamily="50" charset="-128"/>
                <a:ea typeface="Meiryo UI" panose="020B0604030504040204" pitchFamily="50" charset="-128"/>
              </a:rPr>
              <a:t>NODATE</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342844" y="1503057"/>
            <a:ext cx="4362339" cy="512095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456369" y="2128766"/>
            <a:ext cx="2743954" cy="192360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◆使い捨てプラスチックを多量</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使用するイベント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会場において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給水スポットの設置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参考</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Do</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itchFamily="50" charset="-128"/>
                <a:ea typeface="Meiryo UI" pitchFamily="50" charset="-128"/>
                <a:cs typeface="Meiryo UI" pitchFamily="50" charset="-128"/>
              </a:rPr>
              <a:t>ecotone</a:t>
            </a:r>
            <a:r>
              <a:rPr lang="ja-JP" altLang="en-US" sz="900" dirty="0" smtClean="0">
                <a:latin typeface="Meiryo UI" pitchFamily="50" charset="-128"/>
                <a:ea typeface="Meiryo UI" pitchFamily="50" charset="-128"/>
                <a:cs typeface="Meiryo UI" pitchFamily="50" charset="-128"/>
              </a:rPr>
              <a:t>・</a:t>
            </a:r>
            <a:endParaRPr lang="en-US" altLang="ja-JP" sz="900" dirty="0" smtClean="0">
              <a:latin typeface="Meiryo UI" pitchFamily="50" charset="-128"/>
              <a:ea typeface="Meiryo UI" pitchFamily="50" charset="-128"/>
              <a:cs typeface="Meiryo UI" pitchFamily="50" charset="-128"/>
            </a:endParaRPr>
          </a:p>
          <a:p>
            <a:pPr marL="95250" indent="-95250"/>
            <a:r>
              <a:rPr lang="ja-JP" altLang="en-US" sz="900" dirty="0">
                <a:latin typeface="Meiryo UI" pitchFamily="50" charset="-128"/>
                <a:ea typeface="Meiryo UI" pitchFamily="50" charset="-128"/>
                <a:cs typeface="Meiryo UI"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府民環境</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会議</a:t>
            </a:r>
            <a:r>
              <a:rPr lang="en-US" altLang="ja-JP" sz="900" dirty="0" smtClean="0">
                <a:latin typeface="Meiryo UI" pitchFamily="50" charset="-128"/>
                <a:ea typeface="Meiryo UI" pitchFamily="50" charset="-128"/>
                <a:cs typeface="Meiryo UI" pitchFamily="50" charset="-128"/>
              </a:rPr>
              <a:t>〉</a:t>
            </a:r>
          </a:p>
          <a:p>
            <a:pPr marL="95250" indent="-95250"/>
            <a:endParaRPr lang="en-US" altLang="ja-JP" sz="500" dirty="0" smtClean="0">
              <a:latin typeface="Meiryo UI" pitchFamily="50" charset="-128"/>
              <a:ea typeface="Meiryo UI" pitchFamily="50" charset="-128"/>
              <a:cs typeface="Meiryo UI" pitchFamily="50" charset="-128"/>
            </a:endParaRP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天神祭等に</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、給水</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ステーションを設置</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4" name="正方形/長方形 23"/>
          <p:cNvSpPr/>
          <p:nvPr/>
        </p:nvSpPr>
        <p:spPr>
          <a:xfrm>
            <a:off x="676241" y="5928246"/>
            <a:ext cx="3657220" cy="550238"/>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■イベント会場付近の企業・学校等に給水スポット設置の協力依頼（大阪府民環境会議）</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25" name="角丸四角形 24"/>
          <p:cNvSpPr/>
          <p:nvPr/>
        </p:nvSpPr>
        <p:spPr>
          <a:xfrm>
            <a:off x="448632" y="1617861"/>
            <a:ext cx="3358444" cy="33733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イベントにおける給水スポットの設置</a:t>
            </a:r>
          </a:p>
        </p:txBody>
      </p:sp>
      <p:pic>
        <p:nvPicPr>
          <p:cNvPr id="26" name="図 25">
            <a:extLst>
              <a:ext uri="{FF2B5EF4-FFF2-40B4-BE49-F238E27FC236}">
                <a16:creationId xmlns:a16="http://schemas.microsoft.com/office/drawing/2014/main" id="{0E267B6F-ECBE-514B-BB7A-C8A00E9603F5}"/>
              </a:ext>
            </a:extLst>
          </p:cNvPr>
          <p:cNvPicPr>
            <a:picLocks noChangeAspect="1"/>
          </p:cNvPicPr>
          <p:nvPr/>
        </p:nvPicPr>
        <p:blipFill rotWithShape="1">
          <a:blip r:embed="rId2"/>
          <a:srcRect l="42949" t="7941" r="12821"/>
          <a:stretch/>
        </p:blipFill>
        <p:spPr>
          <a:xfrm>
            <a:off x="2857742" y="2088902"/>
            <a:ext cx="1499303" cy="1766754"/>
          </a:xfrm>
          <a:prstGeom prst="rect">
            <a:avLst/>
          </a:prstGeom>
        </p:spPr>
      </p:pic>
      <p:sp>
        <p:nvSpPr>
          <p:cNvPr id="27" name="正方形/長方形 26"/>
          <p:cNvSpPr/>
          <p:nvPr/>
        </p:nvSpPr>
        <p:spPr>
          <a:xfrm>
            <a:off x="2992441" y="3910217"/>
            <a:ext cx="1654858" cy="123111"/>
          </a:xfrm>
          <a:prstGeom prst="rect">
            <a:avLst/>
          </a:prstGeom>
        </p:spPr>
        <p:txBody>
          <a:bodyPr wrap="square" lIns="0" tIns="0" rIns="0" bIns="0">
            <a:spAutoFit/>
          </a:bodyPr>
          <a:lstStyle/>
          <a:p>
            <a:pPr marL="95250" indent="-95250"/>
            <a:r>
              <a:rPr lang="ja-JP" altLang="en-US" sz="800" dirty="0">
                <a:latin typeface="Meiryo UI" panose="020B0604030504040204" pitchFamily="50" charset="-128"/>
                <a:ea typeface="Meiryo UI" panose="020B0604030504040204" pitchFamily="50" charset="-128"/>
                <a:cs typeface="Meiryo UI" panose="020B0604030504040204" pitchFamily="50" charset="-128"/>
              </a:rPr>
              <a:t>天神祭における給水スポット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2437474" y="4699459"/>
            <a:ext cx="2157560" cy="692497"/>
          </a:xfrm>
          <a:prstGeom prst="rect">
            <a:avLst/>
          </a:prstGeom>
        </p:spPr>
        <p:txBody>
          <a:bodyPr wrap="square">
            <a:spAutoFit/>
          </a:bodyPr>
          <a:lstStyle/>
          <a:p>
            <a:pPr marL="95250" lvl="0" indent="-95250"/>
            <a:r>
              <a:rPr lang="ja-JP" altLang="en-US" sz="1300" dirty="0" smtClean="0">
                <a:latin typeface="Meiryo UI" pitchFamily="50" charset="-128"/>
                <a:ea typeface="Meiryo UI" pitchFamily="50" charset="-128"/>
                <a:cs typeface="Meiryo UI" pitchFamily="50" charset="-128"/>
              </a:rPr>
              <a:t>　仮設</a:t>
            </a:r>
            <a:r>
              <a:rPr lang="ja-JP" altLang="en-US" sz="1300" dirty="0">
                <a:latin typeface="Meiryo UI" pitchFamily="50" charset="-128"/>
                <a:ea typeface="Meiryo UI" pitchFamily="50" charset="-128"/>
                <a:cs typeface="Meiryo UI" pitchFamily="50" charset="-128"/>
              </a:rPr>
              <a:t>給水ステーションを</a:t>
            </a:r>
            <a:r>
              <a:rPr lang="ja-JP" altLang="en-US" sz="1300" dirty="0" smtClean="0">
                <a:latin typeface="Meiryo UI" pitchFamily="50" charset="-128"/>
                <a:ea typeface="Meiryo UI" pitchFamily="50" charset="-128"/>
                <a:cs typeface="Meiryo UI" pitchFamily="50" charset="-128"/>
              </a:rPr>
              <a:t>設置、</a:t>
            </a:r>
            <a:r>
              <a:rPr lang="en-US" altLang="ja-JP" sz="1300" dirty="0" smtClean="0">
                <a:latin typeface="Meiryo UI" pitchFamily="50" charset="-128"/>
                <a:ea typeface="Meiryo UI" pitchFamily="50" charset="-128"/>
                <a:cs typeface="Meiryo UI" pitchFamily="50" charset="-128"/>
              </a:rPr>
              <a:t>365</a:t>
            </a:r>
            <a:r>
              <a:rPr lang="ja-JP" altLang="en-US" sz="1300" dirty="0">
                <a:latin typeface="Meiryo UI" pitchFamily="50" charset="-128"/>
                <a:ea typeface="Meiryo UI" pitchFamily="50" charset="-128"/>
                <a:cs typeface="Meiryo UI" pitchFamily="50" charset="-128"/>
              </a:rPr>
              <a:t>人が</a:t>
            </a:r>
            <a:r>
              <a:rPr lang="ja-JP" altLang="en-US" sz="1300" dirty="0" smtClean="0">
                <a:latin typeface="Meiryo UI" pitchFamily="50" charset="-128"/>
                <a:ea typeface="Meiryo UI" pitchFamily="50" charset="-128"/>
                <a:cs typeface="Meiryo UI" pitchFamily="50" charset="-128"/>
              </a:rPr>
              <a:t>マイボトル</a:t>
            </a:r>
            <a:r>
              <a:rPr lang="ja-JP" altLang="en-US" sz="1300" dirty="0">
                <a:latin typeface="Meiryo UI" pitchFamily="50" charset="-128"/>
                <a:ea typeface="Meiryo UI" pitchFamily="50" charset="-128"/>
                <a:cs typeface="Meiryo UI" pitchFamily="50" charset="-128"/>
              </a:rPr>
              <a:t>給水</a:t>
            </a:r>
            <a:r>
              <a:rPr lang="ja-JP" altLang="en-US" sz="1300" dirty="0" smtClean="0">
                <a:latin typeface="Meiryo UI" pitchFamily="50" charset="-128"/>
                <a:ea typeface="Meiryo UI" pitchFamily="50" charset="-128"/>
                <a:cs typeface="Meiryo UI" pitchFamily="50" charset="-128"/>
              </a:rPr>
              <a:t>や</a:t>
            </a:r>
            <a:endParaRPr lang="en-US" altLang="ja-JP" sz="1300" dirty="0" smtClean="0">
              <a:latin typeface="Meiryo UI" pitchFamily="50" charset="-128"/>
              <a:ea typeface="Meiryo UI" pitchFamily="50" charset="-128"/>
              <a:cs typeface="Meiryo UI" pitchFamily="50" charset="-128"/>
            </a:endParaRPr>
          </a:p>
          <a:p>
            <a:pPr marL="95250" lvl="0" indent="-9525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その</a:t>
            </a:r>
            <a:r>
              <a:rPr lang="ja-JP" altLang="en-US" sz="1300" dirty="0">
                <a:latin typeface="Meiryo UI" pitchFamily="50" charset="-128"/>
                <a:ea typeface="Meiryo UI" pitchFamily="50" charset="-128"/>
                <a:cs typeface="Meiryo UI" pitchFamily="50" charset="-128"/>
              </a:rPr>
              <a:t>場での</a:t>
            </a:r>
            <a:r>
              <a:rPr lang="ja-JP" altLang="en-US" sz="1300" dirty="0" smtClean="0">
                <a:latin typeface="Meiryo UI" pitchFamily="50" charset="-128"/>
                <a:ea typeface="Meiryo UI" pitchFamily="50" charset="-128"/>
                <a:cs typeface="Meiryo UI" pitchFamily="50" charset="-128"/>
              </a:rPr>
              <a:t>飲水</a:t>
            </a:r>
            <a:r>
              <a:rPr lang="ja-JP" altLang="en-US" sz="1300" dirty="0">
                <a:latin typeface="Meiryo UI" pitchFamily="50" charset="-128"/>
                <a:ea typeface="Meiryo UI" pitchFamily="50" charset="-128"/>
                <a:cs typeface="Meiryo UI" pitchFamily="50" charset="-128"/>
              </a:rPr>
              <a:t>で</a:t>
            </a:r>
            <a:r>
              <a:rPr lang="ja-JP" altLang="en-US" sz="1300" dirty="0" smtClean="0">
                <a:latin typeface="Meiryo UI" pitchFamily="50" charset="-128"/>
                <a:ea typeface="Meiryo UI" pitchFamily="50" charset="-128"/>
                <a:cs typeface="Meiryo UI" pitchFamily="50" charset="-128"/>
              </a:rPr>
              <a:t>利用</a:t>
            </a:r>
            <a:endParaRPr lang="en-US" altLang="ja-JP" sz="1300" dirty="0">
              <a:latin typeface="Meiryo UI" pitchFamily="50" charset="-128"/>
              <a:ea typeface="Meiryo UI" pitchFamily="50" charset="-128"/>
              <a:cs typeface="Meiryo UI" pitchFamily="50" charset="-128"/>
            </a:endParaRPr>
          </a:p>
        </p:txBody>
      </p:sp>
      <p:pic>
        <p:nvPicPr>
          <p:cNvPr id="29" name="図 28"/>
          <p:cNvPicPr>
            <a:picLocks noChangeAspect="1"/>
          </p:cNvPicPr>
          <p:nvPr/>
        </p:nvPicPr>
        <p:blipFill rotWithShape="1">
          <a:blip r:embed="rId3" cstate="print">
            <a:extLst>
              <a:ext uri="{28A0092B-C50C-407E-A947-70E740481C1C}">
                <a14:useLocalDpi xmlns:a14="http://schemas.microsoft.com/office/drawing/2010/main" val="0"/>
              </a:ext>
            </a:extLst>
          </a:blip>
          <a:srcRect l="13830" t="11133" r="15407" b="6361"/>
          <a:stretch/>
        </p:blipFill>
        <p:spPr>
          <a:xfrm>
            <a:off x="676241" y="4239912"/>
            <a:ext cx="1717347" cy="1233594"/>
          </a:xfrm>
          <a:prstGeom prst="rect">
            <a:avLst/>
          </a:prstGeom>
        </p:spPr>
      </p:pic>
      <p:sp>
        <p:nvSpPr>
          <p:cNvPr id="30" name="正方形/長方形 29"/>
          <p:cNvSpPr/>
          <p:nvPr/>
        </p:nvSpPr>
        <p:spPr>
          <a:xfrm>
            <a:off x="731840" y="5504674"/>
            <a:ext cx="1699829" cy="276999"/>
          </a:xfrm>
          <a:prstGeom prst="rect">
            <a:avLst/>
          </a:prstGeom>
        </p:spPr>
        <p:txBody>
          <a:bodyPr wrap="square" lIns="0" tIns="0" rIns="0" bIns="0">
            <a:spAutoFit/>
          </a:bodyPr>
          <a:lstStyle/>
          <a:p>
            <a:pPr marL="95250" indent="-95250"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ロハスフェスタ万博</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2020Autumn</a:t>
            </a:r>
          </a:p>
          <a:p>
            <a:pPr marL="95250" indent="-95250"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＠大阪万博記念公園</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(R2.11.7.8)</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2503737" y="4313222"/>
            <a:ext cx="2091297" cy="507831"/>
          </a:xfrm>
          <a:prstGeom prst="rect">
            <a:avLst/>
          </a:prstGeom>
          <a:noFill/>
        </p:spPr>
        <p:txBody>
          <a:bodyPr wrap="square" rtlCol="0">
            <a:spAutoFit/>
          </a:bodyPr>
          <a:lstStyle/>
          <a:p>
            <a:pPr marL="95250" indent="-95250"/>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Do!</a:t>
            </a:r>
            <a:r>
              <a:rPr lang="ja-JP" altLang="en-US" sz="900" dirty="0">
                <a:latin typeface="Meiryo UI" pitchFamily="50" charset="-128"/>
                <a:ea typeface="Meiryo UI" pitchFamily="50" charset="-128"/>
                <a:cs typeface="Meiryo UI" pitchFamily="50" charset="-128"/>
              </a:rPr>
              <a:t>ネットワーク</a:t>
            </a:r>
            <a:r>
              <a:rPr lang="ja-JP" altLang="en-US" sz="900" dirty="0" smtClean="0">
                <a:latin typeface="Meiryo UI" pitchFamily="50" charset="-128"/>
                <a:ea typeface="Meiryo UI" pitchFamily="50" charset="-128"/>
                <a:cs typeface="Meiryo UI" pitchFamily="50" charset="-128"/>
              </a:rPr>
              <a:t>・</a:t>
            </a:r>
            <a:r>
              <a:rPr lang="en-US" altLang="ja-JP" sz="900" dirty="0" smtClean="0">
                <a:latin typeface="Meiryo UI" pitchFamily="50" charset="-128"/>
                <a:ea typeface="Meiryo UI" pitchFamily="50" charset="-128"/>
                <a:cs typeface="Meiryo UI" pitchFamily="50" charset="-128"/>
              </a:rPr>
              <a:t>ecotone</a:t>
            </a:r>
            <a:r>
              <a:rPr lang="ja-JP" altLang="en-US" sz="900" dirty="0" smtClean="0">
                <a:latin typeface="Meiryo UI" pitchFamily="50" charset="-128"/>
                <a:ea typeface="Meiryo UI" pitchFamily="50" charset="-128"/>
                <a:cs typeface="Meiryo UI" pitchFamily="50" charset="-128"/>
              </a:rPr>
              <a:t>・</a:t>
            </a:r>
            <a:endParaRPr lang="en-US" altLang="ja-JP" sz="900" dirty="0" smtClean="0">
              <a:latin typeface="Meiryo UI" pitchFamily="50" charset="-128"/>
              <a:ea typeface="Meiryo UI" pitchFamily="50" charset="-128"/>
              <a:cs typeface="Meiryo UI" pitchFamily="50" charset="-128"/>
            </a:endParaRPr>
          </a:p>
          <a:p>
            <a:pPr marL="95250" indent="-95250"/>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大阪</a:t>
            </a:r>
            <a:r>
              <a:rPr lang="ja-JP" altLang="en-US" sz="900" dirty="0">
                <a:latin typeface="Meiryo UI" pitchFamily="50" charset="-128"/>
                <a:ea typeface="Meiryo UI" pitchFamily="50" charset="-128"/>
                <a:cs typeface="Meiryo UI" pitchFamily="50" charset="-128"/>
              </a:rPr>
              <a:t>府民環境会議</a:t>
            </a:r>
            <a:r>
              <a:rPr lang="en-US" altLang="ja-JP" sz="900" dirty="0" smtClean="0">
                <a:latin typeface="Meiryo UI" pitchFamily="50" charset="-128"/>
                <a:ea typeface="Meiryo UI" pitchFamily="50" charset="-128"/>
                <a:cs typeface="Meiryo UI" pitchFamily="50" charset="-128"/>
              </a:rPr>
              <a:t>〉</a:t>
            </a:r>
          </a:p>
          <a:p>
            <a:endParaRPr kumimoji="1" lang="ja-JP" altLang="en-US" sz="900" dirty="0"/>
          </a:p>
        </p:txBody>
      </p:sp>
      <p:sp>
        <p:nvSpPr>
          <p:cNvPr id="32" name="正方形/長方形 31"/>
          <p:cNvSpPr/>
          <p:nvPr/>
        </p:nvSpPr>
        <p:spPr>
          <a:xfrm>
            <a:off x="5023617" y="5730916"/>
            <a:ext cx="4339569" cy="71582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anose="020B0604030504040204" pitchFamily="50" charset="-128"/>
                <a:ea typeface="Meiryo UI" panose="020B0604030504040204" pitchFamily="50" charset="-128"/>
              </a:rPr>
              <a:t>ウォーターサーバーの設置</a:t>
            </a:r>
            <a:r>
              <a:rPr lang="ja-JP" altLang="en-US" sz="1050" dirty="0" smtClean="0">
                <a:solidFill>
                  <a:schemeClr val="tx1"/>
                </a:solidFill>
                <a:latin typeface="Meiryo UI" panose="020B0604030504040204" pitchFamily="50" charset="-128"/>
                <a:ea typeface="Meiryo UI" panose="020B0604030504040204" pitchFamily="50" charset="-128"/>
              </a:rPr>
              <a:t>モニターを募集、グループ</a:t>
            </a:r>
            <a:r>
              <a:rPr lang="ja-JP" altLang="en-US" sz="1050" dirty="0">
                <a:solidFill>
                  <a:schemeClr val="tx1"/>
                </a:solidFill>
                <a:latin typeface="Meiryo UI" panose="020B0604030504040204" pitchFamily="50" charset="-128"/>
                <a:ea typeface="Meiryo UI" panose="020B0604030504040204" pitchFamily="50" charset="-128"/>
              </a:rPr>
              <a:t>企業へも</a:t>
            </a:r>
            <a:r>
              <a:rPr lang="ja-JP" altLang="en-US" sz="1050" dirty="0" smtClean="0">
                <a:solidFill>
                  <a:schemeClr val="tx1"/>
                </a:solidFill>
                <a:latin typeface="Meiryo UI" panose="020B0604030504040204" pitchFamily="50" charset="-128"/>
                <a:ea typeface="Meiryo UI" panose="020B0604030504040204" pitchFamily="50" charset="-128"/>
              </a:rPr>
              <a:t>設置呼びかけ・</a:t>
            </a:r>
            <a:endParaRPr lang="en-US" altLang="ja-JP" sz="105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50" dirty="0" smtClean="0">
                <a:solidFill>
                  <a:schemeClr val="tx1"/>
                </a:solidFill>
                <a:latin typeface="Meiryo UI" panose="020B0604030504040204" pitchFamily="50" charset="-128"/>
                <a:ea typeface="Meiryo UI" panose="020B0604030504040204" pitchFamily="50" charset="-128"/>
              </a:rPr>
              <a:t>   マイボトル利用の啓発</a:t>
            </a:r>
            <a:r>
              <a:rPr lang="ja-JP" altLang="en-US" sz="1050" dirty="0" smtClean="0">
                <a:solidFill>
                  <a:schemeClr val="tx1"/>
                </a:solidFill>
                <a:latin typeface="Meiryo UI" pitchFamily="50" charset="-128"/>
                <a:ea typeface="Meiryo UI" pitchFamily="50" charset="-128"/>
                <a:cs typeface="Meiryo UI" pitchFamily="50" charset="-128"/>
              </a:rPr>
              <a:t>（三菱ケミカル・クリンスイ）</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33" name="角丸四角形 32"/>
          <p:cNvSpPr/>
          <p:nvPr/>
        </p:nvSpPr>
        <p:spPr>
          <a:xfrm>
            <a:off x="5038581" y="4732112"/>
            <a:ext cx="3368440" cy="34690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給水スポット普及に向けた調査</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4"/>
          <a:stretch>
            <a:fillRect/>
          </a:stretch>
        </p:blipFill>
        <p:spPr>
          <a:xfrm>
            <a:off x="7915728" y="2089196"/>
            <a:ext cx="1587630" cy="1092353"/>
          </a:xfrm>
          <a:prstGeom prst="rect">
            <a:avLst/>
          </a:prstGeom>
        </p:spPr>
      </p:pic>
    </p:spTree>
    <p:extLst>
      <p:ext uri="{BB962C8B-B14F-4D97-AF65-F5344CB8AC3E}">
        <p14:creationId xmlns:p14="http://schemas.microsoft.com/office/powerpoint/2010/main" val="2306553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L 字 31"/>
          <p:cNvSpPr/>
          <p:nvPr/>
        </p:nvSpPr>
        <p:spPr>
          <a:xfrm rot="5400000">
            <a:off x="2406744" y="-627427"/>
            <a:ext cx="5106160" cy="9534698"/>
          </a:xfrm>
          <a:custGeom>
            <a:avLst/>
            <a:gdLst>
              <a:gd name="connsiteX0" fmla="*/ 0 w 5276782"/>
              <a:gd name="connsiteY0" fmla="*/ 0 h 9521050"/>
              <a:gd name="connsiteX1" fmla="*/ 2638391 w 5276782"/>
              <a:gd name="connsiteY1" fmla="*/ 0 h 9521050"/>
              <a:gd name="connsiteX2" fmla="*/ 2638391 w 5276782"/>
              <a:gd name="connsiteY2" fmla="*/ 6882659 h 9521050"/>
              <a:gd name="connsiteX3" fmla="*/ 5276782 w 5276782"/>
              <a:gd name="connsiteY3" fmla="*/ 6882659 h 9521050"/>
              <a:gd name="connsiteX4" fmla="*/ 5276782 w 5276782"/>
              <a:gd name="connsiteY4" fmla="*/ 9521050 h 9521050"/>
              <a:gd name="connsiteX5" fmla="*/ 0 w 5276782"/>
              <a:gd name="connsiteY5" fmla="*/ 9521050 h 9521050"/>
              <a:gd name="connsiteX6" fmla="*/ 0 w 5276782"/>
              <a:gd name="connsiteY6" fmla="*/ 0 h 9521050"/>
              <a:gd name="connsiteX0" fmla="*/ 0 w 5276782"/>
              <a:gd name="connsiteY0" fmla="*/ 0 h 9521050"/>
              <a:gd name="connsiteX1" fmla="*/ 2638391 w 5276782"/>
              <a:gd name="connsiteY1" fmla="*/ 0 h 9521050"/>
              <a:gd name="connsiteX2" fmla="*/ 2597448 w 5276782"/>
              <a:gd name="connsiteY2" fmla="*/ 6869012 h 9521050"/>
              <a:gd name="connsiteX3" fmla="*/ 5276782 w 5276782"/>
              <a:gd name="connsiteY3" fmla="*/ 6882659 h 9521050"/>
              <a:gd name="connsiteX4" fmla="*/ 5276782 w 5276782"/>
              <a:gd name="connsiteY4" fmla="*/ 9521050 h 9521050"/>
              <a:gd name="connsiteX5" fmla="*/ 0 w 5276782"/>
              <a:gd name="connsiteY5" fmla="*/ 9521050 h 9521050"/>
              <a:gd name="connsiteX6" fmla="*/ 0 w 5276782"/>
              <a:gd name="connsiteY6" fmla="*/ 0 h 9521050"/>
              <a:gd name="connsiteX0" fmla="*/ 0 w 5304078"/>
              <a:gd name="connsiteY0" fmla="*/ 0 h 9521050"/>
              <a:gd name="connsiteX1" fmla="*/ 2638391 w 5304078"/>
              <a:gd name="connsiteY1" fmla="*/ 0 h 9521050"/>
              <a:gd name="connsiteX2" fmla="*/ 2597448 w 5304078"/>
              <a:gd name="connsiteY2" fmla="*/ 6869012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2638391 w 5304078"/>
              <a:gd name="connsiteY1" fmla="*/ 0 h 9521050"/>
              <a:gd name="connsiteX2" fmla="*/ 2597448 w 5304078"/>
              <a:gd name="connsiteY2" fmla="*/ 4849143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2638391 w 5304078"/>
              <a:gd name="connsiteY1" fmla="*/ 0 h 9521050"/>
              <a:gd name="connsiteX2" fmla="*/ 3525495 w 5304078"/>
              <a:gd name="connsiteY2" fmla="*/ 4821847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525495 w 5304078"/>
              <a:gd name="connsiteY2" fmla="*/ 4821847 h 9521050"/>
              <a:gd name="connsiteX3" fmla="*/ 5304078 w 5304078"/>
              <a:gd name="connsiteY3" fmla="*/ 4849143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525495 w 5304078"/>
              <a:gd name="connsiteY2" fmla="*/ 4821847 h 9521050"/>
              <a:gd name="connsiteX3" fmla="*/ 5304078 w 5304078"/>
              <a:gd name="connsiteY3" fmla="*/ 4890086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525495 w 5304078"/>
              <a:gd name="connsiteY2" fmla="*/ 4876439 h 9521050"/>
              <a:gd name="connsiteX3" fmla="*/ 5304078 w 5304078"/>
              <a:gd name="connsiteY3" fmla="*/ 4890086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0 h 9521050"/>
              <a:gd name="connsiteX1" fmla="*/ 3525496 w 5304078"/>
              <a:gd name="connsiteY1" fmla="*/ 0 h 9521050"/>
              <a:gd name="connsiteX2" fmla="*/ 3361722 w 5304078"/>
              <a:gd name="connsiteY2" fmla="*/ 4876439 h 9521050"/>
              <a:gd name="connsiteX3" fmla="*/ 5304078 w 5304078"/>
              <a:gd name="connsiteY3" fmla="*/ 4890086 h 9521050"/>
              <a:gd name="connsiteX4" fmla="*/ 5276782 w 5304078"/>
              <a:gd name="connsiteY4" fmla="*/ 9521050 h 9521050"/>
              <a:gd name="connsiteX5" fmla="*/ 0 w 5304078"/>
              <a:gd name="connsiteY5" fmla="*/ 9521050 h 9521050"/>
              <a:gd name="connsiteX6" fmla="*/ 0 w 5304078"/>
              <a:gd name="connsiteY6" fmla="*/ 0 h 9521050"/>
              <a:gd name="connsiteX0" fmla="*/ 0 w 5304078"/>
              <a:gd name="connsiteY0" fmla="*/ 13648 h 9534698"/>
              <a:gd name="connsiteX1" fmla="*/ 3375370 w 5304078"/>
              <a:gd name="connsiteY1" fmla="*/ 0 h 9534698"/>
              <a:gd name="connsiteX2" fmla="*/ 3361722 w 5304078"/>
              <a:gd name="connsiteY2" fmla="*/ 4890087 h 9534698"/>
              <a:gd name="connsiteX3" fmla="*/ 5304078 w 5304078"/>
              <a:gd name="connsiteY3" fmla="*/ 4903734 h 9534698"/>
              <a:gd name="connsiteX4" fmla="*/ 5276782 w 5304078"/>
              <a:gd name="connsiteY4" fmla="*/ 9534698 h 9534698"/>
              <a:gd name="connsiteX5" fmla="*/ 0 w 5304078"/>
              <a:gd name="connsiteY5" fmla="*/ 9534698 h 9534698"/>
              <a:gd name="connsiteX6" fmla="*/ 0 w 5304078"/>
              <a:gd name="connsiteY6" fmla="*/ 13648 h 9534698"/>
              <a:gd name="connsiteX0" fmla="*/ 0 w 5276782"/>
              <a:gd name="connsiteY0" fmla="*/ 13648 h 9534698"/>
              <a:gd name="connsiteX1" fmla="*/ 3375370 w 5276782"/>
              <a:gd name="connsiteY1" fmla="*/ 0 h 9534698"/>
              <a:gd name="connsiteX2" fmla="*/ 3361722 w 5276782"/>
              <a:gd name="connsiteY2" fmla="*/ 4890087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375370 w 5276782"/>
              <a:gd name="connsiteY1" fmla="*/ 0 h 9534698"/>
              <a:gd name="connsiteX2" fmla="*/ 3278832 w 5276782"/>
              <a:gd name="connsiteY2" fmla="*/ 4922172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275901 w 5276782"/>
              <a:gd name="connsiteY1" fmla="*/ 0 h 9534698"/>
              <a:gd name="connsiteX2" fmla="*/ 3278832 w 5276782"/>
              <a:gd name="connsiteY2" fmla="*/ 4922172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275902 w 5276782"/>
              <a:gd name="connsiteY1" fmla="*/ 0 h 9534698"/>
              <a:gd name="connsiteX2" fmla="*/ 3278832 w 5276782"/>
              <a:gd name="connsiteY2" fmla="*/ 4922172 h 9534698"/>
              <a:gd name="connsiteX3" fmla="*/ 5254346 w 5276782"/>
              <a:gd name="connsiteY3" fmla="*/ 4903734 h 9534698"/>
              <a:gd name="connsiteX4" fmla="*/ 5276782 w 5276782"/>
              <a:gd name="connsiteY4" fmla="*/ 9534698 h 9534698"/>
              <a:gd name="connsiteX5" fmla="*/ 0 w 5276782"/>
              <a:gd name="connsiteY5" fmla="*/ 9534698 h 9534698"/>
              <a:gd name="connsiteX6" fmla="*/ 0 w 5276782"/>
              <a:gd name="connsiteY6" fmla="*/ 13648 h 9534698"/>
              <a:gd name="connsiteX0" fmla="*/ 0 w 5276782"/>
              <a:gd name="connsiteY0" fmla="*/ 13648 h 9534698"/>
              <a:gd name="connsiteX1" fmla="*/ 3275902 w 5276782"/>
              <a:gd name="connsiteY1" fmla="*/ 0 h 9534698"/>
              <a:gd name="connsiteX2" fmla="*/ 3278832 w 5276782"/>
              <a:gd name="connsiteY2" fmla="*/ 4922172 h 9534698"/>
              <a:gd name="connsiteX3" fmla="*/ 5254347 w 5276782"/>
              <a:gd name="connsiteY3" fmla="*/ 4935818 h 9534698"/>
              <a:gd name="connsiteX4" fmla="*/ 5276782 w 5276782"/>
              <a:gd name="connsiteY4" fmla="*/ 9534698 h 9534698"/>
              <a:gd name="connsiteX5" fmla="*/ 0 w 5276782"/>
              <a:gd name="connsiteY5" fmla="*/ 9534698 h 9534698"/>
              <a:gd name="connsiteX6" fmla="*/ 0 w 5276782"/>
              <a:gd name="connsiteY6" fmla="*/ 13648 h 953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782" h="9534698">
                <a:moveTo>
                  <a:pt x="0" y="13648"/>
                </a:moveTo>
                <a:lnTo>
                  <a:pt x="3275902" y="0"/>
                </a:lnTo>
                <a:cubicBezTo>
                  <a:pt x="3275902" y="1607282"/>
                  <a:pt x="3278832" y="3314890"/>
                  <a:pt x="3278832" y="4922172"/>
                </a:cubicBezTo>
                <a:lnTo>
                  <a:pt x="5254347" y="4935818"/>
                </a:lnTo>
                <a:lnTo>
                  <a:pt x="5276782" y="9534698"/>
                </a:lnTo>
                <a:lnTo>
                  <a:pt x="0" y="9534698"/>
                </a:lnTo>
                <a:lnTo>
                  <a:pt x="0" y="13648"/>
                </a:lnTo>
                <a:close/>
              </a:path>
            </a:pathLst>
          </a:cu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936384" y="18124"/>
            <a:ext cx="4559121"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効果的な情報発信</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8" name="角丸四角形 7"/>
          <p:cNvSpPr/>
          <p:nvPr/>
        </p:nvSpPr>
        <p:spPr>
          <a:xfrm>
            <a:off x="298623" y="1724369"/>
            <a:ext cx="2593899" cy="32506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給水スポットの情報発信</a:t>
            </a:r>
          </a:p>
        </p:txBody>
      </p:sp>
      <p:sp>
        <p:nvSpPr>
          <p:cNvPr id="9" name="正方形/長方形 8"/>
          <p:cNvSpPr/>
          <p:nvPr/>
        </p:nvSpPr>
        <p:spPr>
          <a:xfrm>
            <a:off x="416634" y="2228952"/>
            <a:ext cx="3520363" cy="3000821"/>
          </a:xfrm>
          <a:prstGeom prst="rect">
            <a:avLst/>
          </a:prstGeom>
        </p:spPr>
        <p:txBody>
          <a:bodyPr wrap="square" lIns="0" tIns="0" rIns="0" bIns="0">
            <a:spAutoFit/>
          </a:bodyPr>
          <a:lstStyle/>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の給水スポットに関する情報を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ホームページや　アプリ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等により、わかりやすく発信します。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給水スポット、マイボトル利用サービスに関するわかりやすい情報発信、広報</a:t>
            </a:r>
            <a:r>
              <a:rPr lang="en-US" altLang="ja-JP" sz="1600" b="1" dirty="0">
                <a:solidFill>
                  <a:prstClr val="black"/>
                </a:solidFill>
                <a:latin typeface="Meiryo UI" pitchFamily="50" charset="-128"/>
                <a:ea typeface="Meiryo UI" pitchFamily="50" charset="-128"/>
                <a:cs typeface="Meiryo UI" pitchFamily="50" charset="-128"/>
              </a:rPr>
              <a:t>PR</a:t>
            </a:r>
            <a:r>
              <a:rPr lang="ja-JP" altLang="en-US" sz="1600" b="1" dirty="0">
                <a:solidFill>
                  <a:prstClr val="black"/>
                </a:solidFill>
                <a:latin typeface="Meiryo UI" pitchFamily="50" charset="-128"/>
                <a:ea typeface="Meiryo UI" pitchFamily="50" charset="-128"/>
                <a:cs typeface="Meiryo UI" pitchFamily="50" charset="-128"/>
              </a:rPr>
              <a:t>を行います。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13" name="角丸四角形 12"/>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14" name="角丸四角形 13"/>
          <p:cNvSpPr/>
          <p:nvPr/>
        </p:nvSpPr>
        <p:spPr>
          <a:xfrm>
            <a:off x="4944835" y="4886781"/>
            <a:ext cx="4798625" cy="180622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5000967" y="4971065"/>
            <a:ext cx="3632631"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統一ロゴ等を活用した各種広報・</a:t>
            </a:r>
            <a:r>
              <a:rPr lang="en-US" altLang="ja-JP" sz="1600" b="1" dirty="0">
                <a:solidFill>
                  <a:schemeClr val="tx1"/>
                </a:solidFill>
                <a:latin typeface="Meiryo UI" pitchFamily="50" charset="-128"/>
                <a:ea typeface="Meiryo UI" pitchFamily="50" charset="-128"/>
                <a:cs typeface="Meiryo UI" pitchFamily="50" charset="-128"/>
              </a:rPr>
              <a:t>PR</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7" name="正方形/長方形 16"/>
          <p:cNvSpPr/>
          <p:nvPr/>
        </p:nvSpPr>
        <p:spPr>
          <a:xfrm>
            <a:off x="5000967" y="5428714"/>
            <a:ext cx="4574094" cy="100027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◆パートナーズの取組みについて、ロゴマーク、バナー、</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POP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などを活用して積極的に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45047" y="5944346"/>
            <a:ext cx="4324692" cy="592220"/>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50" b="1"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■給水検索サイト「</a:t>
            </a:r>
            <a:r>
              <a:rPr lang="en-US" altLang="ja-JP" sz="1050" dirty="0" err="1">
                <a:solidFill>
                  <a:schemeClr val="tx1"/>
                </a:solidFill>
                <a:latin typeface="Meiryo UI" pitchFamily="50" charset="-128"/>
                <a:ea typeface="Meiryo UI" pitchFamily="50" charset="-128"/>
                <a:cs typeface="Meiryo UI" pitchFamily="50" charset="-128"/>
              </a:rPr>
              <a:t>WaterMap</a:t>
            </a:r>
            <a:r>
              <a:rPr lang="ja-JP" altLang="en-US" sz="1050" dirty="0">
                <a:solidFill>
                  <a:schemeClr val="tx1"/>
                </a:solidFill>
                <a:latin typeface="Meiryo UI" pitchFamily="50" charset="-128"/>
                <a:ea typeface="Meiryo UI" pitchFamily="50" charset="-128"/>
                <a:cs typeface="Meiryo UI" pitchFamily="50" charset="-128"/>
              </a:rPr>
              <a:t>」による給水スポットの発信（</a:t>
            </a:r>
            <a:r>
              <a:rPr lang="en-US" altLang="ja-JP" sz="1050" dirty="0">
                <a:solidFill>
                  <a:schemeClr val="tx1"/>
                </a:solidFill>
                <a:latin typeface="Meiryo UI" pitchFamily="50" charset="-128"/>
                <a:ea typeface="Meiryo UI" pitchFamily="50" charset="-128"/>
                <a:cs typeface="Meiryo UI" pitchFamily="50" charset="-128"/>
              </a:rPr>
              <a:t>OSG</a:t>
            </a:r>
            <a:r>
              <a:rPr lang="ja-JP" altLang="en-US" sz="1050" dirty="0">
                <a:solidFill>
                  <a:schemeClr val="tx1"/>
                </a:solidFill>
                <a:latin typeface="Meiryo UI" pitchFamily="50" charset="-128"/>
                <a:ea typeface="Meiryo UI" pitchFamily="50" charset="-128"/>
                <a:cs typeface="Meiryo UI" pitchFamily="50" charset="-128"/>
              </a:rPr>
              <a:t>ｺｰﾎﾟﾚｰｼｮﾝ</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anose="020B0604030504040204" pitchFamily="50" charset="-128"/>
                <a:ea typeface="Meiryo UI" panose="020B0604030504040204" pitchFamily="50" charset="-128"/>
              </a:rPr>
              <a:t>大阪での情報発信やセミナーなどの開催 （ボトルト）</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1561659" y="5650837"/>
            <a:ext cx="1495926" cy="153888"/>
          </a:xfrm>
          <a:prstGeom prst="rect">
            <a:avLst/>
          </a:prstGeom>
        </p:spPr>
        <p:txBody>
          <a:bodyPr wrap="square" lIns="0" tIns="0" rIns="0" bIns="0">
            <a:spAutoFit/>
          </a:bodyPr>
          <a:lstStyle/>
          <a:p>
            <a:pPr marL="95250" indent="-9525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Refill Japan</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給水マップ</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7223409" y="3353793"/>
            <a:ext cx="1495926" cy="138499"/>
          </a:xfrm>
          <a:prstGeom prst="rect">
            <a:avLst/>
          </a:prstGeom>
        </p:spPr>
        <p:txBody>
          <a:bodyPr wrap="square" lIns="0" tIns="0" rIns="0" bIns="0">
            <a:spAutoFit/>
          </a:bodyPr>
          <a:lstStyle/>
          <a:p>
            <a:pPr marL="95250" indent="-95250"/>
            <a:r>
              <a:rPr lang="ja-JP" altLang="en-US" sz="900" dirty="0">
                <a:latin typeface="Meiryo UI" panose="020B0604030504040204" pitchFamily="50" charset="-128"/>
                <a:ea typeface="Meiryo UI" panose="020B0604030504040204" pitchFamily="50" charset="-128"/>
                <a:cs typeface="Meiryo UI" panose="020B0604030504040204" pitchFamily="50" charset="-128"/>
              </a:rPr>
              <a:t>府ホームページ　給水場所</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8343986" y="6170044"/>
            <a:ext cx="1357847" cy="307777"/>
          </a:xfrm>
          <a:prstGeom prst="rect">
            <a:avLst/>
          </a:prstGeom>
        </p:spPr>
        <p:txBody>
          <a:bodyPr wrap="square" lIns="0" tIns="0" rIns="0" bIns="0">
            <a:spAutoFit/>
          </a:bodyPr>
          <a:lstStyle/>
          <a:p>
            <a:pPr marL="95250" indent="-95250"/>
            <a:r>
              <a:rPr lang="ja-JP" altLang="en-US" sz="1000" dirty="0">
                <a:latin typeface="Meiryo UI" panose="020B0604030504040204" pitchFamily="50" charset="-128"/>
                <a:ea typeface="Meiryo UI" panose="020B0604030504040204" pitchFamily="50" charset="-128"/>
                <a:cs typeface="Meiryo UI" panose="020B0604030504040204" pitchFamily="50" charset="-128"/>
              </a:rPr>
              <a:t>マイボトルをいつも携帯するイメージをロゴとしました。</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533656" y="2769052"/>
            <a:ext cx="2243889" cy="184666"/>
          </a:xfrm>
          <a:prstGeom prst="rect">
            <a:avLst/>
          </a:prstGeom>
        </p:spPr>
        <p:txBody>
          <a:bodyPr wrap="square" lIns="0" tIns="0" rIns="0" bIns="0">
            <a:spAutoFit/>
          </a:bodyPr>
          <a:lstStyle/>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考事例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Do</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！ネットワーク</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9335" y="5125428"/>
            <a:ext cx="907117" cy="985499"/>
          </a:xfrm>
          <a:prstGeom prst="rect">
            <a:avLst/>
          </a:prstGeom>
          <a:noFill/>
          <a:ln>
            <a:noFill/>
          </a:ln>
        </p:spPr>
      </p:pic>
      <p:sp>
        <p:nvSpPr>
          <p:cNvPr id="37" name="正方形/長方形 36"/>
          <p:cNvSpPr/>
          <p:nvPr/>
        </p:nvSpPr>
        <p:spPr>
          <a:xfrm>
            <a:off x="5021618" y="5925368"/>
            <a:ext cx="3280741" cy="62614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■マイボトル普及のために作成されるポスター、チラシ、パンフレット等にロゴ活用し積極的に</a:t>
            </a:r>
            <a:r>
              <a:rPr lang="en-US" altLang="ja-JP" sz="1050" dirty="0">
                <a:solidFill>
                  <a:schemeClr val="tx1"/>
                </a:solidFill>
                <a:latin typeface="Meiryo UI" pitchFamily="50" charset="-128"/>
                <a:ea typeface="Meiryo UI" pitchFamily="50" charset="-128"/>
                <a:cs typeface="Meiryo UI" pitchFamily="50" charset="-128"/>
              </a:rPr>
              <a:t>PR</a:t>
            </a:r>
            <a:r>
              <a:rPr lang="ja-JP" altLang="en-US" sz="1050" dirty="0">
                <a:solidFill>
                  <a:schemeClr val="tx1"/>
                </a:solidFill>
                <a:latin typeface="Meiryo UI" pitchFamily="50" charset="-128"/>
                <a:ea typeface="Meiryo UI" pitchFamily="50" charset="-128"/>
                <a:cs typeface="Meiryo UI" pitchFamily="50" charset="-128"/>
              </a:rPr>
              <a:t>（全メンバー）</a:t>
            </a:r>
            <a:endParaRPr lang="en-US" altLang="ja-JP" sz="1050" dirty="0">
              <a:solidFill>
                <a:schemeClr val="tx1"/>
              </a:solidFill>
              <a:latin typeface="Meiryo UI" pitchFamily="50" charset="-128"/>
              <a:ea typeface="Meiryo UI" pitchFamily="50" charset="-128"/>
              <a:cs typeface="Meiryo UI" pitchFamily="50" charset="-128"/>
            </a:endParaRPr>
          </a:p>
        </p:txBody>
      </p:sp>
      <p:pic>
        <p:nvPicPr>
          <p:cNvPr id="19" name="図 18"/>
          <p:cNvPicPr>
            <a:picLocks noChangeAspect="1"/>
          </p:cNvPicPr>
          <p:nvPr/>
        </p:nvPicPr>
        <p:blipFill rotWithShape="1">
          <a:blip r:embed="rId3" cstate="print">
            <a:extLst>
              <a:ext uri="{28A0092B-C50C-407E-A947-70E740481C1C}">
                <a14:useLocalDpi xmlns:a14="http://schemas.microsoft.com/office/drawing/2010/main" val="0"/>
              </a:ext>
            </a:extLst>
          </a:blip>
          <a:srcRect l="4615" t="21917" r="31984" b="8306"/>
          <a:stretch/>
        </p:blipFill>
        <p:spPr>
          <a:xfrm>
            <a:off x="486161" y="3107483"/>
            <a:ext cx="3647499" cy="2407410"/>
          </a:xfrm>
          <a:prstGeom prst="rect">
            <a:avLst/>
          </a:prstGeom>
        </p:spPr>
      </p:pic>
      <p:cxnSp>
        <p:nvCxnSpPr>
          <p:cNvPr id="11" name="直線コネクタ 10"/>
          <p:cNvCxnSpPr/>
          <p:nvPr/>
        </p:nvCxnSpPr>
        <p:spPr>
          <a:xfrm flipV="1">
            <a:off x="2614863" y="3284317"/>
            <a:ext cx="1697877" cy="1325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l="16154" t="17595" r="16801" b="25373"/>
          <a:stretch/>
        </p:blipFill>
        <p:spPr>
          <a:xfrm>
            <a:off x="6301664" y="1821049"/>
            <a:ext cx="3206881" cy="1470155"/>
          </a:xfrm>
          <a:prstGeom prst="rect">
            <a:avLst/>
          </a:prstGeom>
        </p:spPr>
      </p:pic>
      <p:sp>
        <p:nvSpPr>
          <p:cNvPr id="38" name="正方形/長方形 37"/>
          <p:cNvSpPr/>
          <p:nvPr/>
        </p:nvSpPr>
        <p:spPr>
          <a:xfrm>
            <a:off x="6412374" y="3693666"/>
            <a:ext cx="2827880" cy="78168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95250" indent="-95250"/>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（上）給水場所を公表することにより、各種給水マップの登録をすすめます。</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（左</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）給水スポット名や場所、利用可能時間などが一目でわかります。</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rotWithShape="1">
          <a:blip r:embed="rId5">
            <a:extLst>
              <a:ext uri="{28A0092B-C50C-407E-A947-70E740481C1C}">
                <a14:useLocalDpi xmlns:a14="http://schemas.microsoft.com/office/drawing/2010/main" val="0"/>
              </a:ext>
            </a:extLst>
          </a:blip>
          <a:srcRect l="5351" t="24361" r="72575" b="16153"/>
          <a:stretch/>
        </p:blipFill>
        <p:spPr>
          <a:xfrm>
            <a:off x="4278209" y="1796004"/>
            <a:ext cx="1812483" cy="2746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7623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682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936384" y="18124"/>
            <a:ext cx="4559121" cy="646331"/>
          </a:xfrm>
          <a:prstGeom prst="rect">
            <a:avLst/>
          </a:prstGeom>
          <a:noFill/>
        </p:spPr>
        <p:txBody>
          <a:bodyPr wrap="square" rtlCol="0">
            <a:spAutoFit/>
          </a:bodyPr>
          <a:lstStyle/>
          <a:p>
            <a:r>
              <a:rPr kumimoji="1" lang="ja-JP" altLang="en-US" sz="3600" b="1" dirty="0">
                <a:solidFill>
                  <a:schemeClr val="bg1"/>
                </a:solidFill>
                <a:latin typeface="Meiryo UI" panose="020B0604030504040204" pitchFamily="50" charset="-128"/>
                <a:ea typeface="Meiryo UI" panose="020B0604030504040204" pitchFamily="50" charset="-128"/>
              </a:rPr>
              <a:t>効果的な情報発信</a:t>
            </a:r>
            <a:endParaRPr kumimoji="1" lang="en-US" altLang="ja-JP" sz="3600" b="1" dirty="0">
              <a:solidFill>
                <a:schemeClr val="bg1"/>
              </a:solidFill>
              <a:latin typeface="Meiryo UI" panose="020B0604030504040204" pitchFamily="50" charset="-128"/>
              <a:ea typeface="Meiryo UI" panose="020B0604030504040204" pitchFamily="50" charset="-128"/>
            </a:endParaRPr>
          </a:p>
        </p:txBody>
      </p:sp>
      <p:sp>
        <p:nvSpPr>
          <p:cNvPr id="7" name="角丸四角形 6"/>
          <p:cNvSpPr/>
          <p:nvPr/>
        </p:nvSpPr>
        <p:spPr>
          <a:xfrm>
            <a:off x="1045463" y="804635"/>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a:solidFill>
                  <a:prstClr val="black"/>
                </a:solidFill>
                <a:latin typeface="Meiryo UI" pitchFamily="50" charset="-128"/>
                <a:ea typeface="Meiryo UI" pitchFamily="50" charset="-128"/>
                <a:cs typeface="Meiryo UI" pitchFamily="50" charset="-128"/>
              </a:rPr>
              <a:t>給水スポット、マイボトル利用サービスに関するわかりやすい情報発信、広報</a:t>
            </a:r>
            <a:r>
              <a:rPr lang="en-US" altLang="ja-JP" sz="1600" b="1" dirty="0">
                <a:solidFill>
                  <a:prstClr val="black"/>
                </a:solidFill>
                <a:latin typeface="Meiryo UI" pitchFamily="50" charset="-128"/>
                <a:ea typeface="Meiryo UI" pitchFamily="50" charset="-128"/>
                <a:cs typeface="Meiryo UI" pitchFamily="50" charset="-128"/>
              </a:rPr>
              <a:t>PR</a:t>
            </a:r>
            <a:r>
              <a:rPr lang="ja-JP" altLang="en-US" sz="1600" b="1" dirty="0">
                <a:solidFill>
                  <a:prstClr val="black"/>
                </a:solidFill>
                <a:latin typeface="Meiryo UI" pitchFamily="50" charset="-128"/>
                <a:ea typeface="Meiryo UI" pitchFamily="50" charset="-128"/>
                <a:cs typeface="Meiryo UI" pitchFamily="50" charset="-128"/>
              </a:rPr>
              <a:t>を行います。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8" name="角丸四角形 7"/>
          <p:cNvSpPr/>
          <p:nvPr/>
        </p:nvSpPr>
        <p:spPr>
          <a:xfrm>
            <a:off x="52903" y="804635"/>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a:solidFill>
                  <a:prstClr val="white"/>
                </a:solidFill>
                <a:latin typeface="Meiryo UI" pitchFamily="50" charset="-128"/>
                <a:ea typeface="Meiryo UI" pitchFamily="50" charset="-128"/>
                <a:cs typeface="Meiryo UI" pitchFamily="50" charset="-128"/>
              </a:rPr>
              <a:t>取組</a:t>
            </a:r>
            <a:endParaRPr lang="en-US" altLang="ja-JP" sz="1400" b="1" dirty="0">
              <a:solidFill>
                <a:prstClr val="white"/>
              </a:solidFill>
              <a:latin typeface="Meiryo UI" pitchFamily="50" charset="-128"/>
              <a:ea typeface="Meiryo UI" pitchFamily="50" charset="-128"/>
              <a:cs typeface="Meiryo UI" pitchFamily="50" charset="-128"/>
            </a:endParaRPr>
          </a:p>
          <a:p>
            <a:pPr algn="ctr"/>
            <a:r>
              <a:rPr lang="ja-JP" altLang="en-US" sz="1400" b="1" dirty="0">
                <a:solidFill>
                  <a:prstClr val="white"/>
                </a:solidFill>
                <a:latin typeface="Meiryo UI" pitchFamily="50" charset="-128"/>
                <a:ea typeface="Meiryo UI" pitchFamily="50" charset="-128"/>
                <a:cs typeface="Meiryo UI" pitchFamily="50" charset="-128"/>
              </a:rPr>
              <a:t>方針</a:t>
            </a:r>
          </a:p>
        </p:txBody>
      </p:sp>
      <p:sp>
        <p:nvSpPr>
          <p:cNvPr id="6" name="コンテンツ プレースホルダー 5"/>
          <p:cNvSpPr>
            <a:spLocks noGrp="1"/>
          </p:cNvSpPr>
          <p:nvPr>
            <p:ph idx="1"/>
          </p:nvPr>
        </p:nvSpPr>
        <p:spPr/>
        <p:txBody>
          <a:bodyPr/>
          <a:lstStyle/>
          <a:p>
            <a:endParaRPr kumimoji="1" lang="ja-JP" altLang="en-US"/>
          </a:p>
        </p:txBody>
      </p:sp>
      <p:sp>
        <p:nvSpPr>
          <p:cNvPr id="33" name="角丸四角形 32"/>
          <p:cNvSpPr/>
          <p:nvPr/>
        </p:nvSpPr>
        <p:spPr>
          <a:xfrm>
            <a:off x="199271" y="1429552"/>
            <a:ext cx="9570220" cy="513579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p:cNvSpPr/>
          <p:nvPr/>
        </p:nvSpPr>
        <p:spPr>
          <a:xfrm>
            <a:off x="383525" y="2000937"/>
            <a:ext cx="4418228" cy="60016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◆専用アプリ等を通じた、マイボトルへの飲料補充サービスに関する情報提供により、マイボトルの補充（利用）促進を図ります。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5" name="図 34"/>
          <p:cNvPicPr>
            <a:picLocks noChangeAspect="1"/>
          </p:cNvPicPr>
          <p:nvPr/>
        </p:nvPicPr>
        <p:blipFill>
          <a:blip r:embed="rId2"/>
          <a:stretch>
            <a:fillRect/>
          </a:stretch>
        </p:blipFill>
        <p:spPr>
          <a:xfrm>
            <a:off x="426868" y="3688318"/>
            <a:ext cx="2372827" cy="1003122"/>
          </a:xfrm>
          <a:prstGeom prst="rect">
            <a:avLst/>
          </a:prstGeom>
        </p:spPr>
      </p:pic>
      <p:sp>
        <p:nvSpPr>
          <p:cNvPr id="36" name="正方形/長方形 35"/>
          <p:cNvSpPr/>
          <p:nvPr/>
        </p:nvSpPr>
        <p:spPr>
          <a:xfrm>
            <a:off x="484011" y="2814328"/>
            <a:ext cx="602730" cy="138499"/>
          </a:xfrm>
          <a:prstGeom prst="rect">
            <a:avLst/>
          </a:prstGeom>
        </p:spPr>
        <p:txBody>
          <a:bodyPr wrap="square" lIns="0" tIns="0" rIns="0" bIns="0">
            <a:spAutoFit/>
          </a:bodyPr>
          <a:lstStyle/>
          <a:p>
            <a:pPr marL="95250" indent="-95250"/>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ボトルト</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262033" y="1468976"/>
            <a:ext cx="3814130" cy="3408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アプリ等を活用したマイボトル利用</a:t>
            </a:r>
            <a:r>
              <a:rPr lang="ja-JP" altLang="en-US" sz="1600" b="1" dirty="0" smtClean="0">
                <a:solidFill>
                  <a:schemeClr val="tx1"/>
                </a:solidFill>
                <a:latin typeface="Meiryo UI" pitchFamily="50" charset="-128"/>
                <a:ea typeface="Meiryo UI" pitchFamily="50" charset="-128"/>
                <a:cs typeface="Meiryo UI" pitchFamily="50" charset="-128"/>
              </a:rPr>
              <a:t>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8" name="正方形/長方形 37"/>
          <p:cNvSpPr/>
          <p:nvPr/>
        </p:nvSpPr>
        <p:spPr>
          <a:xfrm>
            <a:off x="442536" y="5161528"/>
            <a:ext cx="4780659" cy="91357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■アプリ内でマイボトル利用に応じた環境貢献度の可視化等を行うことによる、利用者への情報発信</a:t>
            </a:r>
            <a:r>
              <a:rPr lang="ja-JP" altLang="en-US" sz="1050" dirty="0" smtClean="0">
                <a:solidFill>
                  <a:schemeClr val="tx1"/>
                </a:solidFill>
                <a:latin typeface="Meiryo UI" pitchFamily="50" charset="-128"/>
                <a:ea typeface="Meiryo UI" pitchFamily="50" charset="-128"/>
                <a:cs typeface="Meiryo UI" pitchFamily="50" charset="-128"/>
              </a:rPr>
              <a:t>（ボトルト、良品計画）</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■給水できる場所を簡単に探せるアプリの活用（</a:t>
            </a:r>
            <a:r>
              <a:rPr lang="en-US" altLang="ja-JP" sz="1050" dirty="0" smtClean="0">
                <a:solidFill>
                  <a:schemeClr val="tx1"/>
                </a:solidFill>
                <a:latin typeface="Meiryo UI" pitchFamily="50" charset="-128"/>
                <a:ea typeface="Meiryo UI" pitchFamily="50" charset="-128"/>
                <a:cs typeface="Meiryo UI" pitchFamily="50" charset="-128"/>
              </a:rPr>
              <a:t>Social </a:t>
            </a:r>
            <a:r>
              <a:rPr lang="en-US" altLang="ja-JP" sz="1050" dirty="0">
                <a:solidFill>
                  <a:schemeClr val="tx1"/>
                </a:solidFill>
                <a:latin typeface="Meiryo UI" pitchFamily="50" charset="-128"/>
                <a:ea typeface="Meiryo UI" pitchFamily="50" charset="-128"/>
                <a:cs typeface="Meiryo UI" pitchFamily="50" charset="-128"/>
              </a:rPr>
              <a:t>Innovation Japan</a:t>
            </a:r>
            <a:r>
              <a:rPr lang="ja-JP" altLang="en-US" sz="1050" dirty="0" err="1"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ウォータースタンド）</a:t>
            </a:r>
            <a:endParaRPr lang="ja-JP" altLang="en-US" sz="105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9" name="正方形/長方形 38"/>
          <p:cNvSpPr/>
          <p:nvPr/>
        </p:nvSpPr>
        <p:spPr>
          <a:xfrm>
            <a:off x="383525" y="2562117"/>
            <a:ext cx="1495926" cy="184666"/>
          </a:xfrm>
          <a:prstGeom prst="rect">
            <a:avLst/>
          </a:prstGeom>
        </p:spPr>
        <p:txBody>
          <a:bodyPr wrap="square" lIns="0" tIns="0" rIns="0" bIns="0">
            <a:spAutoFit/>
          </a:bodyPr>
          <a:lstStyle/>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○参考事例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791555" y="1689231"/>
            <a:ext cx="3813309" cy="984885"/>
          </a:xfrm>
          <a:prstGeom prst="rect">
            <a:avLst/>
          </a:prstGeom>
          <a:noFill/>
        </p:spPr>
        <p:txBody>
          <a:bodyPr wrap="square" rtlCol="0">
            <a:spAutoFit/>
          </a:bodyPr>
          <a:lstStyle/>
          <a:p>
            <a:r>
              <a:rPr kumimoji="1" lang="en-US" altLang="ja-JP" sz="1300" b="1" dirty="0" smtClean="0">
                <a:latin typeface="Meiryo UI" panose="020B0604030504040204" pitchFamily="50" charset="-128"/>
                <a:ea typeface="Meiryo UI" panose="020B0604030504040204" pitchFamily="50" charset="-128"/>
              </a:rPr>
              <a:t>SNS</a:t>
            </a:r>
            <a:r>
              <a:rPr kumimoji="1" lang="ja-JP" altLang="en-US" sz="1300" b="1" dirty="0" smtClean="0">
                <a:latin typeface="Meiryo UI" panose="020B0604030504040204" pitchFamily="50" charset="-128"/>
                <a:ea typeface="Meiryo UI" panose="020B0604030504040204" pitchFamily="50" charset="-128"/>
              </a:rPr>
              <a:t>を活用したマイボトル利用促進</a:t>
            </a:r>
            <a:endParaRPr kumimoji="1" lang="en-US" altLang="ja-JP" sz="1300" b="1" dirty="0" smtClean="0">
              <a:latin typeface="Meiryo UI" panose="020B0604030504040204" pitchFamily="50" charset="-128"/>
              <a:ea typeface="Meiryo UI" panose="020B0604030504040204" pitchFamily="50" charset="-128"/>
            </a:endParaRPr>
          </a:p>
          <a:p>
            <a:endParaRPr kumimoji="1" lang="en-US" altLang="ja-JP" sz="600" b="1" dirty="0" smtClean="0">
              <a:latin typeface="Meiryo UI" panose="020B0604030504040204" pitchFamily="50" charset="-128"/>
              <a:ea typeface="Meiryo UI" panose="020B0604030504040204" pitchFamily="50" charset="-128"/>
            </a:endParaRPr>
          </a:p>
          <a:p>
            <a:r>
              <a:rPr kumimoji="1" lang="ja-JP" altLang="en-US" sz="1300" dirty="0" smtClean="0">
                <a:latin typeface="Meiryo UI" panose="020B0604030504040204" pitchFamily="50" charset="-128"/>
                <a:ea typeface="Meiryo UI" panose="020B0604030504040204" pitchFamily="50" charset="-128"/>
              </a:rPr>
              <a:t>◆</a:t>
            </a:r>
            <a:r>
              <a:rPr kumimoji="1" lang="en-US" altLang="ja-JP" sz="1300" dirty="0" smtClean="0">
                <a:latin typeface="Meiryo UI" panose="020B0604030504040204" pitchFamily="50" charset="-128"/>
                <a:ea typeface="Meiryo UI" panose="020B0604030504040204" pitchFamily="50" charset="-128"/>
              </a:rPr>
              <a:t>Twitter</a:t>
            </a:r>
            <a:r>
              <a:rPr kumimoji="1" lang="ja-JP" altLang="en-US" sz="1300" dirty="0" smtClean="0">
                <a:latin typeface="Meiryo UI" panose="020B0604030504040204" pitchFamily="50" charset="-128"/>
                <a:ea typeface="Meiryo UI" panose="020B0604030504040204" pitchFamily="50" charset="-128"/>
              </a:rPr>
              <a:t>や</a:t>
            </a:r>
            <a:r>
              <a:rPr kumimoji="1" lang="en-US" altLang="ja-JP" sz="1300" dirty="0" smtClean="0">
                <a:latin typeface="Meiryo UI" panose="020B0604030504040204" pitchFamily="50" charset="-128"/>
                <a:ea typeface="Meiryo UI" panose="020B0604030504040204" pitchFamily="50" charset="-128"/>
              </a:rPr>
              <a:t>Instagram</a:t>
            </a:r>
            <a:r>
              <a:rPr kumimoji="1" lang="ja-JP" altLang="en-US" sz="1300" dirty="0" smtClean="0">
                <a:latin typeface="Meiryo UI" panose="020B0604030504040204" pitchFamily="50" charset="-128"/>
                <a:ea typeface="Meiryo UI" panose="020B0604030504040204" pitchFamily="50" charset="-128"/>
              </a:rPr>
              <a:t>などの</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SNS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通じた、</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情報</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提供や</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により、マイボトル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の利用促進</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図ります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endParaRPr>
          </a:p>
        </p:txBody>
      </p:sp>
      <p:sp>
        <p:nvSpPr>
          <p:cNvPr id="41" name="正方形/長方形 40"/>
          <p:cNvSpPr/>
          <p:nvPr/>
        </p:nvSpPr>
        <p:spPr>
          <a:xfrm>
            <a:off x="5861020" y="2758149"/>
            <a:ext cx="3574794" cy="788401"/>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SNS</a:t>
            </a:r>
            <a:r>
              <a:rPr lang="ja-JP" altLang="en-US" sz="1050" dirty="0" err="1" smtClean="0">
                <a:solidFill>
                  <a:schemeClr val="tx1"/>
                </a:solidFill>
                <a:latin typeface="Meiryo UI" pitchFamily="50" charset="-128"/>
                <a:ea typeface="Meiryo UI" pitchFamily="50" charset="-128"/>
                <a:cs typeface="Meiryo UI" pitchFamily="50" charset="-128"/>
              </a:rPr>
              <a:t>にて</a:t>
            </a:r>
            <a:r>
              <a:rPr lang="ja-JP" altLang="en-US" sz="1050" dirty="0" smtClean="0">
                <a:solidFill>
                  <a:schemeClr val="tx1"/>
                </a:solidFill>
                <a:latin typeface="Meiryo UI" pitchFamily="50" charset="-128"/>
                <a:ea typeface="Meiryo UI" pitchFamily="50" charset="-128"/>
                <a:cs typeface="Meiryo UI" pitchFamily="50" charset="-128"/>
              </a:rPr>
              <a:t>オリジナルマイボトルのプレゼント企画（お絵かき水筒）</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■オリジナルボトルの</a:t>
            </a:r>
            <a:r>
              <a:rPr lang="ja-JP" altLang="en-US" sz="1050" dirty="0">
                <a:solidFill>
                  <a:schemeClr val="tx1"/>
                </a:solidFill>
                <a:latin typeface="Meiryo UI" pitchFamily="50" charset="-128"/>
                <a:ea typeface="Meiryo UI" pitchFamily="50" charset="-128"/>
                <a:cs typeface="Meiryo UI" pitchFamily="50" charset="-128"/>
              </a:rPr>
              <a:t>画像</a:t>
            </a:r>
            <a:r>
              <a:rPr lang="ja-JP" altLang="en-US" sz="1050" dirty="0" smtClean="0">
                <a:solidFill>
                  <a:schemeClr val="tx1"/>
                </a:solidFill>
                <a:latin typeface="Meiryo UI" pitchFamily="50" charset="-128"/>
                <a:ea typeface="Meiryo UI" pitchFamily="50" charset="-128"/>
                <a:cs typeface="Meiryo UI" pitchFamily="50" charset="-128"/>
              </a:rPr>
              <a:t>をホームページに掲載、ハッシュタグ「</a:t>
            </a:r>
            <a:r>
              <a:rPr lang="en-US" altLang="ja-JP" sz="1050" dirty="0">
                <a:solidFill>
                  <a:schemeClr val="tx1"/>
                </a:solidFill>
                <a:latin typeface="Meiryo UI" pitchFamily="50" charset="-128"/>
                <a:ea typeface="Meiryo UI" pitchFamily="50" charset="-128"/>
                <a:cs typeface="Meiryo UI" pitchFamily="50" charset="-128"/>
              </a:rPr>
              <a:t>#802CCLSDGs</a:t>
            </a:r>
            <a:r>
              <a:rPr lang="ja-JP" altLang="en-US" sz="1050" dirty="0" smtClean="0">
                <a:solidFill>
                  <a:schemeClr val="tx1"/>
                </a:solidFill>
                <a:latin typeface="Meiryo UI" pitchFamily="50" charset="-128"/>
                <a:ea typeface="Meiryo UI" pitchFamily="50" charset="-128"/>
                <a:cs typeface="Meiryo UI" pitchFamily="50" charset="-128"/>
              </a:rPr>
              <a:t>」をつけて</a:t>
            </a:r>
            <a:r>
              <a:rPr lang="en-US" altLang="ja-JP" sz="1050" dirty="0" smtClean="0">
                <a:solidFill>
                  <a:schemeClr val="tx1"/>
                </a:solidFill>
                <a:latin typeface="Meiryo UI" pitchFamily="50" charset="-128"/>
                <a:ea typeface="Meiryo UI" pitchFamily="50" charset="-128"/>
                <a:cs typeface="Meiryo UI" pitchFamily="50" charset="-128"/>
              </a:rPr>
              <a:t>SNS</a:t>
            </a:r>
            <a:r>
              <a:rPr lang="ja-JP" altLang="en-US" sz="1050" dirty="0" smtClean="0">
                <a:solidFill>
                  <a:schemeClr val="tx1"/>
                </a:solidFill>
                <a:latin typeface="Meiryo UI" pitchFamily="50" charset="-128"/>
                <a:ea typeface="Meiryo UI" pitchFamily="50" charset="-128"/>
                <a:cs typeface="Meiryo UI" pitchFamily="50" charset="-128"/>
              </a:rPr>
              <a:t>で拡散（</a:t>
            </a:r>
            <a:r>
              <a:rPr lang="en-US" altLang="ja-JP" sz="1050" dirty="0" smtClean="0">
                <a:solidFill>
                  <a:schemeClr val="tx1"/>
                </a:solidFill>
                <a:latin typeface="Meiryo UI" pitchFamily="50" charset="-128"/>
                <a:ea typeface="Meiryo UI" pitchFamily="50" charset="-128"/>
                <a:cs typeface="Meiryo UI" pitchFamily="50" charset="-128"/>
              </a:rPr>
              <a:t>FM802</a:t>
            </a:r>
            <a:r>
              <a:rPr lang="ja-JP" altLang="en-US" sz="1050" dirty="0" smtClean="0">
                <a:solidFill>
                  <a:schemeClr val="tx1"/>
                </a:solidFill>
                <a:latin typeface="Meiryo UI" pitchFamily="50" charset="-128"/>
                <a:ea typeface="Meiryo UI" pitchFamily="50" charset="-128"/>
                <a:cs typeface="Meiryo UI" pitchFamily="50" charset="-128"/>
              </a:rPr>
              <a:t>）</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2" name="テキスト ボックス 41"/>
          <p:cNvSpPr txBox="1"/>
          <p:nvPr/>
        </p:nvSpPr>
        <p:spPr>
          <a:xfrm>
            <a:off x="2975113" y="3022740"/>
            <a:ext cx="2160366" cy="492443"/>
          </a:xfrm>
          <a:prstGeom prst="rect">
            <a:avLst/>
          </a:prstGeom>
          <a:noFill/>
        </p:spPr>
        <p:txBody>
          <a:bodyPr wrap="square" rtlCol="0">
            <a:spAutoFit/>
          </a:bodyPr>
          <a:lstStyle/>
          <a:p>
            <a:r>
              <a:rPr kumimoji="1" lang="ja-JP" altLang="en-US" sz="1300" dirty="0" smtClean="0">
                <a:latin typeface="Meiryo UI" panose="020B0604030504040204" pitchFamily="50" charset="-128"/>
                <a:ea typeface="Meiryo UI" panose="020B0604030504040204" pitchFamily="50" charset="-128"/>
              </a:rPr>
              <a:t>給水ポイントの場所や</a:t>
            </a:r>
            <a:endParaRPr kumimoji="1" lang="en-US" altLang="ja-JP" sz="1300" dirty="0" smtClean="0">
              <a:latin typeface="Meiryo UI" panose="020B0604030504040204" pitchFamily="50" charset="-128"/>
              <a:ea typeface="Meiryo UI" panose="020B0604030504040204" pitchFamily="50" charset="-128"/>
            </a:endParaRPr>
          </a:p>
          <a:p>
            <a:r>
              <a:rPr kumimoji="1" lang="ja-JP" altLang="en-US" sz="1300" dirty="0" smtClean="0">
                <a:latin typeface="Meiryo UI" panose="020B0604030504040204" pitchFamily="50" charset="-128"/>
                <a:ea typeface="Meiryo UI" panose="020B0604030504040204" pitchFamily="50" charset="-128"/>
              </a:rPr>
              <a:t>ペットボトルの削減量を表示</a:t>
            </a:r>
            <a:endParaRPr kumimoji="1" lang="ja-JP" altLang="en-US" sz="1300"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09715" y="2923977"/>
            <a:ext cx="2339089" cy="692497"/>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アプリでマイボトル飲料補充スポットを探し、簡単ドリンクオーダー。現地で補充</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サービス</a:t>
            </a:r>
            <a:endParaRPr kumimoji="1" lang="ja-JP" altLang="en-US" sz="1300" dirty="0"/>
          </a:p>
        </p:txBody>
      </p:sp>
      <p:sp>
        <p:nvSpPr>
          <p:cNvPr id="45" name="正方形/長方形 44"/>
          <p:cNvSpPr/>
          <p:nvPr/>
        </p:nvSpPr>
        <p:spPr>
          <a:xfrm>
            <a:off x="3005677" y="2791262"/>
            <a:ext cx="602730" cy="138499"/>
          </a:xfrm>
          <a:prstGeom prst="rect">
            <a:avLst/>
          </a:prstGeom>
        </p:spPr>
        <p:txBody>
          <a:bodyPr wrap="square" lIns="0" tIns="0" rIns="0" bIns="0">
            <a:spAutoFit/>
          </a:bodyPr>
          <a:lstStyle/>
          <a:p>
            <a:pPr marL="95250" indent="-95250"/>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良品</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計画</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5759327" y="4028286"/>
            <a:ext cx="2541078" cy="1585049"/>
          </a:xfrm>
          <a:prstGeom prst="rect">
            <a:avLst/>
          </a:prstGeom>
          <a:noFill/>
        </p:spPr>
        <p:txBody>
          <a:bodyPr wrap="square" rtlCol="0">
            <a:spAutoFit/>
          </a:bodyPr>
          <a:lstStyle/>
          <a:p>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冊子作成</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latin typeface="メイリオ" panose="020B0604030504040204" pitchFamily="50" charset="-128"/>
                <a:ea typeface="メイリオ" panose="020B0604030504040204" pitchFamily="50" charset="-128"/>
              </a:rPr>
              <a:t>◆</a:t>
            </a:r>
            <a:r>
              <a:rPr kumimoji="1" lang="ja-JP" altLang="en-US" sz="1300" dirty="0">
                <a:latin typeface="Meiryo UI" panose="020B0604030504040204" pitchFamily="50" charset="-128"/>
                <a:ea typeface="Meiryo UI" panose="020B0604030504040204" pitchFamily="50" charset="-128"/>
              </a:rPr>
              <a:t>マイボトルの利用を促進する冊子を作成</a:t>
            </a:r>
            <a:r>
              <a:rPr kumimoji="1" lang="ja-JP" altLang="en-US" sz="1300" dirty="0" smtClean="0">
                <a:latin typeface="Meiryo UI" panose="020B0604030504040204" pitchFamily="50" charset="-128"/>
                <a:ea typeface="Meiryo UI" panose="020B0604030504040204" pitchFamily="50" charset="-128"/>
              </a:rPr>
              <a:t>し、府民に向けて情報発信します。</a:t>
            </a:r>
            <a:endParaRPr kumimoji="1" lang="en-US" altLang="ja-JP" sz="13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p>
            <a:r>
              <a:rPr kumimoji="1" lang="ja-JP" altLang="en-US" sz="1300" dirty="0">
                <a:latin typeface="Meiryo UI" panose="020B0604030504040204" pitchFamily="50" charset="-128"/>
                <a:ea typeface="Meiryo UI" panose="020B0604030504040204" pitchFamily="50" charset="-128"/>
              </a:rPr>
              <a:t>〇参</a:t>
            </a:r>
            <a:r>
              <a:rPr kumimoji="1" lang="ja-JP" altLang="en-US" sz="1300" dirty="0" smtClean="0">
                <a:latin typeface="Meiryo UI" panose="020B0604030504040204" pitchFamily="50" charset="-128"/>
                <a:ea typeface="Meiryo UI" panose="020B0604030504040204" pitchFamily="50" charset="-128"/>
              </a:rPr>
              <a:t>考事例</a:t>
            </a:r>
            <a:r>
              <a:rPr kumimoji="1" lang="en-US" altLang="ja-JP" sz="900" dirty="0" smtClean="0">
                <a:latin typeface="Meiryo UI" panose="020B0604030504040204" pitchFamily="50" charset="-128"/>
                <a:ea typeface="Meiryo UI" panose="020B0604030504040204" pitchFamily="50" charset="-128"/>
              </a:rPr>
              <a:t>〈OSG</a:t>
            </a:r>
            <a:r>
              <a:rPr kumimoji="1" lang="ja-JP" altLang="en-US" sz="900" dirty="0" err="1"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ウォーターネット</a:t>
            </a:r>
            <a:r>
              <a:rPr kumimoji="1" lang="en-US" altLang="ja-JP" sz="900" dirty="0" smtClean="0">
                <a:latin typeface="Meiryo UI" panose="020B0604030504040204" pitchFamily="50" charset="-128"/>
                <a:ea typeface="Meiryo UI" panose="020B0604030504040204" pitchFamily="50" charset="-128"/>
              </a:rPr>
              <a:t>〉</a:t>
            </a:r>
            <a:endParaRPr kumimoji="1" lang="en-US" altLang="ja-JP" sz="900" dirty="0">
              <a:latin typeface="Meiryo UI" panose="020B0604030504040204" pitchFamily="50" charset="-128"/>
              <a:ea typeface="Meiryo UI" panose="020B0604030504040204" pitchFamily="50" charset="-128"/>
            </a:endParaRPr>
          </a:p>
          <a:p>
            <a:r>
              <a:rPr kumimoji="1" lang="ja-JP" altLang="en-US" sz="1300" dirty="0" smtClean="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「マイボトル」</a:t>
            </a:r>
            <a:r>
              <a:rPr kumimoji="1" lang="ja-JP" altLang="en-US" sz="1300" dirty="0" smtClean="0">
                <a:latin typeface="Meiryo UI" panose="020B0604030504040204" pitchFamily="50" charset="-128"/>
                <a:ea typeface="Meiryo UI" panose="020B0604030504040204" pitchFamily="50" charset="-128"/>
              </a:rPr>
              <a:t>「</a:t>
            </a:r>
            <a:r>
              <a:rPr kumimoji="1" lang="en-US" altLang="ja-JP" sz="1300" dirty="0" smtClean="0">
                <a:latin typeface="Meiryo UI" panose="020B0604030504040204" pitchFamily="50" charset="-128"/>
                <a:ea typeface="Meiryo UI" panose="020B0604030504040204" pitchFamily="50" charset="-128"/>
              </a:rPr>
              <a:t>SDGs</a:t>
            </a:r>
            <a:r>
              <a:rPr kumimoji="1" lang="ja-JP" altLang="en-US" sz="1300" dirty="0" smtClean="0">
                <a:latin typeface="Meiryo UI" panose="020B0604030504040204" pitchFamily="50" charset="-128"/>
                <a:ea typeface="Meiryo UI" panose="020B0604030504040204" pitchFamily="50" charset="-128"/>
              </a:rPr>
              <a:t>」「海洋プラスチック」などをテーマに配信</a:t>
            </a:r>
          </a:p>
        </p:txBody>
      </p:sp>
      <p:pic>
        <p:nvPicPr>
          <p:cNvPr id="47" name="コンテンツ プレースホルダー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7134" y="3993499"/>
            <a:ext cx="944667" cy="1604231"/>
          </a:xfrm>
          <a:prstGeom prst="rect">
            <a:avLst/>
          </a:prstGeom>
        </p:spPr>
      </p:pic>
      <p:cxnSp>
        <p:nvCxnSpPr>
          <p:cNvPr id="48" name="直線コネクタ 47"/>
          <p:cNvCxnSpPr/>
          <p:nvPr/>
        </p:nvCxnSpPr>
        <p:spPr>
          <a:xfrm>
            <a:off x="5527343" y="1639402"/>
            <a:ext cx="0" cy="4734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5651404" y="3730801"/>
            <a:ext cx="3965973" cy="9003"/>
          </a:xfrm>
          <a:prstGeom prst="line">
            <a:avLst/>
          </a:prstGeom>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5897403" y="5761923"/>
            <a:ext cx="3581729" cy="563628"/>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50" b="1" dirty="0">
                <a:solidFill>
                  <a:schemeClr val="tx1"/>
                </a:solidFill>
                <a:latin typeface="Meiryo UI" pitchFamily="50" charset="-128"/>
                <a:ea typeface="Meiryo UI" pitchFamily="50" charset="-128"/>
                <a:cs typeface="Meiryo UI" pitchFamily="50" charset="-128"/>
              </a:rPr>
              <a:t>＜取組内容＞</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■マイボトルの利用を啓発するリーフレット</a:t>
            </a:r>
            <a:r>
              <a:rPr lang="ja-JP" altLang="en-US" sz="1050">
                <a:solidFill>
                  <a:schemeClr val="tx1"/>
                </a:solidFill>
                <a:latin typeface="Meiryo UI" pitchFamily="50" charset="-128"/>
                <a:ea typeface="Meiryo UI" pitchFamily="50" charset="-128"/>
                <a:cs typeface="Meiryo UI" pitchFamily="50" charset="-128"/>
              </a:rPr>
              <a:t>を</a:t>
            </a:r>
            <a:r>
              <a:rPr lang="ja-JP" altLang="en-US" sz="1050" smtClean="0">
                <a:solidFill>
                  <a:schemeClr val="tx1"/>
                </a:solidFill>
                <a:latin typeface="Meiryo UI" pitchFamily="50" charset="-128"/>
                <a:ea typeface="Meiryo UI" pitchFamily="50" charset="-128"/>
                <a:cs typeface="Meiryo UI" pitchFamily="50" charset="-128"/>
              </a:rPr>
              <a:t>作成し、</a:t>
            </a:r>
            <a:r>
              <a:rPr lang="ja-JP" altLang="en-US" sz="1050" dirty="0">
                <a:solidFill>
                  <a:schemeClr val="tx1"/>
                </a:solidFill>
                <a:latin typeface="Meiryo UI" pitchFamily="50" charset="-128"/>
                <a:ea typeface="Meiryo UI" pitchFamily="50" charset="-128"/>
                <a:cs typeface="Meiryo UI" pitchFamily="50" charset="-128"/>
              </a:rPr>
              <a:t>店頭や公共施設、イベントにて</a:t>
            </a:r>
            <a:r>
              <a:rPr lang="ja-JP" altLang="en-US" sz="1050" dirty="0" smtClean="0">
                <a:solidFill>
                  <a:schemeClr val="tx1"/>
                </a:solidFill>
                <a:latin typeface="Meiryo UI" pitchFamily="50" charset="-128"/>
                <a:ea typeface="Meiryo UI" pitchFamily="50" charset="-128"/>
                <a:cs typeface="Meiryo UI" pitchFamily="50" charset="-128"/>
              </a:rPr>
              <a:t>配布（</a:t>
            </a:r>
            <a:r>
              <a:rPr lang="en-US" altLang="ja-JP" sz="1050" dirty="0" smtClean="0">
                <a:solidFill>
                  <a:schemeClr val="tx1"/>
                </a:solidFill>
                <a:latin typeface="Meiryo UI" pitchFamily="50" charset="-128"/>
                <a:ea typeface="Meiryo UI" pitchFamily="50" charset="-128"/>
                <a:cs typeface="Meiryo UI" pitchFamily="50" charset="-128"/>
              </a:rPr>
              <a:t>BRITA</a:t>
            </a:r>
            <a:r>
              <a:rPr lang="ja-JP" altLang="en-US" sz="1050" dirty="0" smtClean="0">
                <a:solidFill>
                  <a:schemeClr val="tx1"/>
                </a:solidFill>
                <a:latin typeface="Meiryo UI" pitchFamily="50" charset="-128"/>
                <a:ea typeface="Meiryo UI" pitchFamily="50" charset="-128"/>
                <a:cs typeface="Meiryo UI" pitchFamily="50" charset="-128"/>
              </a:rPr>
              <a:t>）</a:t>
            </a:r>
            <a:endParaRPr lang="ja-JP" altLang="en-US" sz="1050" dirty="0">
              <a:solidFill>
                <a:schemeClr val="tx1"/>
              </a:solidFill>
              <a:latin typeface="Meiryo UI" pitchFamily="50" charset="-128"/>
              <a:ea typeface="Meiryo UI" pitchFamily="50" charset="-128"/>
              <a:cs typeface="Meiryo UI" pitchFamily="50" charset="-128"/>
            </a:endParaRPr>
          </a:p>
        </p:txBody>
      </p:sp>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977" y="3573285"/>
            <a:ext cx="2036259" cy="1141153"/>
          </a:xfrm>
          <a:prstGeom prst="rect">
            <a:avLst/>
          </a:prstGeom>
        </p:spPr>
      </p:pic>
    </p:spTree>
    <p:extLst>
      <p:ext uri="{BB962C8B-B14F-4D97-AF65-F5344CB8AC3E}">
        <p14:creationId xmlns:p14="http://schemas.microsoft.com/office/powerpoint/2010/main" val="28579996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5290</TotalTime>
  <Words>2597</Words>
  <Application>Microsoft Office PowerPoint</Application>
  <PresentationFormat>A4 210 x 297 mm</PresentationFormat>
  <Paragraphs>321</Paragraphs>
  <Slides>10</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10</vt:i4>
      </vt:variant>
    </vt:vector>
  </HeadingPairs>
  <TitlesOfParts>
    <vt:vector size="21" baseType="lpstr">
      <vt:lpstr>Meiryo UI</vt:lpstr>
      <vt:lpstr>ＭＳ ゴシック</vt:lpstr>
      <vt:lpstr>メイリオ</vt:lpstr>
      <vt:lpstr>游ゴシック</vt:lpstr>
      <vt:lpstr>游ゴシック Light</vt:lpstr>
      <vt:lpstr>Arial</vt:lpstr>
      <vt:lpstr>Calibri</vt:lpstr>
      <vt:lpstr>Calibri Light</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上門　卓矢</dc:creator>
  <cp:lastModifiedBy>上川　真依</cp:lastModifiedBy>
  <cp:revision>495</cp:revision>
  <cp:lastPrinted>2021-10-08T03:09:28Z</cp:lastPrinted>
  <dcterms:created xsi:type="dcterms:W3CDTF">2020-01-27T08:19:55Z</dcterms:created>
  <dcterms:modified xsi:type="dcterms:W3CDTF">2022-02-22T11:21:06Z</dcterms:modified>
</cp:coreProperties>
</file>