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8" removePersonalInfoOnSave="1" saveSubsetFonts="1">
  <p:sldMasterIdLst>
    <p:sldMasterId id="2147483660" r:id="rId1"/>
  </p:sldMasterIdLst>
  <p:notesMasterIdLst>
    <p:notesMasterId r:id="rId4"/>
  </p:notesMasterIdLst>
  <p:sldIdLst>
    <p:sldId id="275" r:id="rId2"/>
    <p:sldId id="274"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snapToGrid="0">
      <p:cViewPr varScale="1">
        <p:scale>
          <a:sx n="115" d="100"/>
          <a:sy n="115" d="100"/>
        </p:scale>
        <p:origin x="1284" y="84"/>
      </p:cViewPr>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0AB8E3B-16AA-47EA-8EC4-DB493BABF76B}" type="datetimeFigureOut">
              <a:rPr kumimoji="1" lang="ja-JP" altLang="en-US" smtClean="0"/>
              <a:t>2024/10/1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53C52C7-AACD-483D-8040-C0830BB2FE86}" type="slidenum">
              <a:rPr kumimoji="1" lang="ja-JP" altLang="en-US" smtClean="0"/>
              <a:t>‹#›</a:t>
            </a:fld>
            <a:endParaRPr kumimoji="1" lang="ja-JP" altLang="en-US"/>
          </a:p>
        </p:txBody>
      </p:sp>
    </p:spTree>
    <p:extLst>
      <p:ext uri="{BB962C8B-B14F-4D97-AF65-F5344CB8AC3E}">
        <p14:creationId xmlns:p14="http://schemas.microsoft.com/office/powerpoint/2010/main" val="23855373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8</a:t>
            </a:fld>
            <a:endParaRPr kumimoji="1" lang="ja-JP" altLang="en-US"/>
          </a:p>
        </p:txBody>
      </p:sp>
    </p:spTree>
    <p:extLst>
      <p:ext uri="{BB962C8B-B14F-4D97-AF65-F5344CB8AC3E}">
        <p14:creationId xmlns:p14="http://schemas.microsoft.com/office/powerpoint/2010/main" val="3665469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9</a:t>
            </a:fld>
            <a:endParaRPr kumimoji="1" lang="ja-JP" altLang="en-US"/>
          </a:p>
        </p:txBody>
      </p:sp>
    </p:spTree>
    <p:extLst>
      <p:ext uri="{BB962C8B-B14F-4D97-AF65-F5344CB8AC3E}">
        <p14:creationId xmlns:p14="http://schemas.microsoft.com/office/powerpoint/2010/main" val="575203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332DDD1-0CD7-4235-B5A0-74FE76421964}" type="datetime1">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5145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2F6EA16-5A6E-4788-A87E-63C2A71CF57D}" type="datetime1">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95005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682D493-0E28-4E6B-9842-6D39916D52CD}" type="datetime1">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69711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IZ UDPゴシック" panose="020B0400000000000000" pitchFamily="50" charset="-128"/>
                <a:ea typeface="BIZ UDPゴシック" panose="020B0400000000000000" pitchFamily="50" charset="-128"/>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lvl1pPr>
              <a:defRPr>
                <a:latin typeface="BIZ UDPゴシック" panose="020B0400000000000000" pitchFamily="50" charset="-128"/>
                <a:ea typeface="BIZ UDPゴシック" panose="020B0400000000000000" pitchFamily="50" charset="-128"/>
              </a:defRPr>
            </a:lvl1pPr>
            <a:lvl2pPr>
              <a:defRPr>
                <a:latin typeface="BIZ UDPゴシック" panose="020B0400000000000000" pitchFamily="50" charset="-128"/>
                <a:ea typeface="BIZ UDPゴシック" panose="020B0400000000000000" pitchFamily="50" charset="-128"/>
              </a:defRPr>
            </a:lvl2pPr>
            <a:lvl3pPr>
              <a:defRPr>
                <a:latin typeface="BIZ UDPゴシック" panose="020B0400000000000000" pitchFamily="50" charset="-128"/>
                <a:ea typeface="BIZ UDPゴシック" panose="020B0400000000000000" pitchFamily="50" charset="-128"/>
              </a:defRPr>
            </a:lvl3pPr>
            <a:lvl4pPr>
              <a:defRPr>
                <a:latin typeface="BIZ UDPゴシック" panose="020B0400000000000000" pitchFamily="50" charset="-128"/>
                <a:ea typeface="BIZ UDPゴシック" panose="020B0400000000000000" pitchFamily="50" charset="-128"/>
              </a:defRPr>
            </a:lvl4pPr>
            <a:lvl5pPr>
              <a:defRPr>
                <a:latin typeface="BIZ UDPゴシック" panose="020B0400000000000000" pitchFamily="50" charset="-128"/>
                <a:ea typeface="BIZ UDPゴシック" panose="020B0400000000000000"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atin typeface="BIZ UDPゴシック" panose="020B0400000000000000" pitchFamily="50" charset="-128"/>
                <a:ea typeface="BIZ UDPゴシック" panose="020B0400000000000000" pitchFamily="50" charset="-128"/>
              </a:defRPr>
            </a:lvl1pPr>
          </a:lstStyle>
          <a:p>
            <a:fld id="{50415E72-26A8-45B9-8EBA-8FB12CA302F8}" type="datetime1">
              <a:rPr kumimoji="1" lang="ja-JP" altLang="en-US" smtClean="0"/>
              <a:pPr/>
              <a:t>2024/10/1</a:t>
            </a:fld>
            <a:endParaRPr kumimoji="1" lang="ja-JP" altLang="en-US"/>
          </a:p>
        </p:txBody>
      </p:sp>
      <p:sp>
        <p:nvSpPr>
          <p:cNvPr id="5" name="Footer Placeholder 4"/>
          <p:cNvSpPr>
            <a:spLocks noGrp="1"/>
          </p:cNvSpPr>
          <p:nvPr>
            <p:ph type="ftr" sz="quarter" idx="11"/>
          </p:nvPr>
        </p:nvSpPr>
        <p:spPr/>
        <p:txBody>
          <a:bodyPr/>
          <a:lstStyle>
            <a:lvl1pPr>
              <a:defRPr>
                <a:latin typeface="BIZ UDPゴシック" panose="020B0400000000000000" pitchFamily="50" charset="-128"/>
                <a:ea typeface="BIZ UDPゴシック" panose="020B0400000000000000" pitchFamily="50" charset="-128"/>
              </a:defRPr>
            </a:lvl1pPr>
          </a:lstStyle>
          <a:p>
            <a:endParaRPr kumimoji="1" lang="ja-JP" altLang="en-US"/>
          </a:p>
        </p:txBody>
      </p:sp>
      <p:sp>
        <p:nvSpPr>
          <p:cNvPr id="6" name="Slide Number Placeholder 5"/>
          <p:cNvSpPr>
            <a:spLocks noGrp="1"/>
          </p:cNvSpPr>
          <p:nvPr>
            <p:ph type="sldNum" sz="quarter" idx="12"/>
          </p:nvPr>
        </p:nvSpPr>
        <p:spPr>
          <a:xfrm>
            <a:off x="7473192" y="6356352"/>
            <a:ext cx="2228850" cy="365125"/>
          </a:xfrm>
        </p:spPr>
        <p:txBody>
          <a:bodyPr/>
          <a:lstStyle>
            <a:lvl1pPr>
              <a:defRPr sz="1800" b="1">
                <a:solidFill>
                  <a:schemeClr val="tx1"/>
                </a:solidFill>
                <a:latin typeface="BIZ UDPゴシック" panose="020B0400000000000000" pitchFamily="50" charset="-128"/>
                <a:ea typeface="BIZ UDPゴシック" panose="020B0400000000000000" pitchFamily="50" charset="-128"/>
              </a:defRPr>
            </a:lvl1pPr>
          </a:lstStyle>
          <a:p>
            <a:fld id="{8AAA9E22-95CD-4913-8295-F7735B0BBB9F}" type="slidenum">
              <a:rPr kumimoji="1" lang="ja-JP" altLang="en-US" smtClean="0"/>
              <a:pPr/>
              <a:t>‹#›</a:t>
            </a:fld>
            <a:endParaRPr kumimoji="1" lang="ja-JP" altLang="en-US" dirty="0"/>
          </a:p>
        </p:txBody>
      </p:sp>
    </p:spTree>
    <p:extLst>
      <p:ext uri="{BB962C8B-B14F-4D97-AF65-F5344CB8AC3E}">
        <p14:creationId xmlns:p14="http://schemas.microsoft.com/office/powerpoint/2010/main" val="1481866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4" name="Date Placeholder 3"/>
          <p:cNvSpPr>
            <a:spLocks noGrp="1"/>
          </p:cNvSpPr>
          <p:nvPr>
            <p:ph type="dt" sz="half" idx="10"/>
          </p:nvPr>
        </p:nvSpPr>
        <p:spPr/>
        <p:txBody>
          <a:bodyPr/>
          <a:lstStyle/>
          <a:p>
            <a:fld id="{06B2B092-859D-438E-8104-EE399BD7B741}" type="datetime1">
              <a:rPr kumimoji="1" lang="ja-JP" altLang="en-US" smtClean="0"/>
              <a:t>2024/10/1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09030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2D686AC-1AB5-4A40-A9F1-5C966CBD1B90}" type="datetime1">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627433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8F50DDC-5A11-4E46-8EE1-20A2B9054FFB}" type="datetime1">
              <a:rPr kumimoji="1" lang="ja-JP" altLang="en-US" smtClean="0"/>
              <a:t>2024/10/1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623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A38304A-267B-4D4C-BCEC-CE4B567334E0}" type="datetime1">
              <a:rPr kumimoji="1" lang="ja-JP" altLang="en-US" smtClean="0"/>
              <a:t>2024/10/1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62148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D14979-DBFC-4664-97B1-9ADF7E0062D6}" type="datetime1">
              <a:rPr kumimoji="1" lang="ja-JP" altLang="en-US" smtClean="0"/>
              <a:t>2024/10/1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157233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F3A2A81-416F-428F-B6A4-428AA36676A5}" type="datetime1">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506643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CB6164-44D5-4954-BA55-6710668DD44D}" type="datetime1">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889696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57243-FC1F-4525-95BC-E395E24F2F64}" type="datetime1">
              <a:rPr kumimoji="1" lang="ja-JP" altLang="en-US" smtClean="0"/>
              <a:t>2024/10/1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136655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a:solidFill>
                  <a:schemeClr val="bg1"/>
                </a:solidFill>
              </a:rPr>
              <a:t>議題３　高次脳機能障がい児支援の方向性について</a:t>
            </a:r>
          </a:p>
        </p:txBody>
      </p:sp>
      <p:sp>
        <p:nvSpPr>
          <p:cNvPr id="3" name="コンテンツ プレースホルダー 2"/>
          <p:cNvSpPr>
            <a:spLocks noGrp="1"/>
          </p:cNvSpPr>
          <p:nvPr>
            <p:ph idx="1"/>
          </p:nvPr>
        </p:nvSpPr>
        <p:spPr>
          <a:xfrm>
            <a:off x="0" y="647999"/>
            <a:ext cx="9906000" cy="459592"/>
          </a:xfrm>
          <a:solidFill>
            <a:schemeClr val="accent1">
              <a:lumMod val="20000"/>
              <a:lumOff val="80000"/>
            </a:schemeClr>
          </a:solidFill>
        </p:spPr>
        <p:txBody>
          <a:bodyPr>
            <a:noAutofit/>
          </a:bodyPr>
          <a:lstStyle/>
          <a:p>
            <a:pPr marL="0" indent="0">
              <a:lnSpc>
                <a:spcPct val="120000"/>
              </a:lnSpc>
              <a:buNone/>
            </a:pPr>
            <a:r>
              <a:rPr lang="ja-JP" altLang="en-US" sz="1800" b="1" dirty="0"/>
              <a:t>ご意見いただきたい内容：高次脳機能障がい児に対する効果的な支援について</a:t>
            </a:r>
          </a:p>
          <a:p>
            <a:pPr marL="0" indent="0">
              <a:lnSpc>
                <a:spcPct val="120000"/>
              </a:lnSpc>
              <a:buNone/>
            </a:pPr>
            <a:r>
              <a:rPr lang="ja-JP" altLang="en-US" sz="1800" b="1" dirty="0"/>
              <a:t>１．子どもの高次脳機能障がい家族講座・交流会　</a:t>
            </a:r>
            <a:endParaRPr lang="en-US" altLang="ja-JP" sz="1800" b="1" dirty="0"/>
          </a:p>
          <a:p>
            <a:pPr marL="0" indent="0">
              <a:lnSpc>
                <a:spcPct val="120000"/>
              </a:lnSpc>
              <a:buNone/>
            </a:pPr>
            <a:endParaRPr lang="en-US" altLang="ja-JP" sz="1800" b="1" dirty="0">
              <a:solidFill>
                <a:prstClr val="black"/>
              </a:solidFill>
            </a:endParaRPr>
          </a:p>
          <a:p>
            <a:pPr marL="0" lvl="0" indent="0">
              <a:lnSpc>
                <a:spcPct val="120000"/>
              </a:lnSpc>
              <a:buNone/>
            </a:pPr>
            <a:endParaRPr lang="en-US" altLang="ja-JP" sz="1800" b="1" dirty="0">
              <a:solidFill>
                <a:prstClr val="black"/>
              </a:solidFill>
            </a:endParaRPr>
          </a:p>
          <a:p>
            <a:pPr marL="0" lvl="0" indent="0">
              <a:lnSpc>
                <a:spcPct val="120000"/>
              </a:lnSpc>
              <a:buNone/>
            </a:pPr>
            <a:endParaRPr lang="en-US" altLang="ja-JP" sz="1800" b="1" dirty="0">
              <a:solidFill>
                <a:prstClr val="black"/>
              </a:solidFill>
            </a:endParaRPr>
          </a:p>
          <a:p>
            <a:pPr marL="0" lvl="0" indent="0">
              <a:lnSpc>
                <a:spcPct val="120000"/>
              </a:lnSpc>
              <a:buNone/>
            </a:pPr>
            <a:endParaRPr lang="en-US" altLang="ja-JP" sz="1800" b="1" dirty="0"/>
          </a:p>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1"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２．高次脳機能障がい児の実態調査等について</a:t>
            </a: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6" name="テキスト ボックス 5"/>
          <p:cNvSpPr txBox="1"/>
          <p:nvPr/>
        </p:nvSpPr>
        <p:spPr>
          <a:xfrm>
            <a:off x="2869809" y="6541477"/>
            <a:ext cx="1097280" cy="369204"/>
          </a:xfrm>
          <a:prstGeom prst="rect">
            <a:avLst/>
          </a:prstGeom>
          <a:noFill/>
        </p:spPr>
        <p:txBody>
          <a:bodyPr wrap="square" rtlCol="0">
            <a:spAutoFit/>
          </a:bodyPr>
          <a:lstStyle/>
          <a:p>
            <a:endParaRPr kumimoji="1" lang="ja-JP" altLang="en-US" dirty="0"/>
          </a:p>
        </p:txBody>
      </p:sp>
      <p:sp>
        <p:nvSpPr>
          <p:cNvPr id="8" name="スライド番号プレースホルダー 7"/>
          <p:cNvSpPr>
            <a:spLocks noGrp="1"/>
          </p:cNvSpPr>
          <p:nvPr>
            <p:ph type="sldNum" sz="quarter" idx="12"/>
          </p:nvPr>
        </p:nvSpPr>
        <p:spPr>
          <a:xfrm>
            <a:off x="7764854" y="6492875"/>
            <a:ext cx="2228850" cy="365125"/>
          </a:xfrm>
        </p:spPr>
        <p:txBody>
          <a:bodyPr/>
          <a:lstStyle/>
          <a:p>
            <a:r>
              <a:rPr kumimoji="1" lang="en-US" altLang="ja-JP" dirty="0"/>
              <a:t>21</a:t>
            </a:r>
            <a:endParaRPr kumimoji="1" lang="ja-JP" altLang="en-US" dirty="0"/>
          </a:p>
        </p:txBody>
      </p:sp>
      <p:sp>
        <p:nvSpPr>
          <p:cNvPr id="14" name="テキスト ボックス 13"/>
          <p:cNvSpPr txBox="1"/>
          <p:nvPr/>
        </p:nvSpPr>
        <p:spPr>
          <a:xfrm>
            <a:off x="9066727" y="185500"/>
            <a:ext cx="635315"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a:solidFill>
                  <a:schemeClr val="bg1"/>
                </a:solidFill>
                <a:latin typeface="BIZ UDPゴシック" panose="020B0400000000000000" pitchFamily="50" charset="-128"/>
                <a:ea typeface="BIZ UDPゴシック" panose="020B0400000000000000" pitchFamily="50" charset="-128"/>
              </a:rPr>
              <a:t>資料３</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3" name="テキスト ボックス 12"/>
          <p:cNvSpPr txBox="1"/>
          <p:nvPr/>
        </p:nvSpPr>
        <p:spPr>
          <a:xfrm>
            <a:off x="218940" y="1495955"/>
            <a:ext cx="9165443" cy="1863267"/>
          </a:xfrm>
          <a:prstGeom prst="rect">
            <a:avLst/>
          </a:prstGeom>
          <a:noFill/>
        </p:spPr>
        <p:txBody>
          <a:bodyPr wrap="square" rtlCol="0">
            <a:spAutoFit/>
          </a:bodyPr>
          <a:lstStyle/>
          <a:p>
            <a:pPr>
              <a:lnSpc>
                <a:spcPct val="120000"/>
              </a:lnSpc>
            </a:pPr>
            <a:r>
              <a:rPr lang="ja-JP" altLang="en-US" sz="1400" dirty="0">
                <a:latin typeface="BIZ UDPゴシック" panose="020B0400000000000000" pitchFamily="50" charset="-128"/>
                <a:ea typeface="BIZ UDPゴシック" panose="020B0400000000000000" pitchFamily="50" charset="-128"/>
              </a:rPr>
              <a:t>高次脳機能障がいで困りごとを抱える当事者・家族が、情報を入手したり、思いや体験談を共有したりすることができる機会を提供するため、昨年度から家族交流会を開催。（令和</a:t>
            </a:r>
            <a:r>
              <a:rPr lang="en-US" altLang="ja-JP" sz="1400" dirty="0">
                <a:latin typeface="BIZ UDPゴシック" panose="020B0400000000000000" pitchFamily="50" charset="-128"/>
                <a:ea typeface="BIZ UDPゴシック" panose="020B0400000000000000" pitchFamily="50" charset="-128"/>
              </a:rPr>
              <a:t>5</a:t>
            </a:r>
            <a:r>
              <a:rPr lang="ja-JP" altLang="en-US" sz="1400" dirty="0">
                <a:latin typeface="BIZ UDPゴシック" panose="020B0400000000000000" pitchFamily="50" charset="-128"/>
                <a:ea typeface="BIZ UDPゴシック" panose="020B0400000000000000" pitchFamily="50" charset="-128"/>
              </a:rPr>
              <a:t>年度参加者数：</a:t>
            </a:r>
            <a:r>
              <a:rPr lang="en-US" altLang="ja-JP" sz="1400" dirty="0">
                <a:latin typeface="BIZ UDPゴシック" panose="020B0400000000000000" pitchFamily="50" charset="-128"/>
                <a:ea typeface="BIZ UDPゴシック" panose="020B0400000000000000" pitchFamily="50" charset="-128"/>
              </a:rPr>
              <a:t>4</a:t>
            </a:r>
            <a:r>
              <a:rPr lang="ja-JP" altLang="en-US" sz="1400" dirty="0">
                <a:latin typeface="BIZ UDPゴシック" panose="020B0400000000000000" pitchFamily="50" charset="-128"/>
                <a:ea typeface="BIZ UDPゴシック" panose="020B0400000000000000" pitchFamily="50" charset="-128"/>
              </a:rPr>
              <a:t>名）</a:t>
            </a:r>
            <a:endParaRPr lang="en-US" altLang="ja-JP" sz="1400" dirty="0">
              <a:latin typeface="BIZ UDPゴシック" panose="020B0400000000000000" pitchFamily="50" charset="-128"/>
              <a:ea typeface="BIZ UDPゴシック" panose="020B0400000000000000" pitchFamily="50" charset="-128"/>
            </a:endParaRPr>
          </a:p>
          <a:p>
            <a:pPr>
              <a:lnSpc>
                <a:spcPct val="120000"/>
              </a:lnSpc>
            </a:pPr>
            <a:r>
              <a:rPr lang="ja-JP" altLang="en-US" sz="1400" dirty="0">
                <a:latin typeface="BIZ UDPゴシック" panose="020B0400000000000000" pitchFamily="50" charset="-128"/>
                <a:ea typeface="BIZ UDPゴシック" panose="020B0400000000000000" pitchFamily="50" charset="-128"/>
              </a:rPr>
              <a:t>今年度は下記の通り家族交流会を開催予定。詳細は後日府</a:t>
            </a:r>
            <a:r>
              <a:rPr lang="en-US" altLang="ja-JP" sz="1400" dirty="0">
                <a:latin typeface="BIZ UDPゴシック" panose="020B0400000000000000" pitchFamily="50" charset="-128"/>
                <a:ea typeface="BIZ UDPゴシック" panose="020B0400000000000000" pitchFamily="50" charset="-128"/>
              </a:rPr>
              <a:t>HP</a:t>
            </a:r>
            <a:r>
              <a:rPr lang="ja-JP" altLang="en-US" sz="1400" dirty="0">
                <a:latin typeface="BIZ UDPゴシック" panose="020B0400000000000000" pitchFamily="50" charset="-128"/>
                <a:ea typeface="BIZ UDPゴシック" panose="020B0400000000000000" pitchFamily="50" charset="-128"/>
              </a:rPr>
              <a:t>等で案内。</a:t>
            </a:r>
            <a:endParaRPr lang="en-US" altLang="ja-JP" sz="1400" dirty="0">
              <a:latin typeface="BIZ UDPゴシック" panose="020B0400000000000000" pitchFamily="50" charset="-128"/>
              <a:ea typeface="BIZ UDPゴシック" panose="020B0400000000000000" pitchFamily="50" charset="-128"/>
            </a:endParaRPr>
          </a:p>
          <a:p>
            <a:pPr>
              <a:lnSpc>
                <a:spcPct val="120000"/>
              </a:lnSpc>
            </a:pPr>
            <a:r>
              <a:rPr lang="ja-JP" altLang="en-US" sz="1400" dirty="0">
                <a:latin typeface="BIZ UDPゴシック" panose="020B0400000000000000" pitchFamily="50" charset="-128"/>
                <a:ea typeface="BIZ UDPゴシック" panose="020B0400000000000000" pitchFamily="50" charset="-128"/>
              </a:rPr>
              <a:t>・日時：令和７年１～３月</a:t>
            </a:r>
            <a:endParaRPr lang="en-US" altLang="ja-JP" sz="1400" dirty="0">
              <a:latin typeface="BIZ UDPゴシック" panose="020B0400000000000000" pitchFamily="50" charset="-128"/>
              <a:ea typeface="BIZ UDPゴシック" panose="020B0400000000000000" pitchFamily="50" charset="-128"/>
            </a:endParaRPr>
          </a:p>
          <a:p>
            <a:pPr>
              <a:lnSpc>
                <a:spcPct val="120000"/>
              </a:lnSpc>
            </a:pPr>
            <a:r>
              <a:rPr lang="ja-JP" altLang="en-US" sz="1400" dirty="0">
                <a:latin typeface="BIZ UDPゴシック" panose="020B0400000000000000" pitchFamily="50" charset="-128"/>
                <a:ea typeface="BIZ UDPゴシック" panose="020B0400000000000000" pitchFamily="50" charset="-128"/>
              </a:rPr>
              <a:t>・場所：未定</a:t>
            </a:r>
            <a:endParaRPr lang="en-US" altLang="ja-JP" sz="1400" dirty="0">
              <a:latin typeface="BIZ UDPゴシック" panose="020B0400000000000000" pitchFamily="50" charset="-128"/>
              <a:ea typeface="BIZ UDPゴシック" panose="020B0400000000000000" pitchFamily="50" charset="-128"/>
            </a:endParaRPr>
          </a:p>
          <a:p>
            <a:pPr>
              <a:lnSpc>
                <a:spcPct val="120000"/>
              </a:lnSpc>
            </a:pPr>
            <a:r>
              <a:rPr lang="ja-JP" altLang="en-US" sz="1400" dirty="0">
                <a:latin typeface="BIZ UDPゴシック" panose="020B0400000000000000" pitchFamily="50" charset="-128"/>
                <a:ea typeface="BIZ UDPゴシック" panose="020B0400000000000000" pitchFamily="50" charset="-128"/>
              </a:rPr>
              <a:t>実施にあたり、高次脳機能障がい児のケースに複数携わっている大阪医科薬科大学</a:t>
            </a:r>
            <a:r>
              <a:rPr lang="en-US" altLang="ja-JP" sz="1400" dirty="0">
                <a:latin typeface="BIZ UDPゴシック" panose="020B0400000000000000" pitchFamily="50" charset="-128"/>
                <a:ea typeface="BIZ UDPゴシック" panose="020B0400000000000000" pitchFamily="50" charset="-128"/>
              </a:rPr>
              <a:t>LD</a:t>
            </a:r>
            <a:r>
              <a:rPr lang="ja-JP" altLang="en-US" sz="1400" dirty="0">
                <a:latin typeface="BIZ UDPゴシック" panose="020B0400000000000000" pitchFamily="50" charset="-128"/>
                <a:ea typeface="BIZ UDPゴシック" panose="020B0400000000000000" pitchFamily="50" charset="-128"/>
              </a:rPr>
              <a:t>センターの言語聴覚士に協力依頼を予定。</a:t>
            </a:r>
            <a:endParaRPr lang="en-US" altLang="ja-JP" sz="1400" dirty="0">
              <a:latin typeface="BIZ UDPゴシック" panose="020B0400000000000000" pitchFamily="50" charset="-128"/>
              <a:ea typeface="BIZ UDPゴシック" panose="020B0400000000000000" pitchFamily="50" charset="-128"/>
            </a:endParaRPr>
          </a:p>
        </p:txBody>
      </p:sp>
      <p:sp>
        <p:nvSpPr>
          <p:cNvPr id="19" name="正方形/長方形 18"/>
          <p:cNvSpPr/>
          <p:nvPr/>
        </p:nvSpPr>
        <p:spPr>
          <a:xfrm>
            <a:off x="218940" y="1495956"/>
            <a:ext cx="9165443" cy="1815064"/>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014158F8-A769-4B96-8457-9C7D75443774}"/>
              </a:ext>
            </a:extLst>
          </p:cNvPr>
          <p:cNvSpPr/>
          <p:nvPr/>
        </p:nvSpPr>
        <p:spPr>
          <a:xfrm>
            <a:off x="218941" y="3822646"/>
            <a:ext cx="9392156" cy="2718831"/>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882D3521-D08E-4E20-8272-CB355493F1B3}"/>
              </a:ext>
            </a:extLst>
          </p:cNvPr>
          <p:cNvSpPr txBox="1"/>
          <p:nvPr/>
        </p:nvSpPr>
        <p:spPr>
          <a:xfrm>
            <a:off x="218940" y="3822646"/>
            <a:ext cx="9392156" cy="2638864"/>
          </a:xfrm>
          <a:prstGeom prst="rect">
            <a:avLst/>
          </a:prstGeom>
          <a:noFill/>
        </p:spPr>
        <p:txBody>
          <a:bodyPr wrap="square" rtlCol="0">
            <a:spAutoFit/>
          </a:bodyPr>
          <a:lstStyle/>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・小児期発症の高次脳機能障がいは、学校生活における勉学や友達関係がうまくいかなくなることで当事者が孤立してしまい、症状の悪化や人格形成に悪影響を及ぼすリスクが高い。</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・一方、現在は小児期発症の高次脳機能障がいの支援状況等について、その実態が把握できていない。</a:t>
            </a: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そのため、令和６年度に新規事業として、府内における小児期発症の高次脳機能障がいに関する実態調査を行い、その結果をもとに支援体制等の課題を整理し、これを踏まえた理解促進のための支援ツール等を開発する団体等への補助事業を</a:t>
            </a:r>
            <a:r>
              <a:rPr kumimoji="1" lang="ja-JP" altLang="en-US" sz="1400" dirty="0">
                <a:solidFill>
                  <a:prstClr val="black"/>
                </a:solidFill>
                <a:latin typeface="BIZ UDPゴシック" panose="020B0400000000000000" pitchFamily="50" charset="-128"/>
                <a:ea typeface="BIZ UDPゴシック" panose="020B0400000000000000" pitchFamily="50" charset="-128"/>
              </a:rPr>
              <a:t>実施</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。実態調査の概要については次頁のとおり。</a:t>
            </a:r>
            <a:r>
              <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補助事業者：地方独立行政法人　大阪市民病院機構　大阪市立総合医療センター</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solidFill>
                  <a:prstClr val="black"/>
                </a:solidFill>
                <a:latin typeface="BIZ UDPゴシック" panose="020B0400000000000000" pitchFamily="50" charset="-128"/>
                <a:ea typeface="BIZ UDPゴシック" panose="020B0400000000000000" pitchFamily="50" charset="-128"/>
              </a:rPr>
              <a:t>　</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目的：支援ツール等を調査先や関係機関等に活用いただくことで、子どもの高次脳機能障がいへの理解促進及</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solidFill>
                  <a:prstClr val="black"/>
                </a:solidFill>
                <a:latin typeface="BIZ UDPゴシック" panose="020B0400000000000000" pitchFamily="50" charset="-128"/>
                <a:ea typeface="BIZ UDPゴシック" panose="020B0400000000000000" pitchFamily="50" charset="-128"/>
              </a:rPr>
              <a:t>　　　　</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び府内支援力の向上を図る。</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調査先：教育機関、医療機関、福祉事業所等</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948630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a:solidFill>
                  <a:schemeClr val="bg1"/>
                </a:solidFill>
              </a:rPr>
              <a:t>議題３　高次脳機能障がい児支援の方向性について</a:t>
            </a:r>
          </a:p>
        </p:txBody>
      </p:sp>
      <p:sp>
        <p:nvSpPr>
          <p:cNvPr id="3" name="コンテンツ プレースホルダー 2"/>
          <p:cNvSpPr>
            <a:spLocks noGrp="1"/>
          </p:cNvSpPr>
          <p:nvPr>
            <p:ph idx="1"/>
          </p:nvPr>
        </p:nvSpPr>
        <p:spPr>
          <a:xfrm>
            <a:off x="0" y="647999"/>
            <a:ext cx="9906000" cy="459592"/>
          </a:xfrm>
          <a:solidFill>
            <a:schemeClr val="accent1">
              <a:lumMod val="20000"/>
              <a:lumOff val="80000"/>
            </a:schemeClr>
          </a:solidFill>
        </p:spPr>
        <p:txBody>
          <a:bodyPr>
            <a:noAutofit/>
          </a:bodyPr>
          <a:lstStyle/>
          <a:p>
            <a:pPr marL="0" indent="0">
              <a:lnSpc>
                <a:spcPct val="120000"/>
              </a:lnSpc>
              <a:buNone/>
            </a:pPr>
            <a:r>
              <a:rPr lang="ja-JP" altLang="en-US" sz="1800" b="1" dirty="0"/>
              <a:t>ご意見いただきたい内容：高次脳機能障がい児に対する効果的な支援について</a:t>
            </a:r>
          </a:p>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lang="ja-JP" altLang="en-US" sz="1800" b="1" dirty="0">
                <a:solidFill>
                  <a:prstClr val="black"/>
                </a:solidFill>
              </a:rPr>
              <a:t>３</a:t>
            </a:r>
            <a:r>
              <a:rPr kumimoji="1"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．高次脳機能障がい児の実態調査について</a:t>
            </a: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6" name="テキスト ボックス 5"/>
          <p:cNvSpPr txBox="1"/>
          <p:nvPr/>
        </p:nvSpPr>
        <p:spPr>
          <a:xfrm>
            <a:off x="2869809" y="6541477"/>
            <a:ext cx="1097280" cy="369204"/>
          </a:xfrm>
          <a:prstGeom prst="rect">
            <a:avLst/>
          </a:prstGeom>
          <a:noFill/>
        </p:spPr>
        <p:txBody>
          <a:bodyPr wrap="square" rtlCol="0">
            <a:spAutoFit/>
          </a:bodyPr>
          <a:lstStyle/>
          <a:p>
            <a:endParaRPr kumimoji="1" lang="ja-JP" altLang="en-US" dirty="0"/>
          </a:p>
        </p:txBody>
      </p:sp>
      <p:sp>
        <p:nvSpPr>
          <p:cNvPr id="8" name="スライド番号プレースホルダー 7"/>
          <p:cNvSpPr>
            <a:spLocks noGrp="1"/>
          </p:cNvSpPr>
          <p:nvPr>
            <p:ph type="sldNum" sz="quarter" idx="12"/>
          </p:nvPr>
        </p:nvSpPr>
        <p:spPr>
          <a:xfrm>
            <a:off x="7780620" y="6479195"/>
            <a:ext cx="2228850" cy="365125"/>
          </a:xfrm>
        </p:spPr>
        <p:txBody>
          <a:bodyPr/>
          <a:lstStyle/>
          <a:p>
            <a:r>
              <a:rPr kumimoji="1" lang="en-US" altLang="ja-JP" dirty="0"/>
              <a:t>22</a:t>
            </a:r>
            <a:endParaRPr kumimoji="1" lang="ja-JP" altLang="en-US" dirty="0"/>
          </a:p>
        </p:txBody>
      </p:sp>
      <p:sp>
        <p:nvSpPr>
          <p:cNvPr id="14" name="テキスト ボックス 13"/>
          <p:cNvSpPr txBox="1"/>
          <p:nvPr/>
        </p:nvSpPr>
        <p:spPr>
          <a:xfrm>
            <a:off x="9066727" y="185500"/>
            <a:ext cx="635315"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a:solidFill>
                  <a:schemeClr val="bg1"/>
                </a:solidFill>
                <a:latin typeface="BIZ UDPゴシック" panose="020B0400000000000000" pitchFamily="50" charset="-128"/>
                <a:ea typeface="BIZ UDPゴシック" panose="020B0400000000000000" pitchFamily="50" charset="-128"/>
              </a:rPr>
              <a:t>資料３</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2" name="正方形/長方形 11">
            <a:extLst>
              <a:ext uri="{FF2B5EF4-FFF2-40B4-BE49-F238E27FC236}">
                <a16:creationId xmlns:a16="http://schemas.microsoft.com/office/drawing/2014/main" id="{014158F8-A769-4B96-8457-9C7D75443774}"/>
              </a:ext>
            </a:extLst>
          </p:cNvPr>
          <p:cNvSpPr/>
          <p:nvPr/>
        </p:nvSpPr>
        <p:spPr>
          <a:xfrm>
            <a:off x="218941" y="1520542"/>
            <a:ext cx="9392156" cy="5151958"/>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882D3521-D08E-4E20-8272-CB355493F1B3}"/>
              </a:ext>
            </a:extLst>
          </p:cNvPr>
          <p:cNvSpPr txBox="1"/>
          <p:nvPr/>
        </p:nvSpPr>
        <p:spPr>
          <a:xfrm>
            <a:off x="218941" y="1484514"/>
            <a:ext cx="9392155" cy="5224187"/>
          </a:xfrm>
          <a:prstGeom prst="rect">
            <a:avLst/>
          </a:prstGeom>
          <a:noFill/>
        </p:spPr>
        <p:txBody>
          <a:bodyPr wrap="square" rtlCol="0">
            <a:spAutoFit/>
          </a:bodyPr>
          <a:lstStyle/>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・調査概要（予定）については下記のとおり。</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solidFill>
                  <a:prstClr val="black"/>
                </a:solidFill>
                <a:latin typeface="BIZ UDPゴシック" panose="020B0400000000000000" pitchFamily="50" charset="-128"/>
                <a:ea typeface="BIZ UDPゴシック" panose="020B0400000000000000" pitchFamily="50" charset="-128"/>
              </a:rPr>
              <a:t>１　調査範囲</a:t>
            </a: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solidFill>
                  <a:prstClr val="black"/>
                </a:solidFill>
                <a:latin typeface="BIZ UDPゴシック" panose="020B0400000000000000" pitchFamily="50" charset="-128"/>
                <a:ea typeface="BIZ UDPゴシック" panose="020B0400000000000000" pitchFamily="50" charset="-128"/>
              </a:rPr>
              <a:t>　大阪市・堺市立学校約</a:t>
            </a:r>
            <a:r>
              <a:rPr kumimoji="1" lang="en-US" altLang="ja-JP" sz="1400" dirty="0">
                <a:solidFill>
                  <a:prstClr val="black"/>
                </a:solidFill>
                <a:latin typeface="BIZ UDPゴシック" panose="020B0400000000000000" pitchFamily="50" charset="-128"/>
                <a:ea typeface="BIZ UDPゴシック" panose="020B0400000000000000" pitchFamily="50" charset="-128"/>
              </a:rPr>
              <a:t>600</a:t>
            </a:r>
            <a:r>
              <a:rPr kumimoji="1" lang="ja-JP" altLang="en-US" sz="1400" dirty="0">
                <a:solidFill>
                  <a:prstClr val="black"/>
                </a:solidFill>
                <a:latin typeface="BIZ UDPゴシック" panose="020B0400000000000000" pitchFamily="50" charset="-128"/>
                <a:ea typeface="BIZ UDPゴシック" panose="020B0400000000000000" pitchFamily="50" charset="-128"/>
              </a:rPr>
              <a:t>件、府内の全府立学校約２００件、医療機関約</a:t>
            </a:r>
            <a:r>
              <a:rPr kumimoji="1" lang="en-US" altLang="ja-JP" sz="1400" dirty="0">
                <a:solidFill>
                  <a:prstClr val="black"/>
                </a:solidFill>
                <a:latin typeface="BIZ UDPゴシック" panose="020B0400000000000000" pitchFamily="50" charset="-128"/>
                <a:ea typeface="BIZ UDPゴシック" panose="020B0400000000000000" pitchFamily="50" charset="-128"/>
              </a:rPr>
              <a:t>30</a:t>
            </a:r>
            <a:r>
              <a:rPr kumimoji="1" lang="ja-JP" altLang="en-US" sz="1400" dirty="0">
                <a:solidFill>
                  <a:prstClr val="black"/>
                </a:solidFill>
                <a:latin typeface="BIZ UDPゴシック" panose="020B0400000000000000" pitchFamily="50" charset="-128"/>
                <a:ea typeface="BIZ UDPゴシック" panose="020B0400000000000000" pitchFamily="50" charset="-128"/>
              </a:rPr>
              <a:t>～４０件、放課後等デイ事業所約</a:t>
            </a:r>
            <a:r>
              <a:rPr kumimoji="1" lang="en-US" altLang="ja-JP" sz="1400" dirty="0">
                <a:solidFill>
                  <a:prstClr val="black"/>
                </a:solidFill>
                <a:latin typeface="BIZ UDPゴシック" panose="020B0400000000000000" pitchFamily="50" charset="-128"/>
                <a:ea typeface="BIZ UDPゴシック" panose="020B0400000000000000" pitchFamily="50" charset="-128"/>
              </a:rPr>
              <a:t>2,200</a:t>
            </a:r>
            <a:r>
              <a:rPr kumimoji="1" lang="ja-JP" altLang="en-US" sz="1400" dirty="0">
                <a:solidFill>
                  <a:prstClr val="black"/>
                </a:solidFill>
                <a:latin typeface="BIZ UDPゴシック" panose="020B0400000000000000" pitchFamily="50" charset="-128"/>
                <a:ea typeface="BIZ UDPゴシック" panose="020B0400000000000000" pitchFamily="50" charset="-128"/>
              </a:rPr>
              <a:t>件、</a:t>
            </a: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a:lnSpc>
                <a:spcPct val="120000"/>
              </a:lnSpc>
              <a:defRPr/>
            </a:pPr>
            <a:r>
              <a:rPr kumimoji="1" lang="ja-JP" altLang="en-US" sz="1400" dirty="0">
                <a:solidFill>
                  <a:prstClr val="black"/>
                </a:solidFill>
                <a:latin typeface="BIZ UDPゴシック" panose="020B0400000000000000" pitchFamily="50" charset="-128"/>
                <a:ea typeface="BIZ UDPゴシック" panose="020B0400000000000000" pitchFamily="50" charset="-128"/>
              </a:rPr>
              <a:t>　当事者及び家族へのインタビュー調査２０～３０件を予定。</a:t>
            </a: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solidFill>
                  <a:prstClr val="black"/>
                </a:solidFill>
                <a:latin typeface="BIZ UDPゴシック" panose="020B0400000000000000" pitchFamily="50" charset="-128"/>
                <a:ea typeface="BIZ UDPゴシック" panose="020B0400000000000000" pitchFamily="50" charset="-128"/>
              </a:rPr>
              <a:t>　その他、大阪市・堺市以外の市町村立学校へも協力の得られる範囲で調査。</a:t>
            </a: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solidFill>
                  <a:prstClr val="black"/>
                </a:solidFill>
                <a:latin typeface="BIZ UDPゴシック" panose="020B0400000000000000" pitchFamily="50" charset="-128"/>
                <a:ea typeface="BIZ UDPゴシック" panose="020B0400000000000000" pitchFamily="50" charset="-128"/>
              </a:rPr>
              <a:t>２</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調査時期・期間</a:t>
            </a:r>
            <a:r>
              <a:rPr kumimoji="1" lang="ja-JP" altLang="en-US" sz="1400" dirty="0">
                <a:solidFill>
                  <a:prstClr val="black"/>
                </a:solidFill>
                <a:latin typeface="BIZ UDPゴシック" panose="020B0400000000000000" pitchFamily="50" charset="-128"/>
                <a:ea typeface="BIZ UDPゴシック" panose="020B0400000000000000" pitchFamily="50" charset="-128"/>
              </a:rPr>
              <a:t>（府内学校、医療機関及び放課後等デイサービスに</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ついて、いずれも開始が延期となる可能性有）</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a:lnSpc>
                <a:spcPct val="120000"/>
              </a:lnSpc>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・府内学校：</a:t>
            </a:r>
            <a:r>
              <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9</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月下旬から実施、調査期間は１ヶ月程度を予定</a:t>
            </a: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・医療機関：</a:t>
            </a:r>
            <a:r>
              <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9</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月下旬から実施、調査期間は１ヶ月程度を予定</a:t>
            </a: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・放課後等デイサービス：</a:t>
            </a:r>
            <a:r>
              <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10</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月以降実施の方向で検討。</a:t>
            </a:r>
            <a:r>
              <a:rPr kumimoji="1" lang="ja-JP" altLang="en-US" sz="1400" dirty="0">
                <a:solidFill>
                  <a:prstClr val="black"/>
                </a:solidFill>
                <a:latin typeface="BIZ UDPゴシック" panose="020B0400000000000000" pitchFamily="50" charset="-128"/>
                <a:ea typeface="BIZ UDPゴシック" panose="020B0400000000000000" pitchFamily="50" charset="-128"/>
              </a:rPr>
              <a:t>　</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調査期間は１ヶ月程度を予定</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dirty="0">
                <a:solidFill>
                  <a:prstClr val="black"/>
                </a:solidFill>
                <a:latin typeface="BIZ UDPゴシック" panose="020B0400000000000000" pitchFamily="50" charset="-128"/>
                <a:ea typeface="BIZ UDPゴシック" panose="020B0400000000000000" pitchFamily="50" charset="-128"/>
              </a:rPr>
              <a:t>・当事者及び家族へのインタビュー調査：</a:t>
            </a:r>
            <a:r>
              <a:rPr kumimoji="1" lang="en-US" altLang="ja-JP" sz="1400" dirty="0">
                <a:solidFill>
                  <a:prstClr val="black"/>
                </a:solidFill>
                <a:latin typeface="BIZ UDPゴシック" panose="020B0400000000000000" pitchFamily="50" charset="-128"/>
                <a:ea typeface="BIZ UDPゴシック" panose="020B0400000000000000" pitchFamily="50" charset="-128"/>
              </a:rPr>
              <a:t>9</a:t>
            </a:r>
            <a:r>
              <a:rPr kumimoji="1" lang="ja-JP" altLang="en-US" sz="1400" dirty="0">
                <a:solidFill>
                  <a:prstClr val="black"/>
                </a:solidFill>
                <a:latin typeface="BIZ UDPゴシック" panose="020B0400000000000000" pitchFamily="50" charset="-128"/>
                <a:ea typeface="BIZ UDPゴシック" panose="020B0400000000000000" pitchFamily="50" charset="-128"/>
              </a:rPr>
              <a:t>月以降順次実施中</a:t>
            </a: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a:lnSpc>
                <a:spcPct val="120000"/>
              </a:lnSpc>
              <a:defRPr/>
            </a:pPr>
            <a:endPar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３　設問数</a:t>
            </a:r>
            <a:r>
              <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府内学校、医療機関及び放課後等デイサービス</a:t>
            </a:r>
            <a:r>
              <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・択一式</a:t>
            </a:r>
            <a:r>
              <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10</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15</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問程度、自由記述５問程度　</a:t>
            </a: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４　回答方法　</a:t>
            </a:r>
            <a:r>
              <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Web</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上の回答フォームに無記名で入力</a:t>
            </a: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（高次脳機能障がいについての説明動画（</a:t>
            </a:r>
            <a:r>
              <a:rPr kumimoji="1" lang="en-US" altLang="ja-JP" sz="1400" dirty="0">
                <a:solidFill>
                  <a:prstClr val="black"/>
                </a:solidFill>
                <a:latin typeface="BIZ UDPゴシック" panose="020B0400000000000000" pitchFamily="50" charset="-128"/>
                <a:ea typeface="BIZ UDPゴシック" panose="020B0400000000000000" pitchFamily="50" charset="-128"/>
              </a:rPr>
              <a:t>5</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分程度）を添付予定）</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５　その他</a:t>
            </a:r>
          </a:p>
          <a:p>
            <a:pPr marL="0" marR="0" lvl="0" indent="0" algn="l" defTabSz="457200" rtl="0" eaLnBrk="1" fontAlgn="auto" latinLnBrk="0" hangingPunct="1">
              <a:lnSpc>
                <a:spcPct val="12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府立学校長会にて、実態調査の実施や子どもの高次脳機能障がいに対する配慮の必要性についての説明を実施。</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81944474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725</Words>
  <Application>Microsoft Office PowerPoint</Application>
  <PresentationFormat>A4 210 x 297 mm</PresentationFormat>
  <Paragraphs>49</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BIZ UDPゴシック</vt:lpstr>
      <vt:lpstr>游ゴシック</vt:lpstr>
      <vt:lpstr>Arial</vt:lpstr>
      <vt:lpstr>Calibri</vt:lpstr>
      <vt:lpstr>Calibri Light</vt:lpstr>
      <vt:lpstr>Office テーマ</vt:lpstr>
      <vt:lpstr>議題３　高次脳機能障がい児支援の方向性について</vt:lpstr>
      <vt:lpstr>議題３　高次脳機能障がい児支援の方向性について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2024-10-01T06:15:48Z</dcterms:created>
  <dcterms:modified xsi:type="dcterms:W3CDTF">2024-10-01T06:16:03Z</dcterms:modified>
</cp:coreProperties>
</file>