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10" removePersonalInfoOnSave="1" saveSubsetFonts="1">
  <p:sldMasterIdLst>
    <p:sldMasterId id="2147483660" r:id="rId1"/>
  </p:sldMasterIdLst>
  <p:notesMasterIdLst>
    <p:notesMasterId r:id="rId8"/>
  </p:notesMasterIdLst>
  <p:handoutMasterIdLst>
    <p:handoutMasterId r:id="rId9"/>
  </p:handoutMasterIdLst>
  <p:sldIdLst>
    <p:sldId id="272" r:id="rId2"/>
    <p:sldId id="273" r:id="rId3"/>
    <p:sldId id="274" r:id="rId4"/>
    <p:sldId id="277" r:id="rId5"/>
    <p:sldId id="275" r:id="rId6"/>
    <p:sldId id="276" r:id="rId7"/>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434" autoAdjust="0"/>
  </p:normalViewPr>
  <p:slideViewPr>
    <p:cSldViewPr snapToGrid="0">
      <p:cViewPr varScale="1">
        <p:scale>
          <a:sx n="115" d="100"/>
          <a:sy n="115" d="100"/>
        </p:scale>
        <p:origin x="1080" y="108"/>
      </p:cViewPr>
      <p:guideLst/>
    </p:cSldViewPr>
  </p:slideViewPr>
  <p:notesTextViewPr>
    <p:cViewPr>
      <p:scale>
        <a:sx n="3" d="2"/>
        <a:sy n="3" d="2"/>
      </p:scale>
      <p:origin x="0" y="0"/>
    </p:cViewPr>
  </p:notesTextViewPr>
  <p:notesViewPr>
    <p:cSldViewPr snapToGrid="0">
      <p:cViewPr varScale="1">
        <p:scale>
          <a:sx n="54" d="100"/>
          <a:sy n="54" d="100"/>
        </p:scale>
        <p:origin x="282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B3E41890-89ED-4C4E-8B7D-F49ED835F3A2}" type="datetimeFigureOut">
              <a:rPr kumimoji="1" lang="ja-JP" altLang="en-US" smtClean="0"/>
              <a:t>2024/10/1</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C57FEB79-0123-476F-9B2A-637BBA3ED92C}" type="slidenum">
              <a:rPr kumimoji="1" lang="ja-JP" altLang="en-US" smtClean="0"/>
              <a:t>‹#›</a:t>
            </a:fld>
            <a:endParaRPr kumimoji="1" lang="ja-JP" altLang="en-US"/>
          </a:p>
        </p:txBody>
      </p:sp>
    </p:spTree>
    <p:extLst>
      <p:ext uri="{BB962C8B-B14F-4D97-AF65-F5344CB8AC3E}">
        <p14:creationId xmlns:p14="http://schemas.microsoft.com/office/powerpoint/2010/main" val="35037117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00AB8E3B-16AA-47EA-8EC4-DB493BABF76B}" type="datetimeFigureOut">
              <a:rPr kumimoji="1" lang="ja-JP" altLang="en-US" smtClean="0"/>
              <a:t>2024/10/1</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D53C52C7-AACD-483D-8040-C0830BB2FE86}" type="slidenum">
              <a:rPr kumimoji="1" lang="ja-JP" altLang="en-US" smtClean="0"/>
              <a:t>‹#›</a:t>
            </a:fld>
            <a:endParaRPr kumimoji="1" lang="ja-JP" altLang="en-US"/>
          </a:p>
        </p:txBody>
      </p:sp>
    </p:spTree>
    <p:extLst>
      <p:ext uri="{BB962C8B-B14F-4D97-AF65-F5344CB8AC3E}">
        <p14:creationId xmlns:p14="http://schemas.microsoft.com/office/powerpoint/2010/main" val="23855373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87DDA57-5803-4B1D-8DC9-66DE9FC0167A}" type="datetime1">
              <a:rPr kumimoji="1" lang="ja-JP" altLang="en-US" smtClean="0"/>
              <a:t>2024/10/1</a:t>
            </a:fld>
            <a:endParaRPr kumimoji="1" lang="ja-JP" altLang="en-US"/>
          </a:p>
        </p:txBody>
      </p:sp>
      <p:sp>
        <p:nvSpPr>
          <p:cNvPr id="5" name="Footer Placeholder 4"/>
          <p:cNvSpPr>
            <a:spLocks noGrp="1"/>
          </p:cNvSpPr>
          <p:nvPr>
            <p:ph type="ftr" sz="quarter" idx="11"/>
          </p:nvPr>
        </p:nvSpPr>
        <p:spPr/>
        <p:txBody>
          <a:bodyPr/>
          <a:lstStyle/>
          <a:p>
            <a:r>
              <a:rPr kumimoji="1" lang="ja-JP" altLang="en-US"/>
              <a:t>意見交換テーマ２　普及啓発及び人材育成</a:t>
            </a:r>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1035145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EDF692-E0F0-4523-9AFC-41EBCF450B16}" type="datetime1">
              <a:rPr kumimoji="1" lang="ja-JP" altLang="en-US" smtClean="0"/>
              <a:t>2024/10/1</a:t>
            </a:fld>
            <a:endParaRPr kumimoji="1" lang="ja-JP" altLang="en-US"/>
          </a:p>
        </p:txBody>
      </p:sp>
      <p:sp>
        <p:nvSpPr>
          <p:cNvPr id="5" name="Footer Placeholder 4"/>
          <p:cNvSpPr>
            <a:spLocks noGrp="1"/>
          </p:cNvSpPr>
          <p:nvPr>
            <p:ph type="ftr" sz="quarter" idx="11"/>
          </p:nvPr>
        </p:nvSpPr>
        <p:spPr/>
        <p:txBody>
          <a:bodyPr/>
          <a:lstStyle/>
          <a:p>
            <a:r>
              <a:rPr kumimoji="1" lang="ja-JP" altLang="en-US"/>
              <a:t>意見交換テーマ２　普及啓発及び人材育成</a:t>
            </a:r>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295005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46633B4-1827-4BF3-91B4-3F9C746C3552}" type="datetime1">
              <a:rPr kumimoji="1" lang="ja-JP" altLang="en-US" smtClean="0"/>
              <a:t>2024/10/1</a:t>
            </a:fld>
            <a:endParaRPr kumimoji="1" lang="ja-JP" altLang="en-US"/>
          </a:p>
        </p:txBody>
      </p:sp>
      <p:sp>
        <p:nvSpPr>
          <p:cNvPr id="5" name="Footer Placeholder 4"/>
          <p:cNvSpPr>
            <a:spLocks noGrp="1"/>
          </p:cNvSpPr>
          <p:nvPr>
            <p:ph type="ftr" sz="quarter" idx="11"/>
          </p:nvPr>
        </p:nvSpPr>
        <p:spPr/>
        <p:txBody>
          <a:bodyPr/>
          <a:lstStyle/>
          <a:p>
            <a:r>
              <a:rPr kumimoji="1" lang="ja-JP" altLang="en-US"/>
              <a:t>意見交換テーマ２　普及啓発及び人材育成</a:t>
            </a:r>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697111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BIZ UDPゴシック" panose="020B0400000000000000" pitchFamily="50" charset="-128"/>
                <a:ea typeface="BIZ UDPゴシック" panose="020B0400000000000000" pitchFamily="50" charset="-128"/>
              </a:defRPr>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lvl1pPr>
              <a:defRPr>
                <a:latin typeface="BIZ UDPゴシック" panose="020B0400000000000000" pitchFamily="50" charset="-128"/>
                <a:ea typeface="BIZ UDPゴシック" panose="020B0400000000000000" pitchFamily="50" charset="-128"/>
              </a:defRPr>
            </a:lvl1pPr>
            <a:lvl2pPr>
              <a:defRPr>
                <a:latin typeface="BIZ UDPゴシック" panose="020B0400000000000000" pitchFamily="50" charset="-128"/>
                <a:ea typeface="BIZ UDPゴシック" panose="020B0400000000000000" pitchFamily="50" charset="-128"/>
              </a:defRPr>
            </a:lvl2pPr>
            <a:lvl3pPr>
              <a:defRPr>
                <a:latin typeface="BIZ UDPゴシック" panose="020B0400000000000000" pitchFamily="50" charset="-128"/>
                <a:ea typeface="BIZ UDPゴシック" panose="020B0400000000000000" pitchFamily="50" charset="-128"/>
              </a:defRPr>
            </a:lvl3pPr>
            <a:lvl4pPr>
              <a:defRPr>
                <a:latin typeface="BIZ UDPゴシック" panose="020B0400000000000000" pitchFamily="50" charset="-128"/>
                <a:ea typeface="BIZ UDPゴシック" panose="020B0400000000000000" pitchFamily="50" charset="-128"/>
              </a:defRPr>
            </a:lvl4pPr>
            <a:lvl5pPr>
              <a:defRPr>
                <a:latin typeface="BIZ UDPゴシック" panose="020B0400000000000000" pitchFamily="50" charset="-128"/>
                <a:ea typeface="BIZ UDPゴシック" panose="020B0400000000000000"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lvl1pPr>
              <a:defRPr>
                <a:latin typeface="BIZ UDPゴシック" panose="020B0400000000000000" pitchFamily="50" charset="-128"/>
                <a:ea typeface="BIZ UDPゴシック" panose="020B0400000000000000" pitchFamily="50" charset="-128"/>
              </a:defRPr>
            </a:lvl1pPr>
          </a:lstStyle>
          <a:p>
            <a:fld id="{5C9A9BAE-3030-46D6-9269-12CA03A626B5}" type="datetime1">
              <a:rPr kumimoji="1" lang="ja-JP" altLang="en-US" smtClean="0"/>
              <a:t>2024/10/1</a:t>
            </a:fld>
            <a:endParaRPr kumimoji="1" lang="ja-JP" altLang="en-US"/>
          </a:p>
        </p:txBody>
      </p:sp>
      <p:sp>
        <p:nvSpPr>
          <p:cNvPr id="5" name="Footer Placeholder 4"/>
          <p:cNvSpPr>
            <a:spLocks noGrp="1"/>
          </p:cNvSpPr>
          <p:nvPr>
            <p:ph type="ftr" sz="quarter" idx="11"/>
          </p:nvPr>
        </p:nvSpPr>
        <p:spPr/>
        <p:txBody>
          <a:bodyPr/>
          <a:lstStyle>
            <a:lvl1pPr>
              <a:defRPr b="0">
                <a:latin typeface="BIZ UDPゴシック" panose="020B0400000000000000" pitchFamily="50" charset="-128"/>
                <a:ea typeface="BIZ UDPゴシック" panose="020B0400000000000000" pitchFamily="50" charset="-128"/>
              </a:defRPr>
            </a:lvl1pPr>
          </a:lstStyle>
          <a:p>
            <a:r>
              <a:rPr kumimoji="1" lang="ja-JP" altLang="en-US"/>
              <a:t>意見交換テーマ２　普及啓発及び人材育成</a:t>
            </a:r>
            <a:endParaRPr kumimoji="1" lang="ja-JP" altLang="en-US" dirty="0"/>
          </a:p>
        </p:txBody>
      </p:sp>
      <p:sp>
        <p:nvSpPr>
          <p:cNvPr id="6" name="Slide Number Placeholder 5"/>
          <p:cNvSpPr>
            <a:spLocks noGrp="1"/>
          </p:cNvSpPr>
          <p:nvPr>
            <p:ph type="sldNum" sz="quarter" idx="12"/>
          </p:nvPr>
        </p:nvSpPr>
        <p:spPr>
          <a:xfrm>
            <a:off x="7473192" y="6356352"/>
            <a:ext cx="2228850" cy="365125"/>
          </a:xfrm>
        </p:spPr>
        <p:txBody>
          <a:bodyPr/>
          <a:lstStyle>
            <a:lvl1pPr>
              <a:defRPr sz="1800" b="1">
                <a:solidFill>
                  <a:schemeClr val="tx1"/>
                </a:solidFill>
                <a:latin typeface="BIZ UDPゴシック" panose="020B0400000000000000" pitchFamily="50" charset="-128"/>
                <a:ea typeface="BIZ UDPゴシック" panose="020B0400000000000000" pitchFamily="50" charset="-128"/>
              </a:defRPr>
            </a:lvl1pPr>
          </a:lstStyle>
          <a:p>
            <a:fld id="{8AAA9E22-95CD-4913-8295-F7735B0BBB9F}" type="slidenum">
              <a:rPr kumimoji="1" lang="ja-JP" altLang="en-US" smtClean="0"/>
              <a:pPr/>
              <a:t>‹#›</a:t>
            </a:fld>
            <a:endParaRPr kumimoji="1" lang="ja-JP" altLang="en-US" dirty="0"/>
          </a:p>
        </p:txBody>
      </p:sp>
    </p:spTree>
    <p:extLst>
      <p:ext uri="{BB962C8B-B14F-4D97-AF65-F5344CB8AC3E}">
        <p14:creationId xmlns:p14="http://schemas.microsoft.com/office/powerpoint/2010/main" val="1481866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
        <p:nvSpPr>
          <p:cNvPr id="4" name="Date Placeholder 3"/>
          <p:cNvSpPr>
            <a:spLocks noGrp="1"/>
          </p:cNvSpPr>
          <p:nvPr>
            <p:ph type="dt" sz="half" idx="10"/>
          </p:nvPr>
        </p:nvSpPr>
        <p:spPr/>
        <p:txBody>
          <a:bodyPr/>
          <a:lstStyle/>
          <a:p>
            <a:fld id="{7CE4B09B-CAA8-4E6A-9E5E-40510435B7E2}" type="datetime1">
              <a:rPr kumimoji="1" lang="ja-JP" altLang="en-US" smtClean="0"/>
              <a:t>2024/10/1</a:t>
            </a:fld>
            <a:endParaRPr kumimoji="1" lang="ja-JP" altLang="en-US" dirty="0"/>
          </a:p>
        </p:txBody>
      </p:sp>
      <p:sp>
        <p:nvSpPr>
          <p:cNvPr id="5" name="Footer Placeholder 4"/>
          <p:cNvSpPr>
            <a:spLocks noGrp="1"/>
          </p:cNvSpPr>
          <p:nvPr>
            <p:ph type="ftr" sz="quarter" idx="11"/>
          </p:nvPr>
        </p:nvSpPr>
        <p:spPr/>
        <p:txBody>
          <a:bodyPr/>
          <a:lstStyle/>
          <a:p>
            <a:r>
              <a:rPr kumimoji="1" lang="ja-JP" altLang="en-US"/>
              <a:t>意見交換テーマ２　普及啓発及び人材育成</a:t>
            </a:r>
            <a:endParaRPr kumimoji="1" lang="ja-JP" altLang="en-US" dirty="0"/>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09030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00180E7-050F-487A-8C70-EB2C400A9E67}" type="datetime1">
              <a:rPr kumimoji="1" lang="ja-JP" altLang="en-US" smtClean="0"/>
              <a:t>2024/10/1</a:t>
            </a:fld>
            <a:endParaRPr kumimoji="1" lang="ja-JP" altLang="en-US"/>
          </a:p>
        </p:txBody>
      </p:sp>
      <p:sp>
        <p:nvSpPr>
          <p:cNvPr id="6" name="Footer Placeholder 5"/>
          <p:cNvSpPr>
            <a:spLocks noGrp="1"/>
          </p:cNvSpPr>
          <p:nvPr>
            <p:ph type="ftr" sz="quarter" idx="11"/>
          </p:nvPr>
        </p:nvSpPr>
        <p:spPr/>
        <p:txBody>
          <a:bodyPr/>
          <a:lstStyle/>
          <a:p>
            <a:r>
              <a:rPr kumimoji="1" lang="ja-JP" altLang="en-US"/>
              <a:t>意見交換テーマ２　普及啓発及び人材育成</a:t>
            </a:r>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2627433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5187114-079F-4337-8902-01A6D17E04CD}" type="datetime1">
              <a:rPr kumimoji="1" lang="ja-JP" altLang="en-US" smtClean="0"/>
              <a:t>2024/10/1</a:t>
            </a:fld>
            <a:endParaRPr kumimoji="1" lang="ja-JP" altLang="en-US"/>
          </a:p>
        </p:txBody>
      </p:sp>
      <p:sp>
        <p:nvSpPr>
          <p:cNvPr id="8" name="Footer Placeholder 7"/>
          <p:cNvSpPr>
            <a:spLocks noGrp="1"/>
          </p:cNvSpPr>
          <p:nvPr>
            <p:ph type="ftr" sz="quarter" idx="11"/>
          </p:nvPr>
        </p:nvSpPr>
        <p:spPr/>
        <p:txBody>
          <a:bodyPr/>
          <a:lstStyle/>
          <a:p>
            <a:r>
              <a:rPr kumimoji="1" lang="ja-JP" altLang="en-US"/>
              <a:t>意見交換テーマ２　普及啓発及び人材育成</a:t>
            </a:r>
          </a:p>
        </p:txBody>
      </p:sp>
      <p:sp>
        <p:nvSpPr>
          <p:cNvPr id="9" name="Slide Number Placeholder 8"/>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1036238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1D4160C-0144-4214-BF76-74AD70CB316C}" type="datetime1">
              <a:rPr kumimoji="1" lang="ja-JP" altLang="en-US" smtClean="0"/>
              <a:t>2024/10/1</a:t>
            </a:fld>
            <a:endParaRPr kumimoji="1" lang="ja-JP" altLang="en-US"/>
          </a:p>
        </p:txBody>
      </p:sp>
      <p:sp>
        <p:nvSpPr>
          <p:cNvPr id="4" name="Footer Placeholder 3"/>
          <p:cNvSpPr>
            <a:spLocks noGrp="1"/>
          </p:cNvSpPr>
          <p:nvPr>
            <p:ph type="ftr" sz="quarter" idx="11"/>
          </p:nvPr>
        </p:nvSpPr>
        <p:spPr/>
        <p:txBody>
          <a:bodyPr/>
          <a:lstStyle/>
          <a:p>
            <a:r>
              <a:rPr kumimoji="1" lang="ja-JP" altLang="en-US"/>
              <a:t>意見交換テーマ２　普及啓発及び人材育成</a:t>
            </a:r>
          </a:p>
        </p:txBody>
      </p:sp>
      <p:sp>
        <p:nvSpPr>
          <p:cNvPr id="5" name="Slide Number Placeholder 4"/>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621488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579F99-4A12-4C62-961F-9F46EB94FBAA}" type="datetime1">
              <a:rPr kumimoji="1" lang="ja-JP" altLang="en-US" smtClean="0"/>
              <a:t>2024/10/1</a:t>
            </a:fld>
            <a:endParaRPr kumimoji="1" lang="ja-JP" altLang="en-US"/>
          </a:p>
        </p:txBody>
      </p:sp>
      <p:sp>
        <p:nvSpPr>
          <p:cNvPr id="3" name="Footer Placeholder 2"/>
          <p:cNvSpPr>
            <a:spLocks noGrp="1"/>
          </p:cNvSpPr>
          <p:nvPr>
            <p:ph type="ftr" sz="quarter" idx="11"/>
          </p:nvPr>
        </p:nvSpPr>
        <p:spPr/>
        <p:txBody>
          <a:bodyPr/>
          <a:lstStyle/>
          <a:p>
            <a:r>
              <a:rPr kumimoji="1" lang="ja-JP" altLang="en-US"/>
              <a:t>意見交換テーマ２　普及啓発及び人材育成</a:t>
            </a:r>
          </a:p>
        </p:txBody>
      </p:sp>
      <p:sp>
        <p:nvSpPr>
          <p:cNvPr id="4" name="Slide Number Placeholder 3"/>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157233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AA86041-3F6E-4C91-8CC5-A584863E2790}" type="datetime1">
              <a:rPr kumimoji="1" lang="ja-JP" altLang="en-US" smtClean="0"/>
              <a:t>2024/10/1</a:t>
            </a:fld>
            <a:endParaRPr kumimoji="1" lang="ja-JP" altLang="en-US"/>
          </a:p>
        </p:txBody>
      </p:sp>
      <p:sp>
        <p:nvSpPr>
          <p:cNvPr id="6" name="Footer Placeholder 5"/>
          <p:cNvSpPr>
            <a:spLocks noGrp="1"/>
          </p:cNvSpPr>
          <p:nvPr>
            <p:ph type="ftr" sz="quarter" idx="11"/>
          </p:nvPr>
        </p:nvSpPr>
        <p:spPr/>
        <p:txBody>
          <a:bodyPr/>
          <a:lstStyle/>
          <a:p>
            <a:r>
              <a:rPr kumimoji="1" lang="ja-JP" altLang="en-US"/>
              <a:t>意見交換テーマ２　普及啓発及び人材育成</a:t>
            </a:r>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506643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1B4C293-7549-45F1-AA8A-BE2311FAC455}" type="datetime1">
              <a:rPr kumimoji="1" lang="ja-JP" altLang="en-US" smtClean="0"/>
              <a:t>2024/10/1</a:t>
            </a:fld>
            <a:endParaRPr kumimoji="1" lang="ja-JP" altLang="en-US"/>
          </a:p>
        </p:txBody>
      </p:sp>
      <p:sp>
        <p:nvSpPr>
          <p:cNvPr id="6" name="Footer Placeholder 5"/>
          <p:cNvSpPr>
            <a:spLocks noGrp="1"/>
          </p:cNvSpPr>
          <p:nvPr>
            <p:ph type="ftr" sz="quarter" idx="11"/>
          </p:nvPr>
        </p:nvSpPr>
        <p:spPr/>
        <p:txBody>
          <a:bodyPr/>
          <a:lstStyle/>
          <a:p>
            <a:r>
              <a:rPr kumimoji="1" lang="ja-JP" altLang="en-US"/>
              <a:t>意見交換テーマ２　普及啓発及び人材育成</a:t>
            </a:r>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889696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697980-404C-4AF5-9EDC-C2C66179134D}" type="datetime1">
              <a:rPr kumimoji="1" lang="ja-JP" altLang="en-US" smtClean="0"/>
              <a:t>2024/10/1</a:t>
            </a:fld>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b="1">
                <a:solidFill>
                  <a:schemeClr val="tx1">
                    <a:tint val="75000"/>
                  </a:schemeClr>
                </a:solidFill>
              </a:defRPr>
            </a:lvl1pPr>
          </a:lstStyle>
          <a:p>
            <a:fld id="{8AAA9E22-95CD-4913-8295-F7735B0BBB9F}" type="slidenum">
              <a:rPr kumimoji="1" lang="ja-JP" altLang="en-US" smtClean="0"/>
              <a:pPr/>
              <a:t>‹#›</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dirty="0"/>
              <a:t>意見交換テーマ２　普及啓発及び人材育成</a:t>
            </a:r>
          </a:p>
        </p:txBody>
      </p:sp>
    </p:spTree>
    <p:extLst>
      <p:ext uri="{BB962C8B-B14F-4D97-AF65-F5344CB8AC3E}">
        <p14:creationId xmlns:p14="http://schemas.microsoft.com/office/powerpoint/2010/main" val="21366558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48000"/>
          </a:xfrm>
          <a:solidFill>
            <a:schemeClr val="accent5">
              <a:lumMod val="75000"/>
            </a:schemeClr>
          </a:solidFill>
        </p:spPr>
        <p:txBody>
          <a:bodyPr>
            <a:normAutofit/>
          </a:bodyPr>
          <a:lstStyle/>
          <a:p>
            <a:pPr algn="ctr"/>
            <a:r>
              <a:rPr lang="ja-JP" altLang="en-US" sz="2400" b="1" dirty="0">
                <a:solidFill>
                  <a:schemeClr val="bg1"/>
                </a:solidFill>
              </a:rPr>
              <a:t>議題２　高次脳機能障がいの普及啓発の方向性について</a:t>
            </a:r>
            <a:endParaRPr lang="ja-JP" altLang="en-US" sz="2000" b="1" dirty="0">
              <a:solidFill>
                <a:schemeClr val="bg1"/>
              </a:solidFill>
            </a:endParaRPr>
          </a:p>
        </p:txBody>
      </p:sp>
      <p:sp>
        <p:nvSpPr>
          <p:cNvPr id="3" name="コンテンツ プレースホルダー 2"/>
          <p:cNvSpPr>
            <a:spLocks noGrp="1"/>
          </p:cNvSpPr>
          <p:nvPr>
            <p:ph idx="1"/>
          </p:nvPr>
        </p:nvSpPr>
        <p:spPr>
          <a:xfrm>
            <a:off x="0" y="648003"/>
            <a:ext cx="9906000" cy="331435"/>
          </a:xfrm>
          <a:solidFill>
            <a:schemeClr val="accent1">
              <a:lumMod val="20000"/>
              <a:lumOff val="80000"/>
            </a:schemeClr>
          </a:solidFill>
        </p:spPr>
        <p:txBody>
          <a:bodyPr>
            <a:normAutofit/>
          </a:bodyPr>
          <a:lstStyle/>
          <a:p>
            <a:pPr marL="0" indent="0">
              <a:buNone/>
            </a:pPr>
            <a:r>
              <a:rPr lang="ja-JP" altLang="en-US" sz="1600" b="1" dirty="0">
                <a:latin typeface="+mn-ea"/>
              </a:rPr>
              <a:t>ご意見いただきたい内容：効果的な普及啓発方法について</a:t>
            </a:r>
            <a:endParaRPr lang="en-US" altLang="ja-JP" sz="1600" b="1" dirty="0">
              <a:latin typeface="+mn-ea"/>
            </a:endParaRPr>
          </a:p>
          <a:p>
            <a:endParaRPr lang="ja-JP" altLang="en-US" sz="1200" dirty="0"/>
          </a:p>
        </p:txBody>
      </p:sp>
      <p:sp>
        <p:nvSpPr>
          <p:cNvPr id="4" name="スライド番号プレースホルダー 3"/>
          <p:cNvSpPr>
            <a:spLocks noGrp="1"/>
          </p:cNvSpPr>
          <p:nvPr>
            <p:ph type="sldNum" sz="quarter" idx="12"/>
          </p:nvPr>
        </p:nvSpPr>
        <p:spPr/>
        <p:txBody>
          <a:bodyPr/>
          <a:lstStyle/>
          <a:p>
            <a:r>
              <a:rPr kumimoji="1" lang="en-US" altLang="ja-JP" dirty="0"/>
              <a:t>15</a:t>
            </a:r>
            <a:endParaRPr kumimoji="1" lang="ja-JP" altLang="en-US" dirty="0"/>
          </a:p>
        </p:txBody>
      </p:sp>
      <p:sp>
        <p:nvSpPr>
          <p:cNvPr id="5" name="テキスト ボックス 4"/>
          <p:cNvSpPr txBox="1"/>
          <p:nvPr/>
        </p:nvSpPr>
        <p:spPr>
          <a:xfrm>
            <a:off x="0" y="992527"/>
            <a:ext cx="9906000" cy="3816429"/>
          </a:xfrm>
          <a:prstGeom prst="rect">
            <a:avLst/>
          </a:prstGeom>
          <a:noFill/>
        </p:spPr>
        <p:txBody>
          <a:bodyPr wrap="square" rtlCol="0">
            <a:spAutoFit/>
          </a:bodyPr>
          <a:lstStyle/>
          <a:p>
            <a:r>
              <a:rPr kumimoji="1" lang="ja-JP" altLang="en-US" b="1" dirty="0">
                <a:latin typeface="BIZ UDPゴシック" panose="020B0400000000000000" pitchFamily="50" charset="-128"/>
                <a:ea typeface="BIZ UDPゴシック" panose="020B0400000000000000" pitchFamily="50" charset="-128"/>
              </a:rPr>
              <a:t>１．普及啓発イベント</a:t>
            </a:r>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sz="2600"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812845654"/>
              </p:ext>
            </p:extLst>
          </p:nvPr>
        </p:nvGraphicFramePr>
        <p:xfrm>
          <a:off x="367719" y="2245730"/>
          <a:ext cx="8870115" cy="3680004"/>
        </p:xfrm>
        <a:graphic>
          <a:graphicData uri="http://schemas.openxmlformats.org/drawingml/2006/table">
            <a:tbl>
              <a:tblPr firstRow="1" bandRow="1">
                <a:tableStyleId>{69012ECD-51FC-41F1-AA8D-1B2483CD663E}</a:tableStyleId>
              </a:tblPr>
              <a:tblGrid>
                <a:gridCol w="2536273">
                  <a:extLst>
                    <a:ext uri="{9D8B030D-6E8A-4147-A177-3AD203B41FA5}">
                      <a16:colId xmlns:a16="http://schemas.microsoft.com/office/drawing/2014/main" val="1961910362"/>
                    </a:ext>
                  </a:extLst>
                </a:gridCol>
                <a:gridCol w="2148068">
                  <a:extLst>
                    <a:ext uri="{9D8B030D-6E8A-4147-A177-3AD203B41FA5}">
                      <a16:colId xmlns:a16="http://schemas.microsoft.com/office/drawing/2014/main" val="1047708475"/>
                    </a:ext>
                  </a:extLst>
                </a:gridCol>
                <a:gridCol w="4185774">
                  <a:extLst>
                    <a:ext uri="{9D8B030D-6E8A-4147-A177-3AD203B41FA5}">
                      <a16:colId xmlns:a16="http://schemas.microsoft.com/office/drawing/2014/main" val="3842641518"/>
                    </a:ext>
                  </a:extLst>
                </a:gridCol>
              </a:tblGrid>
              <a:tr h="278133">
                <a:tc>
                  <a:txBody>
                    <a:bodyPr/>
                    <a:lstStyle/>
                    <a:p>
                      <a:pPr algn="ctr"/>
                      <a:r>
                        <a:rPr kumimoji="1" lang="ja-JP" altLang="en-US" sz="1100" dirty="0">
                          <a:latin typeface="BIZ UDPゴシック" panose="020B0400000000000000" pitchFamily="50" charset="-128"/>
                          <a:ea typeface="BIZ UDPゴシック" panose="020B0400000000000000" pitchFamily="50" charset="-128"/>
                        </a:rPr>
                        <a:t>時期</a:t>
                      </a:r>
                      <a:endParaRPr kumimoji="1" lang="en-US" altLang="ja-JP" sz="1100" dirty="0">
                        <a:latin typeface="BIZ UDPゴシック" panose="020B0400000000000000" pitchFamily="50" charset="-128"/>
                        <a:ea typeface="BIZ UDPゴシック" panose="020B0400000000000000" pitchFamily="50" charset="-128"/>
                      </a:endParaRPr>
                    </a:p>
                  </a:txBody>
                  <a:tcPr>
                    <a:lnR w="12700" cap="flat" cmpd="sng" algn="ctr">
                      <a:solidFill>
                        <a:schemeClr val="accent5">
                          <a:lumMod val="60000"/>
                          <a:lumOff val="40000"/>
                        </a:schemeClr>
                      </a:solidFill>
                      <a:prstDash val="solid"/>
                      <a:round/>
                      <a:headEnd type="none" w="med" len="med"/>
                      <a:tailEnd type="none" w="med" len="med"/>
                    </a:lnR>
                  </a:tcPr>
                </a:tc>
                <a:tc>
                  <a:txBody>
                    <a:bodyPr/>
                    <a:lstStyle/>
                    <a:p>
                      <a:pPr algn="ctr"/>
                      <a:r>
                        <a:rPr kumimoji="1" lang="ja-JP" altLang="en-US" sz="1100" dirty="0">
                          <a:latin typeface="BIZ UDPゴシック" panose="020B0400000000000000" pitchFamily="50" charset="-128"/>
                          <a:ea typeface="BIZ UDPゴシック" panose="020B0400000000000000" pitchFamily="50" charset="-128"/>
                        </a:rPr>
                        <a:t>会場</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tcPr>
                </a:tc>
                <a:tc>
                  <a:txBody>
                    <a:bodyPr/>
                    <a:lstStyle/>
                    <a:p>
                      <a:pPr algn="ctr"/>
                      <a:r>
                        <a:rPr kumimoji="1" lang="ja-JP" altLang="en-US" sz="1100" dirty="0">
                          <a:latin typeface="BIZ UDPゴシック" panose="020B0400000000000000" pitchFamily="50" charset="-128"/>
                          <a:ea typeface="BIZ UDPゴシック" panose="020B0400000000000000" pitchFamily="50" charset="-128"/>
                        </a:rPr>
                        <a:t>内容</a:t>
                      </a:r>
                    </a:p>
                  </a:txBody>
                  <a:tcPr>
                    <a:lnL w="12700" cap="flat" cmpd="sng" algn="ctr">
                      <a:solidFill>
                        <a:schemeClr val="accent5">
                          <a:lumMod val="60000"/>
                          <a:lumOff val="40000"/>
                        </a:schemeClr>
                      </a:solidFill>
                      <a:prstDash val="solid"/>
                      <a:round/>
                      <a:headEnd type="none" w="med" len="med"/>
                      <a:tailEnd type="none" w="med" len="med"/>
                    </a:lnL>
                  </a:tcPr>
                </a:tc>
                <a:extLst>
                  <a:ext uri="{0D108BD9-81ED-4DB2-BD59-A6C34878D82A}">
                    <a16:rowId xmlns:a16="http://schemas.microsoft.com/office/drawing/2014/main" val="4195730130"/>
                  </a:ext>
                </a:extLst>
              </a:tr>
              <a:tr h="619321">
                <a:tc>
                  <a:txBody>
                    <a:bodyPr/>
                    <a:lstStyle/>
                    <a:p>
                      <a:r>
                        <a:rPr kumimoji="1" lang="ja-JP" altLang="en-US" sz="1100" dirty="0">
                          <a:latin typeface="BIZ UDPゴシック" panose="020B0400000000000000" pitchFamily="50" charset="-128"/>
                          <a:ea typeface="BIZ UDPゴシック" panose="020B0400000000000000" pitchFamily="50" charset="-128"/>
                        </a:rPr>
                        <a:t>令和２年２月９日（日）</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午前</a:t>
                      </a:r>
                      <a:r>
                        <a:rPr kumimoji="1" lang="en-US" altLang="ja-JP" sz="1100" dirty="0">
                          <a:latin typeface="BIZ UDPゴシック" panose="020B0400000000000000" pitchFamily="50" charset="-128"/>
                          <a:ea typeface="BIZ UDPゴシック" panose="020B0400000000000000" pitchFamily="50" charset="-128"/>
                        </a:rPr>
                        <a:t>10</a:t>
                      </a:r>
                      <a:r>
                        <a:rPr kumimoji="1" lang="ja-JP" altLang="en-US" sz="1100" dirty="0">
                          <a:latin typeface="BIZ UDPゴシック" panose="020B0400000000000000" pitchFamily="50" charset="-128"/>
                          <a:ea typeface="BIZ UDPゴシック" panose="020B0400000000000000" pitchFamily="50" charset="-128"/>
                        </a:rPr>
                        <a:t>時から午後４時まで</a:t>
                      </a:r>
                    </a:p>
                  </a:txBody>
                  <a:tcPr>
                    <a:lnR w="12700" cap="flat" cmpd="sng" algn="ctr">
                      <a:solidFill>
                        <a:schemeClr val="accent5">
                          <a:lumMod val="60000"/>
                          <a:lumOff val="40000"/>
                        </a:schemeClr>
                      </a:solidFill>
                      <a:prstDash val="solid"/>
                      <a:round/>
                      <a:headEnd type="none" w="med" len="med"/>
                      <a:tailEnd type="none" w="med" len="med"/>
                    </a:lnR>
                  </a:tcPr>
                </a:tc>
                <a:tc>
                  <a:txBody>
                    <a:bodyPr/>
                    <a:lstStyle/>
                    <a:p>
                      <a:r>
                        <a:rPr kumimoji="1" lang="ja-JP" altLang="en-US" sz="1100" dirty="0">
                          <a:latin typeface="BIZ UDPゴシック" panose="020B0400000000000000" pitchFamily="50" charset="-128"/>
                          <a:ea typeface="BIZ UDPゴシック" panose="020B0400000000000000" pitchFamily="50" charset="-128"/>
                        </a:rPr>
                        <a:t>イオンモール大日（守口市）</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tcPr>
                </a:tc>
                <a:tc>
                  <a:txBody>
                    <a:bodyPr/>
                    <a:lstStyle/>
                    <a:p>
                      <a:pPr marL="0" indent="0">
                        <a:buFont typeface="Arial" panose="020B0604020202020204" pitchFamily="34" charset="0"/>
                        <a:buNone/>
                      </a:pPr>
                      <a:r>
                        <a:rPr kumimoji="1" lang="ja-JP" altLang="en-US" sz="1100" dirty="0">
                          <a:latin typeface="BIZ UDPゴシック" panose="020B0400000000000000" pitchFamily="50" charset="-128"/>
                          <a:ea typeface="BIZ UDPゴシック" panose="020B0400000000000000" pitchFamily="50" charset="-128"/>
                        </a:rPr>
                        <a:t>・ハンドベル演奏会　　　　・ミニクイズ</a:t>
                      </a:r>
                      <a:endParaRPr kumimoji="1" lang="en-US" altLang="ja-JP" sz="1100" dirty="0">
                        <a:latin typeface="BIZ UDPゴシック" panose="020B0400000000000000" pitchFamily="50" charset="-128"/>
                        <a:ea typeface="BIZ UDPゴシック" panose="020B0400000000000000" pitchFamily="50" charset="-128"/>
                      </a:endParaRPr>
                    </a:p>
                    <a:p>
                      <a:pPr marL="0" indent="0">
                        <a:buFont typeface="Arial" panose="020B0604020202020204" pitchFamily="34" charset="0"/>
                        <a:buNone/>
                      </a:pPr>
                      <a:r>
                        <a:rPr kumimoji="1" lang="ja-JP" altLang="en-US" sz="1100" dirty="0">
                          <a:latin typeface="BIZ UDPゴシック" panose="020B0400000000000000" pitchFamily="50" charset="-128"/>
                          <a:ea typeface="BIZ UDPゴシック" panose="020B0400000000000000" pitchFamily="50" charset="-128"/>
                        </a:rPr>
                        <a:t>・もずやんとの撮影会　　・リーフレット配布</a:t>
                      </a:r>
                      <a:endParaRPr kumimoji="1" lang="en-US" altLang="ja-JP" sz="1100" dirty="0">
                        <a:latin typeface="BIZ UDPゴシック" panose="020B0400000000000000" pitchFamily="50" charset="-128"/>
                        <a:ea typeface="BIZ UDPゴシック" panose="020B0400000000000000" pitchFamily="50" charset="-128"/>
                      </a:endParaRPr>
                    </a:p>
                    <a:p>
                      <a:pPr marL="0" indent="0">
                        <a:buFont typeface="Arial" panose="020B0604020202020204" pitchFamily="34" charset="0"/>
                        <a:buNone/>
                      </a:pPr>
                      <a:r>
                        <a:rPr kumimoji="1" lang="ja-JP" altLang="en-US" sz="1100" dirty="0">
                          <a:latin typeface="BIZ UDPゴシック" panose="020B0400000000000000" pitchFamily="50" charset="-128"/>
                          <a:ea typeface="BIZ UDPゴシック" panose="020B0400000000000000" pitchFamily="50" charset="-128"/>
                        </a:rPr>
                        <a:t>・相談ブース　　　　　　　　・工作コーナー</a:t>
                      </a:r>
                    </a:p>
                  </a:txBody>
                  <a:tcPr>
                    <a:lnL w="12700" cap="flat" cmpd="sng" algn="ctr">
                      <a:solidFill>
                        <a:schemeClr val="accent5">
                          <a:lumMod val="60000"/>
                          <a:lumOff val="40000"/>
                        </a:schemeClr>
                      </a:solidFill>
                      <a:prstDash val="solid"/>
                      <a:round/>
                      <a:headEnd type="none" w="med" len="med"/>
                      <a:tailEnd type="none" w="med" len="med"/>
                    </a:lnL>
                  </a:tcPr>
                </a:tc>
                <a:extLst>
                  <a:ext uri="{0D108BD9-81ED-4DB2-BD59-A6C34878D82A}">
                    <a16:rowId xmlns:a16="http://schemas.microsoft.com/office/drawing/2014/main" val="2500146653"/>
                  </a:ext>
                </a:extLst>
              </a:tr>
              <a:tr h="609660">
                <a:tc>
                  <a:txBody>
                    <a:bodyPr/>
                    <a:lstStyle/>
                    <a:p>
                      <a:r>
                        <a:rPr kumimoji="1" lang="ja-JP" altLang="en-US" sz="1100" dirty="0">
                          <a:latin typeface="BIZ UDPゴシック" panose="020B0400000000000000" pitchFamily="50" charset="-128"/>
                          <a:ea typeface="BIZ UDPゴシック" panose="020B0400000000000000" pitchFamily="50" charset="-128"/>
                        </a:rPr>
                        <a:t>令和３年７月</a:t>
                      </a:r>
                      <a:r>
                        <a:rPr kumimoji="1" lang="en-US" altLang="ja-JP" sz="1100" dirty="0">
                          <a:latin typeface="BIZ UDPゴシック" panose="020B0400000000000000" pitchFamily="50" charset="-128"/>
                          <a:ea typeface="BIZ UDPゴシック" panose="020B0400000000000000" pitchFamily="50" charset="-128"/>
                        </a:rPr>
                        <a:t>10</a:t>
                      </a:r>
                      <a:r>
                        <a:rPr kumimoji="1" lang="ja-JP" altLang="en-US" sz="1100" dirty="0">
                          <a:latin typeface="BIZ UDPゴシック" panose="020B0400000000000000" pitchFamily="50" charset="-128"/>
                          <a:ea typeface="BIZ UDPゴシック" panose="020B0400000000000000" pitchFamily="50" charset="-128"/>
                        </a:rPr>
                        <a:t>日（土）</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午後１時から午後４時まで</a:t>
                      </a:r>
                    </a:p>
                    <a:p>
                      <a:endParaRPr kumimoji="1" lang="ja-JP" altLang="en-US" sz="1100" dirty="0">
                        <a:latin typeface="BIZ UDPゴシック" panose="020B0400000000000000" pitchFamily="50" charset="-128"/>
                        <a:ea typeface="BIZ UDPゴシック" panose="020B0400000000000000" pitchFamily="50" charset="-128"/>
                      </a:endParaRPr>
                    </a:p>
                  </a:txBody>
                  <a:tcPr>
                    <a:lnR w="12700" cap="flat" cmpd="sng" algn="ctr">
                      <a:solidFill>
                        <a:schemeClr val="accent5">
                          <a:lumMod val="60000"/>
                          <a:lumOff val="40000"/>
                        </a:schemeClr>
                      </a:solidFill>
                      <a:prstDash val="solid"/>
                      <a:round/>
                      <a:headEnd type="none" w="med" len="med"/>
                      <a:tailEnd type="none" w="med" len="med"/>
                    </a:lnR>
                  </a:tcPr>
                </a:tc>
                <a:tc>
                  <a:txBody>
                    <a:bodyPr/>
                    <a:lstStyle/>
                    <a:p>
                      <a:r>
                        <a:rPr kumimoji="1" lang="ja-JP" altLang="en-US" sz="1100" dirty="0">
                          <a:latin typeface="BIZ UDPゴシック" panose="020B0400000000000000" pitchFamily="50" charset="-128"/>
                          <a:ea typeface="BIZ UDPゴシック" panose="020B0400000000000000" pitchFamily="50" charset="-128"/>
                        </a:rPr>
                        <a:t>イオンモール北花田（堺市）</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tcPr>
                </a:tc>
                <a:tc>
                  <a:txBody>
                    <a:bodyPr/>
                    <a:lstStyle/>
                    <a:p>
                      <a:r>
                        <a:rPr kumimoji="1" lang="ja-JP" altLang="en-US" sz="1100" dirty="0">
                          <a:latin typeface="BIZ UDPゴシック" panose="020B0400000000000000" pitchFamily="50" charset="-128"/>
                          <a:ea typeface="BIZ UDPゴシック" panose="020B0400000000000000" pitchFamily="50" charset="-128"/>
                        </a:rPr>
                        <a:t>・パネル展示　　　　　　　　・ミニクイズ</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・事業所の作品展示　　　・相談ブース</a:t>
                      </a: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・啓発グッズ（クリアファイル）・リーフレット</a:t>
                      </a:r>
                      <a:r>
                        <a:rPr kumimoji="1" lang="ja-JP" altLang="en-US" sz="1100" dirty="0">
                          <a:solidFill>
                            <a:schemeClr val="tx1"/>
                          </a:solidFill>
                          <a:latin typeface="BIZ UDPゴシック" panose="020B0400000000000000" pitchFamily="50" charset="-128"/>
                          <a:ea typeface="BIZ UDPゴシック" panose="020B0400000000000000" pitchFamily="50" charset="-128"/>
                        </a:rPr>
                        <a:t>配布</a:t>
                      </a:r>
                      <a:endParaRPr kumimoji="1" lang="en-US" altLang="ja-JP" sz="1100" strike="sngStrike" dirty="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accent5">
                          <a:lumMod val="60000"/>
                          <a:lumOff val="40000"/>
                        </a:schemeClr>
                      </a:solidFill>
                      <a:prstDash val="solid"/>
                      <a:round/>
                      <a:headEnd type="none" w="med" len="med"/>
                      <a:tailEnd type="none" w="med" len="med"/>
                    </a:lnL>
                  </a:tcPr>
                </a:tc>
                <a:extLst>
                  <a:ext uri="{0D108BD9-81ED-4DB2-BD59-A6C34878D82A}">
                    <a16:rowId xmlns:a16="http://schemas.microsoft.com/office/drawing/2014/main" val="2292937446"/>
                  </a:ext>
                </a:extLst>
              </a:tr>
              <a:tr h="609660">
                <a:tc>
                  <a:txBody>
                    <a:bodyPr/>
                    <a:lstStyle/>
                    <a:p>
                      <a:r>
                        <a:rPr kumimoji="1" lang="ja-JP" altLang="en-US" sz="1100" dirty="0">
                          <a:latin typeface="BIZ UDPゴシック" panose="020B0400000000000000" pitchFamily="50" charset="-128"/>
                          <a:ea typeface="BIZ UDPゴシック" panose="020B0400000000000000" pitchFamily="50" charset="-128"/>
                        </a:rPr>
                        <a:t>令和４年６月４日</a:t>
                      </a:r>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土</a:t>
                      </a:r>
                      <a:r>
                        <a:rPr kumimoji="1" lang="en-US" altLang="ja-JP" sz="1100" dirty="0">
                          <a:latin typeface="BIZ UDPゴシック" panose="020B0400000000000000" pitchFamily="50" charset="-128"/>
                          <a:ea typeface="BIZ UDPゴシック" panose="020B0400000000000000" pitchFamily="50" charset="-128"/>
                        </a:rPr>
                        <a:t>)</a:t>
                      </a:r>
                    </a:p>
                    <a:p>
                      <a:r>
                        <a:rPr kumimoji="1" lang="ja-JP" altLang="en-US" sz="1100" dirty="0">
                          <a:latin typeface="BIZ UDPゴシック" panose="020B0400000000000000" pitchFamily="50" charset="-128"/>
                          <a:ea typeface="BIZ UDPゴシック" panose="020B0400000000000000" pitchFamily="50" charset="-128"/>
                        </a:rPr>
                        <a:t>午前</a:t>
                      </a:r>
                      <a:r>
                        <a:rPr kumimoji="1" lang="en-US" altLang="ja-JP" sz="1100" dirty="0">
                          <a:latin typeface="BIZ UDPゴシック" panose="020B0400000000000000" pitchFamily="50" charset="-128"/>
                          <a:ea typeface="BIZ UDPゴシック" panose="020B0400000000000000" pitchFamily="50" charset="-128"/>
                        </a:rPr>
                        <a:t>10</a:t>
                      </a:r>
                      <a:r>
                        <a:rPr kumimoji="1" lang="ja-JP" altLang="en-US" sz="1100" dirty="0">
                          <a:latin typeface="BIZ UDPゴシック" panose="020B0400000000000000" pitchFamily="50" charset="-128"/>
                          <a:ea typeface="BIZ UDPゴシック" panose="020B0400000000000000" pitchFamily="50" charset="-128"/>
                        </a:rPr>
                        <a:t>時から午後４時まで</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latin typeface="BIZ UDPゴシック" panose="020B0400000000000000" pitchFamily="50" charset="-128"/>
                        <a:ea typeface="BIZ UDPゴシック" panose="020B0400000000000000" pitchFamily="50" charset="-128"/>
                      </a:endParaRPr>
                    </a:p>
                  </a:txBody>
                  <a:tcPr>
                    <a:lnR w="12700" cap="flat" cmpd="sng" algn="ctr">
                      <a:solidFill>
                        <a:schemeClr val="accent5">
                          <a:lumMod val="60000"/>
                          <a:lumOff val="40000"/>
                        </a:schemeClr>
                      </a:solidFill>
                      <a:prstDash val="solid"/>
                      <a:round/>
                      <a:headEnd type="none" w="med" len="med"/>
                      <a:tailEnd type="none" w="med" len="med"/>
                    </a:lnR>
                  </a:tcPr>
                </a:tc>
                <a:tc>
                  <a:txBody>
                    <a:bodyPr/>
                    <a:lstStyle/>
                    <a:p>
                      <a:r>
                        <a:rPr kumimoji="1" lang="ja-JP" altLang="en-US" sz="1100" dirty="0">
                          <a:latin typeface="BIZ UDPゴシック" panose="020B0400000000000000" pitchFamily="50" charset="-128"/>
                          <a:ea typeface="BIZ UDPゴシック" panose="020B0400000000000000" pitchFamily="50" charset="-128"/>
                        </a:rPr>
                        <a:t>イオンモール日根野（泉佐野市）</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tcPr>
                </a:tc>
                <a:tc>
                  <a:txBody>
                    <a:bodyPr/>
                    <a:lstStyle/>
                    <a:p>
                      <a:r>
                        <a:rPr kumimoji="1" lang="ja-JP" altLang="en-US" sz="1100" dirty="0">
                          <a:latin typeface="BIZ UDPゴシック" panose="020B0400000000000000" pitchFamily="50" charset="-128"/>
                          <a:ea typeface="BIZ UDPゴシック" panose="020B0400000000000000" pitchFamily="50" charset="-128"/>
                        </a:rPr>
                        <a:t>・事業所の作品展示　　　・ミニ講義・脳トレ体験</a:t>
                      </a: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・もずやんとの撮影会　　・啓発グッズ（うちわ）配布</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・相談ブース　</a:t>
                      </a:r>
                      <a:endParaRPr kumimoji="1" lang="en-US" altLang="ja-JP" sz="1100" dirty="0">
                        <a:latin typeface="BIZ UDPゴシック" panose="020B0400000000000000" pitchFamily="50" charset="-128"/>
                        <a:ea typeface="BIZ UDPゴシック" panose="020B0400000000000000" pitchFamily="50" charset="-128"/>
                      </a:endParaRPr>
                    </a:p>
                  </a:txBody>
                  <a:tcPr>
                    <a:lnL w="12700" cap="flat" cmpd="sng" algn="ctr">
                      <a:solidFill>
                        <a:schemeClr val="accent5">
                          <a:lumMod val="60000"/>
                          <a:lumOff val="40000"/>
                        </a:schemeClr>
                      </a:solidFill>
                      <a:prstDash val="solid"/>
                      <a:round/>
                      <a:headEnd type="none" w="med" len="med"/>
                      <a:tailEnd type="none" w="med" len="med"/>
                    </a:lnL>
                  </a:tcPr>
                </a:tc>
                <a:extLst>
                  <a:ext uri="{0D108BD9-81ED-4DB2-BD59-A6C34878D82A}">
                    <a16:rowId xmlns:a16="http://schemas.microsoft.com/office/drawing/2014/main" val="2949254567"/>
                  </a:ext>
                </a:extLst>
              </a:tr>
              <a:tr h="781615">
                <a:tc>
                  <a:txBody>
                    <a:bodyPr/>
                    <a:lstStyle/>
                    <a:p>
                      <a:r>
                        <a:rPr kumimoji="1" lang="ja-JP" altLang="en-US" sz="1100" dirty="0">
                          <a:latin typeface="BIZ UDPゴシック" panose="020B0400000000000000" pitchFamily="50" charset="-128"/>
                          <a:ea typeface="BIZ UDPゴシック" panose="020B0400000000000000" pitchFamily="50" charset="-128"/>
                        </a:rPr>
                        <a:t>令和５年６月</a:t>
                      </a:r>
                      <a:r>
                        <a:rPr kumimoji="1" lang="en-US" altLang="ja-JP" sz="1100" dirty="0">
                          <a:latin typeface="BIZ UDPゴシック" panose="020B0400000000000000" pitchFamily="50" charset="-128"/>
                          <a:ea typeface="BIZ UDPゴシック" panose="020B0400000000000000" pitchFamily="50" charset="-128"/>
                        </a:rPr>
                        <a:t>18</a:t>
                      </a:r>
                      <a:r>
                        <a:rPr kumimoji="1" lang="ja-JP" altLang="en-US" sz="1100" dirty="0">
                          <a:latin typeface="BIZ UDPゴシック" panose="020B0400000000000000" pitchFamily="50" charset="-128"/>
                          <a:ea typeface="BIZ UDPゴシック" panose="020B0400000000000000" pitchFamily="50" charset="-128"/>
                        </a:rPr>
                        <a:t>日（日）</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午前</a:t>
                      </a:r>
                      <a:r>
                        <a:rPr kumimoji="1" lang="en-US" altLang="ja-JP" sz="1100" dirty="0">
                          <a:latin typeface="BIZ UDPゴシック" panose="020B0400000000000000" pitchFamily="50" charset="-128"/>
                          <a:ea typeface="BIZ UDPゴシック" panose="020B0400000000000000" pitchFamily="50" charset="-128"/>
                        </a:rPr>
                        <a:t>10</a:t>
                      </a:r>
                      <a:r>
                        <a:rPr kumimoji="1" lang="ja-JP" altLang="en-US" sz="1100" dirty="0">
                          <a:latin typeface="BIZ UDPゴシック" panose="020B0400000000000000" pitchFamily="50" charset="-128"/>
                          <a:ea typeface="BIZ UDPゴシック" panose="020B0400000000000000" pitchFamily="50" charset="-128"/>
                        </a:rPr>
                        <a:t>時から午後４時まで</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latin typeface="BIZ UDPゴシック" panose="020B0400000000000000" pitchFamily="50" charset="-128"/>
                        <a:ea typeface="BIZ UDPゴシック" panose="020B0400000000000000" pitchFamily="50" charset="-128"/>
                      </a:endParaRPr>
                    </a:p>
                  </a:txBody>
                  <a:tcPr>
                    <a:lnR w="12700" cap="flat" cmpd="sng" algn="ctr">
                      <a:solidFill>
                        <a:schemeClr val="accent5">
                          <a:lumMod val="60000"/>
                          <a:lumOff val="40000"/>
                        </a:schemeClr>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イオンモール茨木（茨木市</a:t>
                      </a:r>
                      <a:r>
                        <a:rPr kumimoji="1" lang="en-US" altLang="ja-JP" sz="1100" dirty="0">
                          <a:latin typeface="BIZ UDPゴシック" panose="020B0400000000000000" pitchFamily="50" charset="-128"/>
                          <a:ea typeface="BIZ UDPゴシック" panose="020B0400000000000000" pitchFamily="50" charset="-128"/>
                        </a:rPr>
                        <a:t>)</a:t>
                      </a:r>
                      <a:endParaRPr kumimoji="1" lang="ja-JP" altLang="en-US" sz="1100" dirty="0">
                        <a:latin typeface="BIZ UDPゴシック" panose="020B0400000000000000" pitchFamily="50" charset="-128"/>
                        <a:ea typeface="BIZ UDPゴシック" panose="020B0400000000000000" pitchFamily="50" charset="-128"/>
                      </a:endParaRP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tcPr>
                </a:tc>
                <a:tc>
                  <a:txBody>
                    <a:bodyPr/>
                    <a:lstStyle/>
                    <a:p>
                      <a:r>
                        <a:rPr kumimoji="1" lang="ja-JP" altLang="en-US" sz="1100" dirty="0">
                          <a:latin typeface="BIZ UDPゴシック" panose="020B0400000000000000" pitchFamily="50" charset="-128"/>
                          <a:ea typeface="BIZ UDPゴシック" panose="020B0400000000000000" pitchFamily="50" charset="-128"/>
                        </a:rPr>
                        <a:t>・事業所の作品展示　　　　　　　　　　　・相談ブース　</a:t>
                      </a: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・もずやん・ミャクミャクとの撮影会　 ・万博ブース</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・ミニ講義・脳トレ体験　　　　　　　　　　・屋台</a:t>
                      </a:r>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輪投げ、お菓子掴み</a:t>
                      </a:r>
                      <a:r>
                        <a:rPr kumimoji="1" lang="en-US" altLang="ja-JP" sz="1100" dirty="0">
                          <a:latin typeface="BIZ UDPゴシック" panose="020B0400000000000000" pitchFamily="50" charset="-128"/>
                          <a:ea typeface="BIZ UDPゴシック" panose="020B0400000000000000" pitchFamily="50" charset="-128"/>
                        </a:rPr>
                        <a:t>)</a:t>
                      </a:r>
                    </a:p>
                    <a:p>
                      <a:r>
                        <a:rPr kumimoji="1" lang="ja-JP" altLang="en-US" sz="1100" dirty="0">
                          <a:latin typeface="BIZ UDPゴシック" panose="020B0400000000000000" pitchFamily="50" charset="-128"/>
                          <a:ea typeface="BIZ UDPゴシック" panose="020B0400000000000000" pitchFamily="50" charset="-128"/>
                        </a:rPr>
                        <a:t>・啓発グッズ（うちわ、クリアファイル）</a:t>
                      </a:r>
                      <a:r>
                        <a:rPr kumimoji="1" lang="ja-JP" altLang="en-US" sz="1100" dirty="0">
                          <a:solidFill>
                            <a:schemeClr val="tx1"/>
                          </a:solidFill>
                          <a:latin typeface="BIZ UDPゴシック" panose="020B0400000000000000" pitchFamily="50" charset="-128"/>
                          <a:ea typeface="BIZ UDPゴシック" panose="020B0400000000000000" pitchFamily="50" charset="-128"/>
                        </a:rPr>
                        <a:t>配布</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accent5">
                          <a:lumMod val="60000"/>
                          <a:lumOff val="40000"/>
                        </a:schemeClr>
                      </a:solidFill>
                      <a:prstDash val="solid"/>
                      <a:round/>
                      <a:headEnd type="none" w="med" len="med"/>
                      <a:tailEnd type="none" w="med" len="med"/>
                    </a:lnL>
                  </a:tcPr>
                </a:tc>
                <a:extLst>
                  <a:ext uri="{0D108BD9-81ED-4DB2-BD59-A6C34878D82A}">
                    <a16:rowId xmlns:a16="http://schemas.microsoft.com/office/drawing/2014/main" val="4197115231"/>
                  </a:ext>
                </a:extLst>
              </a:tr>
              <a:tr h="781615">
                <a:tc>
                  <a:txBody>
                    <a:bodyPr/>
                    <a:lstStyle/>
                    <a:p>
                      <a:r>
                        <a:rPr kumimoji="1" lang="ja-JP" altLang="en-US" sz="1100" dirty="0">
                          <a:latin typeface="BIZ UDPゴシック" panose="020B0400000000000000" pitchFamily="50" charset="-128"/>
                          <a:ea typeface="BIZ UDPゴシック" panose="020B0400000000000000" pitchFamily="50" charset="-128"/>
                        </a:rPr>
                        <a:t>令和</a:t>
                      </a:r>
                      <a:r>
                        <a:rPr kumimoji="1" lang="en-US" altLang="ja-JP" sz="1100" dirty="0">
                          <a:latin typeface="BIZ UDPゴシック" panose="020B0400000000000000" pitchFamily="50" charset="-128"/>
                          <a:ea typeface="BIZ UDPゴシック" panose="020B0400000000000000" pitchFamily="50" charset="-128"/>
                        </a:rPr>
                        <a:t>6</a:t>
                      </a:r>
                      <a:r>
                        <a:rPr kumimoji="1" lang="ja-JP" altLang="en-US" sz="1100" dirty="0">
                          <a:latin typeface="BIZ UDPゴシック" panose="020B0400000000000000" pitchFamily="50" charset="-128"/>
                          <a:ea typeface="BIZ UDPゴシック" panose="020B0400000000000000" pitchFamily="50" charset="-128"/>
                        </a:rPr>
                        <a:t>年６月</a:t>
                      </a:r>
                      <a:r>
                        <a:rPr kumimoji="1" lang="en-US" altLang="ja-JP" sz="1100" dirty="0">
                          <a:latin typeface="BIZ UDPゴシック" panose="020B0400000000000000" pitchFamily="50" charset="-128"/>
                          <a:ea typeface="BIZ UDPゴシック" panose="020B0400000000000000" pitchFamily="50" charset="-128"/>
                        </a:rPr>
                        <a:t>8</a:t>
                      </a:r>
                      <a:r>
                        <a:rPr kumimoji="1" lang="ja-JP" altLang="en-US" sz="1100" dirty="0">
                          <a:latin typeface="BIZ UDPゴシック" panose="020B0400000000000000" pitchFamily="50" charset="-128"/>
                          <a:ea typeface="BIZ UDPゴシック" panose="020B0400000000000000" pitchFamily="50" charset="-128"/>
                        </a:rPr>
                        <a:t>日（土）</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午前</a:t>
                      </a:r>
                      <a:r>
                        <a:rPr kumimoji="1" lang="en-US" altLang="ja-JP" sz="1100" dirty="0">
                          <a:latin typeface="BIZ UDPゴシック" panose="020B0400000000000000" pitchFamily="50" charset="-128"/>
                          <a:ea typeface="BIZ UDPゴシック" panose="020B0400000000000000" pitchFamily="50" charset="-128"/>
                        </a:rPr>
                        <a:t>10</a:t>
                      </a:r>
                      <a:r>
                        <a:rPr kumimoji="1" lang="ja-JP" altLang="en-US" sz="1100" dirty="0">
                          <a:latin typeface="BIZ UDPゴシック" panose="020B0400000000000000" pitchFamily="50" charset="-128"/>
                          <a:ea typeface="BIZ UDPゴシック" panose="020B0400000000000000" pitchFamily="50" charset="-128"/>
                        </a:rPr>
                        <a:t>時から午後４時まで</a:t>
                      </a:r>
                    </a:p>
                  </a:txBody>
                  <a:tcPr>
                    <a:lnR w="12700" cap="flat" cmpd="sng" algn="ctr">
                      <a:solidFill>
                        <a:schemeClr val="accent5">
                          <a:lumMod val="60000"/>
                          <a:lumOff val="40000"/>
                        </a:schemeClr>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イオンモール鶴見緑地</a:t>
                      </a: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（大阪市鶴見区</a:t>
                      </a:r>
                      <a:r>
                        <a:rPr kumimoji="1" lang="en-US" altLang="ja-JP" sz="1100" dirty="0">
                          <a:latin typeface="BIZ UDPゴシック" panose="020B0400000000000000" pitchFamily="50" charset="-128"/>
                          <a:ea typeface="BIZ UDPゴシック" panose="020B0400000000000000" pitchFamily="50" charset="-128"/>
                        </a:rPr>
                        <a:t>)</a:t>
                      </a:r>
                      <a:endParaRPr kumimoji="1" lang="ja-JP" altLang="en-US" sz="1100" dirty="0">
                        <a:latin typeface="BIZ UDPゴシック" panose="020B0400000000000000" pitchFamily="50" charset="-128"/>
                        <a:ea typeface="BIZ UDPゴシック" panose="020B0400000000000000" pitchFamily="50" charset="-128"/>
                      </a:endParaRP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tcPr>
                </a:tc>
                <a:tc>
                  <a:txBody>
                    <a:bodyPr/>
                    <a:lstStyle/>
                    <a:p>
                      <a:r>
                        <a:rPr kumimoji="1" lang="ja-JP" altLang="en-US" sz="1100" dirty="0">
                          <a:latin typeface="BIZ UDPゴシック" panose="020B0400000000000000" pitchFamily="50" charset="-128"/>
                          <a:ea typeface="BIZ UDPゴシック" panose="020B0400000000000000" pitchFamily="50" charset="-128"/>
                        </a:rPr>
                        <a:t>・事業所の作品展示　　　　　　　　　　　・相談ブース　</a:t>
                      </a: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・もずやん・ミャクミャクとの撮影会　 ・万博ブース</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・ミニ講義・脳トレ体験　　　　　　　　　　・屋台</a:t>
                      </a:r>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輪投げ、お菓子掴み</a:t>
                      </a:r>
                      <a:r>
                        <a:rPr kumimoji="1" lang="en-US" altLang="ja-JP" sz="1100" dirty="0">
                          <a:latin typeface="BIZ UDPゴシック" panose="020B0400000000000000" pitchFamily="50" charset="-128"/>
                          <a:ea typeface="BIZ UDPゴシック" panose="020B0400000000000000" pitchFamily="50" charset="-128"/>
                        </a:rPr>
                        <a:t>)</a:t>
                      </a:r>
                    </a:p>
                    <a:p>
                      <a:r>
                        <a:rPr kumimoji="1" lang="ja-JP" altLang="en-US" sz="1100" dirty="0">
                          <a:latin typeface="BIZ UDPゴシック" panose="020B0400000000000000" pitchFamily="50" charset="-128"/>
                          <a:ea typeface="BIZ UDPゴシック" panose="020B0400000000000000" pitchFamily="50" charset="-128"/>
                        </a:rPr>
                        <a:t>・啓発グッズ（うちわ、クリアファイル、付箋）</a:t>
                      </a:r>
                      <a:r>
                        <a:rPr kumimoji="1" lang="ja-JP" altLang="en-US" sz="1100" dirty="0">
                          <a:solidFill>
                            <a:schemeClr val="tx1"/>
                          </a:solidFill>
                          <a:latin typeface="BIZ UDPゴシック" panose="020B0400000000000000" pitchFamily="50" charset="-128"/>
                          <a:ea typeface="BIZ UDPゴシック" panose="020B0400000000000000" pitchFamily="50" charset="-128"/>
                        </a:rPr>
                        <a:t>配布</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accent5">
                          <a:lumMod val="60000"/>
                          <a:lumOff val="40000"/>
                        </a:schemeClr>
                      </a:solidFill>
                      <a:prstDash val="solid"/>
                      <a:round/>
                      <a:headEnd type="none" w="med" len="med"/>
                      <a:tailEnd type="none" w="med" len="med"/>
                    </a:lnL>
                  </a:tcPr>
                </a:tc>
                <a:extLst>
                  <a:ext uri="{0D108BD9-81ED-4DB2-BD59-A6C34878D82A}">
                    <a16:rowId xmlns:a16="http://schemas.microsoft.com/office/drawing/2014/main" val="1605522257"/>
                  </a:ext>
                </a:extLst>
              </a:tr>
            </a:tbl>
          </a:graphicData>
        </a:graphic>
      </p:graphicFrame>
      <p:pic>
        <p:nvPicPr>
          <p:cNvPr id="9" name="図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39620" y="1931320"/>
            <a:ext cx="1695993" cy="1043036"/>
          </a:xfrm>
          <a:prstGeom prst="rect">
            <a:avLst/>
          </a:prstGeom>
        </p:spPr>
      </p:pic>
      <p:pic>
        <p:nvPicPr>
          <p:cNvPr id="10" name="図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85334" y="2974356"/>
            <a:ext cx="952500" cy="1676400"/>
          </a:xfrm>
          <a:prstGeom prst="rect">
            <a:avLst/>
          </a:prstGeom>
        </p:spPr>
      </p:pic>
      <p:sp>
        <p:nvSpPr>
          <p:cNvPr id="14" name="テキスト ボックス 13"/>
          <p:cNvSpPr txBox="1"/>
          <p:nvPr/>
        </p:nvSpPr>
        <p:spPr>
          <a:xfrm>
            <a:off x="9015211" y="219134"/>
            <a:ext cx="686831" cy="276999"/>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dirty="0">
                <a:solidFill>
                  <a:schemeClr val="bg1"/>
                </a:solidFill>
                <a:latin typeface="BIZ UDPゴシック" panose="020B0400000000000000" pitchFamily="50" charset="-128"/>
                <a:ea typeface="BIZ UDPゴシック" panose="020B0400000000000000" pitchFamily="50" charset="-128"/>
              </a:rPr>
              <a:t>資料２</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sp>
        <p:nvSpPr>
          <p:cNvPr id="11" name="テキスト ボックス 10"/>
          <p:cNvSpPr txBox="1"/>
          <p:nvPr/>
        </p:nvSpPr>
        <p:spPr>
          <a:xfrm>
            <a:off x="174347" y="1417881"/>
            <a:ext cx="9256861" cy="523220"/>
          </a:xfrm>
          <a:prstGeom prst="rect">
            <a:avLst/>
          </a:prstGeom>
          <a:noFill/>
          <a:ln>
            <a:solidFill>
              <a:schemeClr val="accent5">
                <a:lumMod val="60000"/>
                <a:lumOff val="40000"/>
              </a:schemeClr>
            </a:solidFill>
          </a:ln>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・府民を対象とし、集客施設においてイベントを実施。（令和２年度は新型コロナウイルス感染症の影響により未実施）</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・イオン株式会社との包括連携協定に基づく公民連携の取組みとして、イオンモールにて実施。</a:t>
            </a:r>
          </a:p>
        </p:txBody>
      </p:sp>
    </p:spTree>
    <p:extLst>
      <p:ext uri="{BB962C8B-B14F-4D97-AF65-F5344CB8AC3E}">
        <p14:creationId xmlns:p14="http://schemas.microsoft.com/office/powerpoint/2010/main" val="2859982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48000"/>
          </a:xfrm>
          <a:solidFill>
            <a:schemeClr val="accent5">
              <a:lumMod val="75000"/>
            </a:schemeClr>
          </a:solidFill>
        </p:spPr>
        <p:txBody>
          <a:bodyPr>
            <a:normAutofit/>
          </a:bodyPr>
          <a:lstStyle/>
          <a:p>
            <a:pPr algn="ctr"/>
            <a:r>
              <a:rPr lang="ja-JP" altLang="en-US" sz="2400" b="1" dirty="0">
                <a:solidFill>
                  <a:schemeClr val="bg1"/>
                </a:solidFill>
              </a:rPr>
              <a:t>議題２　高次脳機能障がいの普及啓発の方向性について</a:t>
            </a:r>
            <a:endParaRPr lang="ja-JP" altLang="en-US" sz="2000" b="1" dirty="0">
              <a:solidFill>
                <a:schemeClr val="bg1"/>
              </a:solidFill>
            </a:endParaRPr>
          </a:p>
        </p:txBody>
      </p:sp>
      <p:sp>
        <p:nvSpPr>
          <p:cNvPr id="4" name="スライド番号プレースホルダー 3"/>
          <p:cNvSpPr>
            <a:spLocks noGrp="1"/>
          </p:cNvSpPr>
          <p:nvPr>
            <p:ph type="sldNum" sz="quarter" idx="12"/>
          </p:nvPr>
        </p:nvSpPr>
        <p:spPr/>
        <p:txBody>
          <a:bodyPr/>
          <a:lstStyle/>
          <a:p>
            <a:r>
              <a:rPr kumimoji="1" lang="en-US" altLang="ja-JP" dirty="0"/>
              <a:t>16</a:t>
            </a:r>
            <a:endParaRPr kumimoji="1" lang="ja-JP" altLang="en-US" dirty="0"/>
          </a:p>
        </p:txBody>
      </p:sp>
      <p:sp>
        <p:nvSpPr>
          <p:cNvPr id="5" name="テキスト ボックス 4"/>
          <p:cNvSpPr txBox="1"/>
          <p:nvPr/>
        </p:nvSpPr>
        <p:spPr>
          <a:xfrm>
            <a:off x="0" y="675522"/>
            <a:ext cx="10097068" cy="3539430"/>
          </a:xfrm>
          <a:prstGeom prst="rect">
            <a:avLst/>
          </a:prstGeom>
          <a:noFill/>
        </p:spPr>
        <p:txBody>
          <a:bodyPr wrap="square" rtlCol="0">
            <a:spAutoFit/>
          </a:bodyPr>
          <a:lstStyle/>
          <a:p>
            <a:r>
              <a:rPr kumimoji="1" lang="ja-JP" altLang="en-US" b="1" dirty="0">
                <a:latin typeface="BIZ UDPゴシック" panose="020B0400000000000000" pitchFamily="50" charset="-128"/>
                <a:ea typeface="BIZ UDPゴシック" panose="020B0400000000000000" pitchFamily="50" charset="-128"/>
              </a:rPr>
              <a:t>２．普及啓発用ツール</a:t>
            </a:r>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sz="2600"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p:txBody>
      </p:sp>
      <p:sp>
        <p:nvSpPr>
          <p:cNvPr id="14" name="テキスト ボックス 13"/>
          <p:cNvSpPr txBox="1"/>
          <p:nvPr/>
        </p:nvSpPr>
        <p:spPr>
          <a:xfrm>
            <a:off x="9015211" y="219134"/>
            <a:ext cx="686831" cy="276999"/>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dirty="0">
                <a:solidFill>
                  <a:schemeClr val="bg1"/>
                </a:solidFill>
                <a:latin typeface="BIZ UDPゴシック" panose="020B0400000000000000" pitchFamily="50" charset="-128"/>
                <a:ea typeface="BIZ UDPゴシック" panose="020B0400000000000000" pitchFamily="50" charset="-128"/>
              </a:rPr>
              <a:t>資料２</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sp>
        <p:nvSpPr>
          <p:cNvPr id="11" name="テキスト ボックス 10"/>
          <p:cNvSpPr txBox="1"/>
          <p:nvPr/>
        </p:nvSpPr>
        <p:spPr>
          <a:xfrm>
            <a:off x="176281" y="1187116"/>
            <a:ext cx="9525761" cy="1384995"/>
          </a:xfrm>
          <a:prstGeom prst="rect">
            <a:avLst/>
          </a:prstGeom>
          <a:noFill/>
          <a:ln>
            <a:solidFill>
              <a:schemeClr val="accent5">
                <a:lumMod val="60000"/>
                <a:lumOff val="40000"/>
              </a:schemeClr>
            </a:solidFill>
          </a:ln>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・普及啓発を行うため、府民や支援者等が、いつでも気軽に知識を習得することができるような普及啓発用ツールの作成・</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公開に向け、令和４年</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11</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月～年２回程度検討会を開催。</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・今年度第１回目は、令和</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6</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年８月</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16</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日（金）に開催。</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・構成員から、高次脳機能障がいのある方の実態に基づいたものも踏まえ、様々な意見をいただきながら、昨年度から動</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画を公開実施。動画制作にあたっては、しぶやちあき氏からイラスト提供。</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・作成する動画のテーマは下記のとおり。</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graphicFrame>
        <p:nvGraphicFramePr>
          <p:cNvPr id="13" name="表 12"/>
          <p:cNvGraphicFramePr>
            <a:graphicFrameLocks noGrp="1"/>
          </p:cNvGraphicFramePr>
          <p:nvPr>
            <p:extLst>
              <p:ext uri="{D42A27DB-BD31-4B8C-83A1-F6EECF244321}">
                <p14:modId xmlns:p14="http://schemas.microsoft.com/office/powerpoint/2010/main" val="1079947948"/>
              </p:ext>
            </p:extLst>
          </p:nvPr>
        </p:nvGraphicFramePr>
        <p:xfrm>
          <a:off x="176282" y="2859578"/>
          <a:ext cx="8178009" cy="3446667"/>
        </p:xfrm>
        <a:graphic>
          <a:graphicData uri="http://schemas.openxmlformats.org/drawingml/2006/table">
            <a:tbl>
              <a:tblPr firstRow="1" firstCol="1" bandRow="1">
                <a:tableStyleId>{5C22544A-7EE6-4342-B048-85BDC9FD1C3A}</a:tableStyleId>
              </a:tblPr>
              <a:tblGrid>
                <a:gridCol w="1335805">
                  <a:extLst>
                    <a:ext uri="{9D8B030D-6E8A-4147-A177-3AD203B41FA5}">
                      <a16:colId xmlns:a16="http://schemas.microsoft.com/office/drawing/2014/main" val="286821606"/>
                    </a:ext>
                  </a:extLst>
                </a:gridCol>
                <a:gridCol w="4175630">
                  <a:extLst>
                    <a:ext uri="{9D8B030D-6E8A-4147-A177-3AD203B41FA5}">
                      <a16:colId xmlns:a16="http://schemas.microsoft.com/office/drawing/2014/main" val="1887713516"/>
                    </a:ext>
                  </a:extLst>
                </a:gridCol>
                <a:gridCol w="2666574">
                  <a:extLst>
                    <a:ext uri="{9D8B030D-6E8A-4147-A177-3AD203B41FA5}">
                      <a16:colId xmlns:a16="http://schemas.microsoft.com/office/drawing/2014/main" val="1492872828"/>
                    </a:ext>
                  </a:extLst>
                </a:gridCol>
              </a:tblGrid>
              <a:tr h="204358">
                <a:tc>
                  <a:txBody>
                    <a:bodyPr/>
                    <a:lstStyle/>
                    <a:p>
                      <a:pPr algn="just">
                        <a:spcAft>
                          <a:spcPts val="0"/>
                        </a:spcAft>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作成予定年度</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rPr>
                        <a:t>タイトル</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a:effectLst/>
                        </a:rPr>
                        <a:t>内容</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94694377"/>
                  </a:ext>
                </a:extLst>
              </a:tr>
              <a:tr h="461901">
                <a:tc>
                  <a:txBody>
                    <a:bodyPr/>
                    <a:lstStyle/>
                    <a:p>
                      <a:pPr marL="0" lvl="0" indent="0" algn="just">
                        <a:spcAft>
                          <a:spcPts val="0"/>
                        </a:spcAft>
                        <a:buFont typeface="+mj-ea"/>
                        <a:buNone/>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令和５年度</a:t>
                      </a:r>
                      <a:endPar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just">
                        <a:spcAft>
                          <a:spcPts val="0"/>
                        </a:spcAft>
                        <a:buFont typeface="+mj-ea"/>
                        <a:buNone/>
                      </a:pPr>
                      <a:r>
                        <a:rPr lang="ja-JP" altLang="en-US" sz="1400" kern="100" dirty="0">
                          <a:effectLst/>
                          <a:latin typeface="BIZ UDPゴシック" panose="020B0400000000000000" pitchFamily="50" charset="-128"/>
                          <a:ea typeface="BIZ UDPゴシック" panose="020B0400000000000000" pitchFamily="50" charset="-128"/>
                        </a:rPr>
                        <a:t>①</a:t>
                      </a:r>
                      <a:r>
                        <a:rPr lang="ja-JP" sz="1400" kern="100" dirty="0">
                          <a:effectLst/>
                          <a:latin typeface="BIZ UDPゴシック" panose="020B0400000000000000" pitchFamily="50" charset="-128"/>
                          <a:ea typeface="BIZ UDPゴシック" panose="020B0400000000000000" pitchFamily="50" charset="-128"/>
                        </a:rPr>
                        <a:t>事故や脳の病気のあともしかすると…</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症状、高次脳機能障がいの説明、</a:t>
                      </a:r>
                      <a:endParaRPr lang="en-US" altLang="ja-JP" sz="1400" kern="100" dirty="0">
                        <a:effectLst/>
                        <a:latin typeface="BIZ UDPゴシック" panose="020B0400000000000000" pitchFamily="50" charset="-128"/>
                        <a:ea typeface="BIZ UDPゴシック" panose="020B0400000000000000" pitchFamily="50" charset="-128"/>
                      </a:endParaRPr>
                    </a:p>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相談窓口の紹介</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08294348"/>
                  </a:ext>
                </a:extLst>
              </a:tr>
              <a:tr h="461901">
                <a:tc>
                  <a:txBody>
                    <a:bodyPr/>
                    <a:lstStyle/>
                    <a:p>
                      <a:pPr algn="just">
                        <a:spcAft>
                          <a:spcPts val="0"/>
                        </a:spcAft>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令和５年度</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②診断してもらうには</a:t>
                      </a:r>
                    </a:p>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a:t>
                      </a:r>
                      <a:r>
                        <a:rPr lang="ja-JP" sz="1400" kern="100" dirty="0" err="1">
                          <a:effectLst/>
                          <a:latin typeface="BIZ UDPゴシック" panose="020B0400000000000000" pitchFamily="50" charset="-128"/>
                          <a:ea typeface="BIZ UDPゴシック" panose="020B0400000000000000" pitchFamily="50" charset="-128"/>
                        </a:rPr>
                        <a:t>発達障がい</a:t>
                      </a:r>
                      <a:r>
                        <a:rPr lang="ja-JP" sz="1400" kern="100" dirty="0">
                          <a:effectLst/>
                          <a:latin typeface="BIZ UDPゴシック" panose="020B0400000000000000" pitchFamily="50" charset="-128"/>
                          <a:ea typeface="BIZ UDPゴシック" panose="020B0400000000000000" pitchFamily="50" charset="-128"/>
                        </a:rPr>
                        <a:t>・認知症との違い～</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診断基準や流れ、</a:t>
                      </a:r>
                      <a:endParaRPr lang="en-US" altLang="ja-JP" sz="1400" kern="100" dirty="0">
                        <a:effectLst/>
                        <a:latin typeface="BIZ UDPゴシック" panose="020B0400000000000000" pitchFamily="50" charset="-128"/>
                        <a:ea typeface="BIZ UDPゴシック" panose="020B0400000000000000" pitchFamily="50" charset="-128"/>
                      </a:endParaRPr>
                    </a:p>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他障がいとの共通点や違い</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4052307"/>
                  </a:ext>
                </a:extLst>
              </a:tr>
              <a:tr h="461901">
                <a:tc>
                  <a:txBody>
                    <a:bodyPr/>
                    <a:lstStyle/>
                    <a:p>
                      <a:pPr algn="just">
                        <a:spcAft>
                          <a:spcPts val="0"/>
                        </a:spcAft>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令和６年度</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③家庭内でこんなことありませんか？</a:t>
                      </a:r>
                    </a:p>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～事故や脳の病気のあともしかすると～</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症状、対応方法、</a:t>
                      </a:r>
                      <a:endParaRPr lang="en-US" altLang="ja-JP" sz="1400" kern="100" dirty="0">
                        <a:effectLst/>
                        <a:latin typeface="BIZ UDPゴシック" panose="020B0400000000000000" pitchFamily="50" charset="-128"/>
                        <a:ea typeface="BIZ UDPゴシック" panose="020B0400000000000000" pitchFamily="50" charset="-128"/>
                      </a:endParaRPr>
                    </a:p>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当事者・家族の会紹介</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4738842"/>
                  </a:ext>
                </a:extLst>
              </a:tr>
              <a:tr h="461901">
                <a:tc>
                  <a:txBody>
                    <a:bodyPr/>
                    <a:lstStyle/>
                    <a:p>
                      <a:pPr algn="just">
                        <a:spcAft>
                          <a:spcPts val="0"/>
                        </a:spcAft>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令和６年度</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④買い物</a:t>
                      </a:r>
                      <a:r>
                        <a:rPr lang="ja-JP" altLang="en-US" sz="1400" kern="100" dirty="0">
                          <a:effectLst/>
                          <a:latin typeface="BIZ UDPゴシック" panose="020B0400000000000000" pitchFamily="50" charset="-128"/>
                          <a:ea typeface="BIZ UDPゴシック" panose="020B0400000000000000" pitchFamily="50" charset="-128"/>
                        </a:rPr>
                        <a:t>先・役所</a:t>
                      </a:r>
                      <a:r>
                        <a:rPr lang="ja-JP" sz="1400" kern="100" dirty="0">
                          <a:effectLst/>
                          <a:latin typeface="BIZ UDPゴシック" panose="020B0400000000000000" pitchFamily="50" charset="-128"/>
                          <a:ea typeface="BIZ UDPゴシック" panose="020B0400000000000000" pitchFamily="50" charset="-128"/>
                        </a:rPr>
                        <a:t>・銀行でこんなことありませんか？</a:t>
                      </a:r>
                      <a:endParaRPr lang="en-US" altLang="ja-JP" sz="1400" kern="100" dirty="0">
                        <a:effectLst/>
                        <a:latin typeface="BIZ UDPゴシック" panose="020B0400000000000000" pitchFamily="50" charset="-128"/>
                        <a:ea typeface="BIZ UDPゴシック" panose="020B0400000000000000" pitchFamily="50" charset="-128"/>
                      </a:endParaRPr>
                    </a:p>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～事故や脳の病気のあともしかすると～</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症状、対応方法、</a:t>
                      </a:r>
                      <a:endParaRPr lang="en-US" altLang="ja-JP" sz="1400" kern="100" dirty="0">
                        <a:effectLst/>
                        <a:latin typeface="BIZ UDPゴシック" panose="020B0400000000000000" pitchFamily="50" charset="-128"/>
                        <a:ea typeface="BIZ UDPゴシック" panose="020B0400000000000000" pitchFamily="50" charset="-128"/>
                      </a:endParaRPr>
                    </a:p>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福祉サービス紹介</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73613218"/>
                  </a:ext>
                </a:extLst>
              </a:tr>
              <a:tr h="461901">
                <a:tc>
                  <a:txBody>
                    <a:bodyPr/>
                    <a:lstStyle/>
                    <a:p>
                      <a:pPr algn="just">
                        <a:spcAft>
                          <a:spcPts val="0"/>
                        </a:spcAft>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令和７年度</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⑤職場でこんなことありませんか？</a:t>
                      </a:r>
                    </a:p>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～事故や脳の病気のあともしかすると～</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症状、対応方法、就労支援</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55132079"/>
                  </a:ext>
                </a:extLst>
              </a:tr>
              <a:tr h="461901">
                <a:tc>
                  <a:txBody>
                    <a:bodyPr/>
                    <a:lstStyle/>
                    <a:p>
                      <a:pPr algn="just">
                        <a:spcAft>
                          <a:spcPts val="0"/>
                        </a:spcAft>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令和７年度</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⑥学校でこんなことありませんか？</a:t>
                      </a:r>
                    </a:p>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～事故や脳の病気のあともしかすると～</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症状、対応方法</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2078466"/>
                  </a:ext>
                </a:extLst>
              </a:tr>
              <a:tr h="461901">
                <a:tc>
                  <a:txBody>
                    <a:bodyPr/>
                    <a:lstStyle/>
                    <a:p>
                      <a:pPr algn="just">
                        <a:spcAft>
                          <a:spcPts val="0"/>
                        </a:spcAft>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令和８年度</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⑦当事者・家族からのメッセージ</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今後検討</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3106918"/>
                  </a:ext>
                </a:extLst>
              </a:tr>
            </a:tbl>
          </a:graphicData>
        </a:graphic>
      </p:graphicFrame>
      <p:sp>
        <p:nvSpPr>
          <p:cNvPr id="3" name="テキスト ボックス 2">
            <a:extLst>
              <a:ext uri="{FF2B5EF4-FFF2-40B4-BE49-F238E27FC236}">
                <a16:creationId xmlns:a16="http://schemas.microsoft.com/office/drawing/2014/main" id="{C5F0C4AD-705B-46AF-B8D7-18D577FEE3F7}"/>
              </a:ext>
            </a:extLst>
          </p:cNvPr>
          <p:cNvSpPr txBox="1"/>
          <p:nvPr/>
        </p:nvSpPr>
        <p:spPr>
          <a:xfrm>
            <a:off x="8480427" y="2931847"/>
            <a:ext cx="1295071"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令和</a:t>
            </a:r>
            <a:r>
              <a:rPr kumimoji="1" lang="en-US" altLang="ja-JP" sz="1400" dirty="0">
                <a:latin typeface="BIZ UDPゴシック" panose="020B0400000000000000" pitchFamily="50" charset="-128"/>
                <a:ea typeface="BIZ UDPゴシック" panose="020B0400000000000000" pitchFamily="50" charset="-128"/>
              </a:rPr>
              <a:t>5</a:t>
            </a:r>
            <a:r>
              <a:rPr kumimoji="1" lang="ja-JP" altLang="en-US" sz="1400" dirty="0">
                <a:latin typeface="BIZ UDPゴシック" panose="020B0400000000000000" pitchFamily="50" charset="-128"/>
                <a:ea typeface="BIZ UDPゴシック" panose="020B0400000000000000" pitchFamily="50" charset="-128"/>
              </a:rPr>
              <a:t>年度➀</a:t>
            </a:r>
          </a:p>
        </p:txBody>
      </p:sp>
      <p:pic>
        <p:nvPicPr>
          <p:cNvPr id="7" name="図 6">
            <a:extLst>
              <a:ext uri="{FF2B5EF4-FFF2-40B4-BE49-F238E27FC236}">
                <a16:creationId xmlns:a16="http://schemas.microsoft.com/office/drawing/2014/main" id="{435D57C7-DF4C-42E5-905A-36A6F2967136}"/>
              </a:ext>
            </a:extLst>
          </p:cNvPr>
          <p:cNvPicPr>
            <a:picLocks noChangeAspect="1"/>
          </p:cNvPicPr>
          <p:nvPr/>
        </p:nvPicPr>
        <p:blipFill>
          <a:blip r:embed="rId2"/>
          <a:stretch>
            <a:fillRect/>
          </a:stretch>
        </p:blipFill>
        <p:spPr>
          <a:xfrm>
            <a:off x="8480427" y="3185265"/>
            <a:ext cx="1219853" cy="1219853"/>
          </a:xfrm>
          <a:prstGeom prst="rect">
            <a:avLst/>
          </a:prstGeom>
        </p:spPr>
      </p:pic>
      <p:sp>
        <p:nvSpPr>
          <p:cNvPr id="12" name="テキスト ボックス 11">
            <a:extLst>
              <a:ext uri="{FF2B5EF4-FFF2-40B4-BE49-F238E27FC236}">
                <a16:creationId xmlns:a16="http://schemas.microsoft.com/office/drawing/2014/main" id="{40789880-4F20-4D50-8561-CB2995DED065}"/>
              </a:ext>
            </a:extLst>
          </p:cNvPr>
          <p:cNvSpPr txBox="1"/>
          <p:nvPr/>
        </p:nvSpPr>
        <p:spPr>
          <a:xfrm>
            <a:off x="8496265" y="4524609"/>
            <a:ext cx="1295071" cy="307777"/>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令和</a:t>
            </a:r>
            <a:r>
              <a:rPr kumimoji="1" lang="en-US" altLang="ja-JP" sz="1400" dirty="0">
                <a:latin typeface="BIZ UDPゴシック" panose="020B0400000000000000" pitchFamily="50" charset="-128"/>
                <a:ea typeface="BIZ UDPゴシック" panose="020B0400000000000000" pitchFamily="50" charset="-128"/>
              </a:rPr>
              <a:t>5</a:t>
            </a:r>
            <a:r>
              <a:rPr kumimoji="1" lang="ja-JP" altLang="en-US" sz="1400" dirty="0">
                <a:latin typeface="BIZ UDPゴシック" panose="020B0400000000000000" pitchFamily="50" charset="-128"/>
                <a:ea typeface="BIZ UDPゴシック" panose="020B0400000000000000" pitchFamily="50" charset="-128"/>
              </a:rPr>
              <a:t>年度②</a:t>
            </a:r>
          </a:p>
        </p:txBody>
      </p:sp>
      <p:sp>
        <p:nvSpPr>
          <p:cNvPr id="15" name="テキスト ボックス 14">
            <a:extLst>
              <a:ext uri="{FF2B5EF4-FFF2-40B4-BE49-F238E27FC236}">
                <a16:creationId xmlns:a16="http://schemas.microsoft.com/office/drawing/2014/main" id="{24596650-7D6D-474A-A61B-30131CBC2D70}"/>
              </a:ext>
            </a:extLst>
          </p:cNvPr>
          <p:cNvSpPr txBox="1"/>
          <p:nvPr/>
        </p:nvSpPr>
        <p:spPr>
          <a:xfrm>
            <a:off x="8354291" y="2606816"/>
            <a:ext cx="1295071" cy="307777"/>
          </a:xfrm>
          <a:prstGeom prst="rect">
            <a:avLst/>
          </a:prstGeom>
          <a:noFill/>
        </p:spPr>
        <p:txBody>
          <a:bodyPr wrap="square" rtlCol="0">
            <a:spAutoFit/>
          </a:bodyPr>
          <a:lstStyle/>
          <a:p>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参考</a:t>
            </a:r>
            <a:r>
              <a:rPr kumimoji="1" lang="en-US" altLang="ja-JP" sz="1400" dirty="0">
                <a:latin typeface="BIZ UDPゴシック" panose="020B0400000000000000" pitchFamily="50" charset="-128"/>
                <a:ea typeface="BIZ UDPゴシック" panose="020B0400000000000000" pitchFamily="50" charset="-128"/>
              </a:rPr>
              <a:t>】</a:t>
            </a:r>
            <a:endParaRPr kumimoji="1" lang="ja-JP" altLang="en-US" sz="1400" dirty="0">
              <a:latin typeface="BIZ UDPゴシック" panose="020B0400000000000000" pitchFamily="50" charset="-128"/>
              <a:ea typeface="BIZ UDPゴシック" panose="020B0400000000000000" pitchFamily="50" charset="-128"/>
            </a:endParaRPr>
          </a:p>
        </p:txBody>
      </p:sp>
      <p:pic>
        <p:nvPicPr>
          <p:cNvPr id="9" name="図 8">
            <a:extLst>
              <a:ext uri="{FF2B5EF4-FFF2-40B4-BE49-F238E27FC236}">
                <a16:creationId xmlns:a16="http://schemas.microsoft.com/office/drawing/2014/main" id="{7295C7DF-D8AE-4B0E-9700-A7FBA875AB20}"/>
              </a:ext>
            </a:extLst>
          </p:cNvPr>
          <p:cNvPicPr>
            <a:picLocks noChangeAspect="1"/>
          </p:cNvPicPr>
          <p:nvPr/>
        </p:nvPicPr>
        <p:blipFill>
          <a:blip r:embed="rId3"/>
          <a:stretch>
            <a:fillRect/>
          </a:stretch>
        </p:blipFill>
        <p:spPr>
          <a:xfrm>
            <a:off x="8506531" y="4808419"/>
            <a:ext cx="1201680" cy="1201680"/>
          </a:xfrm>
          <a:prstGeom prst="rect">
            <a:avLst/>
          </a:prstGeom>
        </p:spPr>
      </p:pic>
      <p:sp>
        <p:nvSpPr>
          <p:cNvPr id="10" name="正方形/長方形 9">
            <a:extLst>
              <a:ext uri="{FF2B5EF4-FFF2-40B4-BE49-F238E27FC236}">
                <a16:creationId xmlns:a16="http://schemas.microsoft.com/office/drawing/2014/main" id="{31E605B5-A0F6-4735-B142-67CB7A00BB8F}"/>
              </a:ext>
            </a:extLst>
          </p:cNvPr>
          <p:cNvSpPr/>
          <p:nvPr/>
        </p:nvSpPr>
        <p:spPr>
          <a:xfrm>
            <a:off x="8459836" y="2918567"/>
            <a:ext cx="1295071" cy="1465453"/>
          </a:xfrm>
          <a:prstGeom prst="rect">
            <a:avLst/>
          </a:prstGeom>
          <a:no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sp>
        <p:nvSpPr>
          <p:cNvPr id="16" name="正方形/長方形 15">
            <a:extLst>
              <a:ext uri="{FF2B5EF4-FFF2-40B4-BE49-F238E27FC236}">
                <a16:creationId xmlns:a16="http://schemas.microsoft.com/office/drawing/2014/main" id="{773D60D5-7A24-4B46-96F1-A589DA37A944}"/>
              </a:ext>
            </a:extLst>
          </p:cNvPr>
          <p:cNvSpPr/>
          <p:nvPr/>
        </p:nvSpPr>
        <p:spPr>
          <a:xfrm>
            <a:off x="8459837" y="4520678"/>
            <a:ext cx="1295071" cy="1465453"/>
          </a:xfrm>
          <a:prstGeom prst="rect">
            <a:avLst/>
          </a:prstGeom>
          <a:no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spTree>
    <p:extLst>
      <p:ext uri="{BB962C8B-B14F-4D97-AF65-F5344CB8AC3E}">
        <p14:creationId xmlns:p14="http://schemas.microsoft.com/office/powerpoint/2010/main" val="3583581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48000"/>
          </a:xfrm>
          <a:solidFill>
            <a:schemeClr val="accent5">
              <a:lumMod val="75000"/>
            </a:schemeClr>
          </a:solidFill>
        </p:spPr>
        <p:txBody>
          <a:bodyPr>
            <a:normAutofit/>
          </a:bodyPr>
          <a:lstStyle/>
          <a:p>
            <a:pPr algn="ctr"/>
            <a:r>
              <a:rPr lang="ja-JP" altLang="en-US" sz="2400" b="1" dirty="0">
                <a:solidFill>
                  <a:schemeClr val="bg1"/>
                </a:solidFill>
              </a:rPr>
              <a:t>議題２　高次脳機能障がいの普及啓発の方向性について</a:t>
            </a:r>
            <a:endParaRPr lang="ja-JP" altLang="en-US" sz="2000" b="1" dirty="0">
              <a:solidFill>
                <a:schemeClr val="bg1"/>
              </a:solidFill>
            </a:endParaRPr>
          </a:p>
        </p:txBody>
      </p:sp>
      <p:sp>
        <p:nvSpPr>
          <p:cNvPr id="4" name="スライド番号プレースホルダー 3"/>
          <p:cNvSpPr>
            <a:spLocks noGrp="1"/>
          </p:cNvSpPr>
          <p:nvPr>
            <p:ph type="sldNum" sz="quarter" idx="12"/>
          </p:nvPr>
        </p:nvSpPr>
        <p:spPr/>
        <p:txBody>
          <a:bodyPr/>
          <a:lstStyle/>
          <a:p>
            <a:r>
              <a:rPr kumimoji="1" lang="en-US" altLang="ja-JP" dirty="0"/>
              <a:t>17</a:t>
            </a:r>
            <a:endParaRPr kumimoji="1" lang="ja-JP" altLang="en-US" dirty="0"/>
          </a:p>
        </p:txBody>
      </p:sp>
      <p:sp>
        <p:nvSpPr>
          <p:cNvPr id="5" name="テキスト ボックス 4"/>
          <p:cNvSpPr txBox="1"/>
          <p:nvPr/>
        </p:nvSpPr>
        <p:spPr>
          <a:xfrm>
            <a:off x="0" y="648000"/>
            <a:ext cx="10056125" cy="4370427"/>
          </a:xfrm>
          <a:prstGeom prst="rect">
            <a:avLst/>
          </a:prstGeom>
          <a:noFill/>
        </p:spPr>
        <p:txBody>
          <a:bodyPr wrap="square" rtlCol="0">
            <a:spAutoFit/>
          </a:bodyPr>
          <a:lstStyle/>
          <a:p>
            <a:endParaRPr kumimoji="1" lang="en-US" altLang="ja-JP" b="1" dirty="0">
              <a:latin typeface="BIZ UDPゴシック" panose="020B0400000000000000" pitchFamily="50" charset="-128"/>
              <a:ea typeface="BIZ UDPゴシック" panose="020B0400000000000000" pitchFamily="50" charset="-128"/>
            </a:endParaRPr>
          </a:p>
          <a:p>
            <a:r>
              <a:rPr kumimoji="1" lang="ja-JP" altLang="en-US" b="1" dirty="0">
                <a:latin typeface="BIZ UDPゴシック" panose="020B0400000000000000" pitchFamily="50" charset="-128"/>
                <a:ea typeface="BIZ UDPゴシック" panose="020B0400000000000000" pitchFamily="50" charset="-128"/>
              </a:rPr>
              <a:t>３．大阪</a:t>
            </a:r>
            <a:r>
              <a:rPr kumimoji="1" lang="ja-JP" altLang="en-US" b="1" dirty="0" err="1">
                <a:latin typeface="BIZ UDPゴシック" panose="020B0400000000000000" pitchFamily="50" charset="-128"/>
                <a:ea typeface="BIZ UDPゴシック" panose="020B0400000000000000" pitchFamily="50" charset="-128"/>
              </a:rPr>
              <a:t>高次脳機能障がい</a:t>
            </a:r>
            <a:r>
              <a:rPr kumimoji="1" lang="ja-JP" altLang="en-US" b="1" dirty="0">
                <a:latin typeface="BIZ UDPゴシック" panose="020B0400000000000000" pitchFamily="50" charset="-128"/>
                <a:ea typeface="BIZ UDPゴシック" panose="020B0400000000000000" pitchFamily="50" charset="-128"/>
              </a:rPr>
              <a:t>リハビリテーション講習会</a:t>
            </a:r>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sz="2600"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p:txBody>
      </p:sp>
      <p:sp>
        <p:nvSpPr>
          <p:cNvPr id="14" name="テキスト ボックス 13"/>
          <p:cNvSpPr txBox="1"/>
          <p:nvPr/>
        </p:nvSpPr>
        <p:spPr>
          <a:xfrm>
            <a:off x="9015211" y="219134"/>
            <a:ext cx="686831" cy="276999"/>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dirty="0">
                <a:solidFill>
                  <a:schemeClr val="bg1"/>
                </a:solidFill>
                <a:latin typeface="BIZ UDPゴシック" panose="020B0400000000000000" pitchFamily="50" charset="-128"/>
                <a:ea typeface="BIZ UDPゴシック" panose="020B0400000000000000" pitchFamily="50" charset="-128"/>
              </a:rPr>
              <a:t>資料２</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sp>
        <p:nvSpPr>
          <p:cNvPr id="8" name="テキスト ボックス 7"/>
          <p:cNvSpPr txBox="1"/>
          <p:nvPr/>
        </p:nvSpPr>
        <p:spPr>
          <a:xfrm>
            <a:off x="95648" y="1296000"/>
            <a:ext cx="9426724" cy="5531194"/>
          </a:xfrm>
          <a:prstGeom prst="rect">
            <a:avLst/>
          </a:prstGeom>
          <a:noFill/>
          <a:ln>
            <a:solidFill>
              <a:schemeClr val="accent5">
                <a:lumMod val="60000"/>
                <a:lumOff val="40000"/>
              </a:schemeClr>
            </a:solidFill>
          </a:ln>
        </p:spPr>
        <p:txBody>
          <a:bodyPr wrap="square" rtlCol="0">
            <a:spAutoFit/>
          </a:bodyPr>
          <a:lstStyle/>
          <a:p>
            <a:pPr>
              <a:lnSpc>
                <a:spcPct val="150000"/>
              </a:lnSpc>
            </a:pP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・本講習会は、一般社団法人 日本損害保険協会の助成を受けて実施。　</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nSpc>
                <a:spcPct val="150000"/>
              </a:lnSpc>
            </a:pP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講習会の開催を通じて、当事者とその家族、支援者等への情報提供や情報交換の場を提供することが目的。</a:t>
            </a:r>
          </a:p>
          <a:p>
            <a:pPr>
              <a:lnSpc>
                <a:spcPct val="150000"/>
              </a:lnSpc>
            </a:pP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また、医療・福祉などの関連専門職、当事者・家族などを中心に構成する「リハビリテーション講習会実行委員会」を</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nSpc>
                <a:spcPct val="150000"/>
              </a:lnSpc>
            </a:pP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設置し、講習会の企画・運営を行うこととなっており、大阪府も普及啓発の一環として協力。</a:t>
            </a:r>
          </a:p>
          <a:p>
            <a:pPr>
              <a:lnSpc>
                <a:spcPct val="150000"/>
              </a:lnSpc>
            </a:pP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nSpc>
                <a:spcPct val="150000"/>
              </a:lnSpc>
            </a:pP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・令和６年度実施の講習会については下記のとおり。</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nSpc>
                <a:spcPct val="150000"/>
              </a:lnSpc>
            </a:pP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タイトル  ：第５回大阪高次脳機能障がいリハビリテーション講習会</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nSpc>
                <a:spcPct val="150000"/>
              </a:lnSpc>
            </a:pP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開催方法：堺市立健康福祉プラザ大研修室での対面開催　及び　</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YouTube</a:t>
            </a:r>
            <a:r>
              <a:rPr kumimoji="1" lang="ja-JP" altLang="en-US" sz="1400" dirty="0" err="1">
                <a:latin typeface="BIZ UDPゴシック" panose="020B0400000000000000" pitchFamily="50" charset="-128"/>
                <a:ea typeface="BIZ UDPゴシック" panose="020B0400000000000000" pitchFamily="50" charset="-128"/>
                <a:cs typeface="Times New Roman" panose="02020603050405020304" pitchFamily="18" charset="0"/>
              </a:rPr>
              <a:t>での</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オンデマンド配信</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nSpc>
                <a:spcPct val="150000"/>
              </a:lnSpc>
            </a:pP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開催日時：令和６年</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11</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月２３日（土）</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13:30</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16:00※</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録画・編集したものを令和６年</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12</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月中旬～</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YouTube</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限定公開</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nSpc>
                <a:spcPct val="150000"/>
              </a:lnSpc>
            </a:pP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内容　　  ：①</a:t>
            </a:r>
            <a:r>
              <a:rPr kumimoji="1" lang="ja-JP" altLang="en-US" sz="1400" dirty="0" err="1">
                <a:latin typeface="BIZ UDPゴシック" panose="020B0400000000000000" pitchFamily="50" charset="-128"/>
                <a:ea typeface="BIZ UDPゴシック" panose="020B0400000000000000" pitchFamily="50" charset="-128"/>
                <a:cs typeface="Times New Roman" panose="02020603050405020304" pitchFamily="18" charset="0"/>
              </a:rPr>
              <a:t>高次脳機能障がいに</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関する基礎講座</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nSpc>
                <a:spcPct val="150000"/>
              </a:lnSpc>
            </a:pP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②当事者と支援者による体験談</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nSpc>
                <a:spcPct val="150000"/>
              </a:lnSpc>
            </a:pP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参加者　 ：会場参加は</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70</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名　</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Web</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は定員なし（いずれも事前申込制）</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nSpc>
                <a:spcPct val="150000"/>
              </a:lnSpc>
            </a:pP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nSpc>
                <a:spcPct val="150000"/>
              </a:lnSpc>
            </a:pP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＜参考：令和５年度実績＞</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nSpc>
                <a:spcPct val="150000"/>
              </a:lnSpc>
            </a:pP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〇令和５年１１月１２日（日）</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13:30</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16:00</a:t>
            </a:r>
          </a:p>
          <a:p>
            <a:pPr>
              <a:lnSpc>
                <a:spcPct val="150000"/>
              </a:lnSpc>
            </a:pP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録画・編集したものを令和５年</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11</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月末～</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12</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月</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20</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日</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YouTube</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限定公開</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nSpc>
                <a:spcPct val="150000"/>
              </a:lnSpc>
            </a:pP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〇会場参加：</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51</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名、</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Web</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受講</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170</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名</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Tree>
    <p:extLst>
      <p:ext uri="{BB962C8B-B14F-4D97-AF65-F5344CB8AC3E}">
        <p14:creationId xmlns:p14="http://schemas.microsoft.com/office/powerpoint/2010/main" val="3466186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48000"/>
          </a:xfrm>
          <a:solidFill>
            <a:schemeClr val="accent5">
              <a:lumMod val="75000"/>
            </a:schemeClr>
          </a:solidFill>
        </p:spPr>
        <p:txBody>
          <a:bodyPr>
            <a:normAutofit/>
          </a:bodyPr>
          <a:lstStyle/>
          <a:p>
            <a:pPr algn="ctr"/>
            <a:r>
              <a:rPr lang="ja-JP" altLang="en-US" sz="2400" b="1" dirty="0">
                <a:solidFill>
                  <a:schemeClr val="bg1"/>
                </a:solidFill>
              </a:rPr>
              <a:t>議題２　高次脳機能障がいの普及啓発の方向性について</a:t>
            </a:r>
            <a:endParaRPr lang="ja-JP" altLang="en-US" sz="2000" b="1" dirty="0">
              <a:solidFill>
                <a:schemeClr val="bg1"/>
              </a:solidFill>
            </a:endParaRPr>
          </a:p>
        </p:txBody>
      </p:sp>
      <p:sp>
        <p:nvSpPr>
          <p:cNvPr id="4" name="スライド番号プレースホルダー 3"/>
          <p:cNvSpPr>
            <a:spLocks noGrp="1"/>
          </p:cNvSpPr>
          <p:nvPr>
            <p:ph type="sldNum" sz="quarter" idx="12"/>
          </p:nvPr>
        </p:nvSpPr>
        <p:spPr>
          <a:xfrm>
            <a:off x="7677150" y="6393241"/>
            <a:ext cx="222885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dirty="0">
                <a:solidFill>
                  <a:prstClr val="black"/>
                </a:solidFill>
              </a:rPr>
              <a:t>18</a:t>
            </a:r>
            <a:endParaRPr kumimoji="1" lang="ja-JP" altLang="en-US"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5" name="テキスト ボックス 4"/>
          <p:cNvSpPr txBox="1"/>
          <p:nvPr/>
        </p:nvSpPr>
        <p:spPr>
          <a:xfrm>
            <a:off x="0" y="648000"/>
            <a:ext cx="10056125" cy="437042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b="1" dirty="0">
                <a:solidFill>
                  <a:prstClr val="black"/>
                </a:solidFill>
                <a:latin typeface="BIZ UDPゴシック" panose="020B0400000000000000" pitchFamily="50" charset="-128"/>
                <a:ea typeface="BIZ UDPゴシック" panose="020B0400000000000000" pitchFamily="50" charset="-128"/>
              </a:rPr>
              <a:t>４</a:t>
            </a:r>
            <a:r>
              <a:rPr kumimoji="1" lang="ja-JP" altLang="en-US"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．令和６年度大阪府高次脳機能障がい支援者養成研修</a:t>
            </a: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26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14" name="テキスト ボックス 13"/>
          <p:cNvSpPr txBox="1"/>
          <p:nvPr/>
        </p:nvSpPr>
        <p:spPr>
          <a:xfrm>
            <a:off x="9015211" y="219134"/>
            <a:ext cx="686831" cy="276999"/>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資料２</a:t>
            </a:r>
            <a:endParaRPr kumimoji="1" lang="en-US" altLang="ja-JP" sz="1200" b="0"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p:txBody>
      </p:sp>
      <p:sp>
        <p:nvSpPr>
          <p:cNvPr id="8" name="テキスト ボックス 7"/>
          <p:cNvSpPr txBox="1"/>
          <p:nvPr/>
        </p:nvSpPr>
        <p:spPr>
          <a:xfrm>
            <a:off x="182359" y="1431350"/>
            <a:ext cx="9141945" cy="5262979"/>
          </a:xfrm>
          <a:prstGeom prst="rect">
            <a:avLst/>
          </a:prstGeom>
          <a:noFill/>
          <a:ln>
            <a:solidFill>
              <a:schemeClr val="accent5">
                <a:lumMod val="60000"/>
                <a:lumOff val="40000"/>
              </a:schemeClr>
            </a:solidFill>
          </a:ln>
        </p:spPr>
        <p:txBody>
          <a:bodyPr wrap="square" rtlCol="0">
            <a:spAutoFit/>
          </a:bodyPr>
          <a:lstStyle/>
          <a:p>
            <a:pPr lvl="0">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・令和６年２月　厚生労働省</a:t>
            </a: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が高次脳機能障害支援養成研修の実施に係る課長通知や実施要綱等を</a:t>
            </a: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発出。</a:t>
            </a: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a:p>
            <a:pPr lvl="0">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令和６年７月　上記</a:t>
            </a: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を</a:t>
            </a: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踏まえ、高次脳機能障がいについての知識を得ることやその障がい特性を理解することで、</a:t>
            </a:r>
            <a:endPar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lvl="0">
              <a:defRPr/>
            </a:pP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　　　　　　　　　　高次脳機能障がいの障がい特性に応じた支援を実施でき、令和７年度以降の大阪府高次脳機能障が</a:t>
            </a:r>
            <a:endPar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lvl="0">
              <a:defRPr/>
            </a:pP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　　　　　　　　　　い支援者養成研修の講師等として協力いただく、障がい福祉サービス事業所等に従事する支援者を</a:t>
            </a:r>
            <a:endPar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lvl="0">
              <a:defRPr/>
            </a:pP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　　　　　　　　　　養成することを目的とし、令和６年度</a:t>
            </a: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大阪府高次脳機能障がい支援者養成研修（基礎研修・実践研修）</a:t>
            </a: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a:p>
            <a:pPr lvl="0">
              <a:defRPr/>
            </a:pP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の１回目を下記のとおり実施。</a:t>
            </a: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a:p>
            <a:pPr lvl="0">
              <a:defRPr/>
            </a:pP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a:p>
            <a:pPr lvl="0">
              <a:defRPr/>
            </a:pP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　実施期間　＜基礎研修＞講義：令和６年７月２日から７月８日まで　演習：令和６年７月</a:t>
            </a:r>
            <a:r>
              <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12</a:t>
            </a: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日</a:t>
            </a:r>
            <a:endPar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lvl="0">
              <a:defRPr/>
            </a:pP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　　　　　　　　＜実践研修＞講義：令和６年７月１６日から２２日まで　 演習：令和６年７月</a:t>
            </a:r>
            <a:r>
              <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30</a:t>
            </a: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日</a:t>
            </a:r>
            <a:endPar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lvl="0">
              <a:defRPr/>
            </a:pP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a:p>
            <a:pPr lvl="0">
              <a:defRPr/>
            </a:pP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　対象　　　　以下全ての要件を満たす方　　　</a:t>
            </a:r>
            <a:endPar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lvl="0">
              <a:defRPr/>
            </a:pP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　　　　　　　　・令和元年～令和５年の間に大阪府主催で実施した「高次脳機能障がい地域支援者養成研修」　または　</a:t>
            </a:r>
            <a:endPar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lvl="0">
              <a:defRPr/>
            </a:pP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　　　　　　　　　「高次脳機能障がい相談支援従事者研修」の受講者</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、講師</a:t>
            </a: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等　</a:t>
            </a:r>
            <a:endParaRPr kumimoji="1" lang="en-US" altLang="ja-JP" sz="1400" strike="sngStrike"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lvl="0">
              <a:defRPr/>
            </a:pP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　　　　　　　　・高次脳機能障害</a:t>
            </a:r>
            <a:r>
              <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者</a:t>
            </a:r>
            <a:r>
              <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支援体制加算（相談支援事業所においては高次脳機能障害支援体制加算</a:t>
            </a:r>
            <a:r>
              <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Ⅰ</a:t>
            </a: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）の算</a:t>
            </a:r>
            <a:endPar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lvl="0">
              <a:defRPr/>
            </a:pP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　　　　　　　　　定要件（研修受講とその公表は除く）を満たす、大阪府内の事業所に所属する職員</a:t>
            </a:r>
            <a:endPar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lvl="0">
              <a:defRPr/>
            </a:pPr>
            <a:endPar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lvl="0">
              <a:defRPr/>
            </a:pP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　定員　　　　３０名程度</a:t>
            </a:r>
            <a:endPar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lvl="0">
              <a:defRPr/>
            </a:pP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a:p>
            <a:pPr lvl="0">
              <a:defRPr/>
            </a:pP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　場所　　　　講義はオンデマンド配信。演習は大阪府立障がい者自立センター</a:t>
            </a:r>
            <a:r>
              <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1</a:t>
            </a: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階大会議室にて実施。</a:t>
            </a: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　修了証書　全カリキュラムを修了した受講者には、国が実施要綱で定める標準的なカリキュラムと同等の内容である</a:t>
            </a:r>
            <a:endPar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　　　　　　　　として、「これに準ずるものとして都道府県知事が認める研修」の修了証書を大阪府知事名で交付。</a:t>
            </a:r>
            <a:endPar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Tree>
    <p:extLst>
      <p:ext uri="{BB962C8B-B14F-4D97-AF65-F5344CB8AC3E}">
        <p14:creationId xmlns:p14="http://schemas.microsoft.com/office/powerpoint/2010/main" val="3789288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48000"/>
          </a:xfrm>
          <a:solidFill>
            <a:schemeClr val="accent5">
              <a:lumMod val="75000"/>
            </a:schemeClr>
          </a:solidFill>
        </p:spPr>
        <p:txBody>
          <a:bodyPr>
            <a:normAutofit/>
          </a:bodyPr>
          <a:lstStyle/>
          <a:p>
            <a:pPr algn="ctr"/>
            <a:r>
              <a:rPr lang="ja-JP" altLang="en-US" sz="2400" b="1" dirty="0">
                <a:solidFill>
                  <a:schemeClr val="bg1"/>
                </a:solidFill>
              </a:rPr>
              <a:t>議題２　高次脳機能障がいの普及啓発の方向性について</a:t>
            </a:r>
            <a:endParaRPr lang="ja-JP" altLang="en-US" sz="2000" b="1" dirty="0">
              <a:solidFill>
                <a:schemeClr val="bg1"/>
              </a:solidFill>
            </a:endParaRPr>
          </a:p>
        </p:txBody>
      </p:sp>
      <p:sp>
        <p:nvSpPr>
          <p:cNvPr id="4" name="スライド番号プレースホルダー 3"/>
          <p:cNvSpPr>
            <a:spLocks noGrp="1"/>
          </p:cNvSpPr>
          <p:nvPr>
            <p:ph type="sldNum" sz="quarter" idx="12"/>
          </p:nvPr>
        </p:nvSpPr>
        <p:spPr>
          <a:xfrm>
            <a:off x="7677150" y="6393241"/>
            <a:ext cx="222885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19</a:t>
            </a:r>
            <a:endParaRPr kumimoji="1" lang="ja-JP" altLang="en-US"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5" name="テキスト ボックス 4"/>
          <p:cNvSpPr txBox="1"/>
          <p:nvPr/>
        </p:nvSpPr>
        <p:spPr>
          <a:xfrm>
            <a:off x="0" y="648000"/>
            <a:ext cx="10056125" cy="437042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b="1" dirty="0">
                <a:solidFill>
                  <a:prstClr val="black"/>
                </a:solidFill>
                <a:latin typeface="BIZ UDPゴシック" panose="020B0400000000000000" pitchFamily="50" charset="-128"/>
                <a:ea typeface="BIZ UDPゴシック" panose="020B0400000000000000" pitchFamily="50" charset="-128"/>
              </a:rPr>
              <a:t>５</a:t>
            </a:r>
            <a:r>
              <a:rPr kumimoji="1" lang="ja-JP" altLang="en-US"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．令和６年度第２回大阪府高次脳機能障がい支援者養成研修</a:t>
            </a: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26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14" name="テキスト ボックス 13"/>
          <p:cNvSpPr txBox="1"/>
          <p:nvPr/>
        </p:nvSpPr>
        <p:spPr>
          <a:xfrm>
            <a:off x="9015211" y="219134"/>
            <a:ext cx="686831" cy="276999"/>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資料２</a:t>
            </a:r>
            <a:endParaRPr kumimoji="1" lang="en-US" altLang="ja-JP" sz="1200" b="0"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p:txBody>
      </p:sp>
      <p:sp>
        <p:nvSpPr>
          <p:cNvPr id="8" name="テキスト ボックス 7"/>
          <p:cNvSpPr txBox="1"/>
          <p:nvPr/>
        </p:nvSpPr>
        <p:spPr>
          <a:xfrm>
            <a:off x="182359" y="1431350"/>
            <a:ext cx="9141945" cy="3754874"/>
          </a:xfrm>
          <a:prstGeom prst="rect">
            <a:avLst/>
          </a:prstGeom>
          <a:noFill/>
          <a:ln>
            <a:solidFill>
              <a:schemeClr val="accent5">
                <a:lumMod val="60000"/>
                <a:lumOff val="40000"/>
              </a:schemeClr>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・本研修について、研修申込状況や受講ニーズを踏まえ、下記のとおり令和６年度第２回研修を実施予定。</a:t>
            </a:r>
            <a:endPar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lvl="0">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実施期間　（基礎研修）講義：令和６年１１月１８日から１１月２５日まで　演習：令和６年１２月２日か９日のいずれか　　　　　　　　</a:t>
            </a:r>
            <a:endPar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lvl="0">
              <a:defRPr/>
            </a:pP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　　　　　　　　（実践研修）講義：令和６年</a:t>
            </a:r>
            <a:r>
              <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12</a:t>
            </a: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月１</a:t>
            </a:r>
            <a:r>
              <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0</a:t>
            </a: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日から</a:t>
            </a:r>
            <a:r>
              <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12</a:t>
            </a: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月</a:t>
            </a:r>
            <a:r>
              <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17</a:t>
            </a: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日まで　演習：令和６年</a:t>
            </a:r>
            <a:r>
              <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12</a:t>
            </a: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月</a:t>
            </a:r>
            <a:r>
              <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23</a:t>
            </a: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日か</a:t>
            </a:r>
            <a:r>
              <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24</a:t>
            </a: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日のいずれか</a:t>
            </a:r>
            <a:endPar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lvl="0">
              <a:defRPr/>
            </a:pPr>
            <a:r>
              <a:rPr kumimoji="1"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1" lang="en-US" altLang="ja-JP" sz="1400" noProof="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lvl="0">
              <a:defRPr/>
            </a:pP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　対　象　　　高次脳機能障害</a:t>
            </a:r>
            <a:r>
              <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者</a:t>
            </a:r>
            <a:r>
              <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支援体制加算（相談支援事業所においては高次脳機能障害支援体制加算</a:t>
            </a:r>
            <a:r>
              <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Ⅰ</a:t>
            </a: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）の算</a:t>
            </a:r>
            <a:endPar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a:defRPr/>
            </a:pP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　　　　　　　　定要件（研修受講とその公表は除く）を満たす、又は満たす見込みのある、大阪府内の事業所に所属する</a:t>
            </a:r>
            <a:endPar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a:defRPr/>
            </a:pP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　　　　　　　　職員</a:t>
            </a:r>
            <a:r>
              <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過去の研修受講実績は問わない</a:t>
            </a:r>
            <a:r>
              <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p>
          <a:p>
            <a:pPr lvl="0">
              <a:defRPr/>
            </a:pPr>
            <a:endParaRPr kumimoji="1" lang="en-US" altLang="ja-JP" sz="1400" dirty="0">
              <a:solidFill>
                <a:prstClr val="black"/>
              </a:solidFill>
              <a:highlight>
                <a:srgbClr val="FFFF00"/>
              </a:highlight>
              <a:latin typeface="BIZ UDPゴシック" panose="020B0400000000000000" pitchFamily="50" charset="-128"/>
              <a:ea typeface="BIZ UDPゴシック" panose="020B0400000000000000" pitchFamily="50" charset="-128"/>
              <a:cs typeface="Times New Roman" panose="02020603050405020304" pitchFamily="18" charset="0"/>
            </a:endParaRPr>
          </a:p>
          <a:p>
            <a:pPr lvl="0">
              <a:defRPr/>
            </a:pP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　定員　　　　計</a:t>
            </a:r>
            <a:r>
              <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70</a:t>
            </a: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名程度</a:t>
            </a:r>
            <a:endPar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lvl="0">
              <a:defRPr/>
            </a:pPr>
            <a:endPar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lvl="0">
              <a:defRPr/>
            </a:pP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　場所　　　　講義はオンデマンド配信。演習は大阪急性期・総合医療センター３階講堂にて実施</a:t>
            </a:r>
            <a:endPar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lvl="0">
              <a:defRPr/>
            </a:pPr>
            <a:endPar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lvl="0">
              <a:defRPr/>
            </a:pP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　修了証書　全カリキュラムを修了した受講者には、国が実施要綱で定める標準的なカリキュラムと同等の内容である</a:t>
            </a:r>
            <a:endPar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lvl="0">
              <a:defRPr/>
            </a:pP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　　　　　　　　として、「これに準ずるものとして都道府県知事が認める研修」の修了証書を大阪府知事名で交付</a:t>
            </a:r>
            <a:endPar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lvl="0">
              <a:defRPr/>
            </a:pPr>
            <a:endPar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lvl="0">
              <a:defRPr/>
            </a:pP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・加えて、今後令和７年度以降の継続実施についても検討</a:t>
            </a:r>
            <a:endPar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Tree>
    <p:extLst>
      <p:ext uri="{BB962C8B-B14F-4D97-AF65-F5344CB8AC3E}">
        <p14:creationId xmlns:p14="http://schemas.microsoft.com/office/powerpoint/2010/main" val="35698487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48000"/>
          </a:xfrm>
          <a:solidFill>
            <a:schemeClr val="accent5">
              <a:lumMod val="75000"/>
            </a:schemeClr>
          </a:solidFill>
        </p:spPr>
        <p:txBody>
          <a:bodyPr>
            <a:normAutofit/>
          </a:bodyPr>
          <a:lstStyle/>
          <a:p>
            <a:pPr algn="ctr"/>
            <a:r>
              <a:rPr lang="ja-JP" altLang="en-US" sz="2400" b="1" dirty="0">
                <a:solidFill>
                  <a:schemeClr val="bg1"/>
                </a:solidFill>
              </a:rPr>
              <a:t>議題２　高次脳機能障がいの普及啓発の方向性について</a:t>
            </a:r>
            <a:endParaRPr lang="ja-JP" altLang="en-US" sz="2000" b="1" dirty="0">
              <a:solidFill>
                <a:schemeClr val="bg1"/>
              </a:solidFill>
            </a:endParaRPr>
          </a:p>
        </p:txBody>
      </p:sp>
      <p:sp>
        <p:nvSpPr>
          <p:cNvPr id="4" name="スライド番号プレースホルダー 3"/>
          <p:cNvSpPr>
            <a:spLocks noGrp="1"/>
          </p:cNvSpPr>
          <p:nvPr>
            <p:ph type="sldNum" sz="quarter" idx="12"/>
          </p:nvPr>
        </p:nvSpPr>
        <p:spPr>
          <a:xfrm>
            <a:off x="7677150" y="6393241"/>
            <a:ext cx="222885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20</a:t>
            </a:r>
            <a:endParaRPr kumimoji="1" lang="ja-JP" altLang="en-US"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5" name="テキスト ボックス 4"/>
          <p:cNvSpPr txBox="1"/>
          <p:nvPr/>
        </p:nvSpPr>
        <p:spPr>
          <a:xfrm>
            <a:off x="0" y="648000"/>
            <a:ext cx="10056125" cy="437042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５．高次脳機能障</a:t>
            </a:r>
            <a:r>
              <a:rPr kumimoji="1" lang="ja-JP" altLang="en-US" b="1" dirty="0">
                <a:solidFill>
                  <a:prstClr val="black"/>
                </a:solidFill>
                <a:latin typeface="BIZ UDPゴシック" panose="020B0400000000000000" pitchFamily="50" charset="-128"/>
                <a:ea typeface="BIZ UDPゴシック" panose="020B0400000000000000" pitchFamily="50" charset="-128"/>
              </a:rPr>
              <a:t>害</a:t>
            </a:r>
            <a:r>
              <a:rPr kumimoji="1" lang="en-US" altLang="ja-JP" b="1" dirty="0">
                <a:solidFill>
                  <a:prstClr val="black"/>
                </a:solidFill>
                <a:latin typeface="BIZ UDPゴシック" panose="020B0400000000000000" pitchFamily="50" charset="-128"/>
                <a:ea typeface="BIZ UDPゴシック" panose="020B0400000000000000" pitchFamily="50" charset="-128"/>
              </a:rPr>
              <a:t>(</a:t>
            </a:r>
            <a:r>
              <a:rPr kumimoji="1" lang="ja-JP" altLang="en-US" b="1" dirty="0">
                <a:solidFill>
                  <a:prstClr val="black"/>
                </a:solidFill>
                <a:latin typeface="BIZ UDPゴシック" panose="020B0400000000000000" pitchFamily="50" charset="-128"/>
                <a:ea typeface="BIZ UDPゴシック" panose="020B0400000000000000" pitchFamily="50" charset="-128"/>
              </a:rPr>
              <a:t>者</a:t>
            </a:r>
            <a:r>
              <a:rPr kumimoji="1" lang="en-US" altLang="ja-JP" b="1" dirty="0">
                <a:solidFill>
                  <a:prstClr val="black"/>
                </a:solidFill>
                <a:latin typeface="BIZ UDPゴシック" panose="020B0400000000000000" pitchFamily="50" charset="-128"/>
                <a:ea typeface="BIZ UDPゴシック" panose="020B0400000000000000" pitchFamily="50" charset="-128"/>
              </a:rPr>
              <a:t>)</a:t>
            </a:r>
            <a:r>
              <a:rPr kumimoji="1" lang="ja-JP" altLang="en-US"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支援体制加算の算定要件等</a:t>
            </a:r>
            <a:r>
              <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参考</a:t>
            </a:r>
            <a:r>
              <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26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14" name="テキスト ボックス 13"/>
          <p:cNvSpPr txBox="1"/>
          <p:nvPr/>
        </p:nvSpPr>
        <p:spPr>
          <a:xfrm>
            <a:off x="9015211" y="219134"/>
            <a:ext cx="686831" cy="276999"/>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資料２</a:t>
            </a:r>
            <a:endParaRPr kumimoji="1" lang="en-US" altLang="ja-JP" sz="1200" b="0"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p:txBody>
      </p:sp>
      <p:sp>
        <p:nvSpPr>
          <p:cNvPr id="8" name="テキスト ボックス 7"/>
          <p:cNvSpPr txBox="1"/>
          <p:nvPr/>
        </p:nvSpPr>
        <p:spPr>
          <a:xfrm>
            <a:off x="182359" y="1420758"/>
            <a:ext cx="9141945" cy="4431983"/>
          </a:xfrm>
          <a:prstGeom prst="rect">
            <a:avLst/>
          </a:prstGeom>
          <a:noFill/>
          <a:ln>
            <a:solidFill>
              <a:schemeClr val="accent5">
                <a:lumMod val="60000"/>
                <a:lumOff val="40000"/>
              </a:schemeClr>
            </a:solidFill>
          </a:ln>
        </p:spPr>
        <p:txBody>
          <a:bodyPr wrap="square" rtlCol="0">
            <a:spAutoFit/>
          </a:bodyPr>
          <a:lstStyle/>
          <a:p>
            <a:pPr lvl="0">
              <a:defRPr/>
            </a:pPr>
            <a:r>
              <a:rPr kumimoji="1" lang="ja-JP" altLang="en-US" sz="1500" u="sng"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１　生活介護ほか日中活動系事業所　</a:t>
            </a:r>
            <a:r>
              <a:rPr kumimoji="1" lang="en-US" altLang="ja-JP" sz="1500" u="sng"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41</a:t>
            </a:r>
            <a:r>
              <a:rPr kumimoji="1" lang="ja-JP" altLang="en-US" sz="1500" u="sng"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単位</a:t>
            </a:r>
          </a:p>
          <a:p>
            <a:pPr lvl="0">
              <a:defRPr/>
            </a:pP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⑴高次脳機能障害を有する利用者が全体の利用者数の </a:t>
            </a:r>
            <a:r>
              <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100 </a:t>
            </a: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分の </a:t>
            </a:r>
            <a:r>
              <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30 </a:t>
            </a: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以上であって、高次脳機能障害支援者養成研修を修了した従業者を事業所に </a:t>
            </a:r>
            <a:r>
              <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5 0 </a:t>
            </a: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：１以上配置した上で、その旨を公表している場合に加算する。</a:t>
            </a:r>
            <a:endPar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lvl="0">
              <a:defRPr/>
            </a:pPr>
            <a:r>
              <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生活介護、施設入所支援、共同生活援助、自立訓練（機能訓練・生活訓練）、就労選択支援、就労移行支援、就労継続支援Ａ型、就労継続支援Ｂ型</a:t>
            </a:r>
            <a:r>
              <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p>
          <a:p>
            <a:pPr lvl="0">
              <a:defRPr/>
            </a:pPr>
            <a:endPar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lvl="0">
              <a:defRPr/>
            </a:pPr>
            <a:r>
              <a:rPr kumimoji="1" lang="ja-JP" altLang="en-US" sz="1500" u="sng"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２　相談支援事業所</a:t>
            </a:r>
          </a:p>
          <a:p>
            <a:pPr lvl="0">
              <a:defRPr/>
            </a:pP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イ 高次脳機能障害支援体制加算</a:t>
            </a:r>
            <a:r>
              <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(Ⅰ)</a:t>
            </a: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※60</a:t>
            </a: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単位／日</a:t>
            </a:r>
          </a:p>
          <a:p>
            <a:pPr lvl="0">
              <a:defRPr/>
            </a:pP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高次脳機能障害支援者養成研修を修了した相談支援専門員を事業所に配置した上で、その旨を公表しており、かつ、当該相談支援専門員により、高次脳機能障害を有する利用者に対して現に指定計画相談支援を行っている場合に加算する。</a:t>
            </a:r>
            <a:endPar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lvl="0">
              <a:defRPr/>
            </a:pPr>
            <a:endPar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lvl="0">
              <a:defRPr/>
            </a:pP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ロ 高次脳機能障害支援体制加算（</a:t>
            </a:r>
            <a:r>
              <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Ⅱ</a:t>
            </a: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30 </a:t>
            </a: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単位／日</a:t>
            </a:r>
          </a:p>
          <a:p>
            <a:pPr lvl="0">
              <a:defRPr/>
            </a:pP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高次脳機能障害支援者養成研修を修了した相談支援専門員を事業所に配置した上で、その旨を公表している場合に加算する。</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a:p>
            <a:pPr lvl="0">
              <a:defRPr/>
            </a:pPr>
            <a:r>
              <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以上の内容は計画相談支援について記載。障害児相談支援についても同様。</a:t>
            </a:r>
            <a:endParaRPr kumimoji="1" lang="en-US" altLang="ja-JP"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lvl="0">
              <a:defRPr/>
            </a:pP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a:p>
            <a:pPr lvl="0">
              <a:defRPr/>
            </a:pP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a:p>
            <a:pPr lvl="0" algn="r">
              <a:defRPr/>
            </a:pPr>
            <a:r>
              <a:rPr kumimoji="1" lang="ja-JP" altLang="en-US" sz="1400" dirty="0">
                <a:solidFill>
                  <a:prstClr val="black"/>
                </a:solidFill>
                <a:latin typeface="BIZ UDPゴシック" panose="020B0400000000000000" pitchFamily="50" charset="-128"/>
                <a:ea typeface="BIZ UDPゴシック" panose="020B0400000000000000" pitchFamily="50" charset="-128"/>
                <a:cs typeface="Times New Roman" panose="02020603050405020304" pitchFamily="18" charset="0"/>
              </a:rPr>
              <a:t>（令和６年２月６日　厚生労働省「令和６年度障害福祉サービス等報酬改定の概要」より抜粋）</a:t>
            </a:r>
            <a:endParaRPr kumimoji="1" lang="en-US" altLang="ja-JP"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Tree>
    <p:extLst>
      <p:ext uri="{BB962C8B-B14F-4D97-AF65-F5344CB8AC3E}">
        <p14:creationId xmlns:p14="http://schemas.microsoft.com/office/powerpoint/2010/main" val="74787540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2118</Words>
  <Application>Microsoft Office PowerPoint</Application>
  <PresentationFormat>A4 210 x 297 mm</PresentationFormat>
  <Paragraphs>244</Paragraphs>
  <Slides>6</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BIZ UDPゴシック</vt:lpstr>
      <vt:lpstr>游ゴシック</vt:lpstr>
      <vt:lpstr>游明朝</vt:lpstr>
      <vt:lpstr>Arial</vt:lpstr>
      <vt:lpstr>Calibri</vt:lpstr>
      <vt:lpstr>Calibri Light</vt:lpstr>
      <vt:lpstr>Office テーマ</vt:lpstr>
      <vt:lpstr>議題２　高次脳機能障がいの普及啓発の方向性について</vt:lpstr>
      <vt:lpstr>議題２　高次脳機能障がいの普及啓発の方向性について</vt:lpstr>
      <vt:lpstr>議題２　高次脳機能障がいの普及啓発の方向性について</vt:lpstr>
      <vt:lpstr>議題２　高次脳機能障がいの普及啓発の方向性について</vt:lpstr>
      <vt:lpstr>議題２　高次脳機能障がいの普及啓発の方向性について</vt:lpstr>
      <vt:lpstr>議題２　高次脳機能障がいの普及啓発の方向性について</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2024-10-01T06:14:44Z</dcterms:created>
  <dcterms:modified xsi:type="dcterms:W3CDTF">2024-10-01T06:15:03Z</dcterms:modified>
</cp:coreProperties>
</file>