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3" r:id="rId3"/>
  </p:sldIdLst>
  <p:sldSz cx="7200900" cy="9721850"/>
  <p:notesSz cx="6797675" cy="9926638"/>
  <p:defaultTextStyle>
    <a:defPPr>
      <a:defRPr lang="ja-JP"/>
    </a:defPPr>
    <a:lvl1pPr marL="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897" autoAdjust="0"/>
    <p:restoredTop sz="98655" autoAdjust="0"/>
  </p:normalViewPr>
  <p:slideViewPr>
    <p:cSldViewPr snapToGrid="0">
      <p:cViewPr>
        <p:scale>
          <a:sx n="125" d="100"/>
          <a:sy n="125" d="100"/>
        </p:scale>
        <p:origin x="1507" y="-216"/>
      </p:cViewPr>
      <p:guideLst>
        <p:guide orient="horz" pos="3055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/>
          <a:lstStyle>
            <a:lvl1pPr algn="r">
              <a:defRPr sz="1200"/>
            </a:lvl1pPr>
          </a:lstStyle>
          <a:p>
            <a:fld id="{53A585B8-3BC8-4533-85F5-B83566FEB325}" type="datetimeFigureOut">
              <a:rPr kumimoji="1" lang="ja-JP" altLang="en-US" smtClean="0"/>
              <a:pPr/>
              <a:t>2026/6/25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2950"/>
            <a:ext cx="27590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0" tIns="46049" rIns="92100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0" tIns="46049" rIns="92100" bIns="460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 anchor="b"/>
          <a:lstStyle>
            <a:lvl1pPr algn="r">
              <a:defRPr sz="1200"/>
            </a:lvl1pPr>
          </a:lstStyle>
          <a:p>
            <a:fld id="{8BD18E85-DE4D-483B-911A-DEFA6C3A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9" y="3020077"/>
            <a:ext cx="6120765" cy="2083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509048"/>
            <a:ext cx="504063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3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9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2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9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2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5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DC8-A862-49CE-91E8-F175F019BA8D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158E-7B14-44C7-B343-51FA9E54B9B6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66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19850"/>
            <a:ext cx="1215152" cy="1105860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19850"/>
            <a:ext cx="3525441" cy="1105860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11EE-AFB1-490B-A834-7486282DC93E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01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0AAE-84B1-414F-B3B4-DB4A43D1AA5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73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3" y="6247189"/>
            <a:ext cx="6120765" cy="1930868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3" y="4120536"/>
            <a:ext cx="6120765" cy="2126653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32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6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96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2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60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92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12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5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FD24E-D89C-4B16-BF12-24F97456E96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18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4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D54C-F7AB-4815-A674-99438EB23AD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92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176165"/>
            <a:ext cx="318164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083087"/>
            <a:ext cx="318164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176165"/>
            <a:ext cx="318289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083087"/>
            <a:ext cx="318289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E3F6-3066-49BE-BE76-604CECD05C09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BFBF-EC6A-413B-A4A2-A4A6AD2F3604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7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24E4-C2DA-475A-8912-57663E8BC1DD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387074"/>
            <a:ext cx="2369047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2" y="387075"/>
            <a:ext cx="4025504" cy="829733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034388"/>
            <a:ext cx="2369047" cy="6650017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DDD7-FC76-4BD5-831D-9E95381A9CF8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23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6805295"/>
            <a:ext cx="4320540" cy="80340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68666"/>
            <a:ext cx="4320540" cy="5833110"/>
          </a:xfrm>
        </p:spPr>
        <p:txBody>
          <a:bodyPr/>
          <a:lstStyle>
            <a:lvl1pPr marL="0" indent="0">
              <a:buNone/>
              <a:defRPr sz="3300"/>
            </a:lvl1pPr>
            <a:lvl2pPr marL="473202" indent="0">
              <a:buNone/>
              <a:defRPr sz="2900"/>
            </a:lvl2pPr>
            <a:lvl3pPr marL="946404" indent="0">
              <a:buNone/>
              <a:defRPr sz="2500"/>
            </a:lvl3pPr>
            <a:lvl4pPr marL="1419606" indent="0">
              <a:buNone/>
              <a:defRPr sz="2100"/>
            </a:lvl4pPr>
            <a:lvl5pPr marL="1892808" indent="0">
              <a:buNone/>
              <a:defRPr sz="2100"/>
            </a:lvl5pPr>
            <a:lvl6pPr marL="2366010" indent="0">
              <a:buNone/>
              <a:defRPr sz="2100"/>
            </a:lvl6pPr>
            <a:lvl7pPr marL="2839212" indent="0">
              <a:buNone/>
              <a:defRPr sz="2100"/>
            </a:lvl7pPr>
            <a:lvl8pPr marL="3312414" indent="0">
              <a:buNone/>
              <a:defRPr sz="2100"/>
            </a:lvl8pPr>
            <a:lvl9pPr marL="3785616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608700"/>
            <a:ext cx="432054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3286-B587-45A6-B7B0-359FA6CF1C9E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75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  <a:prstGeom prst="rect">
            <a:avLst/>
          </a:prstGeom>
        </p:spPr>
        <p:txBody>
          <a:bodyPr vert="horz" lIns="94640" tIns="47320" rIns="94640" bIns="473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268434"/>
            <a:ext cx="6480810" cy="6415971"/>
          </a:xfrm>
          <a:prstGeom prst="rect">
            <a:avLst/>
          </a:prstGeom>
        </p:spPr>
        <p:txBody>
          <a:bodyPr vert="horz" lIns="94640" tIns="47320" rIns="94640" bIns="473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A1D57-A37F-486E-AA20-8092CD3515A2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9" y="9010716"/>
            <a:ext cx="2280285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85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46404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902" indent="-354902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8953" indent="-29575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300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6207" indent="-23660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9409" indent="-236601" algn="l" defTabSz="94640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2611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5813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901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22217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320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640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960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2808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601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921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1241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561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3662" y="772611"/>
            <a:ext cx="6860553" cy="686948"/>
          </a:xfrm>
          <a:prstGeom prst="rect">
            <a:avLst/>
          </a:prstGeom>
          <a:noFill/>
          <a:ln w="79375" cmpd="dbl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私立高等学校等奨学のための給付金（家計急変制度）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～家計が急変した世帯へのお知らせ～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792" y="348624"/>
            <a:ext cx="7200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重要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このお知らせは、必ず保護者に渡してください。　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（令和８年度）</a:t>
            </a:r>
            <a:endParaRPr kumimoji="1" lang="ja-JP" altLang="en-US" sz="1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" y="151402"/>
            <a:ext cx="1114425" cy="398348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191603" y="1719112"/>
            <a:ext cx="6880532" cy="304037"/>
            <a:chOff x="357468" y="1638698"/>
            <a:chExt cx="6768000" cy="376238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57468" y="1958425"/>
              <a:ext cx="6768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358942" y="1638698"/>
              <a:ext cx="1178579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制度概要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236307" y="2232675"/>
            <a:ext cx="6769870" cy="839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「奨学のための給付金」は、全ての意志ある生徒が安心して教育を受けられるよう、大阪府内在住の低中所得者世帯の保護者等に対し、授業料以外の教育費の経済的負担を軽減するために支給されます。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家計急変制度は、対象となる家計急変事由（災害等本人の責めによらないもの）により、保護者の収入が減少するなどの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家計急変によって、要件に該当する水準まで収入が減少した世帯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を対象とします。なお、「奨学のための給付金」は返済の必要はありません。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1603" y="3777182"/>
            <a:ext cx="7014507" cy="2008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 indent="-457200"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①　</a:t>
            </a:r>
            <a:r>
              <a:rPr lang="ja-JP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等全員</a:t>
            </a:r>
            <a:r>
              <a:rPr lang="ja-JP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r>
              <a:rPr lang="ja-JP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大阪府内に在住</a:t>
            </a:r>
            <a:r>
              <a:rPr lang="ja-JP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していること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②　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対象となる家計急変事由（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）に該当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し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保護者等全員の家計急変後１年間の収入見込額が</a:t>
            </a:r>
            <a:endParaRPr lang="en-US" altLang="ja-JP" sz="1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380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万円未満相当又は約</a:t>
            </a:r>
            <a:r>
              <a:rPr lang="en-US" altLang="ja-JP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600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万円未満相当の多子世帯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であること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ct val="1500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対象となる家計事由：負傷、疾病により離職または休職等した場合、自己の責めに帰することのできない理由により離職した場合等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③　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月１日までに家計が急変し、収入が減少している状態が申請時点でも継続していること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 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月２日以降に家計が急変した場合は、今年度の支給対象外となります。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④　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奨学のための給付金の通常制度に申請していないこと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通常制度と家計急変制度の二重申請はできません。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保護者全員の令和８年度の所得割が非課税世帯は、家計急変制度の対象外のため、奨学のための給付金（通常制度）に申請してください。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457200">
              <a:lnSpc>
                <a:spcPts val="15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180976" y="3271445"/>
            <a:ext cx="6880532" cy="390721"/>
            <a:chOff x="264845" y="2856067"/>
            <a:chExt cx="6660001" cy="390721"/>
          </a:xfrm>
        </p:grpSpPr>
        <p:sp>
          <p:nvSpPr>
            <p:cNvPr id="18" name="Line 6"/>
            <p:cNvSpPr>
              <a:spLocks noChangeShapeType="1"/>
            </p:cNvSpPr>
            <p:nvPr/>
          </p:nvSpPr>
          <p:spPr bwMode="auto">
            <a:xfrm>
              <a:off x="264846" y="3182098"/>
              <a:ext cx="6660000" cy="1322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>
              <a:off x="264845" y="2856067"/>
              <a:ext cx="1167062" cy="390721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主な要件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199597" y="5721045"/>
            <a:ext cx="6852559" cy="366963"/>
            <a:chOff x="266444" y="6254267"/>
            <a:chExt cx="6852559" cy="366963"/>
          </a:xfrm>
        </p:grpSpPr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V="1">
              <a:off x="266444" y="6548677"/>
              <a:ext cx="6852559" cy="6719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AutoShape 7"/>
            <p:cNvSpPr>
              <a:spLocks noChangeArrowheads="1"/>
            </p:cNvSpPr>
            <p:nvPr/>
          </p:nvSpPr>
          <p:spPr bwMode="auto">
            <a:xfrm>
              <a:off x="266445" y="6254267"/>
              <a:ext cx="1161222" cy="366963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給付金額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157577" y="6177134"/>
            <a:ext cx="7688332" cy="103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家計の急変が発生した時期により、給付金額が異なります。学校が定める期限までに提出しない場合は、受給できません。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①　令和８年７月１日以前に家計が急変した場合　→　下表の給付金額（年額）を支給します。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②　令和８年７月２日以降令和８年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月１日までに家計が急変した場合　→　下表の給付金額を月割計算し、支給します。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世帯区分ごとの給付金額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AC21155F-A914-4572-854E-E58B5AA20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617223"/>
              </p:ext>
            </p:extLst>
          </p:nvPr>
        </p:nvGraphicFramePr>
        <p:xfrm>
          <a:off x="245734" y="7244554"/>
          <a:ext cx="6816411" cy="1733752"/>
        </p:xfrm>
        <a:graphic>
          <a:graphicData uri="http://schemas.openxmlformats.org/drawingml/2006/table">
            <a:tbl>
              <a:tblPr/>
              <a:tblGrid>
                <a:gridCol w="261856">
                  <a:extLst>
                    <a:ext uri="{9D8B030D-6E8A-4147-A177-3AD203B41FA5}">
                      <a16:colId xmlns:a16="http://schemas.microsoft.com/office/drawing/2014/main" val="2222905422"/>
                    </a:ext>
                  </a:extLst>
                </a:gridCol>
                <a:gridCol w="4880541">
                  <a:extLst>
                    <a:ext uri="{9D8B030D-6E8A-4147-A177-3AD203B41FA5}">
                      <a16:colId xmlns:a16="http://schemas.microsoft.com/office/drawing/2014/main" val="638590360"/>
                    </a:ext>
                  </a:extLst>
                </a:gridCol>
                <a:gridCol w="847344">
                  <a:extLst>
                    <a:ext uri="{9D8B030D-6E8A-4147-A177-3AD203B41FA5}">
                      <a16:colId xmlns:a16="http://schemas.microsoft.com/office/drawing/2014/main" val="2819730181"/>
                    </a:ext>
                  </a:extLst>
                </a:gridCol>
                <a:gridCol w="826670">
                  <a:extLst>
                    <a:ext uri="{9D8B030D-6E8A-4147-A177-3AD203B41FA5}">
                      <a16:colId xmlns:a16="http://schemas.microsoft.com/office/drawing/2014/main" val="3443058449"/>
                    </a:ext>
                  </a:extLst>
                </a:gridCol>
              </a:tblGrid>
              <a:tr h="282647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対象生徒の世帯区分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給付金額（年額）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507402"/>
                  </a:ext>
                </a:extLst>
              </a:tr>
              <a:tr h="241855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新制度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旧制度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57553146"/>
                  </a:ext>
                </a:extLst>
              </a:tr>
              <a:tr h="39363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非課税相当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52,100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52,100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96541702"/>
                  </a:ext>
                </a:extLst>
              </a:tr>
              <a:tr h="378343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万円～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万円未満相当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17,370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10,420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611872"/>
                  </a:ext>
                </a:extLst>
              </a:tr>
              <a:tr h="43727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40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万円～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万円未満相当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の多子世帯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13,030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10,420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275374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1297FC-2BE3-4AB3-A5F1-8B10A6BB613F}"/>
              </a:ext>
            </a:extLst>
          </p:cNvPr>
          <p:cNvSpPr txBox="1"/>
          <p:nvPr/>
        </p:nvSpPr>
        <p:spPr>
          <a:xfrm>
            <a:off x="215737" y="9067432"/>
            <a:ext cx="77506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 扶養人数により、家計急変後１年間の収入見込み額は異なります。詳細は大阪府ホームページ等で確認してください。</a:t>
            </a:r>
            <a:endParaRPr kumimoji="1" lang="ja-JP" altLang="en-US" sz="8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EF77D8-91C1-45E9-AF5D-86D7B1EF8166}"/>
              </a:ext>
            </a:extLst>
          </p:cNvPr>
          <p:cNvSpPr txBox="1"/>
          <p:nvPr/>
        </p:nvSpPr>
        <p:spPr>
          <a:xfrm>
            <a:off x="2785872" y="48115"/>
            <a:ext cx="45918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大阪府認可校以外の高等学校等専攻科用・家計急変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270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6C6D81F-0F85-42EA-9B3A-1861072FA0E4}"/>
              </a:ext>
            </a:extLst>
          </p:cNvPr>
          <p:cNvGrpSpPr/>
          <p:nvPr/>
        </p:nvGrpSpPr>
        <p:grpSpPr>
          <a:xfrm>
            <a:off x="182363" y="219572"/>
            <a:ext cx="6851172" cy="540736"/>
            <a:chOff x="307841" y="905923"/>
            <a:chExt cx="6660000" cy="376238"/>
          </a:xfrm>
        </p:grpSpPr>
        <p:sp>
          <p:nvSpPr>
            <p:cNvPr id="3" name="Line 6">
              <a:extLst>
                <a:ext uri="{FF2B5EF4-FFF2-40B4-BE49-F238E27FC236}">
                  <a16:creationId xmlns:a16="http://schemas.microsoft.com/office/drawing/2014/main" id="{D0CB345D-BC56-403D-BB6E-C4F98B9D30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841" y="1252648"/>
              <a:ext cx="6660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" name="AutoShape 7">
              <a:extLst>
                <a:ext uri="{FF2B5EF4-FFF2-40B4-BE49-F238E27FC236}">
                  <a16:creationId xmlns:a16="http://schemas.microsoft.com/office/drawing/2014/main" id="{7D2E5278-50ED-4257-BBC3-D7B8B418A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41" y="905923"/>
              <a:ext cx="1838426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申請について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0EF935B7-50D5-4121-9D5F-53848251ED89}"/>
              </a:ext>
            </a:extLst>
          </p:cNvPr>
          <p:cNvGrpSpPr/>
          <p:nvPr/>
        </p:nvGrpSpPr>
        <p:grpSpPr>
          <a:xfrm>
            <a:off x="142294" y="4456151"/>
            <a:ext cx="6851172" cy="390721"/>
            <a:chOff x="159720" y="5676877"/>
            <a:chExt cx="6851172" cy="390721"/>
          </a:xfrm>
        </p:grpSpPr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693FAEAD-52E4-4074-AF98-F93474EFA9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720" y="6052275"/>
              <a:ext cx="6851172" cy="1322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AutoShape 7">
              <a:extLst>
                <a:ext uri="{FF2B5EF4-FFF2-40B4-BE49-F238E27FC236}">
                  <a16:creationId xmlns:a16="http://schemas.microsoft.com/office/drawing/2014/main" id="{CF84C1C7-B5DE-41FB-A2AE-8969A4704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20" y="5676877"/>
              <a:ext cx="2622745" cy="390721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制度に関する問合せ先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42E010D-76C3-4BE1-99E2-28161B107E43}"/>
              </a:ext>
            </a:extLst>
          </p:cNvPr>
          <p:cNvSpPr txBox="1"/>
          <p:nvPr/>
        </p:nvSpPr>
        <p:spPr>
          <a:xfrm>
            <a:off x="159720" y="5675197"/>
            <a:ext cx="673155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4640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●大阪府ホームページ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 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「大阪府私立高等学校等奨学のための給付金（専攻科・家計急変世帯向け）について」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4640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https://www.pref.osaka.lg.jp/shigaku/shigakumushouka/kyuhen_syuuti_senko.html 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　　　　　　　　　　　　　　　　　　　　　　　　　　　　　　　　　　　　　　　　　　　　　　　               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marL="0" marR="0" lvl="0" indent="0" algn="l" defTabSz="94640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                                                                                             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携帯・スマートフォンからはこちら→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050" u="sng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B8BC11D-DA8C-4EA2-BC8C-E5F9362047F7}"/>
              </a:ext>
            </a:extLst>
          </p:cNvPr>
          <p:cNvSpPr txBox="1"/>
          <p:nvPr/>
        </p:nvSpPr>
        <p:spPr>
          <a:xfrm>
            <a:off x="182363" y="917862"/>
            <a:ext cx="6445530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464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</a:t>
            </a:r>
            <a:r>
              <a:rPr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９年１月</a:t>
            </a:r>
            <a:r>
              <a:rPr lang="en-US" altLang="ja-JP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日（金曜日）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消印有効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0C33A87-D283-4771-93A8-5BA4F1A67388}"/>
              </a:ext>
            </a:extLst>
          </p:cNvPr>
          <p:cNvSpPr txBox="1"/>
          <p:nvPr/>
        </p:nvSpPr>
        <p:spPr>
          <a:xfrm>
            <a:off x="159720" y="1269119"/>
            <a:ext cx="738712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家計急変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が令和８年</a:t>
            </a:r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月２日以降に起こった場合</a:t>
            </a:r>
            <a:r>
              <a:rPr kumimoji="1"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、令和８年度の申請対象外です。</a:t>
            </a:r>
            <a:endParaRPr lang="en-US" altLang="ja-JP" sz="1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１月</a:t>
            </a:r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日に発送する場合は、必ず郵便局で１月</a:t>
            </a:r>
            <a:r>
              <a:rPr lang="en-US" altLang="ja-JP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日の消印を受けてください。　</a:t>
            </a:r>
            <a:endParaRPr kumimoji="1" lang="en-US" altLang="ja-JP" sz="1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9B26630-A1DB-42DD-ACD6-95005F46BA61}"/>
              </a:ext>
            </a:extLst>
          </p:cNvPr>
          <p:cNvGrpSpPr/>
          <p:nvPr/>
        </p:nvGrpSpPr>
        <p:grpSpPr>
          <a:xfrm>
            <a:off x="159720" y="1782952"/>
            <a:ext cx="6851172" cy="584904"/>
            <a:chOff x="281279" y="1546815"/>
            <a:chExt cx="6658127" cy="346656"/>
          </a:xfrm>
        </p:grpSpPr>
        <p:sp>
          <p:nvSpPr>
            <p:cNvPr id="20" name="Line 6">
              <a:extLst>
                <a:ext uri="{FF2B5EF4-FFF2-40B4-BE49-F238E27FC236}">
                  <a16:creationId xmlns:a16="http://schemas.microsoft.com/office/drawing/2014/main" id="{AF1A8FAF-A22E-4432-8D4D-13896C4559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79" y="1883214"/>
              <a:ext cx="6658127" cy="0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AutoShape 7">
              <a:extLst>
                <a:ext uri="{FF2B5EF4-FFF2-40B4-BE49-F238E27FC236}">
                  <a16:creationId xmlns:a16="http://schemas.microsoft.com/office/drawing/2014/main" id="{B7C9A89E-1E9E-4FF4-ADEA-8B893D8C4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279" y="1546815"/>
              <a:ext cx="1178579" cy="346656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送付先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FFC3A96-15CE-447A-AE26-DE18CE8CB952}"/>
              </a:ext>
            </a:extLst>
          </p:cNvPr>
          <p:cNvSpPr txBox="1"/>
          <p:nvPr/>
        </p:nvSpPr>
        <p:spPr>
          <a:xfrm>
            <a:off x="219286" y="2737640"/>
            <a:ext cx="7041180" cy="506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〒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564-0051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大阪府吹田市豊津町９－１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EDGE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江坂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lnSpc>
                <a:spcPct val="96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『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大阪府私立奨学のための給付金　申請事務局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』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宛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4DA6702-60C8-4C22-A1EB-47E0CFCB4935}"/>
              </a:ext>
            </a:extLst>
          </p:cNvPr>
          <p:cNvSpPr txBox="1"/>
          <p:nvPr/>
        </p:nvSpPr>
        <p:spPr>
          <a:xfrm>
            <a:off x="219286" y="3353922"/>
            <a:ext cx="7041179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持ち込みによる申請はできません。必ず郵送でご申請ください。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普通郵便の場合、追跡確認はできません。また、</a:t>
            </a:r>
            <a:r>
              <a:rPr lang="ja-JP" altLang="en-US" sz="105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電話問合せによる到達確認にも対応できません。</a:t>
            </a:r>
            <a:endParaRPr lang="en-US" altLang="ja-JP" sz="105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郵便事故等が心配な方は、レターパックもしくは特定記録等による郵便をご利用ください。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（郵便局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等において到達までの追跡が可能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です。）</a:t>
            </a:r>
            <a:endParaRPr lang="en-US" altLang="ja-JP" sz="105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50" b="1" u="sng" dirty="0"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2743AFF-166F-4F8A-9922-D09E2BF4F8A8}"/>
              </a:ext>
            </a:extLst>
          </p:cNvPr>
          <p:cNvSpPr txBox="1"/>
          <p:nvPr/>
        </p:nvSpPr>
        <p:spPr>
          <a:xfrm>
            <a:off x="150559" y="4925845"/>
            <a:ext cx="65241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464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●大阪府私立奨学のための給付金　申請事務局（令和８年７月１日～令和９年２月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26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日）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464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電話：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0570-010‐103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受付時間　平日９時から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18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時まで）</a:t>
            </a:r>
            <a:endParaRPr lang="ja-JP" altLang="en-US" sz="1200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C703582-0075-4D6C-878C-7A59C3003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865" y="5675197"/>
            <a:ext cx="651601" cy="59103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14530A-934A-4B61-9B73-2B79B5A67FF8}"/>
              </a:ext>
            </a:extLst>
          </p:cNvPr>
          <p:cNvSpPr txBox="1"/>
          <p:nvPr/>
        </p:nvSpPr>
        <p:spPr>
          <a:xfrm>
            <a:off x="0" y="2444910"/>
            <a:ext cx="448436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下記の送付先に、受給申請書と添付書類を郵送してください。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8782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1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rtlCol="0">
        <a:spAutoFit/>
      </a:bodyPr>
      <a:lstStyle>
        <a:defPPr algn="ctr">
          <a:defRPr kumimoji="1" sz="1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9781</TotalTime>
  <Words>1070</Words>
  <Application>Microsoft Office PowerPoint</Application>
  <PresentationFormat>ユーザー設定</PresentationFormat>
  <Paragraphs>61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</dc:creator>
  <cp:lastModifiedBy>石塚　芙紀</cp:lastModifiedBy>
  <cp:revision>150</cp:revision>
  <cp:lastPrinted>2026-06-22T06:50:09Z</cp:lastPrinted>
  <dcterms:created xsi:type="dcterms:W3CDTF">2011-06-02T09:47:25Z</dcterms:created>
  <dcterms:modified xsi:type="dcterms:W3CDTF">2026-06-25T08:24:20Z</dcterms:modified>
</cp:coreProperties>
</file>