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1" r:id="rId2"/>
  </p:sldIdLst>
  <p:sldSz cx="7200900" cy="9721850"/>
  <p:notesSz cx="6797675" cy="9926638"/>
  <p:defaultTextStyle>
    <a:defPPr>
      <a:defRPr lang="ja-JP"/>
    </a:defPPr>
    <a:lvl1pPr marL="0" algn="l" defTabSz="946404" rtl="0" eaLnBrk="1" latinLnBrk="0" hangingPunct="1">
      <a:defRPr kumimoji="1" sz="1900" kern="1200">
        <a:solidFill>
          <a:schemeClr val="tx1"/>
        </a:solidFill>
        <a:latin typeface="+mn-lt"/>
        <a:ea typeface="+mn-ea"/>
        <a:cs typeface="+mn-cs"/>
      </a:defRPr>
    </a:lvl1pPr>
    <a:lvl2pPr marL="473202" algn="l" defTabSz="946404" rtl="0" eaLnBrk="1" latinLnBrk="0" hangingPunct="1">
      <a:defRPr kumimoji="1" sz="1900" kern="1200">
        <a:solidFill>
          <a:schemeClr val="tx1"/>
        </a:solidFill>
        <a:latin typeface="+mn-lt"/>
        <a:ea typeface="+mn-ea"/>
        <a:cs typeface="+mn-cs"/>
      </a:defRPr>
    </a:lvl2pPr>
    <a:lvl3pPr marL="946404" algn="l" defTabSz="946404" rtl="0" eaLnBrk="1" latinLnBrk="0" hangingPunct="1">
      <a:defRPr kumimoji="1" sz="1900" kern="1200">
        <a:solidFill>
          <a:schemeClr val="tx1"/>
        </a:solidFill>
        <a:latin typeface="+mn-lt"/>
        <a:ea typeface="+mn-ea"/>
        <a:cs typeface="+mn-cs"/>
      </a:defRPr>
    </a:lvl3pPr>
    <a:lvl4pPr marL="1419606" algn="l" defTabSz="946404" rtl="0" eaLnBrk="1" latinLnBrk="0" hangingPunct="1">
      <a:defRPr kumimoji="1" sz="1900" kern="1200">
        <a:solidFill>
          <a:schemeClr val="tx1"/>
        </a:solidFill>
        <a:latin typeface="+mn-lt"/>
        <a:ea typeface="+mn-ea"/>
        <a:cs typeface="+mn-cs"/>
      </a:defRPr>
    </a:lvl4pPr>
    <a:lvl5pPr marL="1892808" algn="l" defTabSz="946404" rtl="0" eaLnBrk="1" latinLnBrk="0" hangingPunct="1">
      <a:defRPr kumimoji="1" sz="1900" kern="1200">
        <a:solidFill>
          <a:schemeClr val="tx1"/>
        </a:solidFill>
        <a:latin typeface="+mn-lt"/>
        <a:ea typeface="+mn-ea"/>
        <a:cs typeface="+mn-cs"/>
      </a:defRPr>
    </a:lvl5pPr>
    <a:lvl6pPr marL="2366010" algn="l" defTabSz="946404" rtl="0" eaLnBrk="1" latinLnBrk="0" hangingPunct="1">
      <a:defRPr kumimoji="1" sz="1900" kern="1200">
        <a:solidFill>
          <a:schemeClr val="tx1"/>
        </a:solidFill>
        <a:latin typeface="+mn-lt"/>
        <a:ea typeface="+mn-ea"/>
        <a:cs typeface="+mn-cs"/>
      </a:defRPr>
    </a:lvl6pPr>
    <a:lvl7pPr marL="2839212" algn="l" defTabSz="946404" rtl="0" eaLnBrk="1" latinLnBrk="0" hangingPunct="1">
      <a:defRPr kumimoji="1" sz="1900" kern="1200">
        <a:solidFill>
          <a:schemeClr val="tx1"/>
        </a:solidFill>
        <a:latin typeface="+mn-lt"/>
        <a:ea typeface="+mn-ea"/>
        <a:cs typeface="+mn-cs"/>
      </a:defRPr>
    </a:lvl7pPr>
    <a:lvl8pPr marL="3312414" algn="l" defTabSz="946404" rtl="0" eaLnBrk="1" latinLnBrk="0" hangingPunct="1">
      <a:defRPr kumimoji="1" sz="1900" kern="1200">
        <a:solidFill>
          <a:schemeClr val="tx1"/>
        </a:solidFill>
        <a:latin typeface="+mn-lt"/>
        <a:ea typeface="+mn-ea"/>
        <a:cs typeface="+mn-cs"/>
      </a:defRPr>
    </a:lvl8pPr>
    <a:lvl9pPr marL="3785616" algn="l" defTabSz="946404" rtl="0" eaLnBrk="1" latinLnBrk="0" hangingPunct="1">
      <a:defRPr kumimoji="1" sz="1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055">
          <p15:clr>
            <a:srgbClr val="A4A3A4"/>
          </p15:clr>
        </p15:guide>
        <p15:guide id="2" pos="226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B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スタイル (中間)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>
    <p:restoredLeft sz="6897" autoAdjust="0"/>
    <p:restoredTop sz="98655" autoAdjust="0"/>
  </p:normalViewPr>
  <p:slideViewPr>
    <p:cSldViewPr snapToGrid="0">
      <p:cViewPr varScale="1">
        <p:scale>
          <a:sx n="69" d="100"/>
          <a:sy n="69" d="100"/>
        </p:scale>
        <p:origin x="2880" y="77"/>
      </p:cViewPr>
      <p:guideLst>
        <p:guide orient="horz" pos="3055"/>
        <p:guide pos="226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2" y="1"/>
            <a:ext cx="2945659" cy="496332"/>
          </a:xfrm>
          <a:prstGeom prst="rect">
            <a:avLst/>
          </a:prstGeom>
        </p:spPr>
        <p:txBody>
          <a:bodyPr vert="horz" lIns="92100" tIns="46049" rIns="92100" bIns="46049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0444" y="1"/>
            <a:ext cx="2945659" cy="496332"/>
          </a:xfrm>
          <a:prstGeom prst="rect">
            <a:avLst/>
          </a:prstGeom>
        </p:spPr>
        <p:txBody>
          <a:bodyPr vert="horz" lIns="92100" tIns="46049" rIns="92100" bIns="46049" rtlCol="0"/>
          <a:lstStyle>
            <a:lvl1pPr algn="r">
              <a:defRPr sz="1200"/>
            </a:lvl1pPr>
          </a:lstStyle>
          <a:p>
            <a:fld id="{53A585B8-3BC8-4533-85F5-B83566FEB325}" type="datetimeFigureOut">
              <a:rPr kumimoji="1" lang="ja-JP" altLang="en-US" smtClean="0"/>
              <a:pPr/>
              <a:t>2026/6/29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019300" y="742950"/>
            <a:ext cx="2759075" cy="3724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100" tIns="46049" rIns="92100" bIns="46049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9768" y="4715154"/>
            <a:ext cx="5438140" cy="4466987"/>
          </a:xfrm>
          <a:prstGeom prst="rect">
            <a:avLst/>
          </a:prstGeom>
        </p:spPr>
        <p:txBody>
          <a:bodyPr vert="horz" lIns="92100" tIns="46049" rIns="92100" bIns="46049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2" y="9428585"/>
            <a:ext cx="2945659" cy="496332"/>
          </a:xfrm>
          <a:prstGeom prst="rect">
            <a:avLst/>
          </a:prstGeom>
        </p:spPr>
        <p:txBody>
          <a:bodyPr vert="horz" lIns="92100" tIns="46049" rIns="92100" bIns="46049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0444" y="9428585"/>
            <a:ext cx="2945659" cy="496332"/>
          </a:xfrm>
          <a:prstGeom prst="rect">
            <a:avLst/>
          </a:prstGeom>
        </p:spPr>
        <p:txBody>
          <a:bodyPr vert="horz" lIns="92100" tIns="46049" rIns="92100" bIns="46049" rtlCol="0" anchor="b"/>
          <a:lstStyle>
            <a:lvl1pPr algn="r">
              <a:defRPr sz="1200"/>
            </a:lvl1pPr>
          </a:lstStyle>
          <a:p>
            <a:fld id="{8BD18E85-DE4D-483B-911A-DEFA6C3A4B57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44702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46404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73202" algn="l" defTabSz="946404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46404" algn="l" defTabSz="946404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419606" algn="l" defTabSz="946404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92808" algn="l" defTabSz="946404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366010" algn="l" defTabSz="946404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839212" algn="l" defTabSz="946404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312414" algn="l" defTabSz="946404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785616" algn="l" defTabSz="946404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40069" y="3020077"/>
            <a:ext cx="6120765" cy="2083896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80135" y="5509048"/>
            <a:ext cx="5040630" cy="248447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7320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4640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196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928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3660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8392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3124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7856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36ADC8-A862-49CE-91E8-F175F019BA8D}" type="datetime1">
              <a:rPr kumimoji="1" lang="ja-JP" altLang="en-US" smtClean="0"/>
              <a:t>2026/6/29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4EEB8-9896-4BFA-86EE-39DB9FEDAC71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02081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6158E-7B14-44C7-B343-51FA9E54B9B6}" type="datetime1">
              <a:rPr kumimoji="1" lang="ja-JP" altLang="en-US" smtClean="0"/>
              <a:t>2026/6/29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4EEB8-9896-4BFA-86EE-39DB9FEDAC71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856631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3915489" y="519850"/>
            <a:ext cx="1215152" cy="11058605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270035" y="519850"/>
            <a:ext cx="3525441" cy="11058605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6011EE-AFB1-490B-A834-7486282DC93E}" type="datetime1">
              <a:rPr kumimoji="1" lang="ja-JP" altLang="en-US" smtClean="0"/>
              <a:t>2026/6/29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4EEB8-9896-4BFA-86EE-39DB9FEDAC71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920120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390AAE-84B1-414F-B3B4-DB4A43D1AA58}" type="datetime1">
              <a:rPr kumimoji="1" lang="ja-JP" altLang="en-US" smtClean="0"/>
              <a:t>2026/6/29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4EEB8-9896-4BFA-86EE-39DB9FEDAC71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977337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68823" y="6247189"/>
            <a:ext cx="6120765" cy="1930868"/>
          </a:xfrm>
        </p:spPr>
        <p:txBody>
          <a:bodyPr anchor="t"/>
          <a:lstStyle>
            <a:lvl1pPr algn="l">
              <a:defRPr sz="41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68823" y="4120536"/>
            <a:ext cx="6120765" cy="2126653"/>
          </a:xfrm>
        </p:spPr>
        <p:txBody>
          <a:bodyPr anchor="b"/>
          <a:lstStyle>
            <a:lvl1pPr marL="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1pPr>
            <a:lvl2pPr marL="473202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46404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3pPr>
            <a:lvl4pPr marL="141960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9280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36601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83921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31241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78561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8FD24E-D89C-4B16-BF12-24F97456E968}" type="datetime1">
              <a:rPr kumimoji="1" lang="ja-JP" altLang="en-US" smtClean="0"/>
              <a:t>2026/6/29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4EEB8-9896-4BFA-86EE-39DB9FEDAC71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531821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270034" y="3024576"/>
            <a:ext cx="2370296" cy="8553879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2760346" y="3024576"/>
            <a:ext cx="2370296" cy="8553879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74D54C-F7AB-4815-A674-99438EB23AD8}" type="datetime1">
              <a:rPr kumimoji="1" lang="ja-JP" altLang="en-US" smtClean="0"/>
              <a:t>2026/6/29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4EEB8-9896-4BFA-86EE-39DB9FEDAC71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249247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60045" y="389325"/>
            <a:ext cx="6480810" cy="1620308"/>
          </a:xfrm>
        </p:spPr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60046" y="2176165"/>
            <a:ext cx="3181648" cy="906922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3202" indent="0">
              <a:buNone/>
              <a:defRPr sz="2100" b="1"/>
            </a:lvl2pPr>
            <a:lvl3pPr marL="946404" indent="0">
              <a:buNone/>
              <a:defRPr sz="1900" b="1"/>
            </a:lvl3pPr>
            <a:lvl4pPr marL="1419606" indent="0">
              <a:buNone/>
              <a:defRPr sz="1700" b="1"/>
            </a:lvl4pPr>
            <a:lvl5pPr marL="1892808" indent="0">
              <a:buNone/>
              <a:defRPr sz="1700" b="1"/>
            </a:lvl5pPr>
            <a:lvl6pPr marL="2366010" indent="0">
              <a:buNone/>
              <a:defRPr sz="1700" b="1"/>
            </a:lvl6pPr>
            <a:lvl7pPr marL="2839212" indent="0">
              <a:buNone/>
              <a:defRPr sz="1700" b="1"/>
            </a:lvl7pPr>
            <a:lvl8pPr marL="3312414" indent="0">
              <a:buNone/>
              <a:defRPr sz="1700" b="1"/>
            </a:lvl8pPr>
            <a:lvl9pPr marL="3785616" indent="0">
              <a:buNone/>
              <a:defRPr sz="17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60046" y="3083087"/>
            <a:ext cx="3181648" cy="5601316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657958" y="2176165"/>
            <a:ext cx="3182898" cy="906922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3202" indent="0">
              <a:buNone/>
              <a:defRPr sz="2100" b="1"/>
            </a:lvl2pPr>
            <a:lvl3pPr marL="946404" indent="0">
              <a:buNone/>
              <a:defRPr sz="1900" b="1"/>
            </a:lvl3pPr>
            <a:lvl4pPr marL="1419606" indent="0">
              <a:buNone/>
              <a:defRPr sz="1700" b="1"/>
            </a:lvl4pPr>
            <a:lvl5pPr marL="1892808" indent="0">
              <a:buNone/>
              <a:defRPr sz="1700" b="1"/>
            </a:lvl5pPr>
            <a:lvl6pPr marL="2366010" indent="0">
              <a:buNone/>
              <a:defRPr sz="1700" b="1"/>
            </a:lvl6pPr>
            <a:lvl7pPr marL="2839212" indent="0">
              <a:buNone/>
              <a:defRPr sz="1700" b="1"/>
            </a:lvl7pPr>
            <a:lvl8pPr marL="3312414" indent="0">
              <a:buNone/>
              <a:defRPr sz="1700" b="1"/>
            </a:lvl8pPr>
            <a:lvl9pPr marL="3785616" indent="0">
              <a:buNone/>
              <a:defRPr sz="17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657958" y="3083087"/>
            <a:ext cx="3182898" cy="5601316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60E3F6-3066-49BE-BE76-604CECD05C09}" type="datetime1">
              <a:rPr kumimoji="1" lang="ja-JP" altLang="en-US" smtClean="0"/>
              <a:t>2026/6/29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4EEB8-9896-4BFA-86EE-39DB9FEDAC71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992597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52BFBF-EC6A-413B-A4A2-A4A6AD2F3604}" type="datetime1">
              <a:rPr kumimoji="1" lang="ja-JP" altLang="en-US" smtClean="0"/>
              <a:t>2026/6/29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4EEB8-9896-4BFA-86EE-39DB9FEDAC71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063786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6624E4-C2DA-475A-8912-57663E8BC1DD}" type="datetime1">
              <a:rPr kumimoji="1" lang="ja-JP" altLang="en-US" smtClean="0"/>
              <a:t>2026/6/29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4EEB8-9896-4BFA-86EE-39DB9FEDAC71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828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60046" y="387074"/>
            <a:ext cx="2369047" cy="1647313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815352" y="387075"/>
            <a:ext cx="4025504" cy="8297330"/>
          </a:xfrm>
        </p:spPr>
        <p:txBody>
          <a:bodyPr/>
          <a:lstStyle>
            <a:lvl1pPr>
              <a:defRPr sz="3300"/>
            </a:lvl1pPr>
            <a:lvl2pPr>
              <a:defRPr sz="2900"/>
            </a:lvl2pPr>
            <a:lvl3pPr>
              <a:defRPr sz="25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360046" y="2034388"/>
            <a:ext cx="2369047" cy="6650017"/>
          </a:xfrm>
        </p:spPr>
        <p:txBody>
          <a:bodyPr/>
          <a:lstStyle>
            <a:lvl1pPr marL="0" indent="0">
              <a:buNone/>
              <a:defRPr sz="1400"/>
            </a:lvl1pPr>
            <a:lvl2pPr marL="473202" indent="0">
              <a:buNone/>
              <a:defRPr sz="1200"/>
            </a:lvl2pPr>
            <a:lvl3pPr marL="946404" indent="0">
              <a:buNone/>
              <a:defRPr sz="1000"/>
            </a:lvl3pPr>
            <a:lvl4pPr marL="1419606" indent="0">
              <a:buNone/>
              <a:defRPr sz="900"/>
            </a:lvl4pPr>
            <a:lvl5pPr marL="1892808" indent="0">
              <a:buNone/>
              <a:defRPr sz="900"/>
            </a:lvl5pPr>
            <a:lvl6pPr marL="2366010" indent="0">
              <a:buNone/>
              <a:defRPr sz="900"/>
            </a:lvl6pPr>
            <a:lvl7pPr marL="2839212" indent="0">
              <a:buNone/>
              <a:defRPr sz="900"/>
            </a:lvl7pPr>
            <a:lvl8pPr marL="3312414" indent="0">
              <a:buNone/>
              <a:defRPr sz="900"/>
            </a:lvl8pPr>
            <a:lvl9pPr marL="3785616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79DDD7-FC76-4BD5-831D-9E95381A9CF8}" type="datetime1">
              <a:rPr kumimoji="1" lang="ja-JP" altLang="en-US" smtClean="0"/>
              <a:t>2026/6/29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4EEB8-9896-4BFA-86EE-39DB9FEDAC71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532350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411427" y="6805295"/>
            <a:ext cx="4320540" cy="803404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411427" y="868666"/>
            <a:ext cx="4320540" cy="5833110"/>
          </a:xfrm>
        </p:spPr>
        <p:txBody>
          <a:bodyPr/>
          <a:lstStyle>
            <a:lvl1pPr marL="0" indent="0">
              <a:buNone/>
              <a:defRPr sz="3300"/>
            </a:lvl1pPr>
            <a:lvl2pPr marL="473202" indent="0">
              <a:buNone/>
              <a:defRPr sz="2900"/>
            </a:lvl2pPr>
            <a:lvl3pPr marL="946404" indent="0">
              <a:buNone/>
              <a:defRPr sz="2500"/>
            </a:lvl3pPr>
            <a:lvl4pPr marL="1419606" indent="0">
              <a:buNone/>
              <a:defRPr sz="2100"/>
            </a:lvl4pPr>
            <a:lvl5pPr marL="1892808" indent="0">
              <a:buNone/>
              <a:defRPr sz="2100"/>
            </a:lvl5pPr>
            <a:lvl6pPr marL="2366010" indent="0">
              <a:buNone/>
              <a:defRPr sz="2100"/>
            </a:lvl6pPr>
            <a:lvl7pPr marL="2839212" indent="0">
              <a:buNone/>
              <a:defRPr sz="2100"/>
            </a:lvl7pPr>
            <a:lvl8pPr marL="3312414" indent="0">
              <a:buNone/>
              <a:defRPr sz="2100"/>
            </a:lvl8pPr>
            <a:lvl9pPr marL="3785616" indent="0">
              <a:buNone/>
              <a:defRPr sz="21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411427" y="7608700"/>
            <a:ext cx="4320540" cy="1140966"/>
          </a:xfrm>
        </p:spPr>
        <p:txBody>
          <a:bodyPr/>
          <a:lstStyle>
            <a:lvl1pPr marL="0" indent="0">
              <a:buNone/>
              <a:defRPr sz="1400"/>
            </a:lvl1pPr>
            <a:lvl2pPr marL="473202" indent="0">
              <a:buNone/>
              <a:defRPr sz="1200"/>
            </a:lvl2pPr>
            <a:lvl3pPr marL="946404" indent="0">
              <a:buNone/>
              <a:defRPr sz="1000"/>
            </a:lvl3pPr>
            <a:lvl4pPr marL="1419606" indent="0">
              <a:buNone/>
              <a:defRPr sz="900"/>
            </a:lvl4pPr>
            <a:lvl5pPr marL="1892808" indent="0">
              <a:buNone/>
              <a:defRPr sz="900"/>
            </a:lvl5pPr>
            <a:lvl6pPr marL="2366010" indent="0">
              <a:buNone/>
              <a:defRPr sz="900"/>
            </a:lvl6pPr>
            <a:lvl7pPr marL="2839212" indent="0">
              <a:buNone/>
              <a:defRPr sz="900"/>
            </a:lvl7pPr>
            <a:lvl8pPr marL="3312414" indent="0">
              <a:buNone/>
              <a:defRPr sz="900"/>
            </a:lvl8pPr>
            <a:lvl9pPr marL="3785616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B93286-B587-45A6-B7B0-359FA6CF1C9E}" type="datetime1">
              <a:rPr kumimoji="1" lang="ja-JP" altLang="en-US" smtClean="0"/>
              <a:t>2026/6/29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4EEB8-9896-4BFA-86EE-39DB9FEDAC71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177522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360045" y="389325"/>
            <a:ext cx="6480810" cy="1620308"/>
          </a:xfrm>
          <a:prstGeom prst="rect">
            <a:avLst/>
          </a:prstGeom>
        </p:spPr>
        <p:txBody>
          <a:bodyPr vert="horz" lIns="94640" tIns="47320" rIns="94640" bIns="473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60045" y="2268434"/>
            <a:ext cx="6480810" cy="6415971"/>
          </a:xfrm>
          <a:prstGeom prst="rect">
            <a:avLst/>
          </a:prstGeom>
        </p:spPr>
        <p:txBody>
          <a:bodyPr vert="horz" lIns="94640" tIns="47320" rIns="94640" bIns="473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360045" y="9010716"/>
            <a:ext cx="1680210" cy="517598"/>
          </a:xfrm>
          <a:prstGeom prst="rect">
            <a:avLst/>
          </a:prstGeom>
        </p:spPr>
        <p:txBody>
          <a:bodyPr vert="horz" lIns="94640" tIns="47320" rIns="94640" bIns="473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5A1D57-A37F-486E-AA20-8092CD3515A2}" type="datetime1">
              <a:rPr kumimoji="1" lang="ja-JP" altLang="en-US" smtClean="0"/>
              <a:t>2026/6/29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2460309" y="9010716"/>
            <a:ext cx="2280285" cy="517598"/>
          </a:xfrm>
          <a:prstGeom prst="rect">
            <a:avLst/>
          </a:prstGeom>
        </p:spPr>
        <p:txBody>
          <a:bodyPr vert="horz" lIns="94640" tIns="47320" rIns="94640" bIns="473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5160645" y="9010716"/>
            <a:ext cx="1680210" cy="517598"/>
          </a:xfrm>
          <a:prstGeom prst="rect">
            <a:avLst/>
          </a:prstGeom>
        </p:spPr>
        <p:txBody>
          <a:bodyPr vert="horz" lIns="94640" tIns="47320" rIns="94640" bIns="473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74EEB8-9896-4BFA-86EE-39DB9FEDAC71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688540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defTabSz="946404" rtl="0" eaLnBrk="1" latinLnBrk="0" hangingPunct="1">
        <a:spcBef>
          <a:spcPct val="0"/>
        </a:spcBef>
        <a:buNone/>
        <a:defRPr kumimoji="1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54902" indent="-354902" algn="l" defTabSz="946404" rtl="0" eaLnBrk="1" latinLnBrk="0" hangingPunct="1">
        <a:spcBef>
          <a:spcPct val="20000"/>
        </a:spcBef>
        <a:buFont typeface="Arial" pitchFamily="34" charset="0"/>
        <a:buChar char="•"/>
        <a:defRPr kumimoji="1" sz="3300" kern="1200">
          <a:solidFill>
            <a:schemeClr val="tx1"/>
          </a:solidFill>
          <a:latin typeface="+mn-lt"/>
          <a:ea typeface="+mn-ea"/>
          <a:cs typeface="+mn-cs"/>
        </a:defRPr>
      </a:lvl1pPr>
      <a:lvl2pPr marL="768953" indent="-295751" algn="l" defTabSz="946404" rtl="0" eaLnBrk="1" latinLnBrk="0" hangingPunct="1">
        <a:spcBef>
          <a:spcPct val="20000"/>
        </a:spcBef>
        <a:buFont typeface="Arial" pitchFamily="34" charset="0"/>
        <a:buChar char="–"/>
        <a:defRPr kumimoji="1"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183005" indent="-236601" algn="l" defTabSz="946404" rtl="0" eaLnBrk="1" latinLnBrk="0" hangingPunct="1">
        <a:spcBef>
          <a:spcPct val="20000"/>
        </a:spcBef>
        <a:buFont typeface="Arial" pitchFamily="34" charset="0"/>
        <a:buChar char="•"/>
        <a:defRPr kumimoji="1"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656207" indent="-236601" algn="l" defTabSz="946404" rtl="0" eaLnBrk="1" latinLnBrk="0" hangingPunct="1">
        <a:spcBef>
          <a:spcPct val="20000"/>
        </a:spcBef>
        <a:buFont typeface="Arial" pitchFamily="34" charset="0"/>
        <a:buChar char="–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129409" indent="-236601" algn="l" defTabSz="946404" rtl="0" eaLnBrk="1" latinLnBrk="0" hangingPunct="1">
        <a:spcBef>
          <a:spcPct val="20000"/>
        </a:spcBef>
        <a:buFont typeface="Arial" pitchFamily="34" charset="0"/>
        <a:buChar char="»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02611" indent="-236601" algn="l" defTabSz="946404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075813" indent="-236601" algn="l" defTabSz="946404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549015" indent="-236601" algn="l" defTabSz="946404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022217" indent="-236601" algn="l" defTabSz="946404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46404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73202" algn="l" defTabSz="946404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46404" algn="l" defTabSz="946404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419606" algn="l" defTabSz="946404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892808" algn="l" defTabSz="946404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366010" algn="l" defTabSz="946404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839212" algn="l" defTabSz="946404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312414" algn="l" defTabSz="946404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785616" algn="l" defTabSz="946404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210306" y="597789"/>
            <a:ext cx="6860553" cy="686948"/>
          </a:xfrm>
          <a:prstGeom prst="rect">
            <a:avLst/>
          </a:prstGeom>
          <a:noFill/>
          <a:ln w="79375" cmpd="dbl">
            <a:solidFill>
              <a:srgbClr val="00008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74295" tIns="8890" rIns="74295" bIns="8890" numCol="1" anchor="ctr" anchorCtr="0" compatLnSpc="1">
            <a:prstTxWarp prst="textNoShape">
              <a:avLst/>
            </a:prstTxWarp>
          </a:bodyPr>
          <a:lstStyle/>
          <a:p>
            <a:pPr lvl="0" algn="ctr"/>
            <a:r>
              <a:rPr lang="ja-JP" altLang="en-US" sz="2000" b="1" dirty="0">
                <a:latin typeface="Meiryo UI" panose="020B0604030504040204" pitchFamily="50" charset="-128"/>
                <a:ea typeface="Meiryo UI" panose="020B0604030504040204" pitchFamily="50" charset="-128"/>
                <a:cs typeface="メイリオ" pitchFamily="50" charset="-128"/>
              </a:rPr>
              <a:t>私立高等学校等奨学のための給付金（家計急変制度）</a:t>
            </a:r>
            <a:endParaRPr lang="en-US" altLang="ja-JP" sz="2000" b="1" dirty="0">
              <a:latin typeface="Meiryo UI" panose="020B0604030504040204" pitchFamily="50" charset="-128"/>
              <a:ea typeface="Meiryo UI" panose="020B0604030504040204" pitchFamily="50" charset="-128"/>
              <a:cs typeface="メイリオ" pitchFamily="50" charset="-128"/>
            </a:endParaRPr>
          </a:p>
          <a:p>
            <a:pPr lvl="0" algn="ctr"/>
            <a:r>
              <a:rPr lang="ja-JP" altLang="en-US" sz="2000" b="1" dirty="0">
                <a:latin typeface="Meiryo UI" panose="020B0604030504040204" pitchFamily="50" charset="-128"/>
                <a:ea typeface="Meiryo UI" panose="020B0604030504040204" pitchFamily="50" charset="-128"/>
                <a:cs typeface="メイリオ" pitchFamily="50" charset="-128"/>
              </a:rPr>
              <a:t>～家計が急変した世帯へのお知らせ～</a:t>
            </a:r>
            <a:endParaRPr lang="en-US" altLang="ja-JP" sz="2400" b="1" dirty="0">
              <a:latin typeface="Meiryo UI" panose="020B0604030504040204" pitchFamily="50" charset="-128"/>
              <a:ea typeface="Meiryo UI" panose="020B0604030504040204" pitchFamily="50" charset="-128"/>
              <a:cs typeface="メイリオ" pitchFamily="50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6112" y="213361"/>
            <a:ext cx="720089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ja-JP" altLang="en-US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en-US" altLang="ja-JP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【</a:t>
            </a:r>
            <a:r>
              <a:rPr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重要</a:t>
            </a:r>
            <a:r>
              <a:rPr lang="en-US" altLang="ja-JP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】</a:t>
            </a:r>
            <a:r>
              <a:rPr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ja-JP" altLang="en-US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このお知らせは、必ず保護者に渡してください。　　　　　　　　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（令和８年度）</a:t>
            </a:r>
            <a:endParaRPr kumimoji="1" lang="ja-JP" altLang="en-US" sz="1000" u="sng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6" name="図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25573"/>
            <a:ext cx="1114425" cy="398348"/>
          </a:xfrm>
          <a:prstGeom prst="rect">
            <a:avLst/>
          </a:prstGeom>
        </p:spPr>
      </p:pic>
      <p:grpSp>
        <p:nvGrpSpPr>
          <p:cNvPr id="7" name="グループ化 6"/>
          <p:cNvGrpSpPr/>
          <p:nvPr/>
        </p:nvGrpSpPr>
        <p:grpSpPr>
          <a:xfrm>
            <a:off x="220724" y="1388197"/>
            <a:ext cx="6880532" cy="390721"/>
            <a:chOff x="357468" y="1638698"/>
            <a:chExt cx="6768000" cy="376238"/>
          </a:xfrm>
        </p:grpSpPr>
        <p:sp>
          <p:nvSpPr>
            <p:cNvPr id="8" name="Line 6"/>
            <p:cNvSpPr>
              <a:spLocks noChangeShapeType="1"/>
            </p:cNvSpPr>
            <p:nvPr/>
          </p:nvSpPr>
          <p:spPr bwMode="auto">
            <a:xfrm>
              <a:off x="357468" y="1958425"/>
              <a:ext cx="6768000" cy="1273"/>
            </a:xfrm>
            <a:prstGeom prst="line">
              <a:avLst/>
            </a:prstGeom>
            <a:noFill/>
            <a:ln w="133350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74295" tIns="8890" rIns="74295" bIns="889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>
                <a:solidFill>
                  <a:schemeClr val="bg1"/>
                </a:solidFill>
              </a:endParaRPr>
            </a:p>
          </p:txBody>
        </p:sp>
        <p:sp>
          <p:nvSpPr>
            <p:cNvPr id="9" name="AutoShape 7"/>
            <p:cNvSpPr>
              <a:spLocks noChangeArrowheads="1"/>
            </p:cNvSpPr>
            <p:nvPr/>
          </p:nvSpPr>
          <p:spPr bwMode="auto">
            <a:xfrm>
              <a:off x="358942" y="1638698"/>
              <a:ext cx="1178579" cy="376238"/>
            </a:xfrm>
            <a:prstGeom prst="roundRect">
              <a:avLst>
                <a:gd name="adj" fmla="val 16667"/>
              </a:avLst>
            </a:prstGeom>
            <a:solidFill>
              <a:srgbClr val="0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ja-JP" altLang="en-US" sz="1800" b="1" dirty="0">
                  <a:solidFill>
                    <a:schemeClr val="bg1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ＭＳ Ｐゴシック" pitchFamily="50" charset="-128"/>
                </a:rPr>
                <a:t>制度概要</a:t>
              </a:r>
              <a:endParaRPr kumimoji="1" lang="ja-JP" sz="18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ＭＳ Ｐゴシック" pitchFamily="50" charset="-128"/>
              </a:endParaRPr>
            </a:p>
          </p:txBody>
        </p:sp>
      </p:grpSp>
      <p:sp>
        <p:nvSpPr>
          <p:cNvPr id="10" name="テキスト ボックス 9"/>
          <p:cNvSpPr txBox="1"/>
          <p:nvPr/>
        </p:nvSpPr>
        <p:spPr>
          <a:xfrm>
            <a:off x="210306" y="1778430"/>
            <a:ext cx="6769870" cy="8391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500"/>
              </a:lnSpc>
            </a:pPr>
            <a:r>
              <a:rPr lang="ja-JP" altLang="en-US" sz="1000" dirty="0">
                <a:latin typeface="Meiryo UI" panose="020B0604030504040204" pitchFamily="50" charset="-128"/>
                <a:ea typeface="Meiryo UI" panose="020B0604030504040204" pitchFamily="50" charset="-128"/>
              </a:rPr>
              <a:t>　「奨学のための給付金」は、全ての意志ある生徒が安心して教育を受けられるよう、大阪府内在住の低中所得者世帯の保護者等に対し、授業料以外の教育費の経済的負担を軽減するために支給されます。</a:t>
            </a:r>
            <a:endParaRPr lang="en-US" altLang="ja-JP" sz="10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ts val="1500"/>
              </a:lnSpc>
            </a:pPr>
            <a:r>
              <a:rPr lang="ja-JP" altLang="en-US" sz="1000" dirty="0">
                <a:latin typeface="Meiryo UI" panose="020B0604030504040204" pitchFamily="50" charset="-128"/>
                <a:ea typeface="Meiryo UI" panose="020B0604030504040204" pitchFamily="50" charset="-128"/>
              </a:rPr>
              <a:t>　家計急変制度は、対象となる家計急変事由（災害等本人の責めによらないもの）により、保護者の収入が減少するなどの</a:t>
            </a:r>
            <a:r>
              <a:rPr lang="ja-JP" altLang="en-US" sz="1000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家計急変によって、要件に該当する水準まで収入が減少した世帯</a:t>
            </a:r>
            <a:r>
              <a:rPr lang="ja-JP" altLang="en-US" sz="1000" dirty="0">
                <a:latin typeface="Meiryo UI" panose="020B0604030504040204" pitchFamily="50" charset="-128"/>
                <a:ea typeface="Meiryo UI" panose="020B0604030504040204" pitchFamily="50" charset="-128"/>
              </a:rPr>
              <a:t>を対象とします。なお、「奨学のための給付金」は返済の必要はありません。</a:t>
            </a:r>
            <a:endParaRPr lang="en-US" altLang="ja-JP" sz="10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146499" y="3051031"/>
            <a:ext cx="7014507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ja-JP"/>
            </a:defPPr>
            <a:lvl1pPr>
              <a:defRPr sz="1050">
                <a:latin typeface="+mj-ea"/>
                <a:ea typeface="+mj-ea"/>
              </a:defRPr>
            </a:lvl1pPr>
          </a:lstStyle>
          <a:p>
            <a:pPr indent="-457200">
              <a:lnSpc>
                <a:spcPts val="1500"/>
              </a:lnSpc>
            </a:pPr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①　</a:t>
            </a:r>
            <a:r>
              <a:rPr lang="ja-JP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  <a:t>保護者</a:t>
            </a:r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等全員</a:t>
            </a:r>
            <a:r>
              <a:rPr lang="ja-JP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  <a:t>が、</a:t>
            </a:r>
            <a:r>
              <a:rPr lang="ja-JP" altLang="ja-JP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大阪府内に在住</a:t>
            </a:r>
            <a:r>
              <a:rPr lang="ja-JP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  <a:t>していること</a:t>
            </a:r>
            <a:endParaRPr lang="en-US" altLang="ja-JP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indent="-457200">
              <a:lnSpc>
                <a:spcPts val="1500"/>
              </a:lnSpc>
            </a:pPr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②　</a:t>
            </a:r>
            <a:r>
              <a:rPr lang="ja-JP" altLang="en-US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対象となる家計急変事由（</a:t>
            </a:r>
            <a:r>
              <a:rPr lang="en-US" altLang="ja-JP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※</a:t>
            </a:r>
            <a:r>
              <a:rPr lang="ja-JP" altLang="en-US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）に該当</a:t>
            </a:r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し</a:t>
            </a:r>
            <a:r>
              <a:rPr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、</a:t>
            </a:r>
            <a:r>
              <a:rPr lang="ja-JP" altLang="en-US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保護者等全員の家計急変後１年間の収入見込額が</a:t>
            </a:r>
            <a:endParaRPr lang="en-US" altLang="ja-JP" b="1" u="sng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indent="-457200">
              <a:lnSpc>
                <a:spcPts val="1500"/>
              </a:lnSpc>
            </a:pPr>
            <a:r>
              <a:rPr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　　 </a:t>
            </a:r>
            <a:r>
              <a:rPr lang="ja-JP" altLang="en-US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約</a:t>
            </a:r>
            <a:r>
              <a:rPr lang="en-US" altLang="ja-JP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380</a:t>
            </a:r>
            <a:r>
              <a:rPr lang="ja-JP" altLang="en-US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万円未満相当又は約</a:t>
            </a:r>
            <a:r>
              <a:rPr lang="en-US" altLang="ja-JP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600</a:t>
            </a:r>
            <a:r>
              <a:rPr lang="ja-JP" altLang="en-US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万円未満相当の多子世帯</a:t>
            </a:r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であること</a:t>
            </a:r>
            <a:endParaRPr lang="en-US" altLang="ja-JP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indent="-457200">
              <a:lnSpc>
                <a:spcPct val="150000"/>
              </a:lnSpc>
            </a:pPr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　　　 </a:t>
            </a:r>
            <a:r>
              <a:rPr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※</a:t>
            </a:r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対象となる家計事由：負傷、疾病により離職または休職等した場合、自己の責めに帰することのできない理由により離職した場合等</a:t>
            </a:r>
            <a:endParaRPr lang="en-US" altLang="ja-JP" sz="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indent="-457200">
              <a:lnSpc>
                <a:spcPts val="1500"/>
              </a:lnSpc>
            </a:pPr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③　</a:t>
            </a:r>
            <a:r>
              <a:rPr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令和８年</a:t>
            </a:r>
            <a:r>
              <a:rPr lang="en-US" altLang="ja-JP" b="1" dirty="0">
                <a:latin typeface="Meiryo UI" panose="020B0604030504040204" pitchFamily="50" charset="-128"/>
                <a:ea typeface="Meiryo UI" panose="020B0604030504040204" pitchFamily="50" charset="-128"/>
              </a:rPr>
              <a:t>12</a:t>
            </a:r>
            <a:r>
              <a:rPr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月１日までに家計が急変し、収入が減少している状態が申請時点でも継続していること</a:t>
            </a:r>
            <a:endParaRPr lang="en-US" altLang="ja-JP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indent="-457200"/>
            <a:r>
              <a:rPr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　   </a:t>
            </a:r>
            <a:r>
              <a:rPr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※</a:t>
            </a:r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令和８年</a:t>
            </a:r>
            <a:r>
              <a:rPr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12</a:t>
            </a:r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月２日以降に家計が急変した場合は、今年度の支給対象外となります。</a:t>
            </a:r>
            <a:endParaRPr lang="en-US" altLang="ja-JP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indent="-457200">
              <a:lnSpc>
                <a:spcPts val="1500"/>
              </a:lnSpc>
            </a:pPr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④　</a:t>
            </a:r>
            <a:r>
              <a:rPr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奨学のための給付金の通常制度に申請していないこと</a:t>
            </a:r>
            <a:endParaRPr lang="en-US" altLang="ja-JP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indent="-457200">
              <a:lnSpc>
                <a:spcPts val="1500"/>
              </a:lnSpc>
            </a:pPr>
            <a:r>
              <a:rPr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　 　</a:t>
            </a:r>
            <a:r>
              <a:rPr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※</a:t>
            </a:r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通常制度と家計急変制度の二重申請はできません。</a:t>
            </a:r>
            <a:endParaRPr lang="en-US" altLang="ja-JP" sz="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indent="-457200">
              <a:lnSpc>
                <a:spcPts val="1500"/>
              </a:lnSpc>
            </a:pPr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　　　</a:t>
            </a:r>
            <a:r>
              <a:rPr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※</a:t>
            </a:r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保護者全員の令和８年度の所得割が非課税世帯は、家計急変制度の対象外のため、奨学のための給付金（通常制度）に申請してください。</a:t>
            </a:r>
            <a:endParaRPr lang="en-US" altLang="ja-JP" sz="1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lang="en-US" altLang="ja-JP" sz="100" b="1" u="sng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00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ja-JP" altLang="en-US" sz="1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</a:t>
            </a:r>
            <a:endParaRPr lang="en-US" altLang="ja-JP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pSp>
        <p:nvGrpSpPr>
          <p:cNvPr id="17" name="グループ化 16"/>
          <p:cNvGrpSpPr/>
          <p:nvPr/>
        </p:nvGrpSpPr>
        <p:grpSpPr>
          <a:xfrm>
            <a:off x="215738" y="2611252"/>
            <a:ext cx="6880532" cy="390721"/>
            <a:chOff x="264845" y="2856067"/>
            <a:chExt cx="6660001" cy="390721"/>
          </a:xfrm>
        </p:grpSpPr>
        <p:sp>
          <p:nvSpPr>
            <p:cNvPr id="18" name="Line 6"/>
            <p:cNvSpPr>
              <a:spLocks noChangeShapeType="1"/>
            </p:cNvSpPr>
            <p:nvPr/>
          </p:nvSpPr>
          <p:spPr bwMode="auto">
            <a:xfrm>
              <a:off x="264846" y="3182098"/>
              <a:ext cx="6660000" cy="1322"/>
            </a:xfrm>
            <a:prstGeom prst="line">
              <a:avLst/>
            </a:prstGeom>
            <a:noFill/>
            <a:ln w="133350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74295" tIns="8890" rIns="74295" bIns="889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9" name="AutoShape 7"/>
            <p:cNvSpPr>
              <a:spLocks noChangeArrowheads="1"/>
            </p:cNvSpPr>
            <p:nvPr/>
          </p:nvSpPr>
          <p:spPr bwMode="auto">
            <a:xfrm>
              <a:off x="264845" y="2856067"/>
              <a:ext cx="1167062" cy="390721"/>
            </a:xfrm>
            <a:prstGeom prst="roundRect">
              <a:avLst>
                <a:gd name="adj" fmla="val 16667"/>
              </a:avLst>
            </a:prstGeom>
            <a:solidFill>
              <a:srgbClr val="0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ja-JP" altLang="en-US" sz="1800" b="1" dirty="0">
                  <a:solidFill>
                    <a:schemeClr val="bg1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ＭＳ Ｐゴシック" pitchFamily="50" charset="-128"/>
                </a:rPr>
                <a:t>主な要件</a:t>
              </a:r>
              <a:endParaRPr kumimoji="1" lang="ja-JP" sz="18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ＭＳ Ｐゴシック" pitchFamily="50" charset="-128"/>
              </a:endParaRPr>
            </a:p>
          </p:txBody>
        </p:sp>
      </p:grpSp>
      <p:grpSp>
        <p:nvGrpSpPr>
          <p:cNvPr id="20" name="グループ化 19"/>
          <p:cNvGrpSpPr/>
          <p:nvPr/>
        </p:nvGrpSpPr>
        <p:grpSpPr>
          <a:xfrm>
            <a:off x="195598" y="4968575"/>
            <a:ext cx="6852559" cy="366963"/>
            <a:chOff x="266444" y="6254267"/>
            <a:chExt cx="6852559" cy="366963"/>
          </a:xfrm>
        </p:grpSpPr>
        <p:sp>
          <p:nvSpPr>
            <p:cNvPr id="21" name="Line 6"/>
            <p:cNvSpPr>
              <a:spLocks noChangeShapeType="1"/>
            </p:cNvSpPr>
            <p:nvPr/>
          </p:nvSpPr>
          <p:spPr bwMode="auto">
            <a:xfrm flipV="1">
              <a:off x="266444" y="6548677"/>
              <a:ext cx="6852559" cy="6719"/>
            </a:xfrm>
            <a:prstGeom prst="line">
              <a:avLst/>
            </a:prstGeom>
            <a:noFill/>
            <a:ln w="133350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74295" tIns="8890" rIns="74295" bIns="889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22" name="AutoShape 7"/>
            <p:cNvSpPr>
              <a:spLocks noChangeArrowheads="1"/>
            </p:cNvSpPr>
            <p:nvPr/>
          </p:nvSpPr>
          <p:spPr bwMode="auto">
            <a:xfrm>
              <a:off x="266445" y="6254267"/>
              <a:ext cx="1161222" cy="366963"/>
            </a:xfrm>
            <a:prstGeom prst="roundRect">
              <a:avLst>
                <a:gd name="adj" fmla="val 16667"/>
              </a:avLst>
            </a:prstGeom>
            <a:solidFill>
              <a:srgbClr val="0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ja-JP" altLang="en-US" sz="1800" b="1" dirty="0">
                  <a:solidFill>
                    <a:schemeClr val="bg1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ＭＳ Ｐゴシック" pitchFamily="50" charset="-128"/>
                </a:rPr>
                <a:t>給付金額</a:t>
              </a:r>
              <a:endParaRPr kumimoji="1" lang="ja-JP" sz="18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ＭＳ Ｐゴシック" pitchFamily="50" charset="-128"/>
              </a:endParaRPr>
            </a:p>
          </p:txBody>
        </p:sp>
      </p:grpSp>
      <p:sp>
        <p:nvSpPr>
          <p:cNvPr id="24" name="テキスト ボックス 23"/>
          <p:cNvSpPr txBox="1"/>
          <p:nvPr/>
        </p:nvSpPr>
        <p:spPr>
          <a:xfrm>
            <a:off x="44117" y="5332282"/>
            <a:ext cx="7688332" cy="8404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ja-JP"/>
            </a:defPPr>
            <a:lvl1pPr>
              <a:defRPr sz="1050">
                <a:latin typeface="+mj-ea"/>
                <a:ea typeface="+mj-ea"/>
              </a:defRPr>
            </a:lvl1pPr>
          </a:lstStyle>
          <a:p>
            <a:pPr>
              <a:lnSpc>
                <a:spcPts val="1500"/>
              </a:lnSpc>
            </a:pPr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ja-JP" altLang="en-US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家計の急変が発生した時期により、給付金額が異なります。学校が定める期限までに提出しない場合は、受給できません。</a:t>
            </a:r>
            <a:endParaRPr lang="en-US" altLang="ja-JP" b="1" u="sng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ts val="1500"/>
              </a:lnSpc>
            </a:pPr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　①　令和８年７月１日以前に家計が急変した場合　→　下表の給付金額（年額）を支給します。</a:t>
            </a:r>
            <a:endParaRPr lang="en-US" altLang="ja-JP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ts val="1500"/>
              </a:lnSpc>
            </a:pPr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　②　令和８年７月２日以降令和８年</a:t>
            </a:r>
            <a:r>
              <a:rPr lang="en-US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  <a:t>12</a:t>
            </a:r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月１日までに家計が急変した場合　→　下表の給付金額を月割計算し、支給します。</a:t>
            </a:r>
            <a:endParaRPr lang="en-US" altLang="ja-JP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ts val="1500"/>
              </a:lnSpc>
            </a:pPr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en-US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  <a:t>【</a:t>
            </a:r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世帯区分ごとの給付金額</a:t>
            </a:r>
            <a:r>
              <a:rPr lang="en-US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  <a:t>】</a:t>
            </a:r>
            <a:endParaRPr lang="ja-JP" altLang="en-US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pSp>
        <p:nvGrpSpPr>
          <p:cNvPr id="26" name="グループ化 25"/>
          <p:cNvGrpSpPr/>
          <p:nvPr/>
        </p:nvGrpSpPr>
        <p:grpSpPr>
          <a:xfrm>
            <a:off x="158333" y="7897208"/>
            <a:ext cx="6873815" cy="390721"/>
            <a:chOff x="285830" y="932581"/>
            <a:chExt cx="6682011" cy="376238"/>
          </a:xfrm>
        </p:grpSpPr>
        <p:sp>
          <p:nvSpPr>
            <p:cNvPr id="27" name="Line 6"/>
            <p:cNvSpPr>
              <a:spLocks noChangeShapeType="1"/>
            </p:cNvSpPr>
            <p:nvPr/>
          </p:nvSpPr>
          <p:spPr bwMode="auto">
            <a:xfrm>
              <a:off x="307841" y="1252648"/>
              <a:ext cx="6660000" cy="1273"/>
            </a:xfrm>
            <a:prstGeom prst="line">
              <a:avLst/>
            </a:prstGeom>
            <a:noFill/>
            <a:ln w="133350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74295" tIns="8890" rIns="74295" bIns="889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28" name="AutoShape 7"/>
            <p:cNvSpPr>
              <a:spLocks noChangeArrowheads="1"/>
            </p:cNvSpPr>
            <p:nvPr/>
          </p:nvSpPr>
          <p:spPr bwMode="auto">
            <a:xfrm>
              <a:off x="285830" y="932581"/>
              <a:ext cx="1838426" cy="376238"/>
            </a:xfrm>
            <a:prstGeom prst="roundRect">
              <a:avLst>
                <a:gd name="adj" fmla="val 16667"/>
              </a:avLst>
            </a:prstGeom>
            <a:solidFill>
              <a:srgbClr val="0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ja-JP" altLang="en-US" sz="1800" b="1" dirty="0">
                  <a:solidFill>
                    <a:schemeClr val="bg1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ＭＳ Ｐゴシック" pitchFamily="50" charset="-128"/>
                </a:rPr>
                <a:t>申請について</a:t>
              </a:r>
              <a:endParaRPr kumimoji="1" lang="ja-JP" sz="18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ＭＳ Ｐゴシック" pitchFamily="50" charset="-128"/>
              </a:endParaRPr>
            </a:p>
          </p:txBody>
        </p:sp>
      </p:grpSp>
      <p:grpSp>
        <p:nvGrpSpPr>
          <p:cNvPr id="33" name="グループ化 32"/>
          <p:cNvGrpSpPr/>
          <p:nvPr/>
        </p:nvGrpSpPr>
        <p:grpSpPr>
          <a:xfrm>
            <a:off x="180976" y="8651571"/>
            <a:ext cx="6852559" cy="390721"/>
            <a:chOff x="288659" y="1021050"/>
            <a:chExt cx="6661348" cy="376238"/>
          </a:xfrm>
        </p:grpSpPr>
        <p:sp>
          <p:nvSpPr>
            <p:cNvPr id="34" name="Line 6"/>
            <p:cNvSpPr>
              <a:spLocks noChangeShapeType="1"/>
            </p:cNvSpPr>
            <p:nvPr/>
          </p:nvSpPr>
          <p:spPr bwMode="auto">
            <a:xfrm>
              <a:off x="290007" y="1333164"/>
              <a:ext cx="6660000" cy="1273"/>
            </a:xfrm>
            <a:prstGeom prst="line">
              <a:avLst/>
            </a:prstGeom>
            <a:noFill/>
            <a:ln w="133350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74295" tIns="8890" rIns="74295" bIns="889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35" name="AutoShape 7"/>
            <p:cNvSpPr>
              <a:spLocks noChangeArrowheads="1"/>
            </p:cNvSpPr>
            <p:nvPr/>
          </p:nvSpPr>
          <p:spPr bwMode="auto">
            <a:xfrm>
              <a:off x="288659" y="1021050"/>
              <a:ext cx="2549561" cy="376238"/>
            </a:xfrm>
            <a:prstGeom prst="roundRect">
              <a:avLst>
                <a:gd name="adj" fmla="val 16667"/>
              </a:avLst>
            </a:prstGeom>
            <a:solidFill>
              <a:srgbClr val="0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ja-JP" altLang="en-US" sz="1800" b="1" dirty="0">
                  <a:solidFill>
                    <a:schemeClr val="bg1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ＭＳ Ｐゴシック" pitchFamily="50" charset="-128"/>
                </a:rPr>
                <a:t>制度に関する問合せ先</a:t>
              </a:r>
              <a:endParaRPr kumimoji="1" lang="ja-JP" sz="18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ＭＳ Ｐゴシック" pitchFamily="50" charset="-128"/>
              </a:endParaRPr>
            </a:p>
          </p:txBody>
        </p:sp>
      </p:grpSp>
      <p:sp>
        <p:nvSpPr>
          <p:cNvPr id="36" name="テキスト ボックス 35"/>
          <p:cNvSpPr txBox="1"/>
          <p:nvPr/>
        </p:nvSpPr>
        <p:spPr>
          <a:xfrm>
            <a:off x="153581" y="8348648"/>
            <a:ext cx="6860553" cy="2846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ja-JP"/>
            </a:defPPr>
            <a:lvl1pPr>
              <a:defRPr sz="1050">
                <a:latin typeface="+mj-ea"/>
                <a:ea typeface="+mj-ea"/>
              </a:defRPr>
            </a:lvl1pPr>
          </a:lstStyle>
          <a:p>
            <a:pPr>
              <a:lnSpc>
                <a:spcPts val="1500"/>
              </a:lnSpc>
            </a:pPr>
            <a:r>
              <a:rPr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家計急変制度の申請を希望される場合は、在学する学校へご連絡ください。</a:t>
            </a:r>
            <a:endParaRPr lang="en-US" altLang="ja-JP" sz="16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55" name="Text Box 4"/>
          <p:cNvSpPr txBox="1">
            <a:spLocks noChangeArrowheads="1"/>
          </p:cNvSpPr>
          <p:nvPr/>
        </p:nvSpPr>
        <p:spPr bwMode="auto">
          <a:xfrm>
            <a:off x="193103" y="9085666"/>
            <a:ext cx="6256024" cy="675549"/>
          </a:xfrm>
          <a:prstGeom prst="rect">
            <a:avLst/>
          </a:prstGeom>
          <a:noFill/>
          <a:ln>
            <a:noFill/>
          </a:ln>
        </p:spPr>
        <p:txBody>
          <a:bodyPr vert="horz" wrap="square" lIns="74295" tIns="8890" rIns="74295" bIns="889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ja-JP" sz="1000" dirty="0">
                <a:latin typeface="Meiryo UI" panose="020B0604030504040204" pitchFamily="50" charset="-128"/>
                <a:ea typeface="Meiryo UI" panose="020B0604030504040204" pitchFamily="50" charset="-128"/>
              </a:rPr>
              <a:t>※</a:t>
            </a:r>
            <a:r>
              <a:rPr lang="ja-JP" altLang="en-US" sz="1000" dirty="0">
                <a:latin typeface="Meiryo UI" panose="020B0604030504040204" pitchFamily="50" charset="-128"/>
                <a:ea typeface="Meiryo UI" panose="020B0604030504040204" pitchFamily="50" charset="-128"/>
              </a:rPr>
              <a:t>その他詳細は、大阪府ホームページ等でご確認ください。</a:t>
            </a:r>
            <a:endParaRPr lang="en-US" altLang="ja-JP" sz="1000" u="sng" dirty="0">
              <a:latin typeface="Meiryo UI" panose="020B0604030504040204" pitchFamily="50" charset="-128"/>
              <a:ea typeface="Meiryo UI" panose="020B0604030504040204" pitchFamily="50" charset="-128"/>
              <a:cs typeface="ＭＳ Ｐゴシック" pitchFamily="50" charset="-128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ja-JP" altLang="en-US" sz="1000" dirty="0">
                <a:latin typeface="Meiryo UI" panose="020B0604030504040204" pitchFamily="50" charset="-128"/>
                <a:ea typeface="Meiryo UI" panose="020B0604030504040204" pitchFamily="50" charset="-128"/>
                <a:cs typeface="ＭＳ Ｐゴシック" pitchFamily="50" charset="-128"/>
              </a:rPr>
              <a:t>●大阪府ホームページ</a:t>
            </a:r>
            <a:r>
              <a:rPr lang="en-US" altLang="ja-JP" sz="1000" dirty="0">
                <a:latin typeface="Meiryo UI" panose="020B0604030504040204" pitchFamily="50" charset="-128"/>
                <a:ea typeface="Meiryo UI" panose="020B0604030504040204" pitchFamily="50" charset="-128"/>
                <a:cs typeface="ＭＳ Ｐゴシック" pitchFamily="50" charset="-128"/>
              </a:rPr>
              <a:t> </a:t>
            </a:r>
            <a:r>
              <a:rPr lang="ja-JP" altLang="en-US" sz="1000" dirty="0">
                <a:latin typeface="Meiryo UI" panose="020B0604030504040204" pitchFamily="50" charset="-128"/>
                <a:ea typeface="Meiryo UI" panose="020B0604030504040204" pitchFamily="50" charset="-128"/>
                <a:cs typeface="ＭＳ Ｐゴシック" pitchFamily="50" charset="-128"/>
              </a:rPr>
              <a:t>「大阪府私立高等学校等奨学のための給付金（専攻科・家計急変世帯向け）について」</a:t>
            </a:r>
            <a:endParaRPr lang="en-US" altLang="ja-JP" sz="1000" dirty="0">
              <a:latin typeface="Meiryo UI" panose="020B0604030504040204" pitchFamily="50" charset="-128"/>
              <a:ea typeface="Meiryo UI" panose="020B0604030504040204" pitchFamily="50" charset="-128"/>
              <a:cs typeface="ＭＳ Ｐゴシック" pitchFamily="50" charset="-128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ja-JP" altLang="en-US" sz="1000" dirty="0">
                <a:latin typeface="Meiryo UI" panose="020B0604030504040204" pitchFamily="50" charset="-128"/>
                <a:ea typeface="Meiryo UI" panose="020B0604030504040204" pitchFamily="50" charset="-128"/>
                <a:cs typeface="ＭＳ Ｐゴシック" pitchFamily="50" charset="-128"/>
              </a:rPr>
              <a:t>　　　</a:t>
            </a:r>
            <a:r>
              <a:rPr lang="en-US" altLang="ja-JP" sz="1000" dirty="0">
                <a:latin typeface="Meiryo UI" panose="020B0604030504040204" pitchFamily="50" charset="-128"/>
                <a:ea typeface="Meiryo UI" panose="020B0604030504040204" pitchFamily="50" charset="-128"/>
                <a:cs typeface="ＭＳ Ｐゴシック" pitchFamily="50" charset="-128"/>
              </a:rPr>
              <a:t>https://www.pref.osaka.lg.jp/shigaku/shigakumushouka/kyuhen_syuuti_senko.html </a:t>
            </a:r>
            <a:r>
              <a:rPr lang="ja-JP" altLang="en-US" sz="1000" dirty="0">
                <a:latin typeface="Meiryo UI" panose="020B0604030504040204" pitchFamily="50" charset="-128"/>
                <a:ea typeface="Meiryo UI" panose="020B0604030504040204" pitchFamily="50" charset="-128"/>
                <a:cs typeface="ＭＳ Ｐゴシック" pitchFamily="50" charset="-128"/>
              </a:rPr>
              <a:t>　　　　　　　　　　　　　　　　　　　　　　　　　　　　　　　　　　　　　　　　　　　　　　　　　　　               </a:t>
            </a:r>
            <a:endParaRPr lang="en-US" altLang="ja-JP" sz="1000" dirty="0">
              <a:latin typeface="Meiryo UI" panose="020B0604030504040204" pitchFamily="50" charset="-128"/>
              <a:ea typeface="Meiryo UI" panose="020B0604030504040204" pitchFamily="50" charset="-128"/>
              <a:cs typeface="ＭＳ Ｐゴシック" pitchFamily="50" charset="-128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ja-JP" sz="1000" dirty="0">
                <a:latin typeface="Meiryo UI" panose="020B0604030504040204" pitchFamily="50" charset="-128"/>
                <a:ea typeface="Meiryo UI" panose="020B0604030504040204" pitchFamily="50" charset="-128"/>
                <a:cs typeface="ＭＳ Ｐゴシック" pitchFamily="50" charset="-128"/>
              </a:rPr>
              <a:t>                                                                                                     </a:t>
            </a:r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  <a:cs typeface="ＭＳ Ｐゴシック" pitchFamily="50" charset="-128"/>
              </a:rPr>
              <a:t>携帯・スマートフォンからはこちら→</a:t>
            </a:r>
            <a:endParaRPr lang="en-US" altLang="ja-JP" sz="1000" dirty="0">
              <a:latin typeface="Meiryo UI" panose="020B0604030504040204" pitchFamily="50" charset="-128"/>
              <a:ea typeface="Meiryo UI" panose="020B0604030504040204" pitchFamily="50" charset="-128"/>
              <a:cs typeface="ＭＳ Ｐゴシック" pitchFamily="50" charset="-128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ja-JP" sz="1000" u="sng" dirty="0">
              <a:latin typeface="Meiryo UI" panose="020B0604030504040204" pitchFamily="50" charset="-128"/>
              <a:ea typeface="Meiryo UI" panose="020B0604030504040204" pitchFamily="50" charset="-128"/>
              <a:cs typeface="ＭＳ Ｐゴシック" pitchFamily="50" charset="-128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ja-JP" altLang="en-US" sz="1000" dirty="0">
                <a:latin typeface="Meiryo UI" panose="020B0604030504040204" pitchFamily="50" charset="-128"/>
                <a:ea typeface="Meiryo UI" panose="020B0604030504040204" pitchFamily="50" charset="-128"/>
                <a:cs typeface="ＭＳ Ｐゴシック" pitchFamily="50" charset="-128"/>
              </a:rPr>
              <a:t>　　　　　　　　　　　　　　　　　　　　　　　　　　　　　　　　　　　　　　　　　　　　　　</a:t>
            </a:r>
            <a:endParaRPr lang="ja-JP" altLang="en-US" sz="800" dirty="0">
              <a:latin typeface="Meiryo UI" panose="020B0604030504040204" pitchFamily="50" charset="-128"/>
              <a:ea typeface="Meiryo UI" panose="020B0604030504040204" pitchFamily="50" charset="-128"/>
              <a:cs typeface="ＭＳ Ｐゴシック" pitchFamily="50" charset="-128"/>
            </a:endParaRPr>
          </a:p>
        </p:txBody>
      </p:sp>
      <p:graphicFrame>
        <p:nvGraphicFramePr>
          <p:cNvPr id="11" name="表 10">
            <a:extLst>
              <a:ext uri="{FF2B5EF4-FFF2-40B4-BE49-F238E27FC236}">
                <a16:creationId xmlns:a16="http://schemas.microsoft.com/office/drawing/2014/main" id="{AC21155F-A914-4572-854E-E58B5AA203A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02627198"/>
              </p:ext>
            </p:extLst>
          </p:nvPr>
        </p:nvGraphicFramePr>
        <p:xfrm>
          <a:off x="215737" y="6192600"/>
          <a:ext cx="6816411" cy="1451119"/>
        </p:xfrm>
        <a:graphic>
          <a:graphicData uri="http://schemas.openxmlformats.org/drawingml/2006/table">
            <a:tbl>
              <a:tblPr/>
              <a:tblGrid>
                <a:gridCol w="261856">
                  <a:extLst>
                    <a:ext uri="{9D8B030D-6E8A-4147-A177-3AD203B41FA5}">
                      <a16:colId xmlns:a16="http://schemas.microsoft.com/office/drawing/2014/main" val="2222905422"/>
                    </a:ext>
                  </a:extLst>
                </a:gridCol>
                <a:gridCol w="5008807">
                  <a:extLst>
                    <a:ext uri="{9D8B030D-6E8A-4147-A177-3AD203B41FA5}">
                      <a16:colId xmlns:a16="http://schemas.microsoft.com/office/drawing/2014/main" val="638590360"/>
                    </a:ext>
                  </a:extLst>
                </a:gridCol>
                <a:gridCol w="828040">
                  <a:extLst>
                    <a:ext uri="{9D8B030D-6E8A-4147-A177-3AD203B41FA5}">
                      <a16:colId xmlns:a16="http://schemas.microsoft.com/office/drawing/2014/main" val="2819730181"/>
                    </a:ext>
                  </a:extLst>
                </a:gridCol>
                <a:gridCol w="717708">
                  <a:extLst>
                    <a:ext uri="{9D8B030D-6E8A-4147-A177-3AD203B41FA5}">
                      <a16:colId xmlns:a16="http://schemas.microsoft.com/office/drawing/2014/main" val="3443058449"/>
                    </a:ext>
                  </a:extLst>
                </a:gridCol>
              </a:tblGrid>
              <a:tr h="175211">
                <a:tc rowSpan="2" gridSpan="2"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対象生徒の世帯区分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給付金額（年額）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54507402"/>
                  </a:ext>
                </a:extLst>
              </a:tr>
              <a:tr h="203328">
                <a:tc gridSpan="2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新制度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旧制度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4257553146"/>
                  </a:ext>
                </a:extLst>
              </a:tr>
              <a:tr h="370640">
                <a:tc>
                  <a:txBody>
                    <a:bodyPr/>
                    <a:lstStyle/>
                    <a:p>
                      <a:pPr algn="ctr"/>
                      <a:r>
                        <a:rPr lang="ja-JP" altLang="en-US" sz="11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１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家計急変後１年間の収入見込み額が</a:t>
                      </a:r>
                      <a:r>
                        <a:rPr lang="ja-JP" alt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非課税相当</a:t>
                      </a:r>
                      <a:r>
                        <a:rPr lang="en-US" altLang="ja-JP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※</a:t>
                      </a:r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の世帯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52,100</a:t>
                      </a:r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円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52,100</a:t>
                      </a:r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円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3696541702"/>
                  </a:ext>
                </a:extLst>
              </a:tr>
              <a:tr h="346567">
                <a:tc>
                  <a:txBody>
                    <a:bodyPr/>
                    <a:lstStyle/>
                    <a:p>
                      <a:pPr algn="ctr"/>
                      <a:r>
                        <a:rPr lang="ja-JP" altLang="en-US" sz="11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２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家計急変後１年間の収入見込み額が</a:t>
                      </a:r>
                      <a:r>
                        <a:rPr lang="en-US" altLang="ja-JP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270</a:t>
                      </a:r>
                      <a:r>
                        <a:rPr lang="ja-JP" alt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万円～</a:t>
                      </a:r>
                      <a:r>
                        <a:rPr lang="en-US" altLang="ja-JP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380</a:t>
                      </a:r>
                      <a:r>
                        <a:rPr lang="ja-JP" alt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万円未満相当</a:t>
                      </a:r>
                      <a:r>
                        <a:rPr lang="en-US" altLang="ja-JP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※</a:t>
                      </a:r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の世帯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17,370</a:t>
                      </a:r>
                      <a:r>
                        <a:rPr lang="ja-JP" alt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円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10,420</a:t>
                      </a:r>
                      <a:r>
                        <a:rPr lang="ja-JP" alt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円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71611872"/>
                  </a:ext>
                </a:extLst>
              </a:tr>
              <a:tr h="355324">
                <a:tc>
                  <a:txBody>
                    <a:bodyPr/>
                    <a:lstStyle/>
                    <a:p>
                      <a:pPr algn="ctr"/>
                      <a:r>
                        <a:rPr lang="ja-JP" altLang="en-US" sz="11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３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4640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家計急変後１年間の収入見込み額が</a:t>
                      </a:r>
                      <a:r>
                        <a:rPr lang="en-US" altLang="ja-JP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380</a:t>
                      </a:r>
                      <a:r>
                        <a:rPr lang="ja-JP" alt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万円～</a:t>
                      </a:r>
                      <a:r>
                        <a:rPr lang="en-US" altLang="ja-JP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600</a:t>
                      </a:r>
                      <a:r>
                        <a:rPr lang="ja-JP" alt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万円未満相当</a:t>
                      </a:r>
                      <a:r>
                        <a:rPr lang="en-US" altLang="ja-JP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※</a:t>
                      </a:r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の多子世帯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13,030</a:t>
                      </a:r>
                      <a:r>
                        <a:rPr lang="ja-JP" alt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円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10,420</a:t>
                      </a:r>
                      <a:r>
                        <a:rPr lang="ja-JP" alt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円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16275374"/>
                  </a:ext>
                </a:extLst>
              </a:tr>
            </a:tbl>
          </a:graphicData>
        </a:graphic>
      </p:graphicFrame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1F1297FC-2BE3-4AB3-A5F1-8B10A6BB613F}"/>
              </a:ext>
            </a:extLst>
          </p:cNvPr>
          <p:cNvSpPr txBox="1"/>
          <p:nvPr/>
        </p:nvSpPr>
        <p:spPr>
          <a:xfrm>
            <a:off x="193103" y="7653437"/>
            <a:ext cx="775062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※</a:t>
            </a:r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扶養人数により、家計急変後１年間の収入見込み額は異なります。詳細は大阪府ホームページ等で確認してください。</a:t>
            </a:r>
            <a:endParaRPr kumimoji="1" lang="ja-JP" altLang="en-US" sz="800" dirty="0"/>
          </a:p>
        </p:txBody>
      </p:sp>
      <p:pic>
        <p:nvPicPr>
          <p:cNvPr id="29" name="図 28">
            <a:extLst>
              <a:ext uri="{FF2B5EF4-FFF2-40B4-BE49-F238E27FC236}">
                <a16:creationId xmlns:a16="http://schemas.microsoft.com/office/drawing/2014/main" id="{82D274C1-DC89-4038-BA3B-674409082BD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16247" y="9127039"/>
            <a:ext cx="545420" cy="545420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07DA3BF5-C64A-4A17-86F6-8DC212927974}"/>
              </a:ext>
            </a:extLst>
          </p:cNvPr>
          <p:cNvSpPr txBox="1"/>
          <p:nvPr/>
        </p:nvSpPr>
        <p:spPr>
          <a:xfrm>
            <a:off x="3321115" y="-35056"/>
            <a:ext cx="409821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【</a:t>
            </a:r>
            <a:r>
              <a:rPr kumimoji="1"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大阪府認可の高等学校等専攻科用・家計急変</a:t>
            </a:r>
            <a:r>
              <a:rPr kumimoji="1" lang="en-US" altLang="ja-JP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】</a:t>
            </a:r>
            <a:endParaRPr kumimoji="1" lang="ja-JP" altLang="en-US" sz="1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5927043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</a:spPr>
      <a:bodyPr rtlCol="0" anchor="ctr"/>
      <a:lstStyle>
        <a:defPPr algn="ctr">
          <a:defRPr kumimoji="1" sz="1400" b="1" dirty="0" smtClean="0"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solidFill>
          <a:schemeClr val="bg1"/>
        </a:solidFill>
      </a:spPr>
      <a:bodyPr wrap="square" rtlCol="0">
        <a:spAutoFit/>
      </a:bodyPr>
      <a:lstStyle>
        <a:defPPr algn="ctr">
          <a:defRPr kumimoji="1" sz="1000" dirty="0" smtClean="0"/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9720</TotalTime>
  <Words>928</Words>
  <Application>Microsoft Office PowerPoint</Application>
  <PresentationFormat>ユーザー設定</PresentationFormat>
  <Paragraphs>50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Meiryo UI</vt:lpstr>
      <vt:lpstr>Arial</vt:lpstr>
      <vt:lpstr>Calibri</vt:lpstr>
      <vt:lpstr>Office ​​テーマ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大阪府</dc:creator>
  <cp:lastModifiedBy>飴谷　優里</cp:lastModifiedBy>
  <cp:revision>145</cp:revision>
  <cp:lastPrinted>2026-05-08T06:57:01Z</cp:lastPrinted>
  <dcterms:created xsi:type="dcterms:W3CDTF">2011-06-02T09:47:25Z</dcterms:created>
  <dcterms:modified xsi:type="dcterms:W3CDTF">2026-06-29T07:29:41Z</dcterms:modified>
</cp:coreProperties>
</file>