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1" r:id="rId2"/>
    <p:sldId id="268" r:id="rId3"/>
    <p:sldId id="269" r:id="rId4"/>
    <p:sldId id="271" r:id="rId5"/>
    <p:sldId id="266" r:id="rId6"/>
    <p:sldId id="263" r:id="rId7"/>
    <p:sldId id="270" r:id="rId8"/>
  </p:sldIdLst>
  <p:sldSz cx="7200900" cy="9721850"/>
  <p:notesSz cx="6797675" cy="9926638"/>
  <p:defaultTextStyle>
    <a:defPPr>
      <a:defRPr lang="ja-JP"/>
    </a:defPPr>
    <a:lvl1pPr marL="0" algn="l" defTabSz="946404" rtl="0" eaLnBrk="1" latinLnBrk="0" hangingPunct="1">
      <a:defRPr kumimoji="1" sz="1900" kern="1200">
        <a:solidFill>
          <a:schemeClr val="tx1"/>
        </a:solidFill>
        <a:latin typeface="+mn-lt"/>
        <a:ea typeface="+mn-ea"/>
        <a:cs typeface="+mn-cs"/>
      </a:defRPr>
    </a:lvl1pPr>
    <a:lvl2pPr marL="473202" algn="l" defTabSz="946404" rtl="0" eaLnBrk="1" latinLnBrk="0" hangingPunct="1">
      <a:defRPr kumimoji="1" sz="1900" kern="1200">
        <a:solidFill>
          <a:schemeClr val="tx1"/>
        </a:solidFill>
        <a:latin typeface="+mn-lt"/>
        <a:ea typeface="+mn-ea"/>
        <a:cs typeface="+mn-cs"/>
      </a:defRPr>
    </a:lvl2pPr>
    <a:lvl3pPr marL="946404" algn="l" defTabSz="946404" rtl="0" eaLnBrk="1" latinLnBrk="0" hangingPunct="1">
      <a:defRPr kumimoji="1" sz="1900" kern="1200">
        <a:solidFill>
          <a:schemeClr val="tx1"/>
        </a:solidFill>
        <a:latin typeface="+mn-lt"/>
        <a:ea typeface="+mn-ea"/>
        <a:cs typeface="+mn-cs"/>
      </a:defRPr>
    </a:lvl3pPr>
    <a:lvl4pPr marL="1419606" algn="l" defTabSz="946404" rtl="0" eaLnBrk="1" latinLnBrk="0" hangingPunct="1">
      <a:defRPr kumimoji="1" sz="1900" kern="1200">
        <a:solidFill>
          <a:schemeClr val="tx1"/>
        </a:solidFill>
        <a:latin typeface="+mn-lt"/>
        <a:ea typeface="+mn-ea"/>
        <a:cs typeface="+mn-cs"/>
      </a:defRPr>
    </a:lvl4pPr>
    <a:lvl5pPr marL="1892808" algn="l" defTabSz="946404" rtl="0" eaLnBrk="1" latinLnBrk="0" hangingPunct="1">
      <a:defRPr kumimoji="1" sz="1900" kern="1200">
        <a:solidFill>
          <a:schemeClr val="tx1"/>
        </a:solidFill>
        <a:latin typeface="+mn-lt"/>
        <a:ea typeface="+mn-ea"/>
        <a:cs typeface="+mn-cs"/>
      </a:defRPr>
    </a:lvl5pPr>
    <a:lvl6pPr marL="2366010" algn="l" defTabSz="946404" rtl="0" eaLnBrk="1" latinLnBrk="0" hangingPunct="1">
      <a:defRPr kumimoji="1" sz="1900" kern="1200">
        <a:solidFill>
          <a:schemeClr val="tx1"/>
        </a:solidFill>
        <a:latin typeface="+mn-lt"/>
        <a:ea typeface="+mn-ea"/>
        <a:cs typeface="+mn-cs"/>
      </a:defRPr>
    </a:lvl6pPr>
    <a:lvl7pPr marL="2839212" algn="l" defTabSz="946404" rtl="0" eaLnBrk="1" latinLnBrk="0" hangingPunct="1">
      <a:defRPr kumimoji="1" sz="1900" kern="1200">
        <a:solidFill>
          <a:schemeClr val="tx1"/>
        </a:solidFill>
        <a:latin typeface="+mn-lt"/>
        <a:ea typeface="+mn-ea"/>
        <a:cs typeface="+mn-cs"/>
      </a:defRPr>
    </a:lvl7pPr>
    <a:lvl8pPr marL="3312414" algn="l" defTabSz="946404" rtl="0" eaLnBrk="1" latinLnBrk="0" hangingPunct="1">
      <a:defRPr kumimoji="1" sz="1900" kern="1200">
        <a:solidFill>
          <a:schemeClr val="tx1"/>
        </a:solidFill>
        <a:latin typeface="+mn-lt"/>
        <a:ea typeface="+mn-ea"/>
        <a:cs typeface="+mn-cs"/>
      </a:defRPr>
    </a:lvl8pPr>
    <a:lvl9pPr marL="3785616" algn="l" defTabSz="946404" rtl="0" eaLnBrk="1" latinLnBrk="0" hangingPunct="1">
      <a:defRPr kumimoji="1" sz="1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62" userDrawn="1">
          <p15:clr>
            <a:srgbClr val="A4A3A4"/>
          </p15:clr>
        </p15:guide>
        <p15:guide id="2" pos="226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水原　隆裕" initials="水原　隆裕" lastIdx="2" clrIdx="0">
    <p:extLst>
      <p:ext uri="{19B8F6BF-5375-455C-9EA6-DF929625EA0E}">
        <p15:presenceInfo xmlns:p15="http://schemas.microsoft.com/office/powerpoint/2012/main" userId="S::MizuharaD@lan.pref.osaka.jp::3e99b371-0459-4aa3-b26f-4d9ae2e0d8a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ECD"/>
    <a:srgbClr val="FCFCD0"/>
    <a:srgbClr val="D3F7F9"/>
    <a:srgbClr val="F4DBD8"/>
    <a:srgbClr val="F8D4D4"/>
    <a:srgbClr val="F0DFDC"/>
    <a:srgbClr val="FFFFCC"/>
    <a:srgbClr val="CCFFFF"/>
    <a:srgbClr val="FFCCCC"/>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85" autoAdjust="0"/>
    <p:restoredTop sz="86439" autoAdjust="0"/>
  </p:normalViewPr>
  <p:slideViewPr>
    <p:cSldViewPr snapToGrid="0">
      <p:cViewPr varScale="1">
        <p:scale>
          <a:sx n="69" d="100"/>
          <a:sy n="69" d="100"/>
        </p:scale>
        <p:origin x="2208" y="58"/>
      </p:cViewPr>
      <p:guideLst>
        <p:guide orient="horz" pos="3062"/>
        <p:guide pos="2268"/>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945659" cy="496332"/>
          </a:xfrm>
          <a:prstGeom prst="rect">
            <a:avLst/>
          </a:prstGeom>
        </p:spPr>
        <p:txBody>
          <a:bodyPr vert="horz" lIns="92100" tIns="46049" rIns="92100" bIns="4604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1"/>
            <a:ext cx="2945659" cy="496332"/>
          </a:xfrm>
          <a:prstGeom prst="rect">
            <a:avLst/>
          </a:prstGeom>
        </p:spPr>
        <p:txBody>
          <a:bodyPr vert="horz" lIns="92100" tIns="46049" rIns="92100" bIns="46049" rtlCol="0"/>
          <a:lstStyle>
            <a:lvl1pPr algn="r">
              <a:defRPr sz="1200"/>
            </a:lvl1pPr>
          </a:lstStyle>
          <a:p>
            <a:fld id="{53A585B8-3BC8-4533-85F5-B83566FEB325}" type="datetimeFigureOut">
              <a:rPr kumimoji="1" lang="ja-JP" altLang="en-US" smtClean="0"/>
              <a:pPr/>
              <a:t>2026/6/29</a:t>
            </a:fld>
            <a:endParaRPr kumimoji="1" lang="ja-JP" altLang="en-US"/>
          </a:p>
        </p:txBody>
      </p:sp>
      <p:sp>
        <p:nvSpPr>
          <p:cNvPr id="4" name="スライド イメージ プレースホルダー 3"/>
          <p:cNvSpPr>
            <a:spLocks noGrp="1" noRot="1" noChangeAspect="1"/>
          </p:cNvSpPr>
          <p:nvPr>
            <p:ph type="sldImg" idx="2"/>
          </p:nvPr>
        </p:nvSpPr>
        <p:spPr>
          <a:xfrm>
            <a:off x="2019300" y="742950"/>
            <a:ext cx="2759075" cy="3724275"/>
          </a:xfrm>
          <a:prstGeom prst="rect">
            <a:avLst/>
          </a:prstGeom>
          <a:noFill/>
          <a:ln w="12700">
            <a:solidFill>
              <a:prstClr val="black"/>
            </a:solidFill>
          </a:ln>
        </p:spPr>
        <p:txBody>
          <a:bodyPr vert="horz" lIns="92100" tIns="46049" rIns="92100" bIns="46049" rtlCol="0" anchor="ctr"/>
          <a:lstStyle/>
          <a:p>
            <a:endParaRPr lang="ja-JP" altLang="en-US"/>
          </a:p>
        </p:txBody>
      </p:sp>
      <p:sp>
        <p:nvSpPr>
          <p:cNvPr id="5" name="ノート プレースホルダー 4"/>
          <p:cNvSpPr>
            <a:spLocks noGrp="1"/>
          </p:cNvSpPr>
          <p:nvPr>
            <p:ph type="body" sz="quarter" idx="3"/>
          </p:nvPr>
        </p:nvSpPr>
        <p:spPr>
          <a:xfrm>
            <a:off x="679768" y="4715154"/>
            <a:ext cx="5438140" cy="4466987"/>
          </a:xfrm>
          <a:prstGeom prst="rect">
            <a:avLst/>
          </a:prstGeom>
        </p:spPr>
        <p:txBody>
          <a:bodyPr vert="horz" lIns="92100" tIns="46049" rIns="92100" bIns="4604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28585"/>
            <a:ext cx="2945659" cy="496332"/>
          </a:xfrm>
          <a:prstGeom prst="rect">
            <a:avLst/>
          </a:prstGeom>
        </p:spPr>
        <p:txBody>
          <a:bodyPr vert="horz" lIns="92100" tIns="46049" rIns="92100" bIns="4604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28585"/>
            <a:ext cx="2945659" cy="496332"/>
          </a:xfrm>
          <a:prstGeom prst="rect">
            <a:avLst/>
          </a:prstGeom>
        </p:spPr>
        <p:txBody>
          <a:bodyPr vert="horz" lIns="92100" tIns="46049" rIns="92100" bIns="46049" rtlCol="0" anchor="b"/>
          <a:lstStyle>
            <a:lvl1pPr algn="r">
              <a:defRPr sz="1200"/>
            </a:lvl1pPr>
          </a:lstStyle>
          <a:p>
            <a:fld id="{8BD18E85-DE4D-483B-911A-DEFA6C3A4B57}" type="slidenum">
              <a:rPr kumimoji="1" lang="ja-JP" altLang="en-US" smtClean="0"/>
              <a:pPr/>
              <a:t>‹#›</a:t>
            </a:fld>
            <a:endParaRPr kumimoji="1" lang="ja-JP" altLang="en-US"/>
          </a:p>
        </p:txBody>
      </p:sp>
    </p:spTree>
    <p:extLst>
      <p:ext uri="{BB962C8B-B14F-4D97-AF65-F5344CB8AC3E}">
        <p14:creationId xmlns:p14="http://schemas.microsoft.com/office/powerpoint/2010/main" val="204470246"/>
      </p:ext>
    </p:extLst>
  </p:cSld>
  <p:clrMap bg1="lt1" tx1="dk1" bg2="lt2" tx2="dk2" accent1="accent1" accent2="accent2" accent3="accent3" accent4="accent4" accent5="accent5" accent6="accent6" hlink="hlink" folHlink="folHlink"/>
  <p:notesStyle>
    <a:lvl1pPr marL="0" algn="l" defTabSz="946404" rtl="0" eaLnBrk="1" latinLnBrk="0" hangingPunct="1">
      <a:defRPr kumimoji="1" sz="1200" kern="1200">
        <a:solidFill>
          <a:schemeClr val="tx1"/>
        </a:solidFill>
        <a:latin typeface="+mn-lt"/>
        <a:ea typeface="+mn-ea"/>
        <a:cs typeface="+mn-cs"/>
      </a:defRPr>
    </a:lvl1pPr>
    <a:lvl2pPr marL="473202" algn="l" defTabSz="946404" rtl="0" eaLnBrk="1" latinLnBrk="0" hangingPunct="1">
      <a:defRPr kumimoji="1" sz="1200" kern="1200">
        <a:solidFill>
          <a:schemeClr val="tx1"/>
        </a:solidFill>
        <a:latin typeface="+mn-lt"/>
        <a:ea typeface="+mn-ea"/>
        <a:cs typeface="+mn-cs"/>
      </a:defRPr>
    </a:lvl2pPr>
    <a:lvl3pPr marL="946404" algn="l" defTabSz="946404" rtl="0" eaLnBrk="1" latinLnBrk="0" hangingPunct="1">
      <a:defRPr kumimoji="1" sz="1200" kern="1200">
        <a:solidFill>
          <a:schemeClr val="tx1"/>
        </a:solidFill>
        <a:latin typeface="+mn-lt"/>
        <a:ea typeface="+mn-ea"/>
        <a:cs typeface="+mn-cs"/>
      </a:defRPr>
    </a:lvl3pPr>
    <a:lvl4pPr marL="1419606" algn="l" defTabSz="946404" rtl="0" eaLnBrk="1" latinLnBrk="0" hangingPunct="1">
      <a:defRPr kumimoji="1" sz="1200" kern="1200">
        <a:solidFill>
          <a:schemeClr val="tx1"/>
        </a:solidFill>
        <a:latin typeface="+mn-lt"/>
        <a:ea typeface="+mn-ea"/>
        <a:cs typeface="+mn-cs"/>
      </a:defRPr>
    </a:lvl4pPr>
    <a:lvl5pPr marL="1892808" algn="l" defTabSz="946404" rtl="0" eaLnBrk="1" latinLnBrk="0" hangingPunct="1">
      <a:defRPr kumimoji="1" sz="1200" kern="1200">
        <a:solidFill>
          <a:schemeClr val="tx1"/>
        </a:solidFill>
        <a:latin typeface="+mn-lt"/>
        <a:ea typeface="+mn-ea"/>
        <a:cs typeface="+mn-cs"/>
      </a:defRPr>
    </a:lvl5pPr>
    <a:lvl6pPr marL="2366010" algn="l" defTabSz="946404" rtl="0" eaLnBrk="1" latinLnBrk="0" hangingPunct="1">
      <a:defRPr kumimoji="1" sz="1200" kern="1200">
        <a:solidFill>
          <a:schemeClr val="tx1"/>
        </a:solidFill>
        <a:latin typeface="+mn-lt"/>
        <a:ea typeface="+mn-ea"/>
        <a:cs typeface="+mn-cs"/>
      </a:defRPr>
    </a:lvl6pPr>
    <a:lvl7pPr marL="2839212" algn="l" defTabSz="946404" rtl="0" eaLnBrk="1" latinLnBrk="0" hangingPunct="1">
      <a:defRPr kumimoji="1" sz="1200" kern="1200">
        <a:solidFill>
          <a:schemeClr val="tx1"/>
        </a:solidFill>
        <a:latin typeface="+mn-lt"/>
        <a:ea typeface="+mn-ea"/>
        <a:cs typeface="+mn-cs"/>
      </a:defRPr>
    </a:lvl7pPr>
    <a:lvl8pPr marL="3312414" algn="l" defTabSz="946404" rtl="0" eaLnBrk="1" latinLnBrk="0" hangingPunct="1">
      <a:defRPr kumimoji="1" sz="1200" kern="1200">
        <a:solidFill>
          <a:schemeClr val="tx1"/>
        </a:solidFill>
        <a:latin typeface="+mn-lt"/>
        <a:ea typeface="+mn-ea"/>
        <a:cs typeface="+mn-cs"/>
      </a:defRPr>
    </a:lvl8pPr>
    <a:lvl9pPr marL="3785616" algn="l" defTabSz="946404"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40069" y="3020077"/>
            <a:ext cx="6120765" cy="2083896"/>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80135" y="5509048"/>
            <a:ext cx="5040630" cy="2484473"/>
          </a:xfrm>
        </p:spPr>
        <p:txBody>
          <a:bodyPr/>
          <a:lstStyle>
            <a:lvl1pPr marL="0" indent="0" algn="ctr">
              <a:buNone/>
              <a:defRPr>
                <a:solidFill>
                  <a:schemeClr val="tx1">
                    <a:tint val="75000"/>
                  </a:schemeClr>
                </a:solidFill>
              </a:defRPr>
            </a:lvl1pPr>
            <a:lvl2pPr marL="473202" indent="0" algn="ctr">
              <a:buNone/>
              <a:defRPr>
                <a:solidFill>
                  <a:schemeClr val="tx1">
                    <a:tint val="75000"/>
                  </a:schemeClr>
                </a:solidFill>
              </a:defRPr>
            </a:lvl2pPr>
            <a:lvl3pPr marL="946404" indent="0" algn="ctr">
              <a:buNone/>
              <a:defRPr>
                <a:solidFill>
                  <a:schemeClr val="tx1">
                    <a:tint val="75000"/>
                  </a:schemeClr>
                </a:solidFill>
              </a:defRPr>
            </a:lvl3pPr>
            <a:lvl4pPr marL="1419606" indent="0" algn="ctr">
              <a:buNone/>
              <a:defRPr>
                <a:solidFill>
                  <a:schemeClr val="tx1">
                    <a:tint val="75000"/>
                  </a:schemeClr>
                </a:solidFill>
              </a:defRPr>
            </a:lvl4pPr>
            <a:lvl5pPr marL="1892808" indent="0" algn="ctr">
              <a:buNone/>
              <a:defRPr>
                <a:solidFill>
                  <a:schemeClr val="tx1">
                    <a:tint val="75000"/>
                  </a:schemeClr>
                </a:solidFill>
              </a:defRPr>
            </a:lvl5pPr>
            <a:lvl6pPr marL="2366010" indent="0" algn="ctr">
              <a:buNone/>
              <a:defRPr>
                <a:solidFill>
                  <a:schemeClr val="tx1">
                    <a:tint val="75000"/>
                  </a:schemeClr>
                </a:solidFill>
              </a:defRPr>
            </a:lvl6pPr>
            <a:lvl7pPr marL="2839212" indent="0" algn="ctr">
              <a:buNone/>
              <a:defRPr>
                <a:solidFill>
                  <a:schemeClr val="tx1">
                    <a:tint val="75000"/>
                  </a:schemeClr>
                </a:solidFill>
              </a:defRPr>
            </a:lvl7pPr>
            <a:lvl8pPr marL="3312414" indent="0" algn="ctr">
              <a:buNone/>
              <a:defRPr>
                <a:solidFill>
                  <a:schemeClr val="tx1">
                    <a:tint val="75000"/>
                  </a:schemeClr>
                </a:solidFill>
              </a:defRPr>
            </a:lvl8pPr>
            <a:lvl9pPr marL="3785616"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2653E04-31FD-4CA1-8E4F-F67DF346EB25}" type="datetime1">
              <a:rPr kumimoji="1" lang="ja-JP" altLang="en-US" smtClean="0"/>
              <a:t>2026/6/29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2602081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A85F463-04FD-49C4-B065-28EDF487C39A}" type="datetime1">
              <a:rPr kumimoji="1" lang="ja-JP" altLang="en-US" smtClean="0"/>
              <a:t>2026/6/29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1985663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915489" y="519850"/>
            <a:ext cx="1215152" cy="1105860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70035" y="519850"/>
            <a:ext cx="3525441" cy="1105860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64E6380-72D3-4C51-86B2-F5BAFDB3BA04}" type="datetime1">
              <a:rPr kumimoji="1" lang="ja-JP" altLang="en-US" smtClean="0"/>
              <a:t>2026/6/29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1392012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17DF2E3-21C8-4157-81C9-A338E1726FB8}" type="datetime1">
              <a:rPr kumimoji="1" lang="ja-JP" altLang="en-US" smtClean="0"/>
              <a:t>2026/6/29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2197733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68823" y="6247189"/>
            <a:ext cx="6120765" cy="1930868"/>
          </a:xfrm>
        </p:spPr>
        <p:txBody>
          <a:bodyPr anchor="t"/>
          <a:lstStyle>
            <a:lvl1pPr algn="l">
              <a:defRPr sz="41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68823" y="4120536"/>
            <a:ext cx="6120765" cy="2126653"/>
          </a:xfrm>
        </p:spPr>
        <p:txBody>
          <a:bodyPr anchor="b"/>
          <a:lstStyle>
            <a:lvl1pPr marL="0" indent="0">
              <a:buNone/>
              <a:defRPr sz="2100">
                <a:solidFill>
                  <a:schemeClr val="tx1">
                    <a:tint val="75000"/>
                  </a:schemeClr>
                </a:solidFill>
              </a:defRPr>
            </a:lvl1pPr>
            <a:lvl2pPr marL="473202" indent="0">
              <a:buNone/>
              <a:defRPr sz="1900">
                <a:solidFill>
                  <a:schemeClr val="tx1">
                    <a:tint val="75000"/>
                  </a:schemeClr>
                </a:solidFill>
              </a:defRPr>
            </a:lvl2pPr>
            <a:lvl3pPr marL="946404" indent="0">
              <a:buNone/>
              <a:defRPr sz="1700">
                <a:solidFill>
                  <a:schemeClr val="tx1">
                    <a:tint val="75000"/>
                  </a:schemeClr>
                </a:solidFill>
              </a:defRPr>
            </a:lvl3pPr>
            <a:lvl4pPr marL="1419606" indent="0">
              <a:buNone/>
              <a:defRPr sz="1400">
                <a:solidFill>
                  <a:schemeClr val="tx1">
                    <a:tint val="75000"/>
                  </a:schemeClr>
                </a:solidFill>
              </a:defRPr>
            </a:lvl4pPr>
            <a:lvl5pPr marL="1892808" indent="0">
              <a:buNone/>
              <a:defRPr sz="1400">
                <a:solidFill>
                  <a:schemeClr val="tx1">
                    <a:tint val="75000"/>
                  </a:schemeClr>
                </a:solidFill>
              </a:defRPr>
            </a:lvl5pPr>
            <a:lvl6pPr marL="2366010" indent="0">
              <a:buNone/>
              <a:defRPr sz="1400">
                <a:solidFill>
                  <a:schemeClr val="tx1">
                    <a:tint val="75000"/>
                  </a:schemeClr>
                </a:solidFill>
              </a:defRPr>
            </a:lvl6pPr>
            <a:lvl7pPr marL="2839212" indent="0">
              <a:buNone/>
              <a:defRPr sz="1400">
                <a:solidFill>
                  <a:schemeClr val="tx1">
                    <a:tint val="75000"/>
                  </a:schemeClr>
                </a:solidFill>
              </a:defRPr>
            </a:lvl7pPr>
            <a:lvl8pPr marL="3312414" indent="0">
              <a:buNone/>
              <a:defRPr sz="1400">
                <a:solidFill>
                  <a:schemeClr val="tx1">
                    <a:tint val="75000"/>
                  </a:schemeClr>
                </a:solidFill>
              </a:defRPr>
            </a:lvl8pPr>
            <a:lvl9pPr marL="3785616"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AA4CBDA-C383-46B9-BEEB-7AC1A3BB0F92}" type="datetime1">
              <a:rPr kumimoji="1" lang="ja-JP" altLang="en-US" smtClean="0"/>
              <a:t>2026/6/29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3553182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70034" y="3024576"/>
            <a:ext cx="2370296" cy="8553879"/>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760346" y="3024576"/>
            <a:ext cx="2370296" cy="8553879"/>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CB054A1-C8C5-41A5-8CAB-A847377932FE}" type="datetime1">
              <a:rPr kumimoji="1" lang="ja-JP" altLang="en-US" smtClean="0"/>
              <a:t>2026/6/29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1424924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5" y="389325"/>
            <a:ext cx="6480810" cy="1620308"/>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60046" y="2176165"/>
            <a:ext cx="3181648" cy="906922"/>
          </a:xfrm>
        </p:spPr>
        <p:txBody>
          <a:bodyPr anchor="b"/>
          <a:lstStyle>
            <a:lvl1pPr marL="0" indent="0">
              <a:buNone/>
              <a:defRPr sz="2500" b="1"/>
            </a:lvl1pPr>
            <a:lvl2pPr marL="473202" indent="0">
              <a:buNone/>
              <a:defRPr sz="2100" b="1"/>
            </a:lvl2pPr>
            <a:lvl3pPr marL="946404" indent="0">
              <a:buNone/>
              <a:defRPr sz="1900" b="1"/>
            </a:lvl3pPr>
            <a:lvl4pPr marL="1419606" indent="0">
              <a:buNone/>
              <a:defRPr sz="1700" b="1"/>
            </a:lvl4pPr>
            <a:lvl5pPr marL="1892808" indent="0">
              <a:buNone/>
              <a:defRPr sz="1700" b="1"/>
            </a:lvl5pPr>
            <a:lvl6pPr marL="2366010" indent="0">
              <a:buNone/>
              <a:defRPr sz="1700" b="1"/>
            </a:lvl6pPr>
            <a:lvl7pPr marL="2839212" indent="0">
              <a:buNone/>
              <a:defRPr sz="1700" b="1"/>
            </a:lvl7pPr>
            <a:lvl8pPr marL="3312414" indent="0">
              <a:buNone/>
              <a:defRPr sz="1700" b="1"/>
            </a:lvl8pPr>
            <a:lvl9pPr marL="3785616" indent="0">
              <a:buNone/>
              <a:defRPr sz="17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60046" y="3083087"/>
            <a:ext cx="3181648" cy="5601316"/>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657958" y="2176165"/>
            <a:ext cx="3182898" cy="906922"/>
          </a:xfrm>
        </p:spPr>
        <p:txBody>
          <a:bodyPr anchor="b"/>
          <a:lstStyle>
            <a:lvl1pPr marL="0" indent="0">
              <a:buNone/>
              <a:defRPr sz="2500" b="1"/>
            </a:lvl1pPr>
            <a:lvl2pPr marL="473202" indent="0">
              <a:buNone/>
              <a:defRPr sz="2100" b="1"/>
            </a:lvl2pPr>
            <a:lvl3pPr marL="946404" indent="0">
              <a:buNone/>
              <a:defRPr sz="1900" b="1"/>
            </a:lvl3pPr>
            <a:lvl4pPr marL="1419606" indent="0">
              <a:buNone/>
              <a:defRPr sz="1700" b="1"/>
            </a:lvl4pPr>
            <a:lvl5pPr marL="1892808" indent="0">
              <a:buNone/>
              <a:defRPr sz="1700" b="1"/>
            </a:lvl5pPr>
            <a:lvl6pPr marL="2366010" indent="0">
              <a:buNone/>
              <a:defRPr sz="1700" b="1"/>
            </a:lvl6pPr>
            <a:lvl7pPr marL="2839212" indent="0">
              <a:buNone/>
              <a:defRPr sz="1700" b="1"/>
            </a:lvl7pPr>
            <a:lvl8pPr marL="3312414" indent="0">
              <a:buNone/>
              <a:defRPr sz="1700" b="1"/>
            </a:lvl8pPr>
            <a:lvl9pPr marL="3785616" indent="0">
              <a:buNone/>
              <a:defRPr sz="17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657958" y="3083087"/>
            <a:ext cx="3182898" cy="5601316"/>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466108AC-0C32-4067-840C-F03FFAF77EB2}" type="datetime1">
              <a:rPr kumimoji="1" lang="ja-JP" altLang="en-US" smtClean="0"/>
              <a:t>2026/6/29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3699259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B78A8ED-0D54-4749-8B5A-283A5EE54017}" type="datetime1">
              <a:rPr kumimoji="1" lang="ja-JP" altLang="en-US" smtClean="0"/>
              <a:t>2026/6/29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1506378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E101B71-B160-4C70-8AF2-A183EA9CB353}" type="datetime1">
              <a:rPr kumimoji="1" lang="ja-JP" altLang="en-US" smtClean="0"/>
              <a:t>2026/6/29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19782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6" y="387074"/>
            <a:ext cx="2369047" cy="1647313"/>
          </a:xfrm>
        </p:spPr>
        <p:txBody>
          <a:bodyPr anchor="b"/>
          <a:lstStyle>
            <a:lvl1pPr algn="l">
              <a:defRPr sz="21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815352" y="387075"/>
            <a:ext cx="4025504" cy="8297330"/>
          </a:xfrm>
        </p:spPr>
        <p:txBody>
          <a:bodyPr/>
          <a:lstStyle>
            <a:lvl1pPr>
              <a:defRPr sz="3300"/>
            </a:lvl1pPr>
            <a:lvl2pPr>
              <a:defRPr sz="2900"/>
            </a:lvl2pPr>
            <a:lvl3pPr>
              <a:defRPr sz="25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60046" y="2034388"/>
            <a:ext cx="2369047" cy="6650017"/>
          </a:xfrm>
        </p:spPr>
        <p:txBody>
          <a:bodyPr/>
          <a:lstStyle>
            <a:lvl1pPr marL="0" indent="0">
              <a:buNone/>
              <a:defRPr sz="1400"/>
            </a:lvl1pPr>
            <a:lvl2pPr marL="473202" indent="0">
              <a:buNone/>
              <a:defRPr sz="1200"/>
            </a:lvl2pPr>
            <a:lvl3pPr marL="946404" indent="0">
              <a:buNone/>
              <a:defRPr sz="1000"/>
            </a:lvl3pPr>
            <a:lvl4pPr marL="1419606" indent="0">
              <a:buNone/>
              <a:defRPr sz="900"/>
            </a:lvl4pPr>
            <a:lvl5pPr marL="1892808" indent="0">
              <a:buNone/>
              <a:defRPr sz="900"/>
            </a:lvl5pPr>
            <a:lvl6pPr marL="2366010" indent="0">
              <a:buNone/>
              <a:defRPr sz="900"/>
            </a:lvl6pPr>
            <a:lvl7pPr marL="2839212" indent="0">
              <a:buNone/>
              <a:defRPr sz="900"/>
            </a:lvl7pPr>
            <a:lvl8pPr marL="3312414" indent="0">
              <a:buNone/>
              <a:defRPr sz="900"/>
            </a:lvl8pPr>
            <a:lvl9pPr marL="3785616"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2E152B8-B47E-40EA-AA36-BBABE62F9FB2}" type="datetime1">
              <a:rPr kumimoji="1" lang="ja-JP" altLang="en-US" smtClean="0"/>
              <a:t>2026/6/29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35532350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11427" y="6805295"/>
            <a:ext cx="4320540" cy="803404"/>
          </a:xfrm>
        </p:spPr>
        <p:txBody>
          <a:bodyPr anchor="b"/>
          <a:lstStyle>
            <a:lvl1pPr algn="l">
              <a:defRPr sz="2100" b="1"/>
            </a:lvl1pPr>
          </a:lstStyle>
          <a:p>
            <a:r>
              <a:rPr kumimoji="1" lang="ja-JP" altLang="en-US"/>
              <a:t>マスター タイトルの書式設定</a:t>
            </a:r>
          </a:p>
        </p:txBody>
      </p:sp>
      <p:sp>
        <p:nvSpPr>
          <p:cNvPr id="3" name="図プレースホルダー 2"/>
          <p:cNvSpPr>
            <a:spLocks noGrp="1"/>
          </p:cNvSpPr>
          <p:nvPr>
            <p:ph type="pic" idx="1"/>
          </p:nvPr>
        </p:nvSpPr>
        <p:spPr>
          <a:xfrm>
            <a:off x="1411427" y="868666"/>
            <a:ext cx="4320540" cy="5833110"/>
          </a:xfrm>
        </p:spPr>
        <p:txBody>
          <a:bodyPr/>
          <a:lstStyle>
            <a:lvl1pPr marL="0" indent="0">
              <a:buNone/>
              <a:defRPr sz="3300"/>
            </a:lvl1pPr>
            <a:lvl2pPr marL="473202" indent="0">
              <a:buNone/>
              <a:defRPr sz="2900"/>
            </a:lvl2pPr>
            <a:lvl3pPr marL="946404" indent="0">
              <a:buNone/>
              <a:defRPr sz="2500"/>
            </a:lvl3pPr>
            <a:lvl4pPr marL="1419606" indent="0">
              <a:buNone/>
              <a:defRPr sz="2100"/>
            </a:lvl4pPr>
            <a:lvl5pPr marL="1892808" indent="0">
              <a:buNone/>
              <a:defRPr sz="2100"/>
            </a:lvl5pPr>
            <a:lvl6pPr marL="2366010" indent="0">
              <a:buNone/>
              <a:defRPr sz="2100"/>
            </a:lvl6pPr>
            <a:lvl7pPr marL="2839212" indent="0">
              <a:buNone/>
              <a:defRPr sz="2100"/>
            </a:lvl7pPr>
            <a:lvl8pPr marL="3312414" indent="0">
              <a:buNone/>
              <a:defRPr sz="2100"/>
            </a:lvl8pPr>
            <a:lvl9pPr marL="3785616" indent="0">
              <a:buNone/>
              <a:defRPr sz="2100"/>
            </a:lvl9pPr>
          </a:lstStyle>
          <a:p>
            <a:endParaRPr kumimoji="1" lang="ja-JP" altLang="en-US"/>
          </a:p>
        </p:txBody>
      </p:sp>
      <p:sp>
        <p:nvSpPr>
          <p:cNvPr id="4" name="テキスト プレースホルダー 3"/>
          <p:cNvSpPr>
            <a:spLocks noGrp="1"/>
          </p:cNvSpPr>
          <p:nvPr>
            <p:ph type="body" sz="half" idx="2"/>
          </p:nvPr>
        </p:nvSpPr>
        <p:spPr>
          <a:xfrm>
            <a:off x="1411427" y="7608700"/>
            <a:ext cx="4320540" cy="1140966"/>
          </a:xfrm>
        </p:spPr>
        <p:txBody>
          <a:bodyPr/>
          <a:lstStyle>
            <a:lvl1pPr marL="0" indent="0">
              <a:buNone/>
              <a:defRPr sz="1400"/>
            </a:lvl1pPr>
            <a:lvl2pPr marL="473202" indent="0">
              <a:buNone/>
              <a:defRPr sz="1200"/>
            </a:lvl2pPr>
            <a:lvl3pPr marL="946404" indent="0">
              <a:buNone/>
              <a:defRPr sz="1000"/>
            </a:lvl3pPr>
            <a:lvl4pPr marL="1419606" indent="0">
              <a:buNone/>
              <a:defRPr sz="900"/>
            </a:lvl4pPr>
            <a:lvl5pPr marL="1892808" indent="0">
              <a:buNone/>
              <a:defRPr sz="900"/>
            </a:lvl5pPr>
            <a:lvl6pPr marL="2366010" indent="0">
              <a:buNone/>
              <a:defRPr sz="900"/>
            </a:lvl6pPr>
            <a:lvl7pPr marL="2839212" indent="0">
              <a:buNone/>
              <a:defRPr sz="900"/>
            </a:lvl7pPr>
            <a:lvl8pPr marL="3312414" indent="0">
              <a:buNone/>
              <a:defRPr sz="900"/>
            </a:lvl8pPr>
            <a:lvl9pPr marL="3785616"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E794A93-1BB7-4968-AA3F-EF6115790A2F}" type="datetime1">
              <a:rPr kumimoji="1" lang="ja-JP" altLang="en-US" smtClean="0"/>
              <a:t>2026/6/29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6177522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60045" y="389325"/>
            <a:ext cx="6480810" cy="1620308"/>
          </a:xfrm>
          <a:prstGeom prst="rect">
            <a:avLst/>
          </a:prstGeom>
        </p:spPr>
        <p:txBody>
          <a:bodyPr vert="horz" lIns="94640" tIns="47320" rIns="94640" bIns="473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60045" y="2268434"/>
            <a:ext cx="6480810" cy="6415971"/>
          </a:xfrm>
          <a:prstGeom prst="rect">
            <a:avLst/>
          </a:prstGeom>
        </p:spPr>
        <p:txBody>
          <a:bodyPr vert="horz" lIns="94640" tIns="47320" rIns="94640" bIns="473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60045" y="9010716"/>
            <a:ext cx="1680210" cy="517598"/>
          </a:xfrm>
          <a:prstGeom prst="rect">
            <a:avLst/>
          </a:prstGeom>
        </p:spPr>
        <p:txBody>
          <a:bodyPr vert="horz" lIns="94640" tIns="47320" rIns="94640" bIns="47320" rtlCol="0" anchor="ctr"/>
          <a:lstStyle>
            <a:lvl1pPr algn="l">
              <a:defRPr sz="1200">
                <a:solidFill>
                  <a:schemeClr val="tx1">
                    <a:tint val="75000"/>
                  </a:schemeClr>
                </a:solidFill>
              </a:defRPr>
            </a:lvl1pPr>
          </a:lstStyle>
          <a:p>
            <a:fld id="{AFA33A87-3AC9-4318-988D-5143FD48CD1E}" type="datetime1">
              <a:rPr kumimoji="1" lang="ja-JP" altLang="en-US" smtClean="0"/>
              <a:t>2026/6/29</a:t>
            </a:fld>
            <a:endParaRPr kumimoji="1" lang="ja-JP" altLang="en-US"/>
          </a:p>
        </p:txBody>
      </p:sp>
      <p:sp>
        <p:nvSpPr>
          <p:cNvPr id="5" name="フッター プレースホルダー 4"/>
          <p:cNvSpPr>
            <a:spLocks noGrp="1"/>
          </p:cNvSpPr>
          <p:nvPr>
            <p:ph type="ftr" sz="quarter" idx="3"/>
          </p:nvPr>
        </p:nvSpPr>
        <p:spPr>
          <a:xfrm>
            <a:off x="2460309" y="9010716"/>
            <a:ext cx="2280285" cy="517598"/>
          </a:xfrm>
          <a:prstGeom prst="rect">
            <a:avLst/>
          </a:prstGeom>
        </p:spPr>
        <p:txBody>
          <a:bodyPr vert="horz" lIns="94640" tIns="47320" rIns="94640" bIns="473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160645" y="9010716"/>
            <a:ext cx="1680210" cy="517598"/>
          </a:xfrm>
          <a:prstGeom prst="rect">
            <a:avLst/>
          </a:prstGeom>
        </p:spPr>
        <p:txBody>
          <a:bodyPr vert="horz" lIns="94640" tIns="47320" rIns="94640" bIns="47320" rtlCol="0" anchor="ctr"/>
          <a:lstStyle>
            <a:lvl1pPr algn="r">
              <a:defRPr sz="1200">
                <a:solidFill>
                  <a:schemeClr val="tx1">
                    <a:tint val="75000"/>
                  </a:schemeClr>
                </a:solidFill>
              </a:defRPr>
            </a:lvl1p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23688540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46404" rtl="0" eaLnBrk="1" latinLnBrk="0" hangingPunct="1">
        <a:spcBef>
          <a:spcPct val="0"/>
        </a:spcBef>
        <a:buNone/>
        <a:defRPr kumimoji="1" sz="4600" kern="1200">
          <a:solidFill>
            <a:schemeClr val="tx1"/>
          </a:solidFill>
          <a:latin typeface="+mj-lt"/>
          <a:ea typeface="+mj-ea"/>
          <a:cs typeface="+mj-cs"/>
        </a:defRPr>
      </a:lvl1pPr>
    </p:titleStyle>
    <p:bodyStyle>
      <a:lvl1pPr marL="354902" indent="-354902" algn="l" defTabSz="946404" rtl="0" eaLnBrk="1" latinLnBrk="0" hangingPunct="1">
        <a:spcBef>
          <a:spcPct val="20000"/>
        </a:spcBef>
        <a:buFont typeface="Arial" pitchFamily="34" charset="0"/>
        <a:buChar char="•"/>
        <a:defRPr kumimoji="1" sz="3300" kern="1200">
          <a:solidFill>
            <a:schemeClr val="tx1"/>
          </a:solidFill>
          <a:latin typeface="+mn-lt"/>
          <a:ea typeface="+mn-ea"/>
          <a:cs typeface="+mn-cs"/>
        </a:defRPr>
      </a:lvl1pPr>
      <a:lvl2pPr marL="768953" indent="-295751" algn="l" defTabSz="946404" rtl="0" eaLnBrk="1" latinLnBrk="0" hangingPunct="1">
        <a:spcBef>
          <a:spcPct val="20000"/>
        </a:spcBef>
        <a:buFont typeface="Arial" pitchFamily="34" charset="0"/>
        <a:buChar char="–"/>
        <a:defRPr kumimoji="1" sz="2900" kern="1200">
          <a:solidFill>
            <a:schemeClr val="tx1"/>
          </a:solidFill>
          <a:latin typeface="+mn-lt"/>
          <a:ea typeface="+mn-ea"/>
          <a:cs typeface="+mn-cs"/>
        </a:defRPr>
      </a:lvl2pPr>
      <a:lvl3pPr marL="1183005" indent="-236601" algn="l" defTabSz="946404" rtl="0" eaLnBrk="1" latinLnBrk="0" hangingPunct="1">
        <a:spcBef>
          <a:spcPct val="20000"/>
        </a:spcBef>
        <a:buFont typeface="Arial" pitchFamily="34" charset="0"/>
        <a:buChar char="•"/>
        <a:defRPr kumimoji="1" sz="2500" kern="1200">
          <a:solidFill>
            <a:schemeClr val="tx1"/>
          </a:solidFill>
          <a:latin typeface="+mn-lt"/>
          <a:ea typeface="+mn-ea"/>
          <a:cs typeface="+mn-cs"/>
        </a:defRPr>
      </a:lvl3pPr>
      <a:lvl4pPr marL="1656207"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4pPr>
      <a:lvl5pPr marL="2129409"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5pPr>
      <a:lvl6pPr marL="2602611"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6pPr>
      <a:lvl7pPr marL="3075813"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7pPr>
      <a:lvl8pPr marL="3549015"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8pPr>
      <a:lvl9pPr marL="4022217"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9pPr>
    </p:bodyStyle>
    <p:otherStyle>
      <a:defPPr>
        <a:defRPr lang="ja-JP"/>
      </a:defPPr>
      <a:lvl1pPr marL="0" algn="l" defTabSz="946404" rtl="0" eaLnBrk="1" latinLnBrk="0" hangingPunct="1">
        <a:defRPr kumimoji="1" sz="1900" kern="1200">
          <a:solidFill>
            <a:schemeClr val="tx1"/>
          </a:solidFill>
          <a:latin typeface="+mn-lt"/>
          <a:ea typeface="+mn-ea"/>
          <a:cs typeface="+mn-cs"/>
        </a:defRPr>
      </a:lvl1pPr>
      <a:lvl2pPr marL="473202" algn="l" defTabSz="946404" rtl="0" eaLnBrk="1" latinLnBrk="0" hangingPunct="1">
        <a:defRPr kumimoji="1" sz="1900" kern="1200">
          <a:solidFill>
            <a:schemeClr val="tx1"/>
          </a:solidFill>
          <a:latin typeface="+mn-lt"/>
          <a:ea typeface="+mn-ea"/>
          <a:cs typeface="+mn-cs"/>
        </a:defRPr>
      </a:lvl2pPr>
      <a:lvl3pPr marL="946404" algn="l" defTabSz="946404" rtl="0" eaLnBrk="1" latinLnBrk="0" hangingPunct="1">
        <a:defRPr kumimoji="1" sz="1900" kern="1200">
          <a:solidFill>
            <a:schemeClr val="tx1"/>
          </a:solidFill>
          <a:latin typeface="+mn-lt"/>
          <a:ea typeface="+mn-ea"/>
          <a:cs typeface="+mn-cs"/>
        </a:defRPr>
      </a:lvl3pPr>
      <a:lvl4pPr marL="1419606" algn="l" defTabSz="946404" rtl="0" eaLnBrk="1" latinLnBrk="0" hangingPunct="1">
        <a:defRPr kumimoji="1" sz="1900" kern="1200">
          <a:solidFill>
            <a:schemeClr val="tx1"/>
          </a:solidFill>
          <a:latin typeface="+mn-lt"/>
          <a:ea typeface="+mn-ea"/>
          <a:cs typeface="+mn-cs"/>
        </a:defRPr>
      </a:lvl4pPr>
      <a:lvl5pPr marL="1892808" algn="l" defTabSz="946404" rtl="0" eaLnBrk="1" latinLnBrk="0" hangingPunct="1">
        <a:defRPr kumimoji="1" sz="1900" kern="1200">
          <a:solidFill>
            <a:schemeClr val="tx1"/>
          </a:solidFill>
          <a:latin typeface="+mn-lt"/>
          <a:ea typeface="+mn-ea"/>
          <a:cs typeface="+mn-cs"/>
        </a:defRPr>
      </a:lvl5pPr>
      <a:lvl6pPr marL="2366010" algn="l" defTabSz="946404" rtl="0" eaLnBrk="1" latinLnBrk="0" hangingPunct="1">
        <a:defRPr kumimoji="1" sz="1900" kern="1200">
          <a:solidFill>
            <a:schemeClr val="tx1"/>
          </a:solidFill>
          <a:latin typeface="+mn-lt"/>
          <a:ea typeface="+mn-ea"/>
          <a:cs typeface="+mn-cs"/>
        </a:defRPr>
      </a:lvl6pPr>
      <a:lvl7pPr marL="2839212" algn="l" defTabSz="946404" rtl="0" eaLnBrk="1" latinLnBrk="0" hangingPunct="1">
        <a:defRPr kumimoji="1" sz="1900" kern="1200">
          <a:solidFill>
            <a:schemeClr val="tx1"/>
          </a:solidFill>
          <a:latin typeface="+mn-lt"/>
          <a:ea typeface="+mn-ea"/>
          <a:cs typeface="+mn-cs"/>
        </a:defRPr>
      </a:lvl7pPr>
      <a:lvl8pPr marL="3312414" algn="l" defTabSz="946404" rtl="0" eaLnBrk="1" latinLnBrk="0" hangingPunct="1">
        <a:defRPr kumimoji="1" sz="1900" kern="1200">
          <a:solidFill>
            <a:schemeClr val="tx1"/>
          </a:solidFill>
          <a:latin typeface="+mn-lt"/>
          <a:ea typeface="+mn-ea"/>
          <a:cs typeface="+mn-cs"/>
        </a:defRPr>
      </a:lvl8pPr>
      <a:lvl9pPr marL="3785616" algn="l" defTabSz="946404"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7.sv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684" y="89311"/>
            <a:ext cx="1114425" cy="398348"/>
          </a:xfrm>
          <a:prstGeom prst="rect">
            <a:avLst/>
          </a:prstGeom>
        </p:spPr>
      </p:pic>
      <p:grpSp>
        <p:nvGrpSpPr>
          <p:cNvPr id="7" name="グループ化 6"/>
          <p:cNvGrpSpPr/>
          <p:nvPr/>
        </p:nvGrpSpPr>
        <p:grpSpPr>
          <a:xfrm>
            <a:off x="200245" y="1365776"/>
            <a:ext cx="6880532" cy="390721"/>
            <a:chOff x="357468" y="1638698"/>
            <a:chExt cx="6768000" cy="376238"/>
          </a:xfrm>
        </p:grpSpPr>
        <p:sp>
          <p:nvSpPr>
            <p:cNvPr id="8" name="Line 6"/>
            <p:cNvSpPr>
              <a:spLocks noChangeShapeType="1"/>
            </p:cNvSpPr>
            <p:nvPr/>
          </p:nvSpPr>
          <p:spPr bwMode="auto">
            <a:xfrm>
              <a:off x="357468" y="1958425"/>
              <a:ext cx="6768000" cy="1273"/>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solidFill>
                  <a:schemeClr val="bg1"/>
                </a:solidFill>
              </a:endParaRPr>
            </a:p>
          </p:txBody>
        </p:sp>
        <p:sp>
          <p:nvSpPr>
            <p:cNvPr id="9" name="AutoShape 7"/>
            <p:cNvSpPr>
              <a:spLocks noChangeArrowheads="1"/>
            </p:cNvSpPr>
            <p:nvPr/>
          </p:nvSpPr>
          <p:spPr bwMode="auto">
            <a:xfrm>
              <a:off x="358942" y="1638698"/>
              <a:ext cx="1178579" cy="376238"/>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制度概要</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sp>
        <p:nvSpPr>
          <p:cNvPr id="10" name="テキスト ボックス 9"/>
          <p:cNvSpPr txBox="1"/>
          <p:nvPr/>
        </p:nvSpPr>
        <p:spPr>
          <a:xfrm>
            <a:off x="215515" y="1848527"/>
            <a:ext cx="6769870" cy="1438855"/>
          </a:xfrm>
          <a:prstGeom prst="rect">
            <a:avLst/>
          </a:prstGeom>
          <a:noFill/>
        </p:spPr>
        <p:txBody>
          <a:bodyPr wrap="square" rtlCol="0">
            <a:spAutoFit/>
          </a:bodyPr>
          <a:lstStyle/>
          <a:p>
            <a:pPr>
              <a:lnSpc>
                <a:spcPts val="1500"/>
              </a:lnSpc>
            </a:pPr>
            <a:r>
              <a:rPr lang="ja-JP" altLang="en-US" sz="1400" dirty="0">
                <a:latin typeface="Meiryo UI" panose="020B0604030504040204" pitchFamily="50" charset="-128"/>
                <a:ea typeface="Meiryo UI" panose="020B0604030504040204" pitchFamily="50" charset="-128"/>
              </a:rPr>
              <a:t>　「奨学のための給付金」は、全ての意志ある生徒が安心して教育を受けられるよう、大阪府内在住の低中所得者世帯の保護者等に対し、授業料以外の教育費の経済的負担を軽減するために支給されます。</a:t>
            </a:r>
            <a:endParaRPr lang="en-US" altLang="ja-JP" sz="1400" dirty="0">
              <a:latin typeface="Meiryo UI" panose="020B0604030504040204" pitchFamily="50" charset="-128"/>
              <a:ea typeface="Meiryo UI" panose="020B0604030504040204" pitchFamily="50" charset="-128"/>
            </a:endParaRPr>
          </a:p>
          <a:p>
            <a:pPr>
              <a:lnSpc>
                <a:spcPts val="1500"/>
              </a:lnSpc>
            </a:pPr>
            <a:r>
              <a:rPr lang="ja-JP" altLang="en-US" sz="1400" dirty="0">
                <a:latin typeface="Meiryo UI" panose="020B0604030504040204" pitchFamily="50" charset="-128"/>
                <a:ea typeface="Meiryo UI" panose="020B0604030504040204" pitchFamily="50" charset="-128"/>
              </a:rPr>
              <a:t>　対象となる家計急変事由（災害等本人の責めによらないもの）により、保護者の収入が減少するなどの</a:t>
            </a:r>
            <a:r>
              <a:rPr lang="ja-JP" altLang="en-US" sz="1400" b="1" u="sng" dirty="0">
                <a:latin typeface="Meiryo UI" panose="020B0604030504040204" pitchFamily="50" charset="-128"/>
                <a:ea typeface="Meiryo UI" panose="020B0604030504040204" pitchFamily="50" charset="-128"/>
              </a:rPr>
              <a:t>家計急変によって、要件に該当する水準まで収入が減少した世帯</a:t>
            </a:r>
            <a:r>
              <a:rPr lang="ja-JP" altLang="en-US" sz="1400" dirty="0">
                <a:latin typeface="Meiryo UI" panose="020B0604030504040204" pitchFamily="50" charset="-128"/>
                <a:ea typeface="Meiryo UI" panose="020B0604030504040204" pitchFamily="50" charset="-128"/>
              </a:rPr>
              <a:t>を対象とします。なお、「奨学のための給付金」は返済の必要はありません。</a:t>
            </a:r>
            <a:endParaRPr lang="en-US" altLang="ja-JP" sz="1400" dirty="0">
              <a:latin typeface="Meiryo UI" panose="020B0604030504040204" pitchFamily="50" charset="-128"/>
              <a:ea typeface="Meiryo UI" panose="020B0604030504040204" pitchFamily="50" charset="-128"/>
            </a:endParaRPr>
          </a:p>
          <a:p>
            <a:pPr>
              <a:lnSpc>
                <a:spcPts val="1500"/>
              </a:lnSpc>
            </a:pPr>
            <a:r>
              <a:rPr lang="ja-JP" altLang="en-US" sz="1400" dirty="0">
                <a:latin typeface="Meiryo UI" panose="020B0604030504040204" pitchFamily="50" charset="-128"/>
                <a:ea typeface="Meiryo UI" panose="020B0604030504040204" pitchFamily="50" charset="-128"/>
              </a:rPr>
              <a:t>　通常制度については、ホームページ又はリーフレットをご確認ください。</a:t>
            </a:r>
            <a:endParaRPr lang="en-US" altLang="ja-JP" sz="1400" dirty="0">
              <a:latin typeface="Meiryo UI" panose="020B0604030504040204" pitchFamily="50" charset="-128"/>
              <a:ea typeface="Meiryo UI" panose="020B0604030504040204" pitchFamily="50" charset="-128"/>
            </a:endParaRPr>
          </a:p>
        </p:txBody>
      </p:sp>
      <p:sp>
        <p:nvSpPr>
          <p:cNvPr id="16" name="テキスト ボックス 15"/>
          <p:cNvSpPr txBox="1"/>
          <p:nvPr/>
        </p:nvSpPr>
        <p:spPr>
          <a:xfrm>
            <a:off x="150284" y="3834144"/>
            <a:ext cx="6988132" cy="3486595"/>
          </a:xfrm>
          <a:prstGeom prst="rect">
            <a:avLst/>
          </a:prstGeom>
          <a:solidFill>
            <a:srgbClr val="CCFFFF">
              <a:alpha val="30000"/>
            </a:srgbClr>
          </a:solidFill>
          <a:ln>
            <a:solidFill>
              <a:schemeClr val="tx1"/>
            </a:solidFill>
            <a:prstDash val="dashDot"/>
          </a:ln>
        </p:spPr>
        <p:txBody>
          <a:bodyPr wrap="square" rtlCol="0">
            <a:spAutoFit/>
          </a:bodyPr>
          <a:lstStyle>
            <a:defPPr>
              <a:defRPr lang="ja-JP"/>
            </a:defPPr>
            <a:lvl1pPr>
              <a:defRPr sz="1050">
                <a:latin typeface="+mj-ea"/>
                <a:ea typeface="+mj-ea"/>
              </a:defRPr>
            </a:lvl1pPr>
          </a:lstStyle>
          <a:p>
            <a:pPr>
              <a:lnSpc>
                <a:spcPts val="1500"/>
              </a:lnSpc>
              <a:spcAft>
                <a:spcPts val="600"/>
              </a:spcAft>
            </a:pPr>
            <a:endParaRPr lang="en-US" altLang="ja-JP" sz="1600" b="1" dirty="0">
              <a:solidFill>
                <a:srgbClr val="0066FF"/>
              </a:solidFill>
              <a:latin typeface="Meiryo UI" panose="020B0604030504040204" pitchFamily="50" charset="-128"/>
              <a:ea typeface="Meiryo UI" panose="020B0604030504040204" pitchFamily="50" charset="-128"/>
            </a:endParaRPr>
          </a:p>
          <a:p>
            <a:pPr>
              <a:spcAft>
                <a:spcPts val="600"/>
              </a:spcAft>
            </a:pPr>
            <a:r>
              <a:rPr lang="ja-JP" altLang="en-US" sz="1400" dirty="0">
                <a:latin typeface="Meiryo UI" panose="020B0604030504040204" pitchFamily="50" charset="-128"/>
                <a:ea typeface="Meiryo UI" panose="020B0604030504040204" pitchFamily="50" charset="-128"/>
              </a:rPr>
              <a:t>①　奨学のための給付金</a:t>
            </a:r>
            <a:r>
              <a:rPr lang="en-US" altLang="ja-JP" sz="1400" b="1" dirty="0">
                <a:latin typeface="Meiryo UI" panose="020B0604030504040204" pitchFamily="50" charset="-128"/>
                <a:ea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rPr>
              <a:t>通常制度</a:t>
            </a:r>
            <a:r>
              <a:rPr lang="en-US" altLang="ja-JP" sz="1400" b="1" dirty="0">
                <a:latin typeface="Meiryo UI" panose="020B0604030504040204" pitchFamily="50" charset="-128"/>
                <a:ea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rPr>
              <a:t>に申請していない</a:t>
            </a:r>
            <a:r>
              <a:rPr lang="ja-JP" altLang="en-US" sz="1400" dirty="0">
                <a:latin typeface="Meiryo UI" panose="020B0604030504040204" pitchFamily="50" charset="-128"/>
                <a:ea typeface="Meiryo UI" panose="020B0604030504040204" pitchFamily="50" charset="-128"/>
              </a:rPr>
              <a:t>こと（</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１）</a:t>
            </a:r>
            <a:endParaRPr lang="en-US" altLang="ja-JP" sz="6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②　</a:t>
            </a:r>
            <a:r>
              <a:rPr lang="ja-JP" altLang="ja-JP" sz="1400" b="1" dirty="0">
                <a:latin typeface="Meiryo UI" panose="020B0604030504040204" pitchFamily="50" charset="-128"/>
                <a:ea typeface="Meiryo UI" panose="020B0604030504040204" pitchFamily="50" charset="-128"/>
              </a:rPr>
              <a:t>保護者</a:t>
            </a:r>
            <a:r>
              <a:rPr lang="ja-JP" altLang="en-US" sz="1400" b="1" dirty="0">
                <a:latin typeface="Meiryo UI" panose="020B0604030504040204" pitchFamily="50" charset="-128"/>
                <a:ea typeface="Meiryo UI" panose="020B0604030504040204" pitchFamily="50" charset="-128"/>
              </a:rPr>
              <a:t>等全員</a:t>
            </a:r>
            <a:r>
              <a:rPr lang="ja-JP" altLang="ja-JP" sz="1400" b="1" dirty="0">
                <a:latin typeface="Meiryo UI" panose="020B0604030504040204" pitchFamily="50" charset="-128"/>
                <a:ea typeface="Meiryo UI" panose="020B0604030504040204" pitchFamily="50" charset="-128"/>
              </a:rPr>
              <a:t>が、大阪府内に在住</a:t>
            </a:r>
            <a:r>
              <a:rPr lang="ja-JP" altLang="ja-JP" sz="1400" dirty="0">
                <a:latin typeface="Meiryo UI" panose="020B0604030504040204" pitchFamily="50" charset="-128"/>
                <a:ea typeface="Meiryo UI" panose="020B0604030504040204" pitchFamily="50" charset="-128"/>
              </a:rPr>
              <a:t>していること</a:t>
            </a:r>
            <a:r>
              <a:rPr lang="ja-JP" altLang="en-US" sz="1400" dirty="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２）</a:t>
            </a:r>
            <a:endParaRPr lang="en-US" altLang="ja-JP" sz="1400" dirty="0">
              <a:latin typeface="Meiryo UI" panose="020B0604030504040204" pitchFamily="50" charset="-128"/>
              <a:ea typeface="Meiryo UI" panose="020B0604030504040204" pitchFamily="50" charset="-128"/>
            </a:endParaRPr>
          </a:p>
          <a:p>
            <a:pPr>
              <a:lnSpc>
                <a:spcPct val="150000"/>
              </a:lnSpc>
            </a:pPr>
            <a:r>
              <a:rPr lang="ja-JP" altLang="en-US" sz="1400" dirty="0">
                <a:latin typeface="Meiryo UI" panose="020B0604030504040204" pitchFamily="50" charset="-128"/>
                <a:ea typeface="Meiryo UI" panose="020B0604030504040204" pitchFamily="50" charset="-128"/>
              </a:rPr>
              <a:t>③　</a:t>
            </a:r>
            <a:r>
              <a:rPr lang="ja-JP" altLang="en-US" sz="1400" b="1" dirty="0">
                <a:latin typeface="Meiryo UI" panose="020B0604030504040204" pitchFamily="50" charset="-128"/>
                <a:ea typeface="Meiryo UI" panose="020B0604030504040204" pitchFamily="50" charset="-128"/>
              </a:rPr>
              <a:t>生徒が、高等学校等専攻科支援金支援金の支給対象となる者であること</a:t>
            </a:r>
            <a:endParaRPr lang="en-US" altLang="ja-JP" sz="1400" b="1" dirty="0">
              <a:latin typeface="Meiryo UI" panose="020B0604030504040204" pitchFamily="50" charset="-128"/>
              <a:ea typeface="Meiryo UI" panose="020B0604030504040204" pitchFamily="50" charset="-128"/>
            </a:endParaRPr>
          </a:p>
          <a:p>
            <a:pPr marL="144000" indent="-457200">
              <a:lnSpc>
                <a:spcPct val="150000"/>
              </a:lnSpc>
            </a:pPr>
            <a:r>
              <a:rPr lang="ja-JP" altLang="en-US" sz="11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（新制度と旧制度では、対象者及び支給金額が異なります。どちらの対象となるかはお通いの学校に確認してください。）</a:t>
            </a:r>
            <a:endParaRPr lang="en-US" altLang="ja-JP" sz="1200" b="1"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④　</a:t>
            </a:r>
            <a:r>
              <a:rPr lang="ja-JP" altLang="en-US" sz="1400" b="1" dirty="0">
                <a:latin typeface="Meiryo UI" panose="020B0604030504040204" pitchFamily="50" charset="-128"/>
                <a:ea typeface="Meiryo UI" panose="020B0604030504040204" pitchFamily="50" charset="-128"/>
              </a:rPr>
              <a:t>生徒が、高等学校等専攻科</a:t>
            </a:r>
            <a:r>
              <a:rPr lang="ja-JP" altLang="en-US" sz="1400" dirty="0">
                <a:latin typeface="Meiryo UI" panose="020B0604030504040204" pitchFamily="50" charset="-128"/>
                <a:ea typeface="Meiryo UI" panose="020B0604030504040204" pitchFamily="50" charset="-128"/>
              </a:rPr>
              <a:t>に</a:t>
            </a:r>
            <a:r>
              <a:rPr lang="ja-JP" altLang="en-US" sz="1400" b="1" dirty="0">
                <a:latin typeface="Meiryo UI" panose="020B0604030504040204" pitchFamily="50" charset="-128"/>
                <a:ea typeface="Meiryo UI" panose="020B0604030504040204" pitchFamily="50" charset="-128"/>
              </a:rPr>
              <a:t>基準日</a:t>
            </a:r>
            <a:r>
              <a:rPr lang="ja-JP" altLang="en-US" sz="1400" dirty="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３）</a:t>
            </a:r>
            <a:r>
              <a:rPr lang="ja-JP" altLang="en-US" sz="1400" b="1" dirty="0">
                <a:latin typeface="Meiryo UI" panose="020B0604030504040204" pitchFamily="50" charset="-128"/>
                <a:ea typeface="Meiryo UI" panose="020B0604030504040204" pitchFamily="50" charset="-128"/>
              </a:rPr>
              <a:t>時点で在学し、休学していないこと</a:t>
            </a:r>
            <a:endParaRPr lang="en-US" altLang="ja-JP" sz="1400" b="1" dirty="0">
              <a:latin typeface="Meiryo UI" panose="020B0604030504040204" pitchFamily="50" charset="-128"/>
              <a:ea typeface="Meiryo UI" panose="020B0604030504040204" pitchFamily="50" charset="-128"/>
            </a:endParaRPr>
          </a:p>
          <a:p>
            <a:pPr marL="144000" indent="-457200">
              <a:lnSpc>
                <a:spcPct val="150000"/>
              </a:lnSpc>
            </a:pPr>
            <a:r>
              <a:rPr lang="ja-JP" altLang="en-US" sz="1200" dirty="0">
                <a:latin typeface="Meiryo UI" panose="020B0604030504040204" pitchFamily="50" charset="-128"/>
                <a:ea typeface="Meiryo UI" panose="020B0604030504040204" pitchFamily="50" charset="-128"/>
              </a:rPr>
              <a:t>（令和９年３月１日までに復学した場合は支給対象となりますので、復学日までに</a:t>
            </a:r>
            <a:r>
              <a:rPr lang="ja-JP" altLang="en-US" sz="1200" b="1" dirty="0">
                <a:latin typeface="Meiryo UI" panose="020B0604030504040204" pitchFamily="50" charset="-128"/>
                <a:ea typeface="Meiryo UI" panose="020B0604030504040204" pitchFamily="50" charset="-128"/>
              </a:rPr>
              <a:t>大阪府認可校に在学している方は</a:t>
            </a:r>
            <a:r>
              <a:rPr lang="ja-JP" altLang="en-US" sz="1200" b="1" u="sng" dirty="0">
                <a:latin typeface="Meiryo UI" panose="020B0604030504040204" pitchFamily="50" charset="-128"/>
                <a:ea typeface="Meiryo UI" panose="020B0604030504040204" pitchFamily="50" charset="-128"/>
              </a:rPr>
              <a:t>学校事務室</a:t>
            </a:r>
            <a:r>
              <a:rPr lang="ja-JP" altLang="en-US" sz="1200"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大阪府認可校以外に在学している方は</a:t>
            </a:r>
            <a:r>
              <a:rPr lang="ja-JP" altLang="en-US" sz="1200" b="1" u="sng" dirty="0">
                <a:latin typeface="Meiryo UI" panose="020B0604030504040204" pitchFamily="50" charset="-128"/>
                <a:ea typeface="Meiryo UI" panose="020B0604030504040204" pitchFamily="50" charset="-128"/>
              </a:rPr>
              <a:t>大阪府</a:t>
            </a:r>
            <a:r>
              <a:rPr lang="ja-JP" altLang="en-US" sz="1200" dirty="0">
                <a:latin typeface="Meiryo UI" panose="020B0604030504040204" pitchFamily="50" charset="-128"/>
                <a:ea typeface="Meiryo UI" panose="020B0604030504040204" pitchFamily="50" charset="-128"/>
              </a:rPr>
              <a:t>にお問い合わせください）</a:t>
            </a:r>
            <a:endParaRPr lang="en-US" altLang="ja-JP" sz="12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pPr>
              <a:lnSpc>
                <a:spcPct val="150000"/>
              </a:lnSpc>
            </a:pPr>
            <a:endParaRPr lang="en-US" altLang="ja-JP" sz="1400" dirty="0">
              <a:latin typeface="Meiryo UI" panose="020B0604030504040204" pitchFamily="50" charset="-128"/>
              <a:ea typeface="Meiryo UI" panose="020B0604030504040204" pitchFamily="50" charset="-128"/>
            </a:endParaRPr>
          </a:p>
          <a:p>
            <a:pPr>
              <a:lnSpc>
                <a:spcPct val="150000"/>
              </a:lnSpc>
            </a:pPr>
            <a:endParaRPr lang="en-US" altLang="ja-JP" sz="1400" dirty="0">
              <a:latin typeface="Meiryo UI" panose="020B0604030504040204" pitchFamily="50" charset="-128"/>
              <a:ea typeface="Meiryo UI" panose="020B0604030504040204" pitchFamily="50" charset="-128"/>
            </a:endParaRPr>
          </a:p>
        </p:txBody>
      </p:sp>
      <p:grpSp>
        <p:nvGrpSpPr>
          <p:cNvPr id="17" name="グループ化 16"/>
          <p:cNvGrpSpPr/>
          <p:nvPr/>
        </p:nvGrpSpPr>
        <p:grpSpPr>
          <a:xfrm>
            <a:off x="200245" y="3282266"/>
            <a:ext cx="6880532" cy="390721"/>
            <a:chOff x="264845" y="2856067"/>
            <a:chExt cx="6660001" cy="390721"/>
          </a:xfrm>
        </p:grpSpPr>
        <p:sp>
          <p:nvSpPr>
            <p:cNvPr id="18" name="Line 6"/>
            <p:cNvSpPr>
              <a:spLocks noChangeShapeType="1"/>
            </p:cNvSpPr>
            <p:nvPr/>
          </p:nvSpPr>
          <p:spPr bwMode="auto">
            <a:xfrm>
              <a:off x="264846" y="3182098"/>
              <a:ext cx="6660000" cy="1322"/>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p>
          </p:txBody>
        </p:sp>
        <p:sp>
          <p:nvSpPr>
            <p:cNvPr id="19" name="AutoShape 7"/>
            <p:cNvSpPr>
              <a:spLocks noChangeArrowheads="1"/>
            </p:cNvSpPr>
            <p:nvPr/>
          </p:nvSpPr>
          <p:spPr bwMode="auto">
            <a:xfrm>
              <a:off x="264845" y="2856067"/>
              <a:ext cx="1167062" cy="390721"/>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要件</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sp>
        <p:nvSpPr>
          <p:cNvPr id="29" name="正方形/長方形 28">
            <a:extLst>
              <a:ext uri="{FF2B5EF4-FFF2-40B4-BE49-F238E27FC236}">
                <a16:creationId xmlns:a16="http://schemas.microsoft.com/office/drawing/2014/main" id="{251F756D-7364-4128-B8DF-7D86215C6362}"/>
              </a:ext>
            </a:extLst>
          </p:cNvPr>
          <p:cNvSpPr/>
          <p:nvPr/>
        </p:nvSpPr>
        <p:spPr>
          <a:xfrm>
            <a:off x="2378076" y="46567"/>
            <a:ext cx="4803140" cy="39678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令和８年度 大阪府</a:t>
            </a:r>
            <a:r>
              <a:rPr lang="ja-JP" altLang="en-US" sz="1200" dirty="0">
                <a:solidFill>
                  <a:schemeClr val="tx1"/>
                </a:solidFill>
                <a:latin typeface="Meiryo UI" panose="020B0604030504040204" pitchFamily="50" charset="-128"/>
                <a:ea typeface="Meiryo UI" panose="020B0604030504040204" pitchFamily="50" charset="-128"/>
                <a:cs typeface="メイリオ" pitchFamily="50" charset="-128"/>
              </a:rPr>
              <a:t>私立高等学校等奨学のための給付金</a:t>
            </a:r>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専攻科）</a:t>
            </a:r>
            <a:endParaRPr kumimoji="1" lang="ja-JP" altLang="en-US" sz="1600" dirty="0">
              <a:solidFill>
                <a:schemeClr val="tx1"/>
              </a:solidFill>
              <a:latin typeface="Meiryo UI" panose="020B0604030504040204" pitchFamily="50" charset="-128"/>
              <a:ea typeface="Meiryo UI" panose="020B0604030504040204" pitchFamily="50" charset="-128"/>
            </a:endParaRPr>
          </a:p>
        </p:txBody>
      </p:sp>
      <p:sp>
        <p:nvSpPr>
          <p:cNvPr id="32" name="テキスト ボックス 31">
            <a:extLst>
              <a:ext uri="{FF2B5EF4-FFF2-40B4-BE49-F238E27FC236}">
                <a16:creationId xmlns:a16="http://schemas.microsoft.com/office/drawing/2014/main" id="{6B4267A1-500C-4352-93E3-92848EE25E71}"/>
              </a:ext>
            </a:extLst>
          </p:cNvPr>
          <p:cNvSpPr txBox="1"/>
          <p:nvPr/>
        </p:nvSpPr>
        <p:spPr>
          <a:xfrm>
            <a:off x="150284" y="7343292"/>
            <a:ext cx="7001010" cy="1477328"/>
          </a:xfrm>
          <a:prstGeom prst="rect">
            <a:avLst/>
          </a:prstGeom>
          <a:solidFill>
            <a:srgbClr val="FFCCCC">
              <a:alpha val="30000"/>
            </a:srgbClr>
          </a:solidFill>
          <a:ln>
            <a:solidFill>
              <a:schemeClr val="tx1"/>
            </a:solidFill>
            <a:prstDash val="dashDot"/>
          </a:ln>
        </p:spPr>
        <p:txBody>
          <a:bodyPr wrap="square" rtlCol="0">
            <a:spAutoFit/>
          </a:bodyPr>
          <a:lstStyle>
            <a:defPPr>
              <a:defRPr lang="ja-JP"/>
            </a:defPPr>
            <a:lvl1pPr>
              <a:defRPr sz="1050">
                <a:latin typeface="+mj-ea"/>
                <a:ea typeface="+mj-ea"/>
              </a:defRPr>
            </a:lvl1pPr>
          </a:lstStyle>
          <a:p>
            <a:pPr>
              <a:lnSpc>
                <a:spcPts val="1500"/>
              </a:lnSpc>
              <a:spcAft>
                <a:spcPts val="600"/>
              </a:spcAft>
            </a:pPr>
            <a:endParaRPr lang="en-US" altLang="ja-JP" sz="1400" dirty="0">
              <a:latin typeface="Meiryo UI" panose="020B0604030504040204" pitchFamily="50" charset="-128"/>
              <a:ea typeface="Meiryo UI" panose="020B0604030504040204" pitchFamily="50" charset="-128"/>
            </a:endParaRPr>
          </a:p>
          <a:p>
            <a:pPr>
              <a:lnSpc>
                <a:spcPts val="1500"/>
              </a:lnSpc>
            </a:pPr>
            <a:r>
              <a:rPr lang="ja-JP" altLang="en-US" sz="1400" dirty="0">
                <a:latin typeface="Meiryo UI" panose="020B0604030504040204" pitchFamily="50" charset="-128"/>
                <a:ea typeface="Meiryo UI" panose="020B0604030504040204" pitchFamily="50" charset="-128"/>
              </a:rPr>
              <a:t>①　保護者等１名以上が、</a:t>
            </a:r>
            <a:r>
              <a:rPr lang="ja-JP" altLang="en-US" sz="1400" b="1" dirty="0">
                <a:latin typeface="Meiryo UI" panose="020B0604030504040204" pitchFamily="50" charset="-128"/>
                <a:ea typeface="Meiryo UI" panose="020B0604030504040204" pitchFamily="50" charset="-128"/>
              </a:rPr>
              <a:t>令和８年</a:t>
            </a:r>
            <a:r>
              <a:rPr lang="en-US" altLang="ja-JP" sz="1400" b="1" dirty="0">
                <a:latin typeface="Meiryo UI" panose="020B0604030504040204" pitchFamily="50" charset="-128"/>
                <a:ea typeface="Meiryo UI" panose="020B0604030504040204" pitchFamily="50" charset="-128"/>
              </a:rPr>
              <a:t>12</a:t>
            </a:r>
            <a:r>
              <a:rPr lang="ja-JP" altLang="en-US" sz="1400" b="1" dirty="0">
                <a:latin typeface="Meiryo UI" panose="020B0604030504040204" pitchFamily="50" charset="-128"/>
                <a:ea typeface="Meiryo UI" panose="020B0604030504040204" pitchFamily="50" charset="-128"/>
              </a:rPr>
              <a:t>月１日以前に家計急変が起きていること</a:t>
            </a:r>
            <a:endParaRPr lang="en-US" altLang="ja-JP" sz="1400" b="1" dirty="0">
              <a:latin typeface="Meiryo UI" panose="020B0604030504040204" pitchFamily="50" charset="-128"/>
              <a:ea typeface="Meiryo UI" panose="020B0604030504040204" pitchFamily="50" charset="-128"/>
            </a:endParaRPr>
          </a:p>
          <a:p>
            <a:pPr>
              <a:lnSpc>
                <a:spcPts val="1500"/>
              </a:lnSpc>
              <a:spcAft>
                <a:spcPts val="600"/>
              </a:spcAft>
            </a:pPr>
            <a:r>
              <a:rPr lang="ja-JP" altLang="en-US" sz="1200" dirty="0">
                <a:latin typeface="Meiryo UI" panose="020B0604030504040204" pitchFamily="50" charset="-128"/>
                <a:ea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rPr>
              <a:t>令和８年</a:t>
            </a:r>
            <a:r>
              <a:rPr kumimoji="1" lang="en-US" altLang="ja-JP" sz="1200" dirty="0">
                <a:latin typeface="Meiryo UI" panose="020B0604030504040204" pitchFamily="50" charset="-128"/>
                <a:ea typeface="Meiryo UI" panose="020B0604030504040204" pitchFamily="50" charset="-128"/>
              </a:rPr>
              <a:t>12</a:t>
            </a:r>
            <a:r>
              <a:rPr kumimoji="1" lang="ja-JP" altLang="en-US" sz="1200" dirty="0">
                <a:latin typeface="Meiryo UI" panose="020B0604030504040204" pitchFamily="50" charset="-128"/>
                <a:ea typeface="Meiryo UI" panose="020B0604030504040204" pitchFamily="50" charset="-128"/>
              </a:rPr>
              <a:t>月２日以降に家計急変が発生した場合は申請できません。）</a:t>
            </a:r>
            <a:endParaRPr lang="en-US" altLang="ja-JP" sz="1200" dirty="0">
              <a:latin typeface="Meiryo UI" panose="020B0604030504040204" pitchFamily="50" charset="-128"/>
              <a:ea typeface="Meiryo UI" panose="020B0604030504040204" pitchFamily="50" charset="-128"/>
            </a:endParaRPr>
          </a:p>
          <a:p>
            <a:pPr>
              <a:lnSpc>
                <a:spcPts val="1500"/>
              </a:lnSpc>
              <a:spcAft>
                <a:spcPts val="600"/>
              </a:spcAft>
            </a:pPr>
            <a:r>
              <a:rPr lang="ja-JP" altLang="en-US" sz="1400" dirty="0">
                <a:latin typeface="Meiryo UI" panose="020B0604030504040204" pitchFamily="50" charset="-128"/>
                <a:ea typeface="Meiryo UI" panose="020B0604030504040204" pitchFamily="50" charset="-128"/>
              </a:rPr>
              <a:t>②</a:t>
            </a:r>
            <a:r>
              <a:rPr lang="ja-JP" altLang="en-US" sz="1400" b="1" dirty="0">
                <a:latin typeface="Meiryo UI" panose="020B0604030504040204" pitchFamily="50" charset="-128"/>
                <a:ea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rPr>
              <a:t>保護者等１名以上が、</a:t>
            </a:r>
            <a:r>
              <a:rPr lang="ja-JP" altLang="en-US" sz="1400" b="1" dirty="0">
                <a:latin typeface="Meiryo UI" panose="020B0604030504040204" pitchFamily="50" charset="-128"/>
                <a:ea typeface="Meiryo UI" panose="020B0604030504040204" pitchFamily="50" charset="-128"/>
              </a:rPr>
              <a:t>対象となる家計急変事由に該当</a:t>
            </a:r>
            <a:r>
              <a:rPr lang="ja-JP" altLang="en-US" sz="1400" dirty="0">
                <a:latin typeface="Meiryo UI" panose="020B0604030504040204" pitchFamily="50" charset="-128"/>
                <a:ea typeface="Meiryo UI" panose="020B0604030504040204" pitchFamily="50" charset="-128"/>
              </a:rPr>
              <a:t>していること</a:t>
            </a:r>
            <a:endParaRPr lang="en-US" altLang="ja-JP" sz="1400" dirty="0">
              <a:latin typeface="Meiryo UI" panose="020B0604030504040204" pitchFamily="50" charset="-128"/>
              <a:ea typeface="Meiryo UI" panose="020B0604030504040204" pitchFamily="50" charset="-128"/>
            </a:endParaRPr>
          </a:p>
          <a:p>
            <a:pPr marL="324000" indent="-457200">
              <a:lnSpc>
                <a:spcPts val="1500"/>
              </a:lnSpc>
            </a:pPr>
            <a:r>
              <a:rPr lang="ja-JP" altLang="en-US" sz="1400" dirty="0">
                <a:latin typeface="Meiryo UI" panose="020B0604030504040204" pitchFamily="50" charset="-128"/>
                <a:ea typeface="Meiryo UI" panose="020B0604030504040204" pitchFamily="50" charset="-128"/>
              </a:rPr>
              <a:t>③</a:t>
            </a:r>
            <a:r>
              <a:rPr lang="ja-JP" altLang="en-US" sz="1400" b="1" dirty="0">
                <a:latin typeface="Meiryo UI" panose="020B0604030504040204" pitchFamily="50" charset="-128"/>
                <a:ea typeface="Meiryo UI" panose="020B0604030504040204" pitchFamily="50" charset="-128"/>
              </a:rPr>
              <a:t>　保護者等全員の家計急変後１年間の収入見込額が約</a:t>
            </a:r>
            <a:r>
              <a:rPr lang="en-US" altLang="ja-JP" sz="1400" b="1" dirty="0">
                <a:latin typeface="Meiryo UI" panose="020B0604030504040204" pitchFamily="50" charset="-128"/>
                <a:ea typeface="Meiryo UI" panose="020B0604030504040204" pitchFamily="50" charset="-128"/>
              </a:rPr>
              <a:t>490</a:t>
            </a:r>
            <a:r>
              <a:rPr lang="ja-JP" altLang="en-US" sz="1400" b="1" dirty="0">
                <a:latin typeface="Meiryo UI" panose="020B0604030504040204" pitchFamily="50" charset="-128"/>
                <a:ea typeface="Meiryo UI" panose="020B0604030504040204" pitchFamily="50" charset="-128"/>
              </a:rPr>
              <a:t>万円未満又は</a:t>
            </a:r>
            <a:r>
              <a:rPr lang="en-US" altLang="ja-JP" sz="1400" b="1" dirty="0">
                <a:latin typeface="Meiryo UI" panose="020B0604030504040204" pitchFamily="50" charset="-128"/>
                <a:ea typeface="Meiryo UI" panose="020B0604030504040204" pitchFamily="50" charset="-128"/>
              </a:rPr>
              <a:t>600</a:t>
            </a:r>
            <a:r>
              <a:rPr lang="ja-JP" altLang="en-US" sz="1400" b="1" dirty="0">
                <a:latin typeface="Meiryo UI" panose="020B0604030504040204" pitchFamily="50" charset="-128"/>
                <a:ea typeface="Meiryo UI" panose="020B0604030504040204" pitchFamily="50" charset="-128"/>
              </a:rPr>
              <a:t>万円未満の多子世帯相当まで減少し</a:t>
            </a:r>
            <a:r>
              <a:rPr lang="ja-JP" altLang="en-US" sz="1400" dirty="0">
                <a:latin typeface="Meiryo UI" panose="020B0604030504040204" pitchFamily="50" charset="-128"/>
                <a:ea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rPr>
              <a:t>収入が減少している状態が申請時点でも継続している</a:t>
            </a:r>
            <a:r>
              <a:rPr lang="ja-JP" altLang="en-US" sz="1400" dirty="0">
                <a:latin typeface="Meiryo UI" panose="020B0604030504040204" pitchFamily="50" charset="-128"/>
                <a:ea typeface="Meiryo UI" panose="020B0604030504040204" pitchFamily="50" charset="-128"/>
              </a:rPr>
              <a:t>こと　　</a:t>
            </a:r>
            <a:r>
              <a:rPr lang="ja-JP" altLang="en-US" dirty="0">
                <a:latin typeface="Meiryo UI" panose="020B0604030504040204" pitchFamily="50" charset="-128"/>
                <a:ea typeface="Meiryo UI" panose="020B0604030504040204" pitchFamily="50" charset="-128"/>
              </a:rPr>
              <a:t>　　　　　　</a:t>
            </a:r>
            <a:endParaRPr lang="en-US" altLang="ja-JP" dirty="0">
              <a:latin typeface="Meiryo UI" panose="020B0604030504040204" pitchFamily="50" charset="-128"/>
              <a:ea typeface="Meiryo UI" panose="020B0604030504040204" pitchFamily="50" charset="-128"/>
            </a:endParaRPr>
          </a:p>
        </p:txBody>
      </p:sp>
      <p:sp>
        <p:nvSpPr>
          <p:cNvPr id="37" name="テキスト ボックス 36">
            <a:extLst>
              <a:ext uri="{FF2B5EF4-FFF2-40B4-BE49-F238E27FC236}">
                <a16:creationId xmlns:a16="http://schemas.microsoft.com/office/drawing/2014/main" id="{5927AE9B-2F5D-4540-8472-F16B121E8321}"/>
              </a:ext>
            </a:extLst>
          </p:cNvPr>
          <p:cNvSpPr txBox="1"/>
          <p:nvPr/>
        </p:nvSpPr>
        <p:spPr>
          <a:xfrm>
            <a:off x="248381" y="6293316"/>
            <a:ext cx="6614223" cy="784830"/>
          </a:xfrm>
          <a:prstGeom prst="rect">
            <a:avLst/>
          </a:prstGeom>
          <a:noFill/>
        </p:spPr>
        <p:txBody>
          <a:bodyPr wrap="square" rtlCol="0">
            <a:spAutoFit/>
          </a:bodyPr>
          <a:lstStyle>
            <a:defPPr>
              <a:defRPr lang="ja-JP"/>
            </a:defPPr>
            <a:lvl1pPr marL="0" algn="l" defTabSz="946404" rtl="0" eaLnBrk="1" latinLnBrk="0" hangingPunct="1">
              <a:defRPr kumimoji="1" sz="1900" kern="1200">
                <a:solidFill>
                  <a:schemeClr val="tx1"/>
                </a:solidFill>
                <a:latin typeface="+mn-lt"/>
                <a:ea typeface="+mn-ea"/>
                <a:cs typeface="+mn-cs"/>
              </a:defRPr>
            </a:lvl1pPr>
            <a:lvl2pPr marL="473202" algn="l" defTabSz="946404" rtl="0" eaLnBrk="1" latinLnBrk="0" hangingPunct="1">
              <a:defRPr kumimoji="1" sz="1900" kern="1200">
                <a:solidFill>
                  <a:schemeClr val="tx1"/>
                </a:solidFill>
                <a:latin typeface="+mn-lt"/>
                <a:ea typeface="+mn-ea"/>
                <a:cs typeface="+mn-cs"/>
              </a:defRPr>
            </a:lvl2pPr>
            <a:lvl3pPr marL="946404" algn="l" defTabSz="946404" rtl="0" eaLnBrk="1" latinLnBrk="0" hangingPunct="1">
              <a:defRPr kumimoji="1" sz="1900" kern="1200">
                <a:solidFill>
                  <a:schemeClr val="tx1"/>
                </a:solidFill>
                <a:latin typeface="+mn-lt"/>
                <a:ea typeface="+mn-ea"/>
                <a:cs typeface="+mn-cs"/>
              </a:defRPr>
            </a:lvl3pPr>
            <a:lvl4pPr marL="1419606" algn="l" defTabSz="946404" rtl="0" eaLnBrk="1" latinLnBrk="0" hangingPunct="1">
              <a:defRPr kumimoji="1" sz="1900" kern="1200">
                <a:solidFill>
                  <a:schemeClr val="tx1"/>
                </a:solidFill>
                <a:latin typeface="+mn-lt"/>
                <a:ea typeface="+mn-ea"/>
                <a:cs typeface="+mn-cs"/>
              </a:defRPr>
            </a:lvl4pPr>
            <a:lvl5pPr marL="1892808" algn="l" defTabSz="946404" rtl="0" eaLnBrk="1" latinLnBrk="0" hangingPunct="1">
              <a:defRPr kumimoji="1" sz="1900" kern="1200">
                <a:solidFill>
                  <a:schemeClr val="tx1"/>
                </a:solidFill>
                <a:latin typeface="+mn-lt"/>
                <a:ea typeface="+mn-ea"/>
                <a:cs typeface="+mn-cs"/>
              </a:defRPr>
            </a:lvl5pPr>
            <a:lvl6pPr marL="2366010" algn="l" defTabSz="946404" rtl="0" eaLnBrk="1" latinLnBrk="0" hangingPunct="1">
              <a:defRPr kumimoji="1" sz="1900" kern="1200">
                <a:solidFill>
                  <a:schemeClr val="tx1"/>
                </a:solidFill>
                <a:latin typeface="+mn-lt"/>
                <a:ea typeface="+mn-ea"/>
                <a:cs typeface="+mn-cs"/>
              </a:defRPr>
            </a:lvl6pPr>
            <a:lvl7pPr marL="2839212" algn="l" defTabSz="946404" rtl="0" eaLnBrk="1" latinLnBrk="0" hangingPunct="1">
              <a:defRPr kumimoji="1" sz="1900" kern="1200">
                <a:solidFill>
                  <a:schemeClr val="tx1"/>
                </a:solidFill>
                <a:latin typeface="+mn-lt"/>
                <a:ea typeface="+mn-ea"/>
                <a:cs typeface="+mn-cs"/>
              </a:defRPr>
            </a:lvl7pPr>
            <a:lvl8pPr marL="3312414" algn="l" defTabSz="946404" rtl="0" eaLnBrk="1" latinLnBrk="0" hangingPunct="1">
              <a:defRPr kumimoji="1" sz="1900" kern="1200">
                <a:solidFill>
                  <a:schemeClr val="tx1"/>
                </a:solidFill>
                <a:latin typeface="+mn-lt"/>
                <a:ea typeface="+mn-ea"/>
                <a:cs typeface="+mn-cs"/>
              </a:defRPr>
            </a:lvl8pPr>
            <a:lvl9pPr marL="3785616" algn="l" defTabSz="946404" rtl="0" eaLnBrk="1" latinLnBrk="0" hangingPunct="1">
              <a:defRPr kumimoji="1" sz="1900" kern="1200">
                <a:solidFill>
                  <a:schemeClr val="tx1"/>
                </a:solidFill>
                <a:latin typeface="+mn-lt"/>
                <a:ea typeface="+mn-ea"/>
                <a:cs typeface="+mn-cs"/>
              </a:defRPr>
            </a:lvl9pPr>
          </a:lstStyle>
          <a:p>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１　保護者全員の令和８年度の所得割が</a:t>
            </a:r>
            <a:r>
              <a:rPr lang="ja-JP" altLang="en-US" sz="900" dirty="0">
                <a:latin typeface="Meiryo UI" panose="020B0604030504040204" pitchFamily="50" charset="-128"/>
                <a:ea typeface="Meiryo UI" panose="020B0604030504040204" pitchFamily="50" charset="-128"/>
              </a:rPr>
              <a:t>非課税世帯</a:t>
            </a:r>
            <a:r>
              <a:rPr kumimoji="1" lang="ja-JP" altLang="en-US" sz="900" dirty="0">
                <a:latin typeface="Meiryo UI" panose="020B0604030504040204" pitchFamily="50" charset="-128"/>
                <a:ea typeface="Meiryo UI" panose="020B0604030504040204" pitchFamily="50" charset="-128"/>
              </a:rPr>
              <a:t>は、奨学のための給付金</a:t>
            </a: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通常制度</a:t>
            </a: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に申請してください。</a:t>
            </a:r>
          </a:p>
          <a:p>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２　保護者等のいずれか一方が他の都道府県に</a:t>
            </a:r>
            <a:r>
              <a:rPr lang="ja-JP" altLang="en-US" sz="900" dirty="0">
                <a:latin typeface="Meiryo UI" panose="020B0604030504040204" pitchFamily="50" charset="-128"/>
                <a:ea typeface="Meiryo UI" panose="020B0604030504040204" pitchFamily="50" charset="-128"/>
              </a:rPr>
              <a:t>在住</a:t>
            </a:r>
            <a:r>
              <a:rPr kumimoji="1" lang="ja-JP" altLang="en-US" sz="900" dirty="0">
                <a:latin typeface="Meiryo UI" panose="020B0604030504040204" pitchFamily="50" charset="-128"/>
                <a:ea typeface="Meiryo UI" panose="020B0604030504040204" pitchFamily="50" charset="-128"/>
              </a:rPr>
              <a:t>している場合は、生活の本拠が</a:t>
            </a:r>
            <a:r>
              <a:rPr lang="ja-JP" altLang="en-US" sz="900" dirty="0">
                <a:latin typeface="Meiryo UI" panose="020B0604030504040204" pitchFamily="50" charset="-128"/>
                <a:ea typeface="Meiryo UI" panose="020B0604030504040204" pitchFamily="50" charset="-128"/>
              </a:rPr>
              <a:t>大阪府内</a:t>
            </a:r>
            <a:r>
              <a:rPr kumimoji="1" lang="ja-JP" altLang="en-US" sz="900" dirty="0">
                <a:latin typeface="Meiryo UI" panose="020B0604030504040204" pitchFamily="50" charset="-128"/>
                <a:ea typeface="Meiryo UI" panose="020B0604030504040204" pitchFamily="50" charset="-128"/>
              </a:rPr>
              <a:t>に</a:t>
            </a:r>
            <a:r>
              <a:rPr lang="ja-JP" altLang="en-US" sz="900" dirty="0">
                <a:latin typeface="Meiryo UI" panose="020B0604030504040204" pitchFamily="50" charset="-128"/>
                <a:ea typeface="Meiryo UI" panose="020B0604030504040204" pitchFamily="50" charset="-128"/>
              </a:rPr>
              <a:t>ある世帯で</a:t>
            </a:r>
            <a:r>
              <a:rPr kumimoji="1" lang="ja-JP" altLang="en-US" sz="900" dirty="0">
                <a:latin typeface="Meiryo UI" panose="020B0604030504040204" pitchFamily="50" charset="-128"/>
                <a:ea typeface="Meiryo UI" panose="020B0604030504040204" pitchFamily="50" charset="-128"/>
              </a:rPr>
              <a:t>、かつ、他の都道府県に対し</a:t>
            </a:r>
            <a:endParaRPr lang="en-US" altLang="ja-JP" sz="900" dirty="0">
              <a:latin typeface="Meiryo UI" panose="020B0604030504040204" pitchFamily="50" charset="-128"/>
              <a:ea typeface="Meiryo UI" panose="020B0604030504040204" pitchFamily="50" charset="-128"/>
            </a:endParaRPr>
          </a:p>
          <a:p>
            <a:r>
              <a:rPr kumimoji="1" lang="ja-JP" altLang="en-US" sz="900" dirty="0">
                <a:latin typeface="Meiryo UI" panose="020B0604030504040204" pitchFamily="50" charset="-128"/>
                <a:ea typeface="Meiryo UI" panose="020B0604030504040204" pitchFamily="50" charset="-128"/>
              </a:rPr>
              <a:t>　　　　奨学のための給付金を申請しない場合</a:t>
            </a:r>
            <a:r>
              <a:rPr lang="ja-JP" altLang="en-US" sz="900" dirty="0">
                <a:latin typeface="Meiryo UI" panose="020B0604030504040204" pitchFamily="50" charset="-128"/>
                <a:ea typeface="Meiryo UI" panose="020B0604030504040204" pitchFamily="50" charset="-128"/>
              </a:rPr>
              <a:t>に限り</a:t>
            </a:r>
            <a:r>
              <a:rPr kumimoji="1" lang="ja-JP" altLang="en-US" sz="900" dirty="0">
                <a:latin typeface="Meiryo UI" panose="020B0604030504040204" pitchFamily="50" charset="-128"/>
                <a:ea typeface="Meiryo UI" panose="020B0604030504040204" pitchFamily="50" charset="-128"/>
              </a:rPr>
              <a:t>、申請できます。</a:t>
            </a:r>
            <a:endParaRPr kumimoji="1" lang="en-US" altLang="ja-JP" sz="900" dirty="0">
              <a:latin typeface="Meiryo UI" panose="020B0604030504040204" pitchFamily="50" charset="-128"/>
              <a:ea typeface="Meiryo UI" panose="020B0604030504040204" pitchFamily="50" charset="-128"/>
            </a:endParaRPr>
          </a:p>
          <a:p>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３　基準日：令和８年７月１日以前の家計急変の場合は令和８年７月１日</a:t>
            </a:r>
            <a:endParaRPr lang="en-US" altLang="ja-JP" sz="900" dirty="0">
              <a:latin typeface="Meiryo UI" panose="020B0604030504040204" pitchFamily="50" charset="-128"/>
              <a:ea typeface="Meiryo UI" panose="020B0604030504040204" pitchFamily="50" charset="-128"/>
            </a:endParaRPr>
          </a:p>
          <a:p>
            <a:r>
              <a:rPr kumimoji="1" lang="ja-JP" altLang="en-US" sz="900" dirty="0">
                <a:latin typeface="Meiryo UI" panose="020B0604030504040204" pitchFamily="50" charset="-128"/>
                <a:ea typeface="Meiryo UI" panose="020B0604030504040204" pitchFamily="50" charset="-128"/>
              </a:rPr>
              <a:t>　　　　　　　　　　令和８年７月２日以降の家計急変の場合は</a:t>
            </a:r>
            <a:r>
              <a:rPr lang="ja-JP" altLang="en-US" sz="900" dirty="0">
                <a:latin typeface="Meiryo UI" panose="020B0604030504040204" pitchFamily="50" charset="-128"/>
                <a:ea typeface="Meiryo UI" panose="020B0604030504040204" pitchFamily="50" charset="-128"/>
              </a:rPr>
              <a:t>家計急変</a:t>
            </a:r>
            <a:r>
              <a:rPr kumimoji="1" lang="ja-JP" altLang="en-US" sz="900" dirty="0">
                <a:latin typeface="Meiryo UI" panose="020B0604030504040204" pitchFamily="50" charset="-128"/>
                <a:ea typeface="Meiryo UI" panose="020B0604030504040204" pitchFamily="50" charset="-128"/>
              </a:rPr>
              <a:t>日の翌月１日</a:t>
            </a:r>
            <a:r>
              <a:rPr lang="ja-JP" altLang="en-US" sz="800" dirty="0">
                <a:latin typeface="Meiryo UI" panose="020B0604030504040204" pitchFamily="50" charset="-128"/>
                <a:ea typeface="Meiryo UI" panose="020B0604030504040204" pitchFamily="50" charset="-128"/>
              </a:rPr>
              <a:t>（ただし、急変があった日が月の初日の場合は急変日）</a:t>
            </a:r>
            <a:endParaRPr kumimoji="1" lang="en-US" altLang="ja-JP" sz="900" dirty="0">
              <a:latin typeface="Meiryo UI" panose="020B0604030504040204" pitchFamily="50" charset="-128"/>
              <a:ea typeface="Meiryo UI" panose="020B0604030504040204" pitchFamily="50" charset="-128"/>
            </a:endParaRPr>
          </a:p>
        </p:txBody>
      </p:sp>
      <p:sp>
        <p:nvSpPr>
          <p:cNvPr id="15" name="四角形: 角を丸くする 14">
            <a:extLst>
              <a:ext uri="{FF2B5EF4-FFF2-40B4-BE49-F238E27FC236}">
                <a16:creationId xmlns:a16="http://schemas.microsoft.com/office/drawing/2014/main" id="{C3A54149-D2A3-4D74-9302-5E1BF927A675}"/>
              </a:ext>
            </a:extLst>
          </p:cNvPr>
          <p:cNvSpPr/>
          <p:nvPr/>
        </p:nvSpPr>
        <p:spPr>
          <a:xfrm>
            <a:off x="205844" y="443348"/>
            <a:ext cx="6874933" cy="770467"/>
          </a:xfrm>
          <a:prstGeom prst="roundRect">
            <a:avLst/>
          </a:prstGeom>
          <a:ln w="9525">
            <a:solidFill>
              <a:schemeClr val="tx2"/>
            </a:solidFill>
          </a:ln>
        </p:spPr>
        <p:style>
          <a:lnRef idx="1">
            <a:schemeClr val="accent5"/>
          </a:lnRef>
          <a:fillRef idx="2">
            <a:schemeClr val="accent5"/>
          </a:fillRef>
          <a:effectRef idx="1">
            <a:schemeClr val="accent5"/>
          </a:effectRef>
          <a:fontRef idx="minor">
            <a:schemeClr val="dk1"/>
          </a:fontRef>
        </p:style>
        <p:txBody>
          <a:bodyPr rtlCol="0" anchor="ctr"/>
          <a:lstStyle/>
          <a:p>
            <a:pPr algn="ctr">
              <a:spcAft>
                <a:spcPts val="600"/>
              </a:spcAft>
            </a:pPr>
            <a:r>
              <a:rPr lang="ja-JP" altLang="en-US" sz="2000" b="1" dirty="0">
                <a:solidFill>
                  <a:schemeClr val="tx1"/>
                </a:solidFill>
                <a:latin typeface="Meiryo UI" panose="020B0604030504040204" pitchFamily="50" charset="-128"/>
                <a:ea typeface="Meiryo UI" panose="020B0604030504040204" pitchFamily="50" charset="-128"/>
                <a:cs typeface="メイリオ" pitchFamily="50" charset="-128"/>
              </a:rPr>
              <a:t>家計急変制度の申請手続きについて</a:t>
            </a:r>
            <a:endParaRPr lang="en-US" altLang="ja-JP" sz="2000" b="1" dirty="0">
              <a:solidFill>
                <a:schemeClr val="tx1"/>
              </a:solidFill>
              <a:latin typeface="Meiryo UI" panose="020B0604030504040204" pitchFamily="50" charset="-128"/>
              <a:ea typeface="Meiryo UI" panose="020B0604030504040204" pitchFamily="50" charset="-128"/>
              <a:cs typeface="メイリオ" pitchFamily="50" charset="-128"/>
            </a:endParaRPr>
          </a:p>
          <a:p>
            <a:pPr algn="ctr"/>
            <a:r>
              <a:rPr lang="ja-JP" altLang="en-US" sz="1400" b="1" dirty="0">
                <a:solidFill>
                  <a:srgbClr val="0066FF"/>
                </a:solidFill>
                <a:latin typeface="Meiryo UI" panose="020B0604030504040204" pitchFamily="50" charset="-128"/>
                <a:ea typeface="Meiryo UI" panose="020B0604030504040204" pitchFamily="50" charset="-128"/>
              </a:rPr>
              <a:t>通常制度と家計急変制度を重複して申請することはできません</a:t>
            </a:r>
            <a:r>
              <a:rPr lang="en-US" altLang="ja-JP" sz="1400" b="1" dirty="0">
                <a:solidFill>
                  <a:srgbClr val="0066FF"/>
                </a:solidFill>
                <a:latin typeface="Meiryo UI" panose="020B0604030504040204" pitchFamily="50" charset="-128"/>
                <a:ea typeface="Meiryo UI" panose="020B0604030504040204" pitchFamily="50" charset="-128"/>
              </a:rPr>
              <a:t>‼</a:t>
            </a:r>
          </a:p>
        </p:txBody>
      </p:sp>
      <p:pic>
        <p:nvPicPr>
          <p:cNvPr id="14" name="グラフィックス 13" descr="警告 単色塗りつぶし">
            <a:extLst>
              <a:ext uri="{FF2B5EF4-FFF2-40B4-BE49-F238E27FC236}">
                <a16:creationId xmlns:a16="http://schemas.microsoft.com/office/drawing/2014/main" id="{648D7CD5-E409-467D-A756-CBB1AB0D558C}"/>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56436" y="864163"/>
            <a:ext cx="269875" cy="269875"/>
          </a:xfrm>
          <a:prstGeom prst="rect">
            <a:avLst/>
          </a:prstGeom>
          <a:effectLst/>
        </p:spPr>
      </p:pic>
      <p:sp>
        <p:nvSpPr>
          <p:cNvPr id="25" name="四角形: 角を丸くする 24">
            <a:extLst>
              <a:ext uri="{FF2B5EF4-FFF2-40B4-BE49-F238E27FC236}">
                <a16:creationId xmlns:a16="http://schemas.microsoft.com/office/drawing/2014/main" id="{E7C2F8EE-39A6-4639-8C42-C49E8E180CCD}"/>
              </a:ext>
            </a:extLst>
          </p:cNvPr>
          <p:cNvSpPr/>
          <p:nvPr/>
        </p:nvSpPr>
        <p:spPr>
          <a:xfrm>
            <a:off x="248381" y="3723572"/>
            <a:ext cx="1104900" cy="313266"/>
          </a:xfrm>
          <a:prstGeom prst="roundRect">
            <a:avLst/>
          </a:prstGeom>
          <a:gradFill>
            <a:gsLst>
              <a:gs pos="0">
                <a:srgbClr val="0066FF"/>
              </a:gs>
              <a:gs pos="80000">
                <a:schemeClr val="accent5">
                  <a:shade val="93000"/>
                  <a:satMod val="130000"/>
                </a:schemeClr>
              </a:gs>
              <a:gs pos="100000">
                <a:schemeClr val="accent5">
                  <a:shade val="94000"/>
                  <a:satMod val="135000"/>
                </a:schemeClr>
              </a:gs>
            </a:gsLst>
          </a:gradFill>
        </p:spPr>
        <p:style>
          <a:lnRef idx="0">
            <a:schemeClr val="accent5"/>
          </a:lnRef>
          <a:fillRef idx="3">
            <a:schemeClr val="accent5"/>
          </a:fillRef>
          <a:effectRef idx="3">
            <a:schemeClr val="accent5"/>
          </a:effectRef>
          <a:fontRef idx="minor">
            <a:schemeClr val="lt1"/>
          </a:fontRef>
        </p:style>
        <p:txBody>
          <a:bodyPr rtlCol="0" anchor="ctr"/>
          <a:lstStyle/>
          <a:p>
            <a:pPr algn="ctr"/>
            <a:r>
              <a:rPr kumimoji="1" lang="ja-JP" altLang="en-US" sz="1400" b="1" dirty="0">
                <a:solidFill>
                  <a:schemeClr val="bg1"/>
                </a:solidFill>
              </a:rPr>
              <a:t>申請要件</a:t>
            </a:r>
          </a:p>
        </p:txBody>
      </p:sp>
      <p:sp>
        <p:nvSpPr>
          <p:cNvPr id="41" name="四角形: 角を丸くする 40">
            <a:extLst>
              <a:ext uri="{FF2B5EF4-FFF2-40B4-BE49-F238E27FC236}">
                <a16:creationId xmlns:a16="http://schemas.microsoft.com/office/drawing/2014/main" id="{F46FF5D7-6CB2-4D0C-93F2-AA122F00A097}"/>
              </a:ext>
            </a:extLst>
          </p:cNvPr>
          <p:cNvSpPr/>
          <p:nvPr/>
        </p:nvSpPr>
        <p:spPr>
          <a:xfrm>
            <a:off x="248381" y="7246395"/>
            <a:ext cx="1104900" cy="313266"/>
          </a:xfrm>
          <a:prstGeom prst="roundRect">
            <a:avLst/>
          </a:prstGeom>
          <a:gradFill>
            <a:gsLst>
              <a:gs pos="0">
                <a:srgbClr val="C00000"/>
              </a:gs>
              <a:gs pos="80000">
                <a:srgbClr val="FF6699"/>
              </a:gs>
              <a:gs pos="100000">
                <a:srgbClr val="FF6699"/>
              </a:gs>
            </a:gsLst>
          </a:gradFill>
        </p:spPr>
        <p:style>
          <a:lnRef idx="0">
            <a:schemeClr val="accent2"/>
          </a:lnRef>
          <a:fillRef idx="3">
            <a:schemeClr val="accent2"/>
          </a:fillRef>
          <a:effectRef idx="3">
            <a:schemeClr val="accent2"/>
          </a:effectRef>
          <a:fontRef idx="minor">
            <a:schemeClr val="lt1"/>
          </a:fontRef>
        </p:style>
        <p:txBody>
          <a:bodyPr rtlCol="0" anchor="ctr"/>
          <a:lstStyle/>
          <a:p>
            <a:pPr algn="ctr"/>
            <a:r>
              <a:rPr lang="ja-JP" altLang="en-US" sz="1400" b="1" dirty="0">
                <a:solidFill>
                  <a:schemeClr val="bg1"/>
                </a:solidFill>
              </a:rPr>
              <a:t>急変</a:t>
            </a:r>
            <a:r>
              <a:rPr kumimoji="1" lang="ja-JP" altLang="en-US" sz="1400" b="1" dirty="0">
                <a:solidFill>
                  <a:schemeClr val="bg1"/>
                </a:solidFill>
              </a:rPr>
              <a:t>要件</a:t>
            </a:r>
          </a:p>
        </p:txBody>
      </p:sp>
      <p:sp>
        <p:nvSpPr>
          <p:cNvPr id="30" name="吹き出し: 下矢印 29">
            <a:extLst>
              <a:ext uri="{FF2B5EF4-FFF2-40B4-BE49-F238E27FC236}">
                <a16:creationId xmlns:a16="http://schemas.microsoft.com/office/drawing/2014/main" id="{01C298FA-6250-482A-B3ED-F1A1B959C62E}"/>
              </a:ext>
            </a:extLst>
          </p:cNvPr>
          <p:cNvSpPr/>
          <p:nvPr/>
        </p:nvSpPr>
        <p:spPr>
          <a:xfrm>
            <a:off x="5475816" y="8917517"/>
            <a:ext cx="1574800" cy="440266"/>
          </a:xfrm>
          <a:prstGeom prst="downArrowCallout">
            <a:avLst>
              <a:gd name="adj1" fmla="val 59616"/>
              <a:gd name="adj2" fmla="val 63462"/>
              <a:gd name="adj3" fmla="val 25000"/>
              <a:gd name="adj4" fmla="val 64977"/>
            </a:avLst>
          </a:prstGeom>
          <a:gradFill>
            <a:gsLst>
              <a:gs pos="0">
                <a:srgbClr val="00CC66"/>
              </a:gs>
              <a:gs pos="48000">
                <a:srgbClr val="CCFFCC"/>
              </a:gs>
              <a:gs pos="100000">
                <a:schemeClr val="accent3">
                  <a:tint val="15000"/>
                  <a:satMod val="350000"/>
                </a:schemeClr>
              </a:gs>
            </a:gsLst>
          </a:gradFill>
          <a:ln>
            <a:solidFill>
              <a:srgbClr val="008080"/>
            </a:solidFill>
          </a:ln>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sz="1400" b="1" dirty="0">
                <a:solidFill>
                  <a:srgbClr val="008080"/>
                </a:solidFill>
              </a:rPr>
              <a:t>申請要件の確認</a:t>
            </a:r>
          </a:p>
        </p:txBody>
      </p:sp>
      <p:sp>
        <p:nvSpPr>
          <p:cNvPr id="2" name="スライド番号プレースホルダー 1">
            <a:extLst>
              <a:ext uri="{FF2B5EF4-FFF2-40B4-BE49-F238E27FC236}">
                <a16:creationId xmlns:a16="http://schemas.microsoft.com/office/drawing/2014/main" id="{D79B4A34-3D6E-4538-A799-10FAB46DE2E3}"/>
              </a:ext>
            </a:extLst>
          </p:cNvPr>
          <p:cNvSpPr>
            <a:spLocks noGrp="1"/>
          </p:cNvSpPr>
          <p:nvPr>
            <p:ph type="sldNum" sz="quarter" idx="12"/>
          </p:nvPr>
        </p:nvSpPr>
        <p:spPr>
          <a:xfrm>
            <a:off x="2760345" y="9204252"/>
            <a:ext cx="1680210" cy="517598"/>
          </a:xfrm>
        </p:spPr>
        <p:txBody>
          <a:bodyPr/>
          <a:lstStyle/>
          <a:p>
            <a:pPr algn="ctr"/>
            <a:fld id="{4074EEB8-9896-4BFA-86EE-39DB9FEDAC71}" type="slidenum">
              <a:rPr kumimoji="1" lang="ja-JP" altLang="en-US" smtClean="0"/>
              <a:pPr algn="ctr"/>
              <a:t>1</a:t>
            </a:fld>
            <a:endParaRPr kumimoji="1" lang="ja-JP" altLang="en-US" dirty="0"/>
          </a:p>
        </p:txBody>
      </p:sp>
    </p:spTree>
    <p:extLst>
      <p:ext uri="{BB962C8B-B14F-4D97-AF65-F5344CB8AC3E}">
        <p14:creationId xmlns:p14="http://schemas.microsoft.com/office/powerpoint/2010/main" val="3592704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 name="四角形: 角を丸くする 154">
            <a:extLst>
              <a:ext uri="{FF2B5EF4-FFF2-40B4-BE49-F238E27FC236}">
                <a16:creationId xmlns:a16="http://schemas.microsoft.com/office/drawing/2014/main" id="{3D46DDAC-0D19-49B0-BE43-DE8EB7932FEC}"/>
              </a:ext>
            </a:extLst>
          </p:cNvPr>
          <p:cNvSpPr/>
          <p:nvPr/>
        </p:nvSpPr>
        <p:spPr>
          <a:xfrm>
            <a:off x="689001" y="691415"/>
            <a:ext cx="6395424" cy="1841720"/>
          </a:xfrm>
          <a:prstGeom prst="roundRect">
            <a:avLst>
              <a:gd name="adj" fmla="val 8666"/>
            </a:avLst>
          </a:prstGeom>
          <a:solidFill>
            <a:srgbClr val="CC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
        <p:nvSpPr>
          <p:cNvPr id="95" name="四角形: 角を丸くする 94">
            <a:extLst>
              <a:ext uri="{FF2B5EF4-FFF2-40B4-BE49-F238E27FC236}">
                <a16:creationId xmlns:a16="http://schemas.microsoft.com/office/drawing/2014/main" id="{7A0DC2D6-DB15-4338-8E85-F7D5CEF76B6F}"/>
              </a:ext>
            </a:extLst>
          </p:cNvPr>
          <p:cNvSpPr/>
          <p:nvPr/>
        </p:nvSpPr>
        <p:spPr>
          <a:xfrm>
            <a:off x="690604" y="2872878"/>
            <a:ext cx="6395424" cy="6209337"/>
          </a:xfrm>
          <a:prstGeom prst="roundRect">
            <a:avLst>
              <a:gd name="adj" fmla="val 8666"/>
            </a:avLst>
          </a:prstGeom>
          <a:solidFill>
            <a:schemeClr val="accent2">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
        <p:nvSpPr>
          <p:cNvPr id="57" name="矢印: 下 56">
            <a:extLst>
              <a:ext uri="{FF2B5EF4-FFF2-40B4-BE49-F238E27FC236}">
                <a16:creationId xmlns:a16="http://schemas.microsoft.com/office/drawing/2014/main" id="{BF5B3C51-4D35-4E20-AB2C-1D48DA568A64}"/>
              </a:ext>
            </a:extLst>
          </p:cNvPr>
          <p:cNvSpPr/>
          <p:nvPr/>
        </p:nvSpPr>
        <p:spPr>
          <a:xfrm>
            <a:off x="612826" y="1202083"/>
            <a:ext cx="252146" cy="8028414"/>
          </a:xfrm>
          <a:prstGeom prst="downArrow">
            <a:avLst>
              <a:gd name="adj1" fmla="val 50000"/>
              <a:gd name="adj2" fmla="val 78943"/>
            </a:avLst>
          </a:prstGeom>
          <a:solidFill>
            <a:srgbClr val="00FF99">
              <a:alpha val="49804"/>
            </a:srgb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kumimoji="1" lang="ja-JP" altLang="en-US" sz="1400" b="1" dirty="0">
              <a:solidFill>
                <a:schemeClr val="tx1"/>
              </a:solidFill>
            </a:endParaRPr>
          </a:p>
        </p:txBody>
      </p:sp>
      <p:grpSp>
        <p:nvGrpSpPr>
          <p:cNvPr id="18" name="グループ化 17">
            <a:extLst>
              <a:ext uri="{FF2B5EF4-FFF2-40B4-BE49-F238E27FC236}">
                <a16:creationId xmlns:a16="http://schemas.microsoft.com/office/drawing/2014/main" id="{636E2A4F-5D2A-4C47-878B-46AF18AD050A}"/>
              </a:ext>
            </a:extLst>
          </p:cNvPr>
          <p:cNvGrpSpPr/>
          <p:nvPr/>
        </p:nvGrpSpPr>
        <p:grpSpPr>
          <a:xfrm>
            <a:off x="106937" y="99846"/>
            <a:ext cx="6880532" cy="390721"/>
            <a:chOff x="264845" y="2856067"/>
            <a:chExt cx="6660001" cy="390721"/>
          </a:xfrm>
        </p:grpSpPr>
        <p:sp>
          <p:nvSpPr>
            <p:cNvPr id="19" name="Line 6">
              <a:extLst>
                <a:ext uri="{FF2B5EF4-FFF2-40B4-BE49-F238E27FC236}">
                  <a16:creationId xmlns:a16="http://schemas.microsoft.com/office/drawing/2014/main" id="{F8798AC3-B6FD-4496-8D53-FF6FF8253A00}"/>
                </a:ext>
              </a:extLst>
            </p:cNvPr>
            <p:cNvSpPr>
              <a:spLocks noChangeShapeType="1"/>
            </p:cNvSpPr>
            <p:nvPr/>
          </p:nvSpPr>
          <p:spPr bwMode="auto">
            <a:xfrm>
              <a:off x="264846" y="3182098"/>
              <a:ext cx="6660000" cy="1322"/>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p>
          </p:txBody>
        </p:sp>
        <p:sp>
          <p:nvSpPr>
            <p:cNvPr id="20" name="AutoShape 7">
              <a:extLst>
                <a:ext uri="{FF2B5EF4-FFF2-40B4-BE49-F238E27FC236}">
                  <a16:creationId xmlns:a16="http://schemas.microsoft.com/office/drawing/2014/main" id="{BD4BDB7A-3365-4FAF-986C-310BC60BD41A}"/>
                </a:ext>
              </a:extLst>
            </p:cNvPr>
            <p:cNvSpPr>
              <a:spLocks noChangeArrowheads="1"/>
            </p:cNvSpPr>
            <p:nvPr/>
          </p:nvSpPr>
          <p:spPr bwMode="auto">
            <a:xfrm>
              <a:off x="264845" y="2856067"/>
              <a:ext cx="1167062" cy="390721"/>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要件確認</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sp>
        <p:nvSpPr>
          <p:cNvPr id="21" name="四角形: 角を丸くする 20">
            <a:extLst>
              <a:ext uri="{FF2B5EF4-FFF2-40B4-BE49-F238E27FC236}">
                <a16:creationId xmlns:a16="http://schemas.microsoft.com/office/drawing/2014/main" id="{A3EAFFE1-9D59-49D0-85DD-38DA70DE8654}"/>
              </a:ext>
            </a:extLst>
          </p:cNvPr>
          <p:cNvSpPr/>
          <p:nvPr/>
        </p:nvSpPr>
        <p:spPr>
          <a:xfrm>
            <a:off x="111211" y="561771"/>
            <a:ext cx="457200" cy="2440921"/>
          </a:xfrm>
          <a:prstGeom prst="roundRect">
            <a:avLst/>
          </a:prstGeom>
          <a:solidFill>
            <a:srgbClr val="CCFFFF"/>
          </a:solidFill>
          <a:ln w="6350"/>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endParaRPr kumimoji="1" lang="ja-JP" altLang="en-US" sz="1800" b="1" dirty="0">
              <a:solidFill>
                <a:schemeClr val="tx1"/>
              </a:solidFill>
            </a:endParaRPr>
          </a:p>
        </p:txBody>
      </p:sp>
      <p:sp>
        <p:nvSpPr>
          <p:cNvPr id="28" name="テキスト ボックス 27">
            <a:extLst>
              <a:ext uri="{FF2B5EF4-FFF2-40B4-BE49-F238E27FC236}">
                <a16:creationId xmlns:a16="http://schemas.microsoft.com/office/drawing/2014/main" id="{7C0A9A66-C307-4625-B111-4D2D25BB4732}"/>
              </a:ext>
            </a:extLst>
          </p:cNvPr>
          <p:cNvSpPr txBox="1"/>
          <p:nvPr/>
        </p:nvSpPr>
        <p:spPr>
          <a:xfrm>
            <a:off x="118398" y="962991"/>
            <a:ext cx="461665" cy="1443789"/>
          </a:xfrm>
          <a:prstGeom prst="rect">
            <a:avLst/>
          </a:prstGeom>
          <a:noFill/>
        </p:spPr>
        <p:txBody>
          <a:bodyPr vert="eaVert" wrap="square" rtlCol="0">
            <a:spAutoFit/>
          </a:bodyPr>
          <a:lstStyle/>
          <a:p>
            <a:pPr algn="ctr"/>
            <a:r>
              <a:rPr lang="ja-JP" altLang="en-US" sz="1800" b="1" dirty="0"/>
              <a:t>申 請 要 件</a:t>
            </a:r>
          </a:p>
        </p:txBody>
      </p:sp>
      <p:sp>
        <p:nvSpPr>
          <p:cNvPr id="22" name="矢印: 山形 21">
            <a:extLst>
              <a:ext uri="{FF2B5EF4-FFF2-40B4-BE49-F238E27FC236}">
                <a16:creationId xmlns:a16="http://schemas.microsoft.com/office/drawing/2014/main" id="{1E85A01A-1625-41A0-9BCE-5317E3B75331}"/>
              </a:ext>
            </a:extLst>
          </p:cNvPr>
          <p:cNvSpPr/>
          <p:nvPr/>
        </p:nvSpPr>
        <p:spPr>
          <a:xfrm rot="5400000">
            <a:off x="-2928965" y="5799439"/>
            <a:ext cx="6533018" cy="452667"/>
          </a:xfrm>
          <a:prstGeom prst="chevron">
            <a:avLst/>
          </a:prstGeom>
          <a:solidFill>
            <a:srgbClr val="FFCCCC"/>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normAutofit/>
          </a:bodyPr>
          <a:lstStyle/>
          <a:p>
            <a:pPr algn="ctr"/>
            <a:endParaRPr kumimoji="1" lang="ja-JP" altLang="en-US" sz="1400" b="1" dirty="0">
              <a:solidFill>
                <a:schemeClr val="tx1"/>
              </a:solidFill>
            </a:endParaRPr>
          </a:p>
        </p:txBody>
      </p:sp>
      <p:sp>
        <p:nvSpPr>
          <p:cNvPr id="23" name="テキスト ボックス 22">
            <a:extLst>
              <a:ext uri="{FF2B5EF4-FFF2-40B4-BE49-F238E27FC236}">
                <a16:creationId xmlns:a16="http://schemas.microsoft.com/office/drawing/2014/main" id="{8E1DDC26-8542-4B0B-91A8-F1ECD29A95D0}"/>
              </a:ext>
            </a:extLst>
          </p:cNvPr>
          <p:cNvSpPr txBox="1"/>
          <p:nvPr/>
        </p:nvSpPr>
        <p:spPr>
          <a:xfrm>
            <a:off x="132187" y="5400046"/>
            <a:ext cx="461665" cy="1443789"/>
          </a:xfrm>
          <a:prstGeom prst="rect">
            <a:avLst/>
          </a:prstGeom>
          <a:noFill/>
        </p:spPr>
        <p:txBody>
          <a:bodyPr vert="eaVert" wrap="square" rtlCol="0">
            <a:spAutoFit/>
          </a:bodyPr>
          <a:lstStyle/>
          <a:p>
            <a:pPr algn="ctr"/>
            <a:r>
              <a:rPr lang="ja-JP" altLang="en-US" sz="1800" dirty="0"/>
              <a:t> </a:t>
            </a:r>
            <a:r>
              <a:rPr lang="ja-JP" altLang="en-US" sz="1800" b="1" dirty="0"/>
              <a:t>急 変 要 件</a:t>
            </a:r>
          </a:p>
        </p:txBody>
      </p:sp>
      <p:graphicFrame>
        <p:nvGraphicFramePr>
          <p:cNvPr id="80" name="表 80">
            <a:extLst>
              <a:ext uri="{FF2B5EF4-FFF2-40B4-BE49-F238E27FC236}">
                <a16:creationId xmlns:a16="http://schemas.microsoft.com/office/drawing/2014/main" id="{D3A3446D-F912-4A41-9F23-96A69387E6D2}"/>
              </a:ext>
            </a:extLst>
          </p:cNvPr>
          <p:cNvGraphicFramePr>
            <a:graphicFrameLocks noGrp="1"/>
          </p:cNvGraphicFramePr>
          <p:nvPr/>
        </p:nvGraphicFramePr>
        <p:xfrm>
          <a:off x="1769534" y="3001994"/>
          <a:ext cx="4135967" cy="304800"/>
        </p:xfrm>
        <a:graphic>
          <a:graphicData uri="http://schemas.openxmlformats.org/drawingml/2006/table">
            <a:tbl>
              <a:tblPr firstRow="1" bandRow="1">
                <a:tableStyleId>{5C22544A-7EE6-4342-B048-85BDC9FD1C3A}</a:tableStyleId>
              </a:tblPr>
              <a:tblGrid>
                <a:gridCol w="4135967">
                  <a:extLst>
                    <a:ext uri="{9D8B030D-6E8A-4147-A177-3AD203B41FA5}">
                      <a16:colId xmlns:a16="http://schemas.microsoft.com/office/drawing/2014/main" val="125364823"/>
                    </a:ext>
                  </a:extLst>
                </a:gridCol>
              </a:tblGrid>
              <a:tr h="210608">
                <a:tc>
                  <a:txBody>
                    <a:bodyPr/>
                    <a:lstStyle/>
                    <a:p>
                      <a:pPr algn="ctr"/>
                      <a:r>
                        <a:rPr kumimoji="1" lang="en-US" altLang="ja-JP" sz="1400" b="0" dirty="0">
                          <a:solidFill>
                            <a:srgbClr val="7030A0"/>
                          </a:solidFill>
                          <a:latin typeface="High Tower Text" panose="02040502050506030303" pitchFamily="18" charset="0"/>
                          <a:ea typeface="メイリオ" panose="020B0604030504040204" pitchFamily="50" charset="-128"/>
                        </a:rPr>
                        <a:t>※</a:t>
                      </a:r>
                      <a:r>
                        <a:rPr kumimoji="1" lang="ja-JP" altLang="en-US" sz="1400" b="0" dirty="0">
                          <a:solidFill>
                            <a:srgbClr val="7030A0"/>
                          </a:solidFill>
                          <a:latin typeface="High Tower Text" panose="02040502050506030303" pitchFamily="18" charset="0"/>
                          <a:ea typeface="メイリオ" panose="020B0604030504040204" pitchFamily="50" charset="-128"/>
                        </a:rPr>
                        <a:t>家計急変が起きた保護者毎に確認してください</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82" name="表 80">
            <a:extLst>
              <a:ext uri="{FF2B5EF4-FFF2-40B4-BE49-F238E27FC236}">
                <a16:creationId xmlns:a16="http://schemas.microsoft.com/office/drawing/2014/main" id="{6EBB06E4-DE22-4A60-A5EC-2B54D836EAEA}"/>
              </a:ext>
            </a:extLst>
          </p:cNvPr>
          <p:cNvGraphicFramePr>
            <a:graphicFrameLocks noGrp="1"/>
          </p:cNvGraphicFramePr>
          <p:nvPr/>
        </p:nvGraphicFramePr>
        <p:xfrm>
          <a:off x="3788409" y="1035239"/>
          <a:ext cx="2637367" cy="312209"/>
        </p:xfrm>
        <a:graphic>
          <a:graphicData uri="http://schemas.openxmlformats.org/drawingml/2006/table">
            <a:tbl>
              <a:tblPr firstRow="1" bandRow="1">
                <a:tableStyleId>{5C22544A-7EE6-4342-B048-85BDC9FD1C3A}</a:tableStyleId>
              </a:tblPr>
              <a:tblGrid>
                <a:gridCol w="2637367">
                  <a:extLst>
                    <a:ext uri="{9D8B030D-6E8A-4147-A177-3AD203B41FA5}">
                      <a16:colId xmlns:a16="http://schemas.microsoft.com/office/drawing/2014/main" val="125364823"/>
                    </a:ext>
                  </a:extLst>
                </a:gridCol>
              </a:tblGrid>
              <a:tr h="312209">
                <a:tc>
                  <a:txBody>
                    <a:bodyPr/>
                    <a:lstStyle/>
                    <a:p>
                      <a:pPr algn="l"/>
                      <a:r>
                        <a:rPr kumimoji="1" lang="ja-JP" altLang="en-US" sz="1400" b="1" dirty="0">
                          <a:solidFill>
                            <a:srgbClr val="FF0000"/>
                          </a:solidFill>
                          <a:latin typeface="Meiryo UI" panose="020B0604030504040204" pitchFamily="50" charset="-128"/>
                          <a:ea typeface="Meiryo UI" panose="020B0604030504040204" pitchFamily="50" charset="-128"/>
                        </a:rPr>
                        <a:t>✕ </a:t>
                      </a:r>
                      <a:r>
                        <a:rPr kumimoji="1" lang="ja-JP" altLang="en-US" sz="1400" dirty="0">
                          <a:solidFill>
                            <a:schemeClr val="tx1"/>
                          </a:solidFill>
                          <a:latin typeface="Meiryo UI" panose="020B0604030504040204" pitchFamily="50" charset="-128"/>
                          <a:ea typeface="Meiryo UI" panose="020B0604030504040204" pitchFamily="50" charset="-128"/>
                        </a:rPr>
                        <a:t>二重申請不可</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83" name="表 80">
            <a:extLst>
              <a:ext uri="{FF2B5EF4-FFF2-40B4-BE49-F238E27FC236}">
                <a16:creationId xmlns:a16="http://schemas.microsoft.com/office/drawing/2014/main" id="{0B09A383-CA53-425A-B1AD-149B242BC11D}"/>
              </a:ext>
            </a:extLst>
          </p:cNvPr>
          <p:cNvGraphicFramePr>
            <a:graphicFrameLocks noGrp="1"/>
          </p:cNvGraphicFramePr>
          <p:nvPr>
            <p:extLst>
              <p:ext uri="{D42A27DB-BD31-4B8C-83A1-F6EECF244321}">
                <p14:modId xmlns:p14="http://schemas.microsoft.com/office/powerpoint/2010/main" val="1356738274"/>
              </p:ext>
            </p:extLst>
          </p:nvPr>
        </p:nvGraphicFramePr>
        <p:xfrm>
          <a:off x="891115" y="1930677"/>
          <a:ext cx="3152718" cy="312209"/>
        </p:xfrm>
        <a:graphic>
          <a:graphicData uri="http://schemas.openxmlformats.org/drawingml/2006/table">
            <a:tbl>
              <a:tblPr firstRow="1" bandRow="1">
                <a:tableStyleId>{5C22544A-7EE6-4342-B048-85BDC9FD1C3A}</a:tableStyleId>
              </a:tblPr>
              <a:tblGrid>
                <a:gridCol w="3152718">
                  <a:extLst>
                    <a:ext uri="{9D8B030D-6E8A-4147-A177-3AD203B41FA5}">
                      <a16:colId xmlns:a16="http://schemas.microsoft.com/office/drawing/2014/main" val="125364823"/>
                    </a:ext>
                  </a:extLst>
                </a:gridCol>
              </a:tblGrid>
              <a:tr h="312209">
                <a:tc>
                  <a:txBody>
                    <a:bodyPr/>
                    <a:lstStyle/>
                    <a:p>
                      <a:pPr algn="l"/>
                      <a:r>
                        <a:rPr kumimoji="1" lang="en-US" altLang="ja-JP" sz="1400" dirty="0">
                          <a:solidFill>
                            <a:schemeClr val="tx1"/>
                          </a:solidFill>
                          <a:latin typeface="Meiryo UI" panose="020B0604030504040204" pitchFamily="50" charset="-128"/>
                          <a:ea typeface="Meiryo UI" panose="020B0604030504040204" pitchFamily="50" charset="-128"/>
                        </a:rPr>
                        <a:t>p</a:t>
                      </a:r>
                      <a:r>
                        <a:rPr kumimoji="1" lang="ja-JP" altLang="en-US" sz="1400" dirty="0">
                          <a:solidFill>
                            <a:schemeClr val="tx1"/>
                          </a:solidFill>
                          <a:latin typeface="Meiryo UI" panose="020B0604030504040204" pitchFamily="50" charset="-128"/>
                          <a:ea typeface="Meiryo UI" panose="020B0604030504040204" pitchFamily="50" charset="-128"/>
                        </a:rPr>
                        <a:t>１の申請要件②～④全てに該当します</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84" name="表 80">
            <a:extLst>
              <a:ext uri="{FF2B5EF4-FFF2-40B4-BE49-F238E27FC236}">
                <a16:creationId xmlns:a16="http://schemas.microsoft.com/office/drawing/2014/main" id="{AD6C7D57-FFCC-4633-8667-81321BA8EF6E}"/>
              </a:ext>
            </a:extLst>
          </p:cNvPr>
          <p:cNvGraphicFramePr>
            <a:graphicFrameLocks noGrp="1"/>
          </p:cNvGraphicFramePr>
          <p:nvPr/>
        </p:nvGraphicFramePr>
        <p:xfrm>
          <a:off x="1039282" y="4521305"/>
          <a:ext cx="4650318" cy="320674"/>
        </p:xfrm>
        <a:graphic>
          <a:graphicData uri="http://schemas.openxmlformats.org/drawingml/2006/table">
            <a:tbl>
              <a:tblPr firstRow="1" bandRow="1">
                <a:tableStyleId>{5C22544A-7EE6-4342-B048-85BDC9FD1C3A}</a:tableStyleId>
              </a:tblPr>
              <a:tblGrid>
                <a:gridCol w="4650318">
                  <a:extLst>
                    <a:ext uri="{9D8B030D-6E8A-4147-A177-3AD203B41FA5}">
                      <a16:colId xmlns:a16="http://schemas.microsoft.com/office/drawing/2014/main" val="125364823"/>
                    </a:ext>
                  </a:extLst>
                </a:gridCol>
              </a:tblGrid>
              <a:tr h="320674">
                <a:tc>
                  <a:txBody>
                    <a:bodyPr/>
                    <a:lstStyle/>
                    <a:p>
                      <a:pPr algn="l"/>
                      <a:r>
                        <a:rPr kumimoji="1" lang="ja-JP" altLang="en-US" sz="1100" b="0" dirty="0">
                          <a:solidFill>
                            <a:schemeClr val="tx1"/>
                          </a:solidFill>
                          <a:latin typeface="Meiryo UI" panose="020B0604030504040204" pitchFamily="50" charset="-128"/>
                          <a:ea typeface="Meiryo UI" panose="020B0604030504040204" pitchFamily="50" charset="-128"/>
                        </a:rPr>
                        <a:t>急変事由を以下</a:t>
                      </a:r>
                      <a:r>
                        <a:rPr kumimoji="1" lang="en-US" altLang="ja-JP" sz="1100" b="0" dirty="0">
                          <a:solidFill>
                            <a:schemeClr val="tx1"/>
                          </a:solidFill>
                          <a:latin typeface="Meiryo UI" panose="020B0604030504040204" pitchFamily="50" charset="-128"/>
                          <a:ea typeface="Meiryo UI" panose="020B0604030504040204" pitchFamily="50" charset="-128"/>
                        </a:rPr>
                        <a:t>a</a:t>
                      </a:r>
                      <a:r>
                        <a:rPr kumimoji="1" lang="ja-JP" altLang="en-US" sz="1100" b="0" dirty="0">
                          <a:solidFill>
                            <a:schemeClr val="tx1"/>
                          </a:solidFill>
                          <a:latin typeface="Meiryo UI" panose="020B0604030504040204" pitchFamily="50" charset="-128"/>
                          <a:ea typeface="Meiryo UI" panose="020B0604030504040204" pitchFamily="50" charset="-128"/>
                        </a:rPr>
                        <a:t>～</a:t>
                      </a:r>
                      <a:r>
                        <a:rPr kumimoji="1" lang="en-US" altLang="ja-JP" sz="1100" b="0" dirty="0">
                          <a:solidFill>
                            <a:schemeClr val="tx1"/>
                          </a:solidFill>
                          <a:latin typeface="Meiryo UI" panose="020B0604030504040204" pitchFamily="50" charset="-128"/>
                          <a:ea typeface="Meiryo UI" panose="020B0604030504040204" pitchFamily="50" charset="-128"/>
                        </a:rPr>
                        <a:t>d</a:t>
                      </a:r>
                      <a:r>
                        <a:rPr kumimoji="1" lang="ja-JP" altLang="en-US" sz="1100" b="0" dirty="0">
                          <a:solidFill>
                            <a:schemeClr val="tx1"/>
                          </a:solidFill>
                          <a:latin typeface="Meiryo UI" panose="020B0604030504040204" pitchFamily="50" charset="-128"/>
                          <a:ea typeface="Meiryo UI" panose="020B0604030504040204" pitchFamily="50" charset="-128"/>
                        </a:rPr>
                        <a:t>から選択し、申請書に記入ください。</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86" name="表 80">
            <a:extLst>
              <a:ext uri="{FF2B5EF4-FFF2-40B4-BE49-F238E27FC236}">
                <a16:creationId xmlns:a16="http://schemas.microsoft.com/office/drawing/2014/main" id="{632A0943-BAF8-4F35-8C9D-FB2A7067A499}"/>
              </a:ext>
            </a:extLst>
          </p:cNvPr>
          <p:cNvGraphicFramePr>
            <a:graphicFrameLocks noGrp="1"/>
          </p:cNvGraphicFramePr>
          <p:nvPr/>
        </p:nvGraphicFramePr>
        <p:xfrm>
          <a:off x="900854" y="1077573"/>
          <a:ext cx="2312246" cy="312209"/>
        </p:xfrm>
        <a:graphic>
          <a:graphicData uri="http://schemas.openxmlformats.org/drawingml/2006/table">
            <a:tbl>
              <a:tblPr firstRow="1" bandRow="1">
                <a:tableStyleId>{5C22544A-7EE6-4342-B048-85BDC9FD1C3A}</a:tableStyleId>
              </a:tblPr>
              <a:tblGrid>
                <a:gridCol w="2312246">
                  <a:extLst>
                    <a:ext uri="{9D8B030D-6E8A-4147-A177-3AD203B41FA5}">
                      <a16:colId xmlns:a16="http://schemas.microsoft.com/office/drawing/2014/main" val="125364823"/>
                    </a:ext>
                  </a:extLst>
                </a:gridCol>
              </a:tblGrid>
              <a:tr h="312209">
                <a:tc>
                  <a:txBody>
                    <a:bodyPr/>
                    <a:lstStyle/>
                    <a:p>
                      <a:pPr algn="l"/>
                      <a:r>
                        <a:rPr kumimoji="1" lang="ja-JP" altLang="en-US" sz="1400" dirty="0">
                          <a:solidFill>
                            <a:schemeClr val="tx1"/>
                          </a:solidFill>
                          <a:latin typeface="Meiryo UI" panose="020B0604030504040204" pitchFamily="50" charset="-128"/>
                          <a:ea typeface="Meiryo UI" panose="020B0604030504040204" pitchFamily="50" charset="-128"/>
                        </a:rPr>
                        <a:t>通常制度は申請していません</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87" name="表 80">
            <a:extLst>
              <a:ext uri="{FF2B5EF4-FFF2-40B4-BE49-F238E27FC236}">
                <a16:creationId xmlns:a16="http://schemas.microsoft.com/office/drawing/2014/main" id="{6B048821-8718-42BC-B39D-B10D55619CDB}"/>
              </a:ext>
            </a:extLst>
          </p:cNvPr>
          <p:cNvGraphicFramePr>
            <a:graphicFrameLocks noGrp="1"/>
          </p:cNvGraphicFramePr>
          <p:nvPr/>
        </p:nvGraphicFramePr>
        <p:xfrm>
          <a:off x="926254" y="4255060"/>
          <a:ext cx="2477346" cy="312209"/>
        </p:xfrm>
        <a:graphic>
          <a:graphicData uri="http://schemas.openxmlformats.org/drawingml/2006/table">
            <a:tbl>
              <a:tblPr firstRow="1" bandRow="1">
                <a:tableStyleId>{5C22544A-7EE6-4342-B048-85BDC9FD1C3A}</a:tableStyleId>
              </a:tblPr>
              <a:tblGrid>
                <a:gridCol w="2477346">
                  <a:extLst>
                    <a:ext uri="{9D8B030D-6E8A-4147-A177-3AD203B41FA5}">
                      <a16:colId xmlns:a16="http://schemas.microsoft.com/office/drawing/2014/main" val="125364823"/>
                    </a:ext>
                  </a:extLst>
                </a:gridCol>
              </a:tblGrid>
              <a:tr h="312209">
                <a:tc>
                  <a:txBody>
                    <a:bodyPr/>
                    <a:lstStyle/>
                    <a:p>
                      <a:pPr algn="l"/>
                      <a:r>
                        <a:rPr kumimoji="1" lang="ja-JP" altLang="en-US" sz="1400" dirty="0">
                          <a:solidFill>
                            <a:schemeClr val="tx1"/>
                          </a:solidFill>
                          <a:latin typeface="Meiryo UI" panose="020B0604030504040204" pitchFamily="50" charset="-128"/>
                          <a:ea typeface="Meiryo UI" panose="020B0604030504040204" pitchFamily="50" charset="-128"/>
                        </a:rPr>
                        <a:t>急変事由は対象となるものです</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88" name="表 80">
            <a:extLst>
              <a:ext uri="{FF2B5EF4-FFF2-40B4-BE49-F238E27FC236}">
                <a16:creationId xmlns:a16="http://schemas.microsoft.com/office/drawing/2014/main" id="{9E586891-A1F3-4E47-A9A1-D76AEB37D71D}"/>
              </a:ext>
            </a:extLst>
          </p:cNvPr>
          <p:cNvGraphicFramePr>
            <a:graphicFrameLocks noGrp="1"/>
          </p:cNvGraphicFramePr>
          <p:nvPr/>
        </p:nvGraphicFramePr>
        <p:xfrm>
          <a:off x="5651501" y="3306792"/>
          <a:ext cx="1223434" cy="312209"/>
        </p:xfrm>
        <a:graphic>
          <a:graphicData uri="http://schemas.openxmlformats.org/drawingml/2006/table">
            <a:tbl>
              <a:tblPr firstRow="1" bandRow="1">
                <a:tableStyleId>{5C22544A-7EE6-4342-B048-85BDC9FD1C3A}</a:tableStyleId>
              </a:tblPr>
              <a:tblGrid>
                <a:gridCol w="1223434">
                  <a:extLst>
                    <a:ext uri="{9D8B030D-6E8A-4147-A177-3AD203B41FA5}">
                      <a16:colId xmlns:a16="http://schemas.microsoft.com/office/drawing/2014/main" val="125364823"/>
                    </a:ext>
                  </a:extLst>
                </a:gridCol>
              </a:tblGrid>
              <a:tr h="312209">
                <a:tc>
                  <a:txBody>
                    <a:bodyPr/>
                    <a:lstStyle/>
                    <a:p>
                      <a:pPr algn="l"/>
                      <a:r>
                        <a:rPr kumimoji="1" lang="ja-JP" altLang="en-US" sz="1400" dirty="0">
                          <a:solidFill>
                            <a:srgbClr val="FF0000"/>
                          </a:solidFill>
                          <a:latin typeface="Meiryo UI" panose="020B0604030504040204" pitchFamily="50" charset="-128"/>
                          <a:ea typeface="Meiryo UI" panose="020B0604030504040204" pitchFamily="50" charset="-128"/>
                        </a:rPr>
                        <a:t>✕ </a:t>
                      </a:r>
                      <a:r>
                        <a:rPr kumimoji="1" lang="ja-JP" altLang="en-US" sz="1400" b="1" dirty="0">
                          <a:solidFill>
                            <a:schemeClr val="tx1"/>
                          </a:solidFill>
                          <a:latin typeface="Meiryo UI" panose="020B0604030504040204" pitchFamily="50" charset="-128"/>
                          <a:ea typeface="Meiryo UI" panose="020B0604030504040204" pitchFamily="50" charset="-128"/>
                        </a:rPr>
                        <a:t>申請不可</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89" name="表 80">
            <a:extLst>
              <a:ext uri="{FF2B5EF4-FFF2-40B4-BE49-F238E27FC236}">
                <a16:creationId xmlns:a16="http://schemas.microsoft.com/office/drawing/2014/main" id="{6ADAB1D7-DCB1-4706-9B9C-2132AAF04418}"/>
              </a:ext>
            </a:extLst>
          </p:cNvPr>
          <p:cNvGraphicFramePr>
            <a:graphicFrameLocks noGrp="1"/>
          </p:cNvGraphicFramePr>
          <p:nvPr/>
        </p:nvGraphicFramePr>
        <p:xfrm>
          <a:off x="905935" y="3315259"/>
          <a:ext cx="4063999" cy="312209"/>
        </p:xfrm>
        <a:graphic>
          <a:graphicData uri="http://schemas.openxmlformats.org/drawingml/2006/table">
            <a:tbl>
              <a:tblPr firstRow="1" bandRow="1">
                <a:tableStyleId>{5C22544A-7EE6-4342-B048-85BDC9FD1C3A}</a:tableStyleId>
              </a:tblPr>
              <a:tblGrid>
                <a:gridCol w="4063999">
                  <a:extLst>
                    <a:ext uri="{9D8B030D-6E8A-4147-A177-3AD203B41FA5}">
                      <a16:colId xmlns:a16="http://schemas.microsoft.com/office/drawing/2014/main" val="125364823"/>
                    </a:ext>
                  </a:extLst>
                </a:gridCol>
              </a:tblGrid>
              <a:tr h="312209">
                <a:tc>
                  <a:txBody>
                    <a:bodyPr/>
                    <a:lstStyle/>
                    <a:p>
                      <a:pPr algn="l"/>
                      <a:r>
                        <a:rPr kumimoji="1" lang="ja-JP" altLang="en-US" sz="1400" dirty="0">
                          <a:solidFill>
                            <a:schemeClr val="tx1"/>
                          </a:solidFill>
                          <a:latin typeface="Meiryo UI" panose="020B0604030504040204" pitchFamily="50" charset="-128"/>
                          <a:ea typeface="Meiryo UI" panose="020B0604030504040204" pitchFamily="50" charset="-128"/>
                        </a:rPr>
                        <a:t>家計急変が起きた日は令和８年</a:t>
                      </a:r>
                      <a:r>
                        <a:rPr kumimoji="1" lang="en-US" altLang="ja-JP" sz="1400" dirty="0">
                          <a:solidFill>
                            <a:schemeClr val="tx1"/>
                          </a:solidFill>
                          <a:latin typeface="Meiryo UI" panose="020B0604030504040204" pitchFamily="50" charset="-128"/>
                          <a:ea typeface="Meiryo UI" panose="020B0604030504040204" pitchFamily="50" charset="-128"/>
                        </a:rPr>
                        <a:t>12</a:t>
                      </a:r>
                      <a:r>
                        <a:rPr kumimoji="1" lang="ja-JP" altLang="en-US" sz="1400" dirty="0">
                          <a:solidFill>
                            <a:schemeClr val="tx1"/>
                          </a:solidFill>
                          <a:latin typeface="Meiryo UI" panose="020B0604030504040204" pitchFamily="50" charset="-128"/>
                          <a:ea typeface="Meiryo UI" panose="020B0604030504040204" pitchFamily="50" charset="-128"/>
                        </a:rPr>
                        <a:t>月１日以前です</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91" name="表 80">
            <a:extLst>
              <a:ext uri="{FF2B5EF4-FFF2-40B4-BE49-F238E27FC236}">
                <a16:creationId xmlns:a16="http://schemas.microsoft.com/office/drawing/2014/main" id="{4FBDB628-D109-4801-9DD5-1F758A7711AA}"/>
              </a:ext>
            </a:extLst>
          </p:cNvPr>
          <p:cNvGraphicFramePr>
            <a:graphicFrameLocks noGrp="1"/>
          </p:cNvGraphicFramePr>
          <p:nvPr/>
        </p:nvGraphicFramePr>
        <p:xfrm>
          <a:off x="3759202" y="1292628"/>
          <a:ext cx="3412065" cy="312209"/>
        </p:xfrm>
        <a:graphic>
          <a:graphicData uri="http://schemas.openxmlformats.org/drawingml/2006/table">
            <a:tbl>
              <a:tblPr firstRow="1" bandRow="1">
                <a:tableStyleId>{5C22544A-7EE6-4342-B048-85BDC9FD1C3A}</a:tableStyleId>
              </a:tblPr>
              <a:tblGrid>
                <a:gridCol w="3412065">
                  <a:extLst>
                    <a:ext uri="{9D8B030D-6E8A-4147-A177-3AD203B41FA5}">
                      <a16:colId xmlns:a16="http://schemas.microsoft.com/office/drawing/2014/main" val="125364823"/>
                    </a:ext>
                  </a:extLst>
                </a:gridCol>
              </a:tblGrid>
              <a:tr h="312209">
                <a:tc>
                  <a:txBody>
                    <a:bodyPr/>
                    <a:lstStyle/>
                    <a:p>
                      <a:pPr algn="l"/>
                      <a:r>
                        <a:rPr kumimoji="1" lang="ja-JP" altLang="en-US" sz="1100" b="0" dirty="0">
                          <a:solidFill>
                            <a:schemeClr val="tx1"/>
                          </a:solidFill>
                          <a:latin typeface="Meiryo UI" panose="020B0604030504040204" pitchFamily="50" charset="-128"/>
                          <a:ea typeface="Meiryo UI" panose="020B0604030504040204" pitchFamily="50" charset="-128"/>
                        </a:rPr>
                        <a:t>誤って申請した場合は、問合せ先までご連絡ください。</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92" name="表 80">
            <a:extLst>
              <a:ext uri="{FF2B5EF4-FFF2-40B4-BE49-F238E27FC236}">
                <a16:creationId xmlns:a16="http://schemas.microsoft.com/office/drawing/2014/main" id="{25DD65DF-0D25-45DF-B146-68F18E71FDD6}"/>
              </a:ext>
            </a:extLst>
          </p:cNvPr>
          <p:cNvGraphicFramePr>
            <a:graphicFrameLocks noGrp="1"/>
          </p:cNvGraphicFramePr>
          <p:nvPr/>
        </p:nvGraphicFramePr>
        <p:xfrm>
          <a:off x="4453467" y="1944223"/>
          <a:ext cx="1769533" cy="312209"/>
        </p:xfrm>
        <a:graphic>
          <a:graphicData uri="http://schemas.openxmlformats.org/drawingml/2006/table">
            <a:tbl>
              <a:tblPr firstRow="1" bandRow="1">
                <a:tableStyleId>{5C22544A-7EE6-4342-B048-85BDC9FD1C3A}</a:tableStyleId>
              </a:tblPr>
              <a:tblGrid>
                <a:gridCol w="1769533">
                  <a:extLst>
                    <a:ext uri="{9D8B030D-6E8A-4147-A177-3AD203B41FA5}">
                      <a16:colId xmlns:a16="http://schemas.microsoft.com/office/drawing/2014/main" val="125364823"/>
                    </a:ext>
                  </a:extLst>
                </a:gridCol>
              </a:tblGrid>
              <a:tr h="312209">
                <a:tc>
                  <a:txBody>
                    <a:bodyPr/>
                    <a:lstStyle/>
                    <a:p>
                      <a:pPr algn="l"/>
                      <a:r>
                        <a:rPr kumimoji="1" lang="ja-JP" altLang="en-US" sz="1400" dirty="0">
                          <a:solidFill>
                            <a:srgbClr val="FF0000"/>
                          </a:solidFill>
                          <a:latin typeface="Meiryo UI" panose="020B0604030504040204" pitchFamily="50" charset="-128"/>
                          <a:ea typeface="Meiryo UI" panose="020B0604030504040204" pitchFamily="50" charset="-128"/>
                        </a:rPr>
                        <a:t>✕ </a:t>
                      </a:r>
                      <a:r>
                        <a:rPr kumimoji="1" lang="ja-JP" altLang="en-US" sz="1400" dirty="0">
                          <a:solidFill>
                            <a:schemeClr val="tx1"/>
                          </a:solidFill>
                          <a:latin typeface="Meiryo UI" panose="020B0604030504040204" pitchFamily="50" charset="-128"/>
                          <a:ea typeface="Meiryo UI" panose="020B0604030504040204" pitchFamily="50" charset="-128"/>
                        </a:rPr>
                        <a:t>申請対象外</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93" name="表 80">
            <a:extLst>
              <a:ext uri="{FF2B5EF4-FFF2-40B4-BE49-F238E27FC236}">
                <a16:creationId xmlns:a16="http://schemas.microsoft.com/office/drawing/2014/main" id="{6101332A-3B50-4142-9450-4613EE9B32FD}"/>
              </a:ext>
            </a:extLst>
          </p:cNvPr>
          <p:cNvGraphicFramePr>
            <a:graphicFrameLocks noGrp="1"/>
          </p:cNvGraphicFramePr>
          <p:nvPr/>
        </p:nvGraphicFramePr>
        <p:xfrm>
          <a:off x="3411008" y="960310"/>
          <a:ext cx="378883" cy="388620"/>
        </p:xfrm>
        <a:graphic>
          <a:graphicData uri="http://schemas.openxmlformats.org/drawingml/2006/table">
            <a:tbl>
              <a:tblPr firstRow="1" bandRow="1">
                <a:tableStyleId>{5C22544A-7EE6-4342-B048-85BDC9FD1C3A}</a:tableStyleId>
              </a:tblPr>
              <a:tblGrid>
                <a:gridCol w="378883">
                  <a:extLst>
                    <a:ext uri="{9D8B030D-6E8A-4147-A177-3AD203B41FA5}">
                      <a16:colId xmlns:a16="http://schemas.microsoft.com/office/drawing/2014/main" val="125364823"/>
                    </a:ext>
                  </a:extLst>
                </a:gridCol>
              </a:tblGrid>
              <a:tr h="312209">
                <a:tc>
                  <a:txBody>
                    <a:bodyPr/>
                    <a:lstStyle/>
                    <a:p>
                      <a:pPr algn="ctr"/>
                      <a:r>
                        <a:rPr kumimoji="1" lang="en-US" altLang="ja-JP" sz="900" dirty="0">
                          <a:solidFill>
                            <a:srgbClr val="FF0000"/>
                          </a:solidFill>
                          <a:latin typeface="Meiryo UI" panose="020B0604030504040204" pitchFamily="50" charset="-128"/>
                          <a:ea typeface="Meiryo UI" panose="020B0604030504040204" pitchFamily="50" charset="-128"/>
                        </a:rPr>
                        <a:t>NO</a:t>
                      </a:r>
                    </a:p>
                    <a:p>
                      <a:pPr algn="ctr"/>
                      <a:r>
                        <a:rPr kumimoji="1" lang="ja-JP" altLang="en-US" sz="1050" dirty="0">
                          <a:solidFill>
                            <a:srgbClr val="FF0000"/>
                          </a:solidFill>
                          <a:latin typeface="Meiryo UI" panose="020B0604030504040204" pitchFamily="50" charset="-128"/>
                          <a:ea typeface="Meiryo UI" panose="020B0604030504040204" pitchFamily="50" charset="-128"/>
                        </a:rPr>
                        <a:t>➡</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97" name="表 80">
            <a:extLst>
              <a:ext uri="{FF2B5EF4-FFF2-40B4-BE49-F238E27FC236}">
                <a16:creationId xmlns:a16="http://schemas.microsoft.com/office/drawing/2014/main" id="{65CFF089-C419-4D10-8230-65FD0A9CBEAB}"/>
              </a:ext>
            </a:extLst>
          </p:cNvPr>
          <p:cNvGraphicFramePr>
            <a:graphicFrameLocks noGrp="1"/>
          </p:cNvGraphicFramePr>
          <p:nvPr/>
        </p:nvGraphicFramePr>
        <p:xfrm>
          <a:off x="3848096" y="4238121"/>
          <a:ext cx="1223434" cy="312209"/>
        </p:xfrm>
        <a:graphic>
          <a:graphicData uri="http://schemas.openxmlformats.org/drawingml/2006/table">
            <a:tbl>
              <a:tblPr firstRow="1" bandRow="1">
                <a:tableStyleId>{5C22544A-7EE6-4342-B048-85BDC9FD1C3A}</a:tableStyleId>
              </a:tblPr>
              <a:tblGrid>
                <a:gridCol w="1223434">
                  <a:extLst>
                    <a:ext uri="{9D8B030D-6E8A-4147-A177-3AD203B41FA5}">
                      <a16:colId xmlns:a16="http://schemas.microsoft.com/office/drawing/2014/main" val="125364823"/>
                    </a:ext>
                  </a:extLst>
                </a:gridCol>
              </a:tblGrid>
              <a:tr h="312209">
                <a:tc>
                  <a:txBody>
                    <a:bodyPr/>
                    <a:lstStyle/>
                    <a:p>
                      <a:pPr algn="l"/>
                      <a:r>
                        <a:rPr kumimoji="1" lang="ja-JP" altLang="en-US" sz="1400" dirty="0">
                          <a:solidFill>
                            <a:srgbClr val="FF0000"/>
                          </a:solidFill>
                          <a:latin typeface="Meiryo UI" panose="020B0604030504040204" pitchFamily="50" charset="-128"/>
                          <a:ea typeface="Meiryo UI" panose="020B0604030504040204" pitchFamily="50" charset="-128"/>
                        </a:rPr>
                        <a:t>✕ </a:t>
                      </a:r>
                      <a:r>
                        <a:rPr kumimoji="1" lang="ja-JP" altLang="en-US" sz="1400" dirty="0">
                          <a:solidFill>
                            <a:schemeClr val="tx1"/>
                          </a:solidFill>
                          <a:latin typeface="Meiryo UI" panose="020B0604030504040204" pitchFamily="50" charset="-128"/>
                          <a:ea typeface="Meiryo UI" panose="020B0604030504040204" pitchFamily="50" charset="-128"/>
                        </a:rPr>
                        <a:t>申請不可</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99" name="表 80">
            <a:extLst>
              <a:ext uri="{FF2B5EF4-FFF2-40B4-BE49-F238E27FC236}">
                <a16:creationId xmlns:a16="http://schemas.microsoft.com/office/drawing/2014/main" id="{B3EC3980-9C92-41FB-9401-30165B4772AF}"/>
              </a:ext>
            </a:extLst>
          </p:cNvPr>
          <p:cNvGraphicFramePr>
            <a:graphicFrameLocks noGrp="1"/>
          </p:cNvGraphicFramePr>
          <p:nvPr/>
        </p:nvGraphicFramePr>
        <p:xfrm>
          <a:off x="1435100" y="4830793"/>
          <a:ext cx="3073401" cy="312209"/>
        </p:xfrm>
        <a:graphic>
          <a:graphicData uri="http://schemas.openxmlformats.org/drawingml/2006/table">
            <a:tbl>
              <a:tblPr firstRow="1" bandRow="1">
                <a:tableStyleId>{5C22544A-7EE6-4342-B048-85BDC9FD1C3A}</a:tableStyleId>
              </a:tblPr>
              <a:tblGrid>
                <a:gridCol w="3073401">
                  <a:extLst>
                    <a:ext uri="{9D8B030D-6E8A-4147-A177-3AD203B41FA5}">
                      <a16:colId xmlns:a16="http://schemas.microsoft.com/office/drawing/2014/main" val="125364823"/>
                    </a:ext>
                  </a:extLst>
                </a:gridCol>
              </a:tblGrid>
              <a:tr h="312209">
                <a:tc>
                  <a:txBody>
                    <a:bodyPr/>
                    <a:lstStyle/>
                    <a:p>
                      <a:pPr algn="l"/>
                      <a:r>
                        <a:rPr kumimoji="1" lang="ja-JP" altLang="en-US" sz="1400" b="0" dirty="0">
                          <a:solidFill>
                            <a:schemeClr val="tx1"/>
                          </a:solidFill>
                          <a:latin typeface="Meiryo UI" panose="020B0604030504040204" pitchFamily="50" charset="-128"/>
                          <a:ea typeface="Meiryo UI" panose="020B0604030504040204" pitchFamily="50" charset="-128"/>
                        </a:rPr>
                        <a:t>ａ負傷、疾病による離職</a:t>
                      </a:r>
                      <a:r>
                        <a:rPr kumimoji="1" lang="ja-JP" altLang="en-US" sz="1050" b="0" dirty="0">
                          <a:solidFill>
                            <a:schemeClr val="tx1"/>
                          </a:solidFill>
                          <a:latin typeface="Meiryo UI" panose="020B0604030504040204" pitchFamily="50" charset="-128"/>
                          <a:ea typeface="Meiryo UI" panose="020B0604030504040204" pitchFamily="50" charset="-128"/>
                        </a:rPr>
                        <a:t>または</a:t>
                      </a:r>
                      <a:r>
                        <a:rPr kumimoji="1" lang="ja-JP" altLang="en-US" sz="1400" b="0" dirty="0">
                          <a:solidFill>
                            <a:schemeClr val="tx1"/>
                          </a:solidFill>
                          <a:latin typeface="Meiryo UI" panose="020B0604030504040204" pitchFamily="50" charset="-128"/>
                          <a:ea typeface="Meiryo UI" panose="020B0604030504040204" pitchFamily="50" charset="-128"/>
                        </a:rPr>
                        <a:t>休職等</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100" name="表 80">
            <a:extLst>
              <a:ext uri="{FF2B5EF4-FFF2-40B4-BE49-F238E27FC236}">
                <a16:creationId xmlns:a16="http://schemas.microsoft.com/office/drawing/2014/main" id="{B9952684-9910-4037-BAAC-63903AAF6CD4}"/>
              </a:ext>
            </a:extLst>
          </p:cNvPr>
          <p:cNvGraphicFramePr>
            <a:graphicFrameLocks noGrp="1"/>
          </p:cNvGraphicFramePr>
          <p:nvPr/>
        </p:nvGraphicFramePr>
        <p:xfrm>
          <a:off x="1435101" y="5607322"/>
          <a:ext cx="3073401" cy="312209"/>
        </p:xfrm>
        <a:graphic>
          <a:graphicData uri="http://schemas.openxmlformats.org/drawingml/2006/table">
            <a:tbl>
              <a:tblPr firstRow="1" bandRow="1">
                <a:tableStyleId>{5C22544A-7EE6-4342-B048-85BDC9FD1C3A}</a:tableStyleId>
              </a:tblPr>
              <a:tblGrid>
                <a:gridCol w="3073401">
                  <a:extLst>
                    <a:ext uri="{9D8B030D-6E8A-4147-A177-3AD203B41FA5}">
                      <a16:colId xmlns:a16="http://schemas.microsoft.com/office/drawing/2014/main" val="125364823"/>
                    </a:ext>
                  </a:extLst>
                </a:gridCol>
              </a:tblGrid>
              <a:tr h="312209">
                <a:tc>
                  <a:txBody>
                    <a:bodyPr/>
                    <a:lstStyle/>
                    <a:p>
                      <a:pPr algn="l"/>
                      <a:r>
                        <a:rPr kumimoji="1" lang="ja-JP" altLang="en-US" sz="1400" b="0" dirty="0">
                          <a:solidFill>
                            <a:schemeClr val="tx1"/>
                          </a:solidFill>
                          <a:latin typeface="Meiryo UI" panose="020B0604030504040204" pitchFamily="50" charset="-128"/>
                          <a:ea typeface="Meiryo UI" panose="020B0604030504040204" pitchFamily="50" charset="-128"/>
                        </a:rPr>
                        <a:t>ｂ自己の責めに帰さない離職</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101" name="表 80">
            <a:extLst>
              <a:ext uri="{FF2B5EF4-FFF2-40B4-BE49-F238E27FC236}">
                <a16:creationId xmlns:a16="http://schemas.microsoft.com/office/drawing/2014/main" id="{B78CB394-64E3-4C6B-8108-7F8F574ACCA1}"/>
              </a:ext>
            </a:extLst>
          </p:cNvPr>
          <p:cNvGraphicFramePr>
            <a:graphicFrameLocks noGrp="1"/>
          </p:cNvGraphicFramePr>
          <p:nvPr/>
        </p:nvGraphicFramePr>
        <p:xfrm>
          <a:off x="1435744" y="7205995"/>
          <a:ext cx="3054976" cy="312209"/>
        </p:xfrm>
        <a:graphic>
          <a:graphicData uri="http://schemas.openxmlformats.org/drawingml/2006/table">
            <a:tbl>
              <a:tblPr firstRow="1" bandRow="1">
                <a:tableStyleId>{5C22544A-7EE6-4342-B048-85BDC9FD1C3A}</a:tableStyleId>
              </a:tblPr>
              <a:tblGrid>
                <a:gridCol w="3054976">
                  <a:extLst>
                    <a:ext uri="{9D8B030D-6E8A-4147-A177-3AD203B41FA5}">
                      <a16:colId xmlns:a16="http://schemas.microsoft.com/office/drawing/2014/main" val="125364823"/>
                    </a:ext>
                  </a:extLst>
                </a:gridCol>
              </a:tblGrid>
              <a:tr h="312209">
                <a:tc>
                  <a:txBody>
                    <a:bodyPr/>
                    <a:lstStyle/>
                    <a:p>
                      <a:pPr algn="l"/>
                      <a:r>
                        <a:rPr kumimoji="1" lang="ja-JP" altLang="en-US" sz="1400" b="0" dirty="0">
                          <a:solidFill>
                            <a:schemeClr val="tx1"/>
                          </a:solidFill>
                          <a:latin typeface="Meiryo UI" panose="020B0604030504040204" pitchFamily="50" charset="-128"/>
                          <a:ea typeface="Meiryo UI" panose="020B0604030504040204" pitchFamily="50" charset="-128"/>
                        </a:rPr>
                        <a:t>ｃやむなく事業を廃止した（破産等）</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102" name="表 80">
            <a:extLst>
              <a:ext uri="{FF2B5EF4-FFF2-40B4-BE49-F238E27FC236}">
                <a16:creationId xmlns:a16="http://schemas.microsoft.com/office/drawing/2014/main" id="{736ECC40-A69A-462F-8807-78D2DD0816A4}"/>
              </a:ext>
            </a:extLst>
          </p:cNvPr>
          <p:cNvGraphicFramePr>
            <a:graphicFrameLocks noGrp="1"/>
          </p:cNvGraphicFramePr>
          <p:nvPr/>
        </p:nvGraphicFramePr>
        <p:xfrm>
          <a:off x="1433429" y="7949720"/>
          <a:ext cx="4500945" cy="312209"/>
        </p:xfrm>
        <a:graphic>
          <a:graphicData uri="http://schemas.openxmlformats.org/drawingml/2006/table">
            <a:tbl>
              <a:tblPr firstRow="1" bandRow="1">
                <a:tableStyleId>{5C22544A-7EE6-4342-B048-85BDC9FD1C3A}</a:tableStyleId>
              </a:tblPr>
              <a:tblGrid>
                <a:gridCol w="4500945">
                  <a:extLst>
                    <a:ext uri="{9D8B030D-6E8A-4147-A177-3AD203B41FA5}">
                      <a16:colId xmlns:a16="http://schemas.microsoft.com/office/drawing/2014/main" val="125364823"/>
                    </a:ext>
                  </a:extLst>
                </a:gridCol>
              </a:tblGrid>
              <a:tr h="312209">
                <a:tc>
                  <a:txBody>
                    <a:bodyPr/>
                    <a:lstStyle/>
                    <a:p>
                      <a:pPr algn="l"/>
                      <a:r>
                        <a:rPr kumimoji="1" lang="ja-JP" altLang="en-US" sz="1400" b="0" dirty="0">
                          <a:solidFill>
                            <a:schemeClr val="tx1"/>
                          </a:solidFill>
                          <a:latin typeface="Meiryo UI" panose="020B0604030504040204" pitchFamily="50" charset="-128"/>
                          <a:ea typeface="Meiryo UI" panose="020B0604030504040204" pitchFamily="50" charset="-128"/>
                        </a:rPr>
                        <a:t>ｄその他（経営悪化による減収、保護者が死亡等）</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103" name="表 103">
            <a:extLst>
              <a:ext uri="{FF2B5EF4-FFF2-40B4-BE49-F238E27FC236}">
                <a16:creationId xmlns:a16="http://schemas.microsoft.com/office/drawing/2014/main" id="{0A4571D5-476D-43D1-89FC-7C3AFCE06AD8}"/>
              </a:ext>
            </a:extLst>
          </p:cNvPr>
          <p:cNvGraphicFramePr>
            <a:graphicFrameLocks noGrp="1"/>
          </p:cNvGraphicFramePr>
          <p:nvPr/>
        </p:nvGraphicFramePr>
        <p:xfrm>
          <a:off x="1508760" y="8460200"/>
          <a:ext cx="4800600" cy="370840"/>
        </p:xfrm>
        <a:graphic>
          <a:graphicData uri="http://schemas.openxmlformats.org/drawingml/2006/table">
            <a:tbl>
              <a:tblPr firstRow="1" bandRow="1">
                <a:tableStyleId>{5C22544A-7EE6-4342-B048-85BDC9FD1C3A}</a:tableStyleId>
              </a:tblPr>
              <a:tblGrid>
                <a:gridCol w="4800600">
                  <a:extLst>
                    <a:ext uri="{9D8B030D-6E8A-4147-A177-3AD203B41FA5}">
                      <a16:colId xmlns:a16="http://schemas.microsoft.com/office/drawing/2014/main" val="2313963766"/>
                    </a:ext>
                  </a:extLst>
                </a:gridCol>
              </a:tblGrid>
              <a:tr h="370840">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具体的な内容：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65309053"/>
                  </a:ext>
                </a:extLst>
              </a:tr>
            </a:tbl>
          </a:graphicData>
        </a:graphic>
      </p:graphicFrame>
      <p:graphicFrame>
        <p:nvGraphicFramePr>
          <p:cNvPr id="104" name="表 103">
            <a:extLst>
              <a:ext uri="{FF2B5EF4-FFF2-40B4-BE49-F238E27FC236}">
                <a16:creationId xmlns:a16="http://schemas.microsoft.com/office/drawing/2014/main" id="{0028C9E1-3C07-413C-9672-7F4895A8103C}"/>
              </a:ext>
            </a:extLst>
          </p:cNvPr>
          <p:cNvGraphicFramePr>
            <a:graphicFrameLocks noGrp="1"/>
          </p:cNvGraphicFramePr>
          <p:nvPr>
            <p:extLst>
              <p:ext uri="{D42A27DB-BD31-4B8C-83A1-F6EECF244321}">
                <p14:modId xmlns:p14="http://schemas.microsoft.com/office/powerpoint/2010/main" val="2459373234"/>
              </p:ext>
            </p:extLst>
          </p:nvPr>
        </p:nvGraphicFramePr>
        <p:xfrm>
          <a:off x="1434898" y="5919430"/>
          <a:ext cx="5480051" cy="370840"/>
        </p:xfrm>
        <a:graphic>
          <a:graphicData uri="http://schemas.openxmlformats.org/drawingml/2006/table">
            <a:tbl>
              <a:tblPr firstRow="1" bandRow="1">
                <a:tableStyleId>{5C22544A-7EE6-4342-B048-85BDC9FD1C3A}</a:tableStyleId>
              </a:tblPr>
              <a:tblGrid>
                <a:gridCol w="5480051">
                  <a:extLst>
                    <a:ext uri="{9D8B030D-6E8A-4147-A177-3AD203B41FA5}">
                      <a16:colId xmlns:a16="http://schemas.microsoft.com/office/drawing/2014/main" val="2313963766"/>
                    </a:ext>
                  </a:extLst>
                </a:gridCol>
              </a:tblGrid>
              <a:tr h="370840">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離職理由コード：</a:t>
                      </a:r>
                      <a:r>
                        <a:rPr kumimoji="1" lang="en-US" altLang="ja-JP" sz="900" dirty="0">
                          <a:solidFill>
                            <a:schemeClr val="tx1"/>
                          </a:solidFill>
                          <a:latin typeface="BIZ UDPゴシック" panose="020B0400000000000000" pitchFamily="50" charset="-128"/>
                          <a:ea typeface="BIZ UDPゴシック" panose="020B0400000000000000" pitchFamily="50" charset="-128"/>
                        </a:rPr>
                        <a:t>11</a:t>
                      </a:r>
                      <a:r>
                        <a:rPr kumimoji="1" lang="ja-JP" altLang="en-US" sz="900" dirty="0">
                          <a:solidFill>
                            <a:schemeClr val="tx1"/>
                          </a:solidFill>
                          <a:latin typeface="BIZ UDPゴシック" panose="020B0400000000000000" pitchFamily="50" charset="-128"/>
                          <a:ea typeface="BIZ UDPゴシック" panose="020B0400000000000000" pitchFamily="50" charset="-128"/>
                        </a:rPr>
                        <a:t>（</a:t>
                      </a:r>
                      <a:r>
                        <a:rPr kumimoji="1" lang="en-US" altLang="ja-JP" sz="900" dirty="0">
                          <a:solidFill>
                            <a:schemeClr val="tx1"/>
                          </a:solidFill>
                          <a:latin typeface="BIZ UDPゴシック" panose="020B0400000000000000" pitchFamily="50" charset="-128"/>
                          <a:ea typeface="BIZ UDPゴシック" panose="020B0400000000000000" pitchFamily="50" charset="-128"/>
                        </a:rPr>
                        <a:t>1A</a:t>
                      </a:r>
                      <a:r>
                        <a:rPr kumimoji="1" lang="ja-JP" altLang="en-US" sz="900" dirty="0">
                          <a:solidFill>
                            <a:schemeClr val="tx1"/>
                          </a:solidFill>
                          <a:latin typeface="BIZ UDPゴシック" panose="020B0400000000000000" pitchFamily="50" charset="-128"/>
                          <a:ea typeface="BIZ UDPゴシック" panose="020B0400000000000000" pitchFamily="50" charset="-128"/>
                        </a:rPr>
                        <a:t>）・</a:t>
                      </a:r>
                      <a:r>
                        <a:rPr kumimoji="1" lang="en-US" altLang="ja-JP" sz="900" dirty="0">
                          <a:solidFill>
                            <a:schemeClr val="tx1"/>
                          </a:solidFill>
                          <a:latin typeface="BIZ UDPゴシック" panose="020B0400000000000000" pitchFamily="50" charset="-128"/>
                          <a:ea typeface="BIZ UDPゴシック" panose="020B0400000000000000" pitchFamily="50" charset="-128"/>
                        </a:rPr>
                        <a:t>12</a:t>
                      </a:r>
                      <a:r>
                        <a:rPr kumimoji="1" lang="ja-JP" altLang="en-US" sz="900" dirty="0">
                          <a:solidFill>
                            <a:schemeClr val="tx1"/>
                          </a:solidFill>
                          <a:latin typeface="BIZ UDPゴシック" panose="020B0400000000000000" pitchFamily="50" charset="-128"/>
                          <a:ea typeface="BIZ UDPゴシック" panose="020B0400000000000000" pitchFamily="50" charset="-128"/>
                        </a:rPr>
                        <a:t>（</a:t>
                      </a:r>
                      <a:r>
                        <a:rPr kumimoji="1" lang="en-US" altLang="ja-JP" sz="900" dirty="0">
                          <a:solidFill>
                            <a:schemeClr val="tx1"/>
                          </a:solidFill>
                          <a:latin typeface="BIZ UDPゴシック" panose="020B0400000000000000" pitchFamily="50" charset="-128"/>
                          <a:ea typeface="BIZ UDPゴシック" panose="020B0400000000000000" pitchFamily="50" charset="-128"/>
                        </a:rPr>
                        <a:t>1B</a:t>
                      </a:r>
                      <a:r>
                        <a:rPr kumimoji="1" lang="ja-JP" altLang="en-US" sz="900" dirty="0">
                          <a:solidFill>
                            <a:schemeClr val="tx1"/>
                          </a:solidFill>
                          <a:latin typeface="BIZ UDPゴシック" panose="020B0400000000000000" pitchFamily="50" charset="-128"/>
                          <a:ea typeface="BIZ UDPゴシック" panose="020B0400000000000000" pitchFamily="50" charset="-128"/>
                        </a:rPr>
                        <a:t>）・</a:t>
                      </a:r>
                      <a:r>
                        <a:rPr kumimoji="1" lang="en-US" altLang="ja-JP" sz="900" dirty="0">
                          <a:solidFill>
                            <a:schemeClr val="tx1"/>
                          </a:solidFill>
                          <a:latin typeface="BIZ UDPゴシック" panose="020B0400000000000000" pitchFamily="50" charset="-128"/>
                          <a:ea typeface="BIZ UDPゴシック" panose="020B0400000000000000" pitchFamily="50" charset="-128"/>
                        </a:rPr>
                        <a:t>21</a:t>
                      </a:r>
                      <a:r>
                        <a:rPr kumimoji="1" lang="ja-JP" altLang="en-US" sz="900" dirty="0">
                          <a:solidFill>
                            <a:schemeClr val="tx1"/>
                          </a:solidFill>
                          <a:latin typeface="BIZ UDPゴシック" panose="020B0400000000000000" pitchFamily="50" charset="-128"/>
                          <a:ea typeface="BIZ UDPゴシック" panose="020B0400000000000000" pitchFamily="50" charset="-128"/>
                        </a:rPr>
                        <a:t>（</a:t>
                      </a:r>
                      <a:r>
                        <a:rPr kumimoji="1" lang="en-US" altLang="ja-JP" sz="900" dirty="0">
                          <a:solidFill>
                            <a:schemeClr val="tx1"/>
                          </a:solidFill>
                          <a:latin typeface="BIZ UDPゴシック" panose="020B0400000000000000" pitchFamily="50" charset="-128"/>
                          <a:ea typeface="BIZ UDPゴシック" panose="020B0400000000000000" pitchFamily="50" charset="-128"/>
                        </a:rPr>
                        <a:t>2A</a:t>
                      </a:r>
                      <a:r>
                        <a:rPr kumimoji="1" lang="ja-JP" altLang="en-US" sz="900" dirty="0">
                          <a:solidFill>
                            <a:schemeClr val="tx1"/>
                          </a:solidFill>
                          <a:latin typeface="BIZ UDPゴシック" panose="020B0400000000000000" pitchFamily="50" charset="-128"/>
                          <a:ea typeface="BIZ UDPゴシック" panose="020B0400000000000000" pitchFamily="50" charset="-128"/>
                        </a:rPr>
                        <a:t>）・</a:t>
                      </a:r>
                      <a:r>
                        <a:rPr kumimoji="1" lang="en-US" altLang="ja-JP" sz="900" dirty="0">
                          <a:solidFill>
                            <a:schemeClr val="tx1"/>
                          </a:solidFill>
                          <a:latin typeface="BIZ UDPゴシック" panose="020B0400000000000000" pitchFamily="50" charset="-128"/>
                          <a:ea typeface="BIZ UDPゴシック" panose="020B0400000000000000" pitchFamily="50" charset="-128"/>
                        </a:rPr>
                        <a:t>22</a:t>
                      </a:r>
                      <a:r>
                        <a:rPr kumimoji="1" lang="ja-JP" altLang="en-US" sz="900" dirty="0">
                          <a:solidFill>
                            <a:schemeClr val="tx1"/>
                          </a:solidFill>
                          <a:latin typeface="BIZ UDPゴシック" panose="020B0400000000000000" pitchFamily="50" charset="-128"/>
                          <a:ea typeface="BIZ UDPゴシック" panose="020B0400000000000000" pitchFamily="50" charset="-128"/>
                        </a:rPr>
                        <a:t>（</a:t>
                      </a:r>
                      <a:r>
                        <a:rPr kumimoji="1" lang="en-US" altLang="ja-JP" sz="900" dirty="0">
                          <a:solidFill>
                            <a:schemeClr val="tx1"/>
                          </a:solidFill>
                          <a:latin typeface="BIZ UDPゴシック" panose="020B0400000000000000" pitchFamily="50" charset="-128"/>
                          <a:ea typeface="BIZ UDPゴシック" panose="020B0400000000000000" pitchFamily="50" charset="-128"/>
                        </a:rPr>
                        <a:t>2B</a:t>
                      </a:r>
                      <a:r>
                        <a:rPr kumimoji="1" lang="ja-JP" altLang="en-US" sz="900" dirty="0">
                          <a:solidFill>
                            <a:schemeClr val="tx1"/>
                          </a:solidFill>
                          <a:latin typeface="BIZ UDPゴシック" panose="020B0400000000000000" pitchFamily="50" charset="-128"/>
                          <a:ea typeface="BIZ UDPゴシック" panose="020B0400000000000000" pitchFamily="50" charset="-128"/>
                        </a:rPr>
                        <a:t>）・</a:t>
                      </a:r>
                      <a:r>
                        <a:rPr kumimoji="1" lang="en-US" altLang="ja-JP" sz="900" dirty="0">
                          <a:solidFill>
                            <a:schemeClr val="tx1"/>
                          </a:solidFill>
                          <a:latin typeface="BIZ UDPゴシック" panose="020B0400000000000000" pitchFamily="50" charset="-128"/>
                          <a:ea typeface="BIZ UDPゴシック" panose="020B0400000000000000" pitchFamily="50" charset="-128"/>
                        </a:rPr>
                        <a:t>23</a:t>
                      </a:r>
                      <a:r>
                        <a:rPr kumimoji="1" lang="ja-JP" altLang="en-US" sz="900" dirty="0">
                          <a:solidFill>
                            <a:schemeClr val="tx1"/>
                          </a:solidFill>
                          <a:latin typeface="BIZ UDPゴシック" panose="020B0400000000000000" pitchFamily="50" charset="-128"/>
                          <a:ea typeface="BIZ UDPゴシック" panose="020B0400000000000000" pitchFamily="50" charset="-128"/>
                        </a:rPr>
                        <a:t>（</a:t>
                      </a:r>
                      <a:r>
                        <a:rPr kumimoji="1" lang="en-US" altLang="ja-JP" sz="900" dirty="0">
                          <a:solidFill>
                            <a:schemeClr val="tx1"/>
                          </a:solidFill>
                          <a:latin typeface="BIZ UDPゴシック" panose="020B0400000000000000" pitchFamily="50" charset="-128"/>
                          <a:ea typeface="BIZ UDPゴシック" panose="020B0400000000000000" pitchFamily="50" charset="-128"/>
                        </a:rPr>
                        <a:t>2C</a:t>
                      </a:r>
                      <a:r>
                        <a:rPr kumimoji="1" lang="ja-JP" altLang="en-US" sz="900" dirty="0">
                          <a:solidFill>
                            <a:schemeClr val="tx1"/>
                          </a:solidFill>
                          <a:latin typeface="BIZ UDPゴシック" panose="020B0400000000000000" pitchFamily="50" charset="-128"/>
                          <a:ea typeface="BIZ UDPゴシック" panose="020B0400000000000000" pitchFamily="50" charset="-128"/>
                        </a:rPr>
                        <a:t>）・</a:t>
                      </a:r>
                      <a:r>
                        <a:rPr kumimoji="1" lang="en-US" altLang="ja-JP" sz="900" dirty="0">
                          <a:solidFill>
                            <a:schemeClr val="tx1"/>
                          </a:solidFill>
                          <a:latin typeface="BIZ UDPゴシック" panose="020B0400000000000000" pitchFamily="50" charset="-128"/>
                          <a:ea typeface="BIZ UDPゴシック" panose="020B0400000000000000" pitchFamily="50" charset="-128"/>
                        </a:rPr>
                        <a:t>31</a:t>
                      </a:r>
                      <a:r>
                        <a:rPr kumimoji="1" lang="ja-JP" altLang="en-US" sz="900" dirty="0">
                          <a:solidFill>
                            <a:schemeClr val="tx1"/>
                          </a:solidFill>
                          <a:latin typeface="BIZ UDPゴシック" panose="020B0400000000000000" pitchFamily="50" charset="-128"/>
                          <a:ea typeface="BIZ UDPゴシック" panose="020B0400000000000000" pitchFamily="50" charset="-128"/>
                        </a:rPr>
                        <a:t>（</a:t>
                      </a:r>
                      <a:r>
                        <a:rPr kumimoji="1" lang="en-US" altLang="ja-JP" sz="900" dirty="0">
                          <a:solidFill>
                            <a:schemeClr val="tx1"/>
                          </a:solidFill>
                          <a:latin typeface="BIZ UDPゴシック" panose="020B0400000000000000" pitchFamily="50" charset="-128"/>
                          <a:ea typeface="BIZ UDPゴシック" panose="020B0400000000000000" pitchFamily="50" charset="-128"/>
                        </a:rPr>
                        <a:t>3A</a:t>
                      </a:r>
                      <a:r>
                        <a:rPr kumimoji="1" lang="ja-JP" altLang="en-US" sz="900" dirty="0">
                          <a:solidFill>
                            <a:schemeClr val="tx1"/>
                          </a:solidFill>
                          <a:latin typeface="BIZ UDPゴシック" panose="020B0400000000000000" pitchFamily="50" charset="-128"/>
                          <a:ea typeface="BIZ UDPゴシック" panose="020B0400000000000000" pitchFamily="50" charset="-128"/>
                        </a:rPr>
                        <a:t>）・</a:t>
                      </a:r>
                      <a:r>
                        <a:rPr kumimoji="1" lang="en-US" altLang="ja-JP" sz="900" dirty="0">
                          <a:solidFill>
                            <a:schemeClr val="tx1"/>
                          </a:solidFill>
                          <a:latin typeface="BIZ UDPゴシック" panose="020B0400000000000000" pitchFamily="50" charset="-128"/>
                          <a:ea typeface="BIZ UDPゴシック" panose="020B0400000000000000" pitchFamily="50" charset="-128"/>
                        </a:rPr>
                        <a:t>32</a:t>
                      </a:r>
                      <a:r>
                        <a:rPr kumimoji="1" lang="ja-JP" altLang="en-US" sz="900" dirty="0">
                          <a:solidFill>
                            <a:schemeClr val="tx1"/>
                          </a:solidFill>
                          <a:latin typeface="BIZ UDPゴシック" panose="020B0400000000000000" pitchFamily="50" charset="-128"/>
                          <a:ea typeface="BIZ UDPゴシック" panose="020B0400000000000000" pitchFamily="50" charset="-128"/>
                        </a:rPr>
                        <a:t>（</a:t>
                      </a:r>
                      <a:r>
                        <a:rPr kumimoji="1" lang="en-US" altLang="ja-JP" sz="900" dirty="0">
                          <a:solidFill>
                            <a:schemeClr val="tx1"/>
                          </a:solidFill>
                          <a:latin typeface="BIZ UDPゴシック" panose="020B0400000000000000" pitchFamily="50" charset="-128"/>
                          <a:ea typeface="BIZ UDPゴシック" panose="020B0400000000000000" pitchFamily="50" charset="-128"/>
                        </a:rPr>
                        <a:t>3B</a:t>
                      </a:r>
                      <a:r>
                        <a:rPr kumimoji="1" lang="ja-JP" altLang="en-US" sz="900" dirty="0">
                          <a:solidFill>
                            <a:schemeClr val="tx1"/>
                          </a:solidFill>
                          <a:latin typeface="BIZ UDPゴシック" panose="020B0400000000000000" pitchFamily="50" charset="-128"/>
                          <a:ea typeface="BIZ UDPゴシック" panose="020B0400000000000000" pitchFamily="50" charset="-128"/>
                        </a:rPr>
                        <a:t>）・</a:t>
                      </a:r>
                      <a:r>
                        <a:rPr kumimoji="1" lang="en-US" altLang="ja-JP" sz="900" dirty="0">
                          <a:solidFill>
                            <a:schemeClr val="tx1"/>
                          </a:solidFill>
                          <a:latin typeface="BIZ UDPゴシック" panose="020B0400000000000000" pitchFamily="50" charset="-128"/>
                          <a:ea typeface="BIZ UDPゴシック" panose="020B0400000000000000" pitchFamily="50" charset="-128"/>
                        </a:rPr>
                        <a:t>33</a:t>
                      </a:r>
                      <a:r>
                        <a:rPr kumimoji="1" lang="ja-JP" altLang="en-US" sz="900" dirty="0">
                          <a:solidFill>
                            <a:schemeClr val="tx1"/>
                          </a:solidFill>
                          <a:latin typeface="BIZ UDPゴシック" panose="020B0400000000000000" pitchFamily="50" charset="-128"/>
                          <a:ea typeface="BIZ UDPゴシック" panose="020B0400000000000000" pitchFamily="50" charset="-128"/>
                        </a:rPr>
                        <a:t>（３</a:t>
                      </a:r>
                      <a:r>
                        <a:rPr kumimoji="1" lang="en-US" altLang="ja-JP" sz="900" dirty="0">
                          <a:solidFill>
                            <a:schemeClr val="tx1"/>
                          </a:solidFill>
                          <a:latin typeface="BIZ UDPゴシック" panose="020B0400000000000000" pitchFamily="50" charset="-128"/>
                          <a:ea typeface="BIZ UDPゴシック" panose="020B0400000000000000" pitchFamily="50" charset="-128"/>
                        </a:rPr>
                        <a:t>C</a:t>
                      </a:r>
                      <a:r>
                        <a:rPr kumimoji="1" lang="ja-JP" altLang="en-US" sz="900" dirty="0">
                          <a:solidFill>
                            <a:schemeClr val="tx1"/>
                          </a:solidFill>
                          <a:latin typeface="BIZ UDPゴシック" panose="020B0400000000000000" pitchFamily="50" charset="-128"/>
                          <a:ea typeface="BIZ UDPゴシック" panose="020B0400000000000000" pitchFamily="50" charset="-128"/>
                        </a:rPr>
                        <a:t>）</a:t>
                      </a:r>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65309053"/>
                  </a:ext>
                </a:extLst>
              </a:tr>
            </a:tbl>
          </a:graphicData>
        </a:graphic>
      </p:graphicFrame>
      <p:graphicFrame>
        <p:nvGraphicFramePr>
          <p:cNvPr id="105" name="表 103">
            <a:extLst>
              <a:ext uri="{FF2B5EF4-FFF2-40B4-BE49-F238E27FC236}">
                <a16:creationId xmlns:a16="http://schemas.microsoft.com/office/drawing/2014/main" id="{E52AC313-6F64-4452-92B6-4382E51844C3}"/>
              </a:ext>
            </a:extLst>
          </p:cNvPr>
          <p:cNvGraphicFramePr>
            <a:graphicFrameLocks noGrp="1"/>
          </p:cNvGraphicFramePr>
          <p:nvPr/>
        </p:nvGraphicFramePr>
        <p:xfrm>
          <a:off x="1445685" y="5152524"/>
          <a:ext cx="3464983" cy="370840"/>
        </p:xfrm>
        <a:graphic>
          <a:graphicData uri="http://schemas.openxmlformats.org/drawingml/2006/table">
            <a:tbl>
              <a:tblPr firstRow="1" bandRow="1">
                <a:tableStyleId>{5C22544A-7EE6-4342-B048-85BDC9FD1C3A}</a:tableStyleId>
              </a:tblPr>
              <a:tblGrid>
                <a:gridCol w="3464983">
                  <a:extLst>
                    <a:ext uri="{9D8B030D-6E8A-4147-A177-3AD203B41FA5}">
                      <a16:colId xmlns:a16="http://schemas.microsoft.com/office/drawing/2014/main" val="2313963766"/>
                    </a:ext>
                  </a:extLst>
                </a:gridCol>
              </a:tblGrid>
              <a:tr h="370840">
                <a:tc>
                  <a:txBody>
                    <a:bodyPr/>
                    <a:lstStyle/>
                    <a:p>
                      <a:pPr algn="l"/>
                      <a:r>
                        <a:rPr kumimoji="1" lang="ja-JP" altLang="en-US" sz="1200" dirty="0">
                          <a:solidFill>
                            <a:schemeClr val="tx1"/>
                          </a:solidFill>
                          <a:latin typeface="BIZ UDPゴシック" panose="020B0400000000000000" pitchFamily="50" charset="-128"/>
                          <a:ea typeface="BIZ UDPゴシック" panose="020B0400000000000000" pitchFamily="50" charset="-128"/>
                        </a:rPr>
                        <a:t>具体的な病状等：　</a:t>
                      </a:r>
                      <a:r>
                        <a:rPr kumimoji="1" lang="ja-JP" altLang="en-US" sz="1400" dirty="0">
                          <a:solidFill>
                            <a:schemeClr val="tx1"/>
                          </a:solidFill>
                          <a:latin typeface="BIZ UDPゴシック" panose="020B0400000000000000" pitchFamily="50" charset="-128"/>
                          <a:ea typeface="BIZ UDPゴシック" panose="020B0400000000000000" pitchFamily="50" charset="-128"/>
                        </a:rPr>
                        <a:t>　　　</a:t>
                      </a:r>
                      <a:endParaRPr kumimoji="1" lang="ja-JP" altLang="en-US" sz="1400" b="0" dirty="0">
                        <a:solidFill>
                          <a:srgbClr val="FF000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65309053"/>
                  </a:ext>
                </a:extLst>
              </a:tr>
            </a:tbl>
          </a:graphicData>
        </a:graphic>
      </p:graphicFrame>
      <p:graphicFrame>
        <p:nvGraphicFramePr>
          <p:cNvPr id="106" name="表 103">
            <a:extLst>
              <a:ext uri="{FF2B5EF4-FFF2-40B4-BE49-F238E27FC236}">
                <a16:creationId xmlns:a16="http://schemas.microsoft.com/office/drawing/2014/main" id="{B11545BE-E888-46E9-992A-34A322165500}"/>
              </a:ext>
            </a:extLst>
          </p:cNvPr>
          <p:cNvGraphicFramePr>
            <a:graphicFrameLocks noGrp="1"/>
          </p:cNvGraphicFramePr>
          <p:nvPr/>
        </p:nvGraphicFramePr>
        <p:xfrm>
          <a:off x="1445682" y="3660985"/>
          <a:ext cx="2897716" cy="370840"/>
        </p:xfrm>
        <a:graphic>
          <a:graphicData uri="http://schemas.openxmlformats.org/drawingml/2006/table">
            <a:tbl>
              <a:tblPr firstRow="1" bandRow="1">
                <a:tableStyleId>{5C22544A-7EE6-4342-B048-85BDC9FD1C3A}</a:tableStyleId>
              </a:tblPr>
              <a:tblGrid>
                <a:gridCol w="2897716">
                  <a:extLst>
                    <a:ext uri="{9D8B030D-6E8A-4147-A177-3AD203B41FA5}">
                      <a16:colId xmlns:a16="http://schemas.microsoft.com/office/drawing/2014/main" val="2313963766"/>
                    </a:ext>
                  </a:extLst>
                </a:gridCol>
              </a:tblGrid>
              <a:tr h="370840">
                <a:tc>
                  <a:txBody>
                    <a:bodyPr/>
                    <a:lstStyle/>
                    <a:p>
                      <a:pPr algn="ctr"/>
                      <a:r>
                        <a:rPr kumimoji="1" lang="ja-JP" altLang="en-US" sz="1400" dirty="0">
                          <a:solidFill>
                            <a:schemeClr val="tx1"/>
                          </a:solidFill>
                          <a:latin typeface="BIZ UDPゴシック" panose="020B0400000000000000" pitchFamily="50" charset="-128"/>
                          <a:ea typeface="BIZ UDPゴシック" panose="020B0400000000000000" pitchFamily="50" charset="-128"/>
                        </a:rPr>
                        <a:t>家計急変日：令和　　年　　月　　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65309053"/>
                  </a:ext>
                </a:extLst>
              </a:tr>
            </a:tbl>
          </a:graphicData>
        </a:graphic>
      </p:graphicFrame>
      <p:graphicFrame>
        <p:nvGraphicFramePr>
          <p:cNvPr id="108" name="表 80">
            <a:extLst>
              <a:ext uri="{FF2B5EF4-FFF2-40B4-BE49-F238E27FC236}">
                <a16:creationId xmlns:a16="http://schemas.microsoft.com/office/drawing/2014/main" id="{ACBBEBEE-7752-46AD-88A4-2AE25854096D}"/>
              </a:ext>
            </a:extLst>
          </p:cNvPr>
          <p:cNvGraphicFramePr>
            <a:graphicFrameLocks noGrp="1"/>
          </p:cNvGraphicFramePr>
          <p:nvPr/>
        </p:nvGraphicFramePr>
        <p:xfrm>
          <a:off x="4280749" y="4839259"/>
          <a:ext cx="1930398" cy="312209"/>
        </p:xfrm>
        <a:graphic>
          <a:graphicData uri="http://schemas.openxmlformats.org/drawingml/2006/table">
            <a:tbl>
              <a:tblPr firstRow="1" bandRow="1">
                <a:tableStyleId>{5C22544A-7EE6-4342-B048-85BDC9FD1C3A}</a:tableStyleId>
              </a:tblPr>
              <a:tblGrid>
                <a:gridCol w="1930398">
                  <a:extLst>
                    <a:ext uri="{9D8B030D-6E8A-4147-A177-3AD203B41FA5}">
                      <a16:colId xmlns:a16="http://schemas.microsoft.com/office/drawing/2014/main" val="125364823"/>
                    </a:ext>
                  </a:extLst>
                </a:gridCol>
              </a:tblGrid>
              <a:tr h="312209">
                <a:tc>
                  <a:txBody>
                    <a:bodyPr/>
                    <a:lstStyle/>
                    <a:p>
                      <a:pPr algn="l"/>
                      <a:r>
                        <a:rPr kumimoji="1" lang="ja-JP" altLang="en-US" sz="1200" b="0" dirty="0">
                          <a:solidFill>
                            <a:srgbClr val="7030A0"/>
                          </a:solidFill>
                          <a:latin typeface="BIZ UDPゴシック" panose="020B0400000000000000" pitchFamily="50" charset="-128"/>
                          <a:ea typeface="BIZ UDPゴシック" panose="020B0400000000000000" pitchFamily="50" charset="-128"/>
                        </a:rPr>
                        <a:t>＠医師の診断書等を提出</a:t>
                      </a:r>
                      <a:endParaRPr kumimoji="1" lang="ja-JP" altLang="en-US" sz="1200" dirty="0">
                        <a:solidFill>
                          <a:srgbClr val="7030A0"/>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110" name="表 80">
            <a:extLst>
              <a:ext uri="{FF2B5EF4-FFF2-40B4-BE49-F238E27FC236}">
                <a16:creationId xmlns:a16="http://schemas.microsoft.com/office/drawing/2014/main" id="{E46F5779-5721-4BD9-97E7-15ADC88036C3}"/>
              </a:ext>
            </a:extLst>
          </p:cNvPr>
          <p:cNvGraphicFramePr>
            <a:graphicFrameLocks noGrp="1"/>
          </p:cNvGraphicFramePr>
          <p:nvPr/>
        </p:nvGraphicFramePr>
        <p:xfrm>
          <a:off x="3733444" y="5615787"/>
          <a:ext cx="2768956" cy="312209"/>
        </p:xfrm>
        <a:graphic>
          <a:graphicData uri="http://schemas.openxmlformats.org/drawingml/2006/table">
            <a:tbl>
              <a:tblPr firstRow="1" bandRow="1">
                <a:tableStyleId>{5C22544A-7EE6-4342-B048-85BDC9FD1C3A}</a:tableStyleId>
              </a:tblPr>
              <a:tblGrid>
                <a:gridCol w="2768956">
                  <a:extLst>
                    <a:ext uri="{9D8B030D-6E8A-4147-A177-3AD203B41FA5}">
                      <a16:colId xmlns:a16="http://schemas.microsoft.com/office/drawing/2014/main" val="125364823"/>
                    </a:ext>
                  </a:extLst>
                </a:gridCol>
              </a:tblGrid>
              <a:tr h="312209">
                <a:tc>
                  <a:txBody>
                    <a:bodyPr/>
                    <a:lstStyle/>
                    <a:p>
                      <a:pPr algn="l"/>
                      <a:r>
                        <a:rPr kumimoji="1" lang="ja-JP" altLang="en-US" sz="1200" b="0" dirty="0">
                          <a:solidFill>
                            <a:srgbClr val="7030A0"/>
                          </a:solidFill>
                          <a:latin typeface="BIZ UDPゴシック" panose="020B0400000000000000" pitchFamily="50" charset="-128"/>
                          <a:ea typeface="BIZ UDPゴシック" panose="020B0400000000000000" pitchFamily="50" charset="-128"/>
                        </a:rPr>
                        <a:t>＠</a:t>
                      </a:r>
                      <a:r>
                        <a:rPr kumimoji="1" lang="zh-TW" altLang="en-US" sz="1200" b="0" dirty="0">
                          <a:solidFill>
                            <a:srgbClr val="7030A0"/>
                          </a:solidFill>
                          <a:latin typeface="BIZ UDPゴシック" panose="020B0400000000000000" pitchFamily="50" charset="-128"/>
                          <a:ea typeface="BIZ UDPゴシック" panose="020B0400000000000000" pitchFamily="50" charset="-128"/>
                        </a:rPr>
                        <a:t>雇用保険受給資格者証</a:t>
                      </a:r>
                      <a:r>
                        <a:rPr kumimoji="1" lang="ja-JP" altLang="en-US" sz="1200" b="0" dirty="0">
                          <a:solidFill>
                            <a:srgbClr val="7030A0"/>
                          </a:solidFill>
                          <a:latin typeface="BIZ UDPゴシック" panose="020B0400000000000000" pitchFamily="50" charset="-128"/>
                          <a:ea typeface="BIZ UDPゴシック" panose="020B0400000000000000" pitchFamily="50" charset="-128"/>
                        </a:rPr>
                        <a:t>等を提出</a:t>
                      </a:r>
                      <a:endParaRPr kumimoji="1" lang="ja-JP" altLang="en-US" sz="1200" dirty="0">
                        <a:solidFill>
                          <a:srgbClr val="7030A0"/>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sp>
        <p:nvSpPr>
          <p:cNvPr id="47" name="吹き出し: 下矢印 46">
            <a:extLst>
              <a:ext uri="{FF2B5EF4-FFF2-40B4-BE49-F238E27FC236}">
                <a16:creationId xmlns:a16="http://schemas.microsoft.com/office/drawing/2014/main" id="{E52D4767-7986-41FF-8FBB-23566A90F17C}"/>
              </a:ext>
            </a:extLst>
          </p:cNvPr>
          <p:cNvSpPr/>
          <p:nvPr/>
        </p:nvSpPr>
        <p:spPr>
          <a:xfrm>
            <a:off x="5417637" y="8918305"/>
            <a:ext cx="1574800" cy="440266"/>
          </a:xfrm>
          <a:prstGeom prst="downArrowCallout">
            <a:avLst>
              <a:gd name="adj1" fmla="val 59616"/>
              <a:gd name="adj2" fmla="val 63462"/>
              <a:gd name="adj3" fmla="val 25000"/>
              <a:gd name="adj4" fmla="val 64977"/>
            </a:avLst>
          </a:prstGeom>
          <a:gradFill>
            <a:gsLst>
              <a:gs pos="0">
                <a:srgbClr val="00CC66"/>
              </a:gs>
              <a:gs pos="48000">
                <a:srgbClr val="CCFFCC"/>
              </a:gs>
              <a:gs pos="100000">
                <a:schemeClr val="accent3">
                  <a:tint val="15000"/>
                  <a:satMod val="350000"/>
                </a:schemeClr>
              </a:gs>
            </a:gsLst>
          </a:gradFill>
          <a:ln>
            <a:solidFill>
              <a:srgbClr val="008080"/>
            </a:solid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sz="1400" b="1" dirty="0">
                <a:solidFill>
                  <a:srgbClr val="008080"/>
                </a:solidFill>
              </a:rPr>
              <a:t>収入要件の</a:t>
            </a:r>
            <a:r>
              <a:rPr kumimoji="1" lang="ja-JP" altLang="en-US" sz="1400" b="1" dirty="0">
                <a:solidFill>
                  <a:srgbClr val="008080"/>
                </a:solidFill>
              </a:rPr>
              <a:t>確認</a:t>
            </a:r>
          </a:p>
        </p:txBody>
      </p:sp>
      <p:sp>
        <p:nvSpPr>
          <p:cNvPr id="48" name="四角形: 角を丸くする 47">
            <a:extLst>
              <a:ext uri="{FF2B5EF4-FFF2-40B4-BE49-F238E27FC236}">
                <a16:creationId xmlns:a16="http://schemas.microsoft.com/office/drawing/2014/main" id="{24BA7B56-DE50-4DCE-94C3-937C8E3BD6B1}"/>
              </a:ext>
            </a:extLst>
          </p:cNvPr>
          <p:cNvSpPr/>
          <p:nvPr/>
        </p:nvSpPr>
        <p:spPr>
          <a:xfrm>
            <a:off x="726398" y="554077"/>
            <a:ext cx="6313504" cy="302572"/>
          </a:xfrm>
          <a:prstGeom prst="roundRect">
            <a:avLst/>
          </a:prstGeom>
          <a:gradFill>
            <a:gsLst>
              <a:gs pos="0">
                <a:srgbClr val="0066FF"/>
              </a:gs>
              <a:gs pos="80000">
                <a:schemeClr val="accent5">
                  <a:shade val="93000"/>
                  <a:satMod val="130000"/>
                </a:schemeClr>
              </a:gs>
              <a:gs pos="100000">
                <a:schemeClr val="accent5">
                  <a:shade val="94000"/>
                  <a:satMod val="135000"/>
                </a:schemeClr>
              </a:gs>
            </a:gsLst>
          </a:gradFill>
        </p:spPr>
        <p:style>
          <a:lnRef idx="0">
            <a:schemeClr val="accent5"/>
          </a:lnRef>
          <a:fillRef idx="3">
            <a:schemeClr val="accent5"/>
          </a:fillRef>
          <a:effectRef idx="3">
            <a:schemeClr val="accent5"/>
          </a:effectRef>
          <a:fontRef idx="minor">
            <a:schemeClr val="lt1"/>
          </a:fontRef>
        </p:style>
        <p:txBody>
          <a:bodyPr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a:t>
            </a:r>
            <a:r>
              <a:rPr kumimoji="1" lang="ja-JP" altLang="en-US" sz="1400" b="1" dirty="0">
                <a:solidFill>
                  <a:schemeClr val="bg1"/>
                </a:solidFill>
                <a:latin typeface="Meiryo UI" panose="020B0604030504040204" pitchFamily="50" charset="-128"/>
                <a:ea typeface="Meiryo UI" panose="020B0604030504040204" pitchFamily="50" charset="-128"/>
              </a:rPr>
              <a:t>　＜</a:t>
            </a:r>
            <a:r>
              <a:rPr kumimoji="1" lang="en-US" altLang="ja-JP" sz="1400" b="1" dirty="0">
                <a:solidFill>
                  <a:schemeClr val="bg1"/>
                </a:solidFill>
                <a:latin typeface="Meiryo UI" panose="020B0604030504040204" pitchFamily="50" charset="-128"/>
                <a:ea typeface="Meiryo UI" panose="020B0604030504040204" pitchFamily="50" charset="-128"/>
              </a:rPr>
              <a:t>STEP1</a:t>
            </a:r>
            <a:r>
              <a:rPr kumimoji="1" lang="ja-JP" altLang="en-US" sz="1400" b="1" dirty="0">
                <a:solidFill>
                  <a:schemeClr val="bg1"/>
                </a:solidFill>
                <a:latin typeface="Meiryo UI" panose="020B0604030504040204" pitchFamily="50" charset="-128"/>
                <a:ea typeface="Meiryo UI" panose="020B0604030504040204" pitchFamily="50" charset="-128"/>
              </a:rPr>
              <a:t>＞　 “申請要件”を確認してください</a:t>
            </a:r>
          </a:p>
        </p:txBody>
      </p:sp>
      <p:sp>
        <p:nvSpPr>
          <p:cNvPr id="49" name="四角形: 角を丸くする 48">
            <a:extLst>
              <a:ext uri="{FF2B5EF4-FFF2-40B4-BE49-F238E27FC236}">
                <a16:creationId xmlns:a16="http://schemas.microsoft.com/office/drawing/2014/main" id="{3360B126-BBD9-45CB-A46C-41C5C2DF1C77}"/>
              </a:ext>
            </a:extLst>
          </p:cNvPr>
          <p:cNvSpPr/>
          <p:nvPr/>
        </p:nvSpPr>
        <p:spPr>
          <a:xfrm>
            <a:off x="797738" y="2690430"/>
            <a:ext cx="6140918" cy="295086"/>
          </a:xfrm>
          <a:prstGeom prst="roundRect">
            <a:avLst/>
          </a:prstGeom>
          <a:gradFill>
            <a:gsLst>
              <a:gs pos="0">
                <a:srgbClr val="C00000"/>
              </a:gs>
              <a:gs pos="80000">
                <a:srgbClr val="FF6699"/>
              </a:gs>
              <a:gs pos="100000">
                <a:srgbClr val="FF6699"/>
              </a:gs>
            </a:gsLst>
          </a:gradFill>
        </p:spPr>
        <p:style>
          <a:lnRef idx="0">
            <a:schemeClr val="accent2"/>
          </a:lnRef>
          <a:fillRef idx="3">
            <a:schemeClr val="accent2"/>
          </a:fillRef>
          <a:effectRef idx="3">
            <a:schemeClr val="accent2"/>
          </a:effectRef>
          <a:fontRef idx="minor">
            <a:schemeClr val="lt1"/>
          </a:fontRef>
        </p:style>
        <p:txBody>
          <a:bodyPr rtlCol="0" anchor="ctr"/>
          <a:lstStyle/>
          <a:p>
            <a:pPr algn="ctr"/>
            <a:r>
              <a:rPr kumimoji="1" lang="ja-JP" altLang="en-US" sz="1400" b="1" dirty="0">
                <a:latin typeface="Meiryo UI" panose="020B0604030504040204" pitchFamily="50" charset="-128"/>
                <a:ea typeface="Meiryo UI" panose="020B0604030504040204" pitchFamily="50" charset="-128"/>
              </a:rPr>
              <a:t> ✔ </a:t>
            </a:r>
            <a:r>
              <a:rPr lang="ja-JP" altLang="en-US" sz="1400" b="1" dirty="0">
                <a:latin typeface="Meiryo UI" panose="020B0604030504040204" pitchFamily="50" charset="-128"/>
                <a:ea typeface="Meiryo UI" panose="020B0604030504040204" pitchFamily="50" charset="-128"/>
              </a:rPr>
              <a:t>＜</a:t>
            </a:r>
            <a:r>
              <a:rPr kumimoji="1" lang="en-US" altLang="ja-JP" sz="1400" b="1" dirty="0">
                <a:latin typeface="Meiryo UI" panose="020B0604030504040204" pitchFamily="50" charset="-128"/>
                <a:ea typeface="Meiryo UI" panose="020B0604030504040204" pitchFamily="50" charset="-128"/>
              </a:rPr>
              <a:t>STEP</a:t>
            </a:r>
            <a:r>
              <a:rPr kumimoji="1" lang="ja-JP" altLang="en-US" sz="1400" b="1" dirty="0">
                <a:latin typeface="Meiryo UI" panose="020B0604030504040204" pitchFamily="50" charset="-128"/>
                <a:ea typeface="Meiryo UI" panose="020B0604030504040204" pitchFamily="50" charset="-128"/>
              </a:rPr>
              <a:t>２</a:t>
            </a:r>
            <a:r>
              <a:rPr kumimoji="1" lang="en-US" altLang="ja-JP" sz="1400" b="1" dirty="0">
                <a:latin typeface="Meiryo UI" panose="020B0604030504040204" pitchFamily="50" charset="-128"/>
                <a:ea typeface="Meiryo UI" panose="020B0604030504040204" pitchFamily="50" charset="-128"/>
              </a:rPr>
              <a:t>-1</a:t>
            </a:r>
            <a:r>
              <a:rPr kumimoji="1" lang="ja-JP" altLang="en-US" sz="1400" b="1" dirty="0">
                <a:latin typeface="Meiryo UI" panose="020B0604030504040204" pitchFamily="50" charset="-128"/>
                <a:ea typeface="Meiryo UI" panose="020B0604030504040204" pitchFamily="50" charset="-128"/>
              </a:rPr>
              <a:t>＞　“急変要件</a:t>
            </a:r>
            <a:r>
              <a:rPr kumimoji="1" lang="en-US" altLang="ja-JP" sz="1400" b="1" dirty="0">
                <a:latin typeface="Meiryo UI" panose="020B0604030504040204" pitchFamily="50" charset="-128"/>
                <a:ea typeface="Meiryo UI" panose="020B0604030504040204" pitchFamily="50" charset="-128"/>
              </a:rPr>
              <a:t>【</a:t>
            </a:r>
            <a:r>
              <a:rPr kumimoji="1" lang="ja-JP" altLang="en-US" sz="1400" b="1" dirty="0">
                <a:latin typeface="Meiryo UI" panose="020B0604030504040204" pitchFamily="50" charset="-128"/>
                <a:ea typeface="Meiryo UI" panose="020B0604030504040204" pitchFamily="50" charset="-128"/>
              </a:rPr>
              <a:t>急変事由</a:t>
            </a:r>
            <a:r>
              <a:rPr kumimoji="1" lang="en-US" altLang="ja-JP" sz="1400" b="1" dirty="0">
                <a:latin typeface="Meiryo UI" panose="020B0604030504040204" pitchFamily="50" charset="-128"/>
                <a:ea typeface="Meiryo UI" panose="020B0604030504040204" pitchFamily="50" charset="-128"/>
              </a:rPr>
              <a:t>】</a:t>
            </a:r>
            <a:r>
              <a:rPr kumimoji="1" lang="ja-JP" altLang="en-US" sz="1400" b="1" dirty="0">
                <a:latin typeface="Meiryo UI" panose="020B0604030504040204" pitchFamily="50" charset="-128"/>
                <a:ea typeface="Meiryo UI" panose="020B0604030504040204" pitchFamily="50" charset="-128"/>
              </a:rPr>
              <a:t>”を確認してください</a:t>
            </a:r>
            <a:endParaRPr kumimoji="1" lang="ja-JP" altLang="en-US" sz="1400" b="1" dirty="0">
              <a:solidFill>
                <a:schemeClr val="bg1"/>
              </a:solidFill>
            </a:endParaRPr>
          </a:p>
        </p:txBody>
      </p:sp>
      <p:graphicFrame>
        <p:nvGraphicFramePr>
          <p:cNvPr id="112" name="表 80">
            <a:extLst>
              <a:ext uri="{FF2B5EF4-FFF2-40B4-BE49-F238E27FC236}">
                <a16:creationId xmlns:a16="http://schemas.microsoft.com/office/drawing/2014/main" id="{9D11C3D7-9836-4DFC-9A61-B2B730298B49}"/>
              </a:ext>
            </a:extLst>
          </p:cNvPr>
          <p:cNvGraphicFramePr>
            <a:graphicFrameLocks noGrp="1"/>
          </p:cNvGraphicFramePr>
          <p:nvPr/>
        </p:nvGraphicFramePr>
        <p:xfrm>
          <a:off x="4322231" y="3711154"/>
          <a:ext cx="1478280" cy="312209"/>
        </p:xfrm>
        <a:graphic>
          <a:graphicData uri="http://schemas.openxmlformats.org/drawingml/2006/table">
            <a:tbl>
              <a:tblPr firstRow="1" bandRow="1">
                <a:tableStyleId>{5C22544A-7EE6-4342-B048-85BDC9FD1C3A}</a:tableStyleId>
              </a:tblPr>
              <a:tblGrid>
                <a:gridCol w="1478280">
                  <a:extLst>
                    <a:ext uri="{9D8B030D-6E8A-4147-A177-3AD203B41FA5}">
                      <a16:colId xmlns:a16="http://schemas.microsoft.com/office/drawing/2014/main" val="125364823"/>
                    </a:ext>
                  </a:extLst>
                </a:gridCol>
              </a:tblGrid>
              <a:tr h="312209">
                <a:tc>
                  <a:txBody>
                    <a:bodyPr/>
                    <a:lstStyle/>
                    <a:p>
                      <a:pPr algn="l"/>
                      <a:r>
                        <a:rPr kumimoji="1" lang="ja-JP" altLang="en-US" sz="1400" b="1" dirty="0">
                          <a:solidFill>
                            <a:schemeClr val="accent1">
                              <a:lumMod val="75000"/>
                            </a:schemeClr>
                          </a:solidFill>
                          <a:latin typeface="Meiryo UI" panose="020B0604030504040204" pitchFamily="50" charset="-128"/>
                          <a:ea typeface="Meiryo UI" panose="020B0604030504040204" pitchFamily="50" charset="-128"/>
                        </a:rPr>
                        <a:t>☛申請書へ記入</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113" name="表 80">
            <a:extLst>
              <a:ext uri="{FF2B5EF4-FFF2-40B4-BE49-F238E27FC236}">
                <a16:creationId xmlns:a16="http://schemas.microsoft.com/office/drawing/2014/main" id="{7BEDB93B-3A0D-4B62-B807-9FB2512BBB1F}"/>
              </a:ext>
            </a:extLst>
          </p:cNvPr>
          <p:cNvGraphicFramePr>
            <a:graphicFrameLocks noGrp="1"/>
          </p:cNvGraphicFramePr>
          <p:nvPr/>
        </p:nvGraphicFramePr>
        <p:xfrm>
          <a:off x="4130675" y="1836273"/>
          <a:ext cx="378883" cy="413807"/>
        </p:xfrm>
        <a:graphic>
          <a:graphicData uri="http://schemas.openxmlformats.org/drawingml/2006/table">
            <a:tbl>
              <a:tblPr firstRow="1" bandRow="1">
                <a:tableStyleId>{5C22544A-7EE6-4342-B048-85BDC9FD1C3A}</a:tableStyleId>
              </a:tblPr>
              <a:tblGrid>
                <a:gridCol w="378883">
                  <a:extLst>
                    <a:ext uri="{9D8B030D-6E8A-4147-A177-3AD203B41FA5}">
                      <a16:colId xmlns:a16="http://schemas.microsoft.com/office/drawing/2014/main" val="125364823"/>
                    </a:ext>
                  </a:extLst>
                </a:gridCol>
              </a:tblGrid>
              <a:tr h="413807">
                <a:tc>
                  <a:txBody>
                    <a:bodyPr/>
                    <a:lstStyle/>
                    <a:p>
                      <a:pPr algn="ctr"/>
                      <a:r>
                        <a:rPr kumimoji="1" lang="en-US" altLang="ja-JP" sz="900" dirty="0">
                          <a:solidFill>
                            <a:srgbClr val="FF0000"/>
                          </a:solidFill>
                          <a:latin typeface="Meiryo UI" panose="020B0604030504040204" pitchFamily="50" charset="-128"/>
                          <a:ea typeface="Meiryo UI" panose="020B0604030504040204" pitchFamily="50" charset="-128"/>
                        </a:rPr>
                        <a:t>NO</a:t>
                      </a:r>
                    </a:p>
                    <a:p>
                      <a:pPr algn="ctr"/>
                      <a:r>
                        <a:rPr kumimoji="1" lang="ja-JP" altLang="en-US" sz="1200" dirty="0">
                          <a:solidFill>
                            <a:srgbClr val="FF0000"/>
                          </a:solidFill>
                          <a:latin typeface="Meiryo UI" panose="020B0604030504040204" pitchFamily="50" charset="-128"/>
                          <a:ea typeface="Meiryo UI" panose="020B0604030504040204" pitchFamily="50" charset="-128"/>
                        </a:rPr>
                        <a:t>➡</a:t>
                      </a:r>
                      <a:endParaRPr kumimoji="1" lang="ja-JP" altLang="en-US" sz="1050" dirty="0">
                        <a:solidFill>
                          <a:srgbClr val="FF0000"/>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114" name="表 80">
            <a:extLst>
              <a:ext uri="{FF2B5EF4-FFF2-40B4-BE49-F238E27FC236}">
                <a16:creationId xmlns:a16="http://schemas.microsoft.com/office/drawing/2014/main" id="{0BE8F6B9-F0A1-4988-A15A-4CCE4CF230B6}"/>
              </a:ext>
            </a:extLst>
          </p:cNvPr>
          <p:cNvGraphicFramePr>
            <a:graphicFrameLocks noGrp="1"/>
          </p:cNvGraphicFramePr>
          <p:nvPr/>
        </p:nvGraphicFramePr>
        <p:xfrm>
          <a:off x="3419475" y="4127604"/>
          <a:ext cx="378883" cy="413807"/>
        </p:xfrm>
        <a:graphic>
          <a:graphicData uri="http://schemas.openxmlformats.org/drawingml/2006/table">
            <a:tbl>
              <a:tblPr firstRow="1" bandRow="1">
                <a:tableStyleId>{5C22544A-7EE6-4342-B048-85BDC9FD1C3A}</a:tableStyleId>
              </a:tblPr>
              <a:tblGrid>
                <a:gridCol w="378883">
                  <a:extLst>
                    <a:ext uri="{9D8B030D-6E8A-4147-A177-3AD203B41FA5}">
                      <a16:colId xmlns:a16="http://schemas.microsoft.com/office/drawing/2014/main" val="125364823"/>
                    </a:ext>
                  </a:extLst>
                </a:gridCol>
              </a:tblGrid>
              <a:tr h="413807">
                <a:tc>
                  <a:txBody>
                    <a:bodyPr/>
                    <a:lstStyle/>
                    <a:p>
                      <a:pPr algn="ctr"/>
                      <a:r>
                        <a:rPr kumimoji="1" lang="en-US" altLang="ja-JP" sz="900" dirty="0">
                          <a:solidFill>
                            <a:srgbClr val="FF0000"/>
                          </a:solidFill>
                          <a:latin typeface="Meiryo UI" panose="020B0604030504040204" pitchFamily="50" charset="-128"/>
                          <a:ea typeface="Meiryo UI" panose="020B0604030504040204" pitchFamily="50" charset="-128"/>
                        </a:rPr>
                        <a:t>NO</a:t>
                      </a:r>
                    </a:p>
                    <a:p>
                      <a:pPr algn="ctr"/>
                      <a:r>
                        <a:rPr kumimoji="1" lang="ja-JP" altLang="en-US" sz="1200" dirty="0">
                          <a:solidFill>
                            <a:srgbClr val="FF0000"/>
                          </a:solidFill>
                          <a:latin typeface="Meiryo UI" panose="020B0604030504040204" pitchFamily="50" charset="-128"/>
                          <a:ea typeface="Meiryo UI" panose="020B0604030504040204" pitchFamily="50" charset="-128"/>
                        </a:rPr>
                        <a:t>➡</a:t>
                      </a:r>
                      <a:endParaRPr kumimoji="1" lang="ja-JP" altLang="en-US" sz="1050" dirty="0">
                        <a:solidFill>
                          <a:srgbClr val="FF0000"/>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115" name="表 80">
            <a:extLst>
              <a:ext uri="{FF2B5EF4-FFF2-40B4-BE49-F238E27FC236}">
                <a16:creationId xmlns:a16="http://schemas.microsoft.com/office/drawing/2014/main" id="{8271B0AB-919F-4521-A5D8-A3DCCC9B9F33}"/>
              </a:ext>
            </a:extLst>
          </p:cNvPr>
          <p:cNvGraphicFramePr>
            <a:graphicFrameLocks noGrp="1"/>
          </p:cNvGraphicFramePr>
          <p:nvPr/>
        </p:nvGraphicFramePr>
        <p:xfrm>
          <a:off x="5299075" y="3187807"/>
          <a:ext cx="378883" cy="413807"/>
        </p:xfrm>
        <a:graphic>
          <a:graphicData uri="http://schemas.openxmlformats.org/drawingml/2006/table">
            <a:tbl>
              <a:tblPr firstRow="1" bandRow="1">
                <a:tableStyleId>{5C22544A-7EE6-4342-B048-85BDC9FD1C3A}</a:tableStyleId>
              </a:tblPr>
              <a:tblGrid>
                <a:gridCol w="378883">
                  <a:extLst>
                    <a:ext uri="{9D8B030D-6E8A-4147-A177-3AD203B41FA5}">
                      <a16:colId xmlns:a16="http://schemas.microsoft.com/office/drawing/2014/main" val="125364823"/>
                    </a:ext>
                  </a:extLst>
                </a:gridCol>
              </a:tblGrid>
              <a:tr h="413807">
                <a:tc>
                  <a:txBody>
                    <a:bodyPr/>
                    <a:lstStyle/>
                    <a:p>
                      <a:pPr algn="ctr"/>
                      <a:r>
                        <a:rPr kumimoji="1" lang="en-US" altLang="ja-JP" sz="900" dirty="0">
                          <a:solidFill>
                            <a:srgbClr val="FF0000"/>
                          </a:solidFill>
                          <a:latin typeface="Meiryo UI" panose="020B0604030504040204" pitchFamily="50" charset="-128"/>
                          <a:ea typeface="Meiryo UI" panose="020B0604030504040204" pitchFamily="50" charset="-128"/>
                        </a:rPr>
                        <a:t>NO</a:t>
                      </a:r>
                    </a:p>
                    <a:p>
                      <a:pPr algn="ctr"/>
                      <a:r>
                        <a:rPr kumimoji="1" lang="ja-JP" altLang="en-US" sz="1200" dirty="0">
                          <a:solidFill>
                            <a:srgbClr val="FF0000"/>
                          </a:solidFill>
                          <a:latin typeface="Meiryo UI" panose="020B0604030504040204" pitchFamily="50" charset="-128"/>
                          <a:ea typeface="Meiryo UI" panose="020B0604030504040204" pitchFamily="50" charset="-128"/>
                        </a:rPr>
                        <a:t>➡</a:t>
                      </a:r>
                      <a:endParaRPr kumimoji="1" lang="ja-JP" altLang="en-US" sz="1050" dirty="0">
                        <a:solidFill>
                          <a:srgbClr val="FF0000"/>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119" name="表 103">
            <a:extLst>
              <a:ext uri="{FF2B5EF4-FFF2-40B4-BE49-F238E27FC236}">
                <a16:creationId xmlns:a16="http://schemas.microsoft.com/office/drawing/2014/main" id="{44CE8D86-BFF4-47B7-BE8A-BD10008774CB}"/>
              </a:ext>
            </a:extLst>
          </p:cNvPr>
          <p:cNvGraphicFramePr>
            <a:graphicFrameLocks noGrp="1"/>
          </p:cNvGraphicFramePr>
          <p:nvPr/>
        </p:nvGraphicFramePr>
        <p:xfrm>
          <a:off x="1441759" y="7525902"/>
          <a:ext cx="4800600" cy="370840"/>
        </p:xfrm>
        <a:graphic>
          <a:graphicData uri="http://schemas.openxmlformats.org/drawingml/2006/table">
            <a:tbl>
              <a:tblPr firstRow="1" bandRow="1">
                <a:tableStyleId>{5C22544A-7EE6-4342-B048-85BDC9FD1C3A}</a:tableStyleId>
              </a:tblPr>
              <a:tblGrid>
                <a:gridCol w="4800600">
                  <a:extLst>
                    <a:ext uri="{9D8B030D-6E8A-4147-A177-3AD203B41FA5}">
                      <a16:colId xmlns:a16="http://schemas.microsoft.com/office/drawing/2014/main" val="2313963766"/>
                    </a:ext>
                  </a:extLst>
                </a:gridCol>
              </a:tblGrid>
              <a:tr h="370840">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具体的な内容：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65309053"/>
                  </a:ext>
                </a:extLst>
              </a:tr>
            </a:tbl>
          </a:graphicData>
        </a:graphic>
      </p:graphicFrame>
      <p:graphicFrame>
        <p:nvGraphicFramePr>
          <p:cNvPr id="120" name="表 80">
            <a:extLst>
              <a:ext uri="{FF2B5EF4-FFF2-40B4-BE49-F238E27FC236}">
                <a16:creationId xmlns:a16="http://schemas.microsoft.com/office/drawing/2014/main" id="{58ED125B-7FCA-4285-9367-E856AFC0A687}"/>
              </a:ext>
            </a:extLst>
          </p:cNvPr>
          <p:cNvGraphicFramePr>
            <a:graphicFrameLocks noGrp="1"/>
          </p:cNvGraphicFramePr>
          <p:nvPr/>
        </p:nvGraphicFramePr>
        <p:xfrm>
          <a:off x="4378671" y="7185466"/>
          <a:ext cx="2716819" cy="312209"/>
        </p:xfrm>
        <a:graphic>
          <a:graphicData uri="http://schemas.openxmlformats.org/drawingml/2006/table">
            <a:tbl>
              <a:tblPr firstRow="1" bandRow="1">
                <a:tableStyleId>{5C22544A-7EE6-4342-B048-85BDC9FD1C3A}</a:tableStyleId>
              </a:tblPr>
              <a:tblGrid>
                <a:gridCol w="2716819">
                  <a:extLst>
                    <a:ext uri="{9D8B030D-6E8A-4147-A177-3AD203B41FA5}">
                      <a16:colId xmlns:a16="http://schemas.microsoft.com/office/drawing/2014/main" val="125364823"/>
                    </a:ext>
                  </a:extLst>
                </a:gridCol>
              </a:tblGrid>
              <a:tr h="312209">
                <a:tc>
                  <a:txBody>
                    <a:bodyPr/>
                    <a:lstStyle/>
                    <a:p>
                      <a:pPr algn="l"/>
                      <a:r>
                        <a:rPr kumimoji="1" lang="ja-JP" altLang="en-US" sz="1200" b="0" dirty="0">
                          <a:solidFill>
                            <a:srgbClr val="7030A0"/>
                          </a:solidFill>
                          <a:latin typeface="BIZ UDPゴシック" panose="020B0400000000000000" pitchFamily="50" charset="-128"/>
                          <a:ea typeface="BIZ UDPゴシック" panose="020B0400000000000000" pitchFamily="50" charset="-128"/>
                        </a:rPr>
                        <a:t>＠</a:t>
                      </a:r>
                      <a:r>
                        <a:rPr kumimoji="1" lang="zh-TW" altLang="en-US" sz="1200" b="0" dirty="0">
                          <a:solidFill>
                            <a:srgbClr val="7030A0"/>
                          </a:solidFill>
                          <a:latin typeface="BIZ UDPゴシック" panose="020B0400000000000000" pitchFamily="50" charset="-128"/>
                          <a:ea typeface="BIZ UDPゴシック" panose="020B0400000000000000" pitchFamily="50" charset="-128"/>
                        </a:rPr>
                        <a:t>破産手続開始決定通知書</a:t>
                      </a:r>
                      <a:r>
                        <a:rPr kumimoji="1" lang="ja-JP" altLang="en-US" sz="1200" b="0" dirty="0">
                          <a:solidFill>
                            <a:srgbClr val="7030A0"/>
                          </a:solidFill>
                          <a:latin typeface="BIZ UDPゴシック" panose="020B0400000000000000" pitchFamily="50" charset="-128"/>
                          <a:ea typeface="BIZ UDPゴシック" panose="020B0400000000000000" pitchFamily="50" charset="-128"/>
                        </a:rPr>
                        <a:t>等を提出</a:t>
                      </a:r>
                      <a:endParaRPr kumimoji="1" lang="ja-JP" altLang="en-US" sz="1200" dirty="0">
                        <a:solidFill>
                          <a:srgbClr val="7030A0"/>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pSp>
        <p:nvGrpSpPr>
          <p:cNvPr id="31" name="グループ化 30">
            <a:extLst>
              <a:ext uri="{FF2B5EF4-FFF2-40B4-BE49-F238E27FC236}">
                <a16:creationId xmlns:a16="http://schemas.microsoft.com/office/drawing/2014/main" id="{09302E34-C80B-4382-97BC-A9789A37B3EB}"/>
              </a:ext>
            </a:extLst>
          </p:cNvPr>
          <p:cNvGrpSpPr/>
          <p:nvPr/>
        </p:nvGrpSpPr>
        <p:grpSpPr>
          <a:xfrm>
            <a:off x="944399" y="4801101"/>
            <a:ext cx="309723" cy="3312490"/>
            <a:chOff x="949322" y="4946737"/>
            <a:chExt cx="304996" cy="3198563"/>
          </a:xfrm>
        </p:grpSpPr>
        <p:cxnSp>
          <p:nvCxnSpPr>
            <p:cNvPr id="9" name="直線コネクタ 8">
              <a:extLst>
                <a:ext uri="{FF2B5EF4-FFF2-40B4-BE49-F238E27FC236}">
                  <a16:creationId xmlns:a16="http://schemas.microsoft.com/office/drawing/2014/main" id="{82F3F2A2-D391-441C-865B-D29E4AFA4260}"/>
                </a:ext>
              </a:extLst>
            </p:cNvPr>
            <p:cNvCxnSpPr>
              <a:cxnSpLocks/>
            </p:cNvCxnSpPr>
            <p:nvPr/>
          </p:nvCxnSpPr>
          <p:spPr>
            <a:xfrm>
              <a:off x="949322" y="4946737"/>
              <a:ext cx="0" cy="3197229"/>
            </a:xfrm>
            <a:prstGeom prst="line">
              <a:avLst/>
            </a:prstGeom>
            <a:ln>
              <a:solidFill>
                <a:srgbClr val="FF6699"/>
              </a:solidFill>
            </a:ln>
          </p:spPr>
          <p:style>
            <a:lnRef idx="2">
              <a:schemeClr val="accent4"/>
            </a:lnRef>
            <a:fillRef idx="0">
              <a:schemeClr val="accent4"/>
            </a:fillRef>
            <a:effectRef idx="1">
              <a:schemeClr val="accent4"/>
            </a:effectRef>
            <a:fontRef idx="minor">
              <a:schemeClr val="tx1"/>
            </a:fontRef>
          </p:style>
        </p:cxnSp>
        <p:cxnSp>
          <p:nvCxnSpPr>
            <p:cNvPr id="133" name="直線矢印コネクタ 132">
              <a:extLst>
                <a:ext uri="{FF2B5EF4-FFF2-40B4-BE49-F238E27FC236}">
                  <a16:creationId xmlns:a16="http://schemas.microsoft.com/office/drawing/2014/main" id="{5B5F65B9-187F-41B0-AC62-8489A05BEEEC}"/>
                </a:ext>
              </a:extLst>
            </p:cNvPr>
            <p:cNvCxnSpPr>
              <a:cxnSpLocks/>
            </p:cNvCxnSpPr>
            <p:nvPr/>
          </p:nvCxnSpPr>
          <p:spPr>
            <a:xfrm>
              <a:off x="962217" y="5886138"/>
              <a:ext cx="292101" cy="0"/>
            </a:xfrm>
            <a:prstGeom prst="straightConnector1">
              <a:avLst/>
            </a:prstGeom>
            <a:ln>
              <a:solidFill>
                <a:srgbClr val="FF6699"/>
              </a:solidFill>
              <a:tailEnd type="triangle"/>
            </a:ln>
          </p:spPr>
          <p:style>
            <a:lnRef idx="2">
              <a:schemeClr val="accent4"/>
            </a:lnRef>
            <a:fillRef idx="0">
              <a:schemeClr val="accent4"/>
            </a:fillRef>
            <a:effectRef idx="1">
              <a:schemeClr val="accent4"/>
            </a:effectRef>
            <a:fontRef idx="minor">
              <a:schemeClr val="tx1"/>
            </a:fontRef>
          </p:style>
        </p:cxnSp>
        <p:cxnSp>
          <p:nvCxnSpPr>
            <p:cNvPr id="135" name="直線矢印コネクタ 134">
              <a:extLst>
                <a:ext uri="{FF2B5EF4-FFF2-40B4-BE49-F238E27FC236}">
                  <a16:creationId xmlns:a16="http://schemas.microsoft.com/office/drawing/2014/main" id="{60C61C40-A1F4-4F13-A7E4-AA40C012FF38}"/>
                </a:ext>
              </a:extLst>
            </p:cNvPr>
            <p:cNvCxnSpPr>
              <a:cxnSpLocks/>
            </p:cNvCxnSpPr>
            <p:nvPr/>
          </p:nvCxnSpPr>
          <p:spPr>
            <a:xfrm>
              <a:off x="955372" y="7421365"/>
              <a:ext cx="292101" cy="0"/>
            </a:xfrm>
            <a:prstGeom prst="straightConnector1">
              <a:avLst/>
            </a:prstGeom>
            <a:ln>
              <a:solidFill>
                <a:srgbClr val="FF6699"/>
              </a:solidFill>
              <a:tailEnd type="triangle"/>
            </a:ln>
          </p:spPr>
          <p:style>
            <a:lnRef idx="2">
              <a:schemeClr val="accent4"/>
            </a:lnRef>
            <a:fillRef idx="0">
              <a:schemeClr val="accent4"/>
            </a:fillRef>
            <a:effectRef idx="1">
              <a:schemeClr val="accent4"/>
            </a:effectRef>
            <a:fontRef idx="minor">
              <a:schemeClr val="tx1"/>
            </a:fontRef>
          </p:style>
        </p:cxnSp>
        <p:cxnSp>
          <p:nvCxnSpPr>
            <p:cNvPr id="136" name="直線矢印コネクタ 135">
              <a:extLst>
                <a:ext uri="{FF2B5EF4-FFF2-40B4-BE49-F238E27FC236}">
                  <a16:creationId xmlns:a16="http://schemas.microsoft.com/office/drawing/2014/main" id="{581E8541-2BD0-4F5E-A6B6-E1E103491DF3}"/>
                </a:ext>
              </a:extLst>
            </p:cNvPr>
            <p:cNvCxnSpPr>
              <a:cxnSpLocks/>
            </p:cNvCxnSpPr>
            <p:nvPr/>
          </p:nvCxnSpPr>
          <p:spPr>
            <a:xfrm>
              <a:off x="949711" y="5143808"/>
              <a:ext cx="292101" cy="0"/>
            </a:xfrm>
            <a:prstGeom prst="straightConnector1">
              <a:avLst/>
            </a:prstGeom>
            <a:ln>
              <a:solidFill>
                <a:srgbClr val="FF6699"/>
              </a:solidFill>
              <a:tailEnd type="triangle"/>
            </a:ln>
          </p:spPr>
          <p:style>
            <a:lnRef idx="2">
              <a:schemeClr val="accent4"/>
            </a:lnRef>
            <a:fillRef idx="0">
              <a:schemeClr val="accent4"/>
            </a:fillRef>
            <a:effectRef idx="1">
              <a:schemeClr val="accent4"/>
            </a:effectRef>
            <a:fontRef idx="minor">
              <a:schemeClr val="tx1"/>
            </a:fontRef>
          </p:style>
        </p:cxnSp>
        <p:cxnSp>
          <p:nvCxnSpPr>
            <p:cNvPr id="137" name="直線矢印コネクタ 136">
              <a:extLst>
                <a:ext uri="{FF2B5EF4-FFF2-40B4-BE49-F238E27FC236}">
                  <a16:creationId xmlns:a16="http://schemas.microsoft.com/office/drawing/2014/main" id="{5A983CE4-1CE1-4FB5-AFEF-1A5BF9134A91}"/>
                </a:ext>
              </a:extLst>
            </p:cNvPr>
            <p:cNvCxnSpPr>
              <a:cxnSpLocks/>
            </p:cNvCxnSpPr>
            <p:nvPr/>
          </p:nvCxnSpPr>
          <p:spPr>
            <a:xfrm>
              <a:off x="954874" y="8145300"/>
              <a:ext cx="292101" cy="0"/>
            </a:xfrm>
            <a:prstGeom prst="straightConnector1">
              <a:avLst/>
            </a:prstGeom>
            <a:ln>
              <a:solidFill>
                <a:srgbClr val="FF6699"/>
              </a:solidFill>
              <a:tailEnd type="triangle"/>
            </a:ln>
          </p:spPr>
          <p:style>
            <a:lnRef idx="2">
              <a:schemeClr val="accent4"/>
            </a:lnRef>
            <a:fillRef idx="0">
              <a:schemeClr val="accent4"/>
            </a:fillRef>
            <a:effectRef idx="1">
              <a:schemeClr val="accent4"/>
            </a:effectRef>
            <a:fontRef idx="minor">
              <a:schemeClr val="tx1"/>
            </a:fontRef>
          </p:style>
        </p:cxnSp>
      </p:grpSp>
      <p:pic>
        <p:nvPicPr>
          <p:cNvPr id="35" name="グラフィックス 34" descr="チェックリスト 単色塗りつぶし">
            <a:extLst>
              <a:ext uri="{FF2B5EF4-FFF2-40B4-BE49-F238E27FC236}">
                <a16:creationId xmlns:a16="http://schemas.microsoft.com/office/drawing/2014/main" id="{F1F64116-CE6D-424D-B494-2827772B463B}"/>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45397" y="4576434"/>
            <a:ext cx="248814" cy="248814"/>
          </a:xfrm>
          <a:prstGeom prst="rect">
            <a:avLst/>
          </a:prstGeom>
        </p:spPr>
      </p:pic>
      <p:graphicFrame>
        <p:nvGraphicFramePr>
          <p:cNvPr id="139" name="表 80">
            <a:extLst>
              <a:ext uri="{FF2B5EF4-FFF2-40B4-BE49-F238E27FC236}">
                <a16:creationId xmlns:a16="http://schemas.microsoft.com/office/drawing/2014/main" id="{422D25B7-1DD4-4531-91EA-FB904EB6EC75}"/>
              </a:ext>
            </a:extLst>
          </p:cNvPr>
          <p:cNvGraphicFramePr>
            <a:graphicFrameLocks noGrp="1"/>
          </p:cNvGraphicFramePr>
          <p:nvPr/>
        </p:nvGraphicFramePr>
        <p:xfrm>
          <a:off x="1407582" y="6283690"/>
          <a:ext cx="3920067" cy="426720"/>
        </p:xfrm>
        <a:graphic>
          <a:graphicData uri="http://schemas.openxmlformats.org/drawingml/2006/table">
            <a:tbl>
              <a:tblPr firstRow="1" bandRow="1">
                <a:tableStyleId>{5C22544A-7EE6-4342-B048-85BDC9FD1C3A}</a:tableStyleId>
              </a:tblPr>
              <a:tblGrid>
                <a:gridCol w="3920067">
                  <a:extLst>
                    <a:ext uri="{9D8B030D-6E8A-4147-A177-3AD203B41FA5}">
                      <a16:colId xmlns:a16="http://schemas.microsoft.com/office/drawing/2014/main" val="125364823"/>
                    </a:ext>
                  </a:extLst>
                </a:gridCol>
              </a:tblGrid>
              <a:tr h="320674">
                <a:tc>
                  <a:txBody>
                    <a:bodyPr/>
                    <a:lstStyle/>
                    <a:p>
                      <a:pPr algn="l"/>
                      <a:r>
                        <a:rPr kumimoji="1" lang="ja-JP" altLang="en-US" sz="1100" b="0" dirty="0">
                          <a:solidFill>
                            <a:srgbClr val="FF0000"/>
                          </a:solidFill>
                          <a:latin typeface="Meiryo UI" panose="020B0604030504040204" pitchFamily="50" charset="-128"/>
                          <a:ea typeface="Meiryo UI" panose="020B0604030504040204" pitchFamily="50" charset="-128"/>
                        </a:rPr>
                        <a:t>・定年や自己都合による退職（離職）は対象外です。</a:t>
                      </a:r>
                      <a:endParaRPr kumimoji="1" lang="en-US" altLang="ja-JP" sz="1100" b="0" dirty="0">
                        <a:solidFill>
                          <a:srgbClr val="FF0000"/>
                        </a:solidFill>
                        <a:latin typeface="Meiryo UI" panose="020B0604030504040204" pitchFamily="50" charset="-128"/>
                        <a:ea typeface="Meiryo UI" panose="020B0604030504040204" pitchFamily="50" charset="-128"/>
                      </a:endParaRPr>
                    </a:p>
                    <a:p>
                      <a:pPr algn="l"/>
                      <a:r>
                        <a:rPr kumimoji="1" lang="ja-JP" altLang="en-US" sz="1100" b="0" dirty="0">
                          <a:solidFill>
                            <a:srgbClr val="FF0000"/>
                          </a:solidFill>
                          <a:latin typeface="Meiryo UI" panose="020B0604030504040204" pitchFamily="50" charset="-128"/>
                          <a:ea typeface="Meiryo UI" panose="020B0604030504040204" pitchFamily="50" charset="-128"/>
                        </a:rPr>
                        <a:t>・上記、離職理由コード以外の離職は対象外です。</a:t>
                      </a:r>
                      <a:endParaRPr kumimoji="1" lang="en-US" altLang="ja-JP" sz="1100" b="0" dirty="0">
                        <a:solidFill>
                          <a:srgbClr val="FF0000"/>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140" name="表 80">
            <a:extLst>
              <a:ext uri="{FF2B5EF4-FFF2-40B4-BE49-F238E27FC236}">
                <a16:creationId xmlns:a16="http://schemas.microsoft.com/office/drawing/2014/main" id="{9D2639D5-1372-4496-8C2B-5A342B1695DD}"/>
              </a:ext>
            </a:extLst>
          </p:cNvPr>
          <p:cNvGraphicFramePr>
            <a:graphicFrameLocks noGrp="1"/>
          </p:cNvGraphicFramePr>
          <p:nvPr>
            <p:extLst>
              <p:ext uri="{D42A27DB-BD31-4B8C-83A1-F6EECF244321}">
                <p14:modId xmlns:p14="http://schemas.microsoft.com/office/powerpoint/2010/main" val="630657503"/>
              </p:ext>
            </p:extLst>
          </p:nvPr>
        </p:nvGraphicFramePr>
        <p:xfrm>
          <a:off x="1899554" y="8169047"/>
          <a:ext cx="5699761" cy="322547"/>
        </p:xfrm>
        <a:graphic>
          <a:graphicData uri="http://schemas.openxmlformats.org/drawingml/2006/table">
            <a:tbl>
              <a:tblPr firstRow="1" bandRow="1">
                <a:tableStyleId>{5C22544A-7EE6-4342-B048-85BDC9FD1C3A}</a:tableStyleId>
              </a:tblPr>
              <a:tblGrid>
                <a:gridCol w="5699761">
                  <a:extLst>
                    <a:ext uri="{9D8B030D-6E8A-4147-A177-3AD203B41FA5}">
                      <a16:colId xmlns:a16="http://schemas.microsoft.com/office/drawing/2014/main" val="125364823"/>
                    </a:ext>
                  </a:extLst>
                </a:gridCol>
              </a:tblGrid>
              <a:tr h="322547">
                <a:tc>
                  <a:txBody>
                    <a:bodyPr/>
                    <a:lstStyle/>
                    <a:p>
                      <a:pPr algn="l"/>
                      <a:r>
                        <a:rPr kumimoji="1" lang="ja-JP" altLang="en-US" sz="1200" b="0" dirty="0">
                          <a:solidFill>
                            <a:srgbClr val="7030A0"/>
                          </a:solidFill>
                          <a:latin typeface="BIZ UDPゴシック" panose="020B0400000000000000" pitchFamily="50" charset="-128"/>
                          <a:ea typeface="BIZ UDPゴシック" panose="020B0400000000000000" pitchFamily="50" charset="-128"/>
                        </a:rPr>
                        <a:t>＠経営悪化が分かる書類、親権者が亡くなったことがわかる書類等を提出</a:t>
                      </a:r>
                      <a:endParaRPr kumimoji="1" lang="en-US" altLang="ja-JP" sz="1200" b="0" dirty="0">
                        <a:solidFill>
                          <a:srgbClr val="7030A0"/>
                        </a:solidFill>
                        <a:latin typeface="BIZ UDPゴシック" panose="020B0400000000000000" pitchFamily="50" charset="-128"/>
                        <a:ea typeface="BIZ UDPゴシック" panose="020B0400000000000000"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141" name="表 80">
            <a:extLst>
              <a:ext uri="{FF2B5EF4-FFF2-40B4-BE49-F238E27FC236}">
                <a16:creationId xmlns:a16="http://schemas.microsoft.com/office/drawing/2014/main" id="{92946441-FDD1-4F01-A13A-AE709BE16863}"/>
              </a:ext>
            </a:extLst>
          </p:cNvPr>
          <p:cNvGraphicFramePr>
            <a:graphicFrameLocks noGrp="1"/>
          </p:cNvGraphicFramePr>
          <p:nvPr/>
        </p:nvGraphicFramePr>
        <p:xfrm>
          <a:off x="1497570" y="8817627"/>
          <a:ext cx="3920067" cy="320674"/>
        </p:xfrm>
        <a:graphic>
          <a:graphicData uri="http://schemas.openxmlformats.org/drawingml/2006/table">
            <a:tbl>
              <a:tblPr firstRow="1" bandRow="1">
                <a:tableStyleId>{5C22544A-7EE6-4342-B048-85BDC9FD1C3A}</a:tableStyleId>
              </a:tblPr>
              <a:tblGrid>
                <a:gridCol w="3920067">
                  <a:extLst>
                    <a:ext uri="{9D8B030D-6E8A-4147-A177-3AD203B41FA5}">
                      <a16:colId xmlns:a16="http://schemas.microsoft.com/office/drawing/2014/main" val="125364823"/>
                    </a:ext>
                  </a:extLst>
                </a:gridCol>
              </a:tblGrid>
              <a:tr h="320674">
                <a:tc>
                  <a:txBody>
                    <a:bodyPr/>
                    <a:lstStyle/>
                    <a:p>
                      <a:pPr algn="l"/>
                      <a:r>
                        <a:rPr kumimoji="1" lang="ja-JP" altLang="en-US" sz="1100" b="0" dirty="0">
                          <a:solidFill>
                            <a:srgbClr val="FF0000"/>
                          </a:solidFill>
                          <a:latin typeface="Meiryo UI" panose="020B0604030504040204" pitchFamily="50" charset="-128"/>
                          <a:ea typeface="Meiryo UI" panose="020B0604030504040204" pitchFamily="50" charset="-128"/>
                        </a:rPr>
                        <a:t>・保護者等の離婚は対象外です。</a:t>
                      </a:r>
                      <a:endParaRPr kumimoji="1" lang="en-US" altLang="ja-JP" sz="1100" b="0" dirty="0">
                        <a:solidFill>
                          <a:srgbClr val="FF0000"/>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sp>
        <p:nvSpPr>
          <p:cNvPr id="37" name="スライド番号プレースホルダー 36">
            <a:extLst>
              <a:ext uri="{FF2B5EF4-FFF2-40B4-BE49-F238E27FC236}">
                <a16:creationId xmlns:a16="http://schemas.microsoft.com/office/drawing/2014/main" id="{C1627A95-F414-487D-989B-4C148EE69D2D}"/>
              </a:ext>
            </a:extLst>
          </p:cNvPr>
          <p:cNvSpPr>
            <a:spLocks noGrp="1"/>
          </p:cNvSpPr>
          <p:nvPr>
            <p:ph type="sldNum" sz="quarter" idx="12"/>
          </p:nvPr>
        </p:nvSpPr>
        <p:spPr>
          <a:xfrm>
            <a:off x="2760345" y="9204252"/>
            <a:ext cx="1680210" cy="517598"/>
          </a:xfrm>
        </p:spPr>
        <p:txBody>
          <a:bodyPr/>
          <a:lstStyle/>
          <a:p>
            <a:pPr algn="ctr"/>
            <a:fld id="{4074EEB8-9896-4BFA-86EE-39DB9FEDAC71}" type="slidenum">
              <a:rPr kumimoji="1" lang="ja-JP" altLang="en-US" smtClean="0"/>
              <a:pPr algn="ctr"/>
              <a:t>2</a:t>
            </a:fld>
            <a:endParaRPr kumimoji="1" lang="ja-JP" altLang="en-US" dirty="0"/>
          </a:p>
        </p:txBody>
      </p:sp>
      <p:sp>
        <p:nvSpPr>
          <p:cNvPr id="109" name="四角形: 角を丸くする 108">
            <a:extLst>
              <a:ext uri="{FF2B5EF4-FFF2-40B4-BE49-F238E27FC236}">
                <a16:creationId xmlns:a16="http://schemas.microsoft.com/office/drawing/2014/main" id="{74BA5CDB-C5B7-4F65-9A61-E98E77622F8A}"/>
              </a:ext>
            </a:extLst>
          </p:cNvPr>
          <p:cNvSpPr/>
          <p:nvPr/>
        </p:nvSpPr>
        <p:spPr>
          <a:xfrm>
            <a:off x="2066310" y="6761471"/>
            <a:ext cx="4700249" cy="343206"/>
          </a:xfrm>
          <a:prstGeom prst="roundRect">
            <a:avLst/>
          </a:prstGeom>
          <a:gradFill flip="none" rotWithShape="1">
            <a:gsLst>
              <a:gs pos="0">
                <a:srgbClr val="FF3300"/>
              </a:gs>
              <a:gs pos="67000">
                <a:srgbClr val="FF9933"/>
              </a:gs>
              <a:gs pos="100000">
                <a:srgbClr val="FF9966"/>
              </a:gs>
            </a:gsLst>
            <a:path path="circle">
              <a:fillToRect t="100000" r="100000"/>
            </a:path>
            <a:tileRect l="-100000" b="-100000"/>
          </a:gradFill>
          <a:effectLst>
            <a:outerShdw blurRad="40000" dist="23000" dir="5400000" rotWithShape="0">
              <a:srgbClr val="000000">
                <a:alpha val="35000"/>
              </a:srgbClr>
            </a:outerShdw>
            <a:reflection stA="45000" endPos="65000" dir="5400000" sy="-100000" algn="bl" rotWithShape="0"/>
          </a:effectLst>
          <a:scene3d>
            <a:camera prst="orthographicFront">
              <a:rot lat="0" lon="0" rev="0"/>
            </a:camera>
            <a:lightRig rig="threePt" dir="t">
              <a:rot lat="0" lon="0" rev="0"/>
            </a:lightRig>
          </a:scene3d>
          <a:sp3d prstMaterial="matte">
            <a:bevelT w="63500" h="25400"/>
          </a:sp3d>
        </p:spPr>
        <p:style>
          <a:lnRef idx="0">
            <a:schemeClr val="accent6"/>
          </a:lnRef>
          <a:fillRef idx="3">
            <a:schemeClr val="accent6"/>
          </a:fillRef>
          <a:effectRef idx="3">
            <a:schemeClr val="accent6"/>
          </a:effectRef>
          <a:fontRef idx="minor">
            <a:schemeClr val="lt1"/>
          </a:fontRef>
        </p:style>
        <p:txBody>
          <a:bodyPr rtlCol="0" anchor="ctr"/>
          <a:lstStyle/>
          <a:p>
            <a:pPr algn="ctr"/>
            <a:r>
              <a:rPr kumimoji="1" lang="ja-JP" altLang="en-US" sz="1400" dirty="0">
                <a:latin typeface="UD デジタル 教科書体 NP-R" panose="02020400000000000000" pitchFamily="18" charset="-128"/>
                <a:ea typeface="UD デジタル 教科書体 NP-R" panose="02020400000000000000" pitchFamily="18" charset="-128"/>
              </a:rPr>
              <a:t>☛ 離職理由コードはｐ</a:t>
            </a:r>
            <a:r>
              <a:rPr kumimoji="1" lang="en-US" altLang="ja-JP" sz="1400" dirty="0">
                <a:latin typeface="UD デジタル 教科書体 NP-R" panose="02020400000000000000" pitchFamily="18" charset="-128"/>
                <a:ea typeface="UD デジタル 教科書体 NP-R" panose="02020400000000000000" pitchFamily="18" charset="-128"/>
              </a:rPr>
              <a:t>7</a:t>
            </a:r>
            <a:r>
              <a:rPr kumimoji="1" lang="ja-JP" altLang="en-US" sz="1400" dirty="0">
                <a:latin typeface="UD デジタル 教科書体 NP-R" panose="02020400000000000000" pitchFamily="18" charset="-128"/>
                <a:ea typeface="UD デジタル 教科書体 NP-R" panose="02020400000000000000" pitchFamily="18" charset="-128"/>
              </a:rPr>
              <a:t>の「別紙」を参照してください。</a:t>
            </a:r>
          </a:p>
        </p:txBody>
      </p:sp>
      <p:pic>
        <p:nvPicPr>
          <p:cNvPr id="6" name="グラフィックス 5" descr="電球">
            <a:extLst>
              <a:ext uri="{FF2B5EF4-FFF2-40B4-BE49-F238E27FC236}">
                <a16:creationId xmlns:a16="http://schemas.microsoft.com/office/drawing/2014/main" id="{20CC3ABA-B19F-4660-843E-3B1CF0CC86F0}"/>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613505" y="6668642"/>
            <a:ext cx="524331" cy="516467"/>
          </a:xfrm>
          <a:prstGeom prst="rect">
            <a:avLst/>
          </a:prstGeom>
        </p:spPr>
      </p:pic>
      <p:sp>
        <p:nvSpPr>
          <p:cNvPr id="118" name="正方形/長方形 117">
            <a:extLst>
              <a:ext uri="{FF2B5EF4-FFF2-40B4-BE49-F238E27FC236}">
                <a16:creationId xmlns:a16="http://schemas.microsoft.com/office/drawing/2014/main" id="{7F4E9A5D-2895-4029-AB80-D57EF99B9310}"/>
              </a:ext>
            </a:extLst>
          </p:cNvPr>
          <p:cNvSpPr/>
          <p:nvPr/>
        </p:nvSpPr>
        <p:spPr>
          <a:xfrm>
            <a:off x="639277" y="3384065"/>
            <a:ext cx="180000" cy="180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
        <p:nvSpPr>
          <p:cNvPr id="142" name="正方形/長方形 141">
            <a:extLst>
              <a:ext uri="{FF2B5EF4-FFF2-40B4-BE49-F238E27FC236}">
                <a16:creationId xmlns:a16="http://schemas.microsoft.com/office/drawing/2014/main" id="{2EEE0A9C-D057-46D8-83A2-740BBC47F3B8}"/>
              </a:ext>
            </a:extLst>
          </p:cNvPr>
          <p:cNvSpPr/>
          <p:nvPr/>
        </p:nvSpPr>
        <p:spPr>
          <a:xfrm>
            <a:off x="1271338" y="7288715"/>
            <a:ext cx="144000" cy="144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
        <p:nvSpPr>
          <p:cNvPr id="143" name="正方形/長方形 142">
            <a:extLst>
              <a:ext uri="{FF2B5EF4-FFF2-40B4-BE49-F238E27FC236}">
                <a16:creationId xmlns:a16="http://schemas.microsoft.com/office/drawing/2014/main" id="{C9F66838-1240-4463-8F01-3DD634F729FF}"/>
              </a:ext>
            </a:extLst>
          </p:cNvPr>
          <p:cNvSpPr/>
          <p:nvPr/>
        </p:nvSpPr>
        <p:spPr>
          <a:xfrm>
            <a:off x="656390" y="4344453"/>
            <a:ext cx="180000" cy="180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
        <p:nvSpPr>
          <p:cNvPr id="144" name="正方形/長方形 143">
            <a:extLst>
              <a:ext uri="{FF2B5EF4-FFF2-40B4-BE49-F238E27FC236}">
                <a16:creationId xmlns:a16="http://schemas.microsoft.com/office/drawing/2014/main" id="{B1DF2A38-6DB2-4DEE-8A17-E1086FEA8901}"/>
              </a:ext>
            </a:extLst>
          </p:cNvPr>
          <p:cNvSpPr/>
          <p:nvPr/>
        </p:nvSpPr>
        <p:spPr>
          <a:xfrm>
            <a:off x="642487" y="2027807"/>
            <a:ext cx="180000" cy="180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
        <p:nvSpPr>
          <p:cNvPr id="146" name="正方形/長方形 145">
            <a:extLst>
              <a:ext uri="{FF2B5EF4-FFF2-40B4-BE49-F238E27FC236}">
                <a16:creationId xmlns:a16="http://schemas.microsoft.com/office/drawing/2014/main" id="{92A9D26B-1BEB-4FA2-8153-BBFC04260C11}"/>
              </a:ext>
            </a:extLst>
          </p:cNvPr>
          <p:cNvSpPr/>
          <p:nvPr/>
        </p:nvSpPr>
        <p:spPr>
          <a:xfrm>
            <a:off x="655454" y="1157595"/>
            <a:ext cx="180000" cy="180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
        <p:nvSpPr>
          <p:cNvPr id="152" name="正方形/長方形 151">
            <a:extLst>
              <a:ext uri="{FF2B5EF4-FFF2-40B4-BE49-F238E27FC236}">
                <a16:creationId xmlns:a16="http://schemas.microsoft.com/office/drawing/2014/main" id="{B6CEA42E-9E3A-4965-8145-BD0EF47AC028}"/>
              </a:ext>
            </a:extLst>
          </p:cNvPr>
          <p:cNvSpPr/>
          <p:nvPr/>
        </p:nvSpPr>
        <p:spPr>
          <a:xfrm>
            <a:off x="1288983" y="5708567"/>
            <a:ext cx="144000" cy="144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
        <p:nvSpPr>
          <p:cNvPr id="153" name="正方形/長方形 152">
            <a:extLst>
              <a:ext uri="{FF2B5EF4-FFF2-40B4-BE49-F238E27FC236}">
                <a16:creationId xmlns:a16="http://schemas.microsoft.com/office/drawing/2014/main" id="{5E4EE977-B772-4C46-9F85-1867B7CFC655}"/>
              </a:ext>
            </a:extLst>
          </p:cNvPr>
          <p:cNvSpPr/>
          <p:nvPr/>
        </p:nvSpPr>
        <p:spPr>
          <a:xfrm>
            <a:off x="1287380" y="4936942"/>
            <a:ext cx="144000" cy="144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
        <p:nvSpPr>
          <p:cNvPr id="154" name="正方形/長方形 153">
            <a:extLst>
              <a:ext uri="{FF2B5EF4-FFF2-40B4-BE49-F238E27FC236}">
                <a16:creationId xmlns:a16="http://schemas.microsoft.com/office/drawing/2014/main" id="{75B7645D-3F8C-487D-82AF-BB8C792E8DEF}"/>
              </a:ext>
            </a:extLst>
          </p:cNvPr>
          <p:cNvSpPr/>
          <p:nvPr/>
        </p:nvSpPr>
        <p:spPr>
          <a:xfrm>
            <a:off x="1266525" y="8025047"/>
            <a:ext cx="144000" cy="144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Tree>
    <p:extLst>
      <p:ext uri="{BB962C8B-B14F-4D97-AF65-F5344CB8AC3E}">
        <p14:creationId xmlns:p14="http://schemas.microsoft.com/office/powerpoint/2010/main" val="38649105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四角形: 角を丸くする 94">
            <a:extLst>
              <a:ext uri="{FF2B5EF4-FFF2-40B4-BE49-F238E27FC236}">
                <a16:creationId xmlns:a16="http://schemas.microsoft.com/office/drawing/2014/main" id="{7A0DC2D6-DB15-4338-8E85-F7D5CEF76B6F}"/>
              </a:ext>
            </a:extLst>
          </p:cNvPr>
          <p:cNvSpPr/>
          <p:nvPr/>
        </p:nvSpPr>
        <p:spPr>
          <a:xfrm>
            <a:off x="746041" y="315853"/>
            <a:ext cx="6395424" cy="8056156"/>
          </a:xfrm>
          <a:prstGeom prst="roundRect">
            <a:avLst>
              <a:gd name="adj" fmla="val 8666"/>
            </a:avLst>
          </a:prstGeom>
          <a:solidFill>
            <a:schemeClr val="accent2">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
        <p:nvSpPr>
          <p:cNvPr id="57" name="矢印: 下 56">
            <a:extLst>
              <a:ext uri="{FF2B5EF4-FFF2-40B4-BE49-F238E27FC236}">
                <a16:creationId xmlns:a16="http://schemas.microsoft.com/office/drawing/2014/main" id="{BF5B3C51-4D35-4E20-AB2C-1D48DA568A64}"/>
              </a:ext>
            </a:extLst>
          </p:cNvPr>
          <p:cNvSpPr/>
          <p:nvPr/>
        </p:nvSpPr>
        <p:spPr>
          <a:xfrm>
            <a:off x="612826" y="632641"/>
            <a:ext cx="209127" cy="8329326"/>
          </a:xfrm>
          <a:prstGeom prst="downArrow">
            <a:avLst>
              <a:gd name="adj1" fmla="val 50000"/>
              <a:gd name="adj2" fmla="val 78943"/>
            </a:avLst>
          </a:prstGeom>
          <a:solidFill>
            <a:srgbClr val="00FF99">
              <a:alpha val="49804"/>
            </a:srgb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kumimoji="1" lang="ja-JP" altLang="en-US" sz="1400" b="1" dirty="0">
              <a:solidFill>
                <a:schemeClr val="tx1"/>
              </a:solidFill>
            </a:endParaRPr>
          </a:p>
        </p:txBody>
      </p:sp>
      <p:sp>
        <p:nvSpPr>
          <p:cNvPr id="22" name="矢印: 山形 21">
            <a:extLst>
              <a:ext uri="{FF2B5EF4-FFF2-40B4-BE49-F238E27FC236}">
                <a16:creationId xmlns:a16="http://schemas.microsoft.com/office/drawing/2014/main" id="{1E85A01A-1625-41A0-9BCE-5317E3B75331}"/>
              </a:ext>
            </a:extLst>
          </p:cNvPr>
          <p:cNvSpPr/>
          <p:nvPr/>
        </p:nvSpPr>
        <p:spPr>
          <a:xfrm rot="5400000">
            <a:off x="-4047865" y="4694847"/>
            <a:ext cx="8796762" cy="426719"/>
          </a:xfrm>
          <a:prstGeom prst="chevron">
            <a:avLst/>
          </a:prstGeom>
          <a:solidFill>
            <a:srgbClr val="FFCCCC"/>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normAutofit/>
          </a:bodyPr>
          <a:lstStyle/>
          <a:p>
            <a:pPr algn="ctr"/>
            <a:endParaRPr kumimoji="1" lang="ja-JP" altLang="en-US" sz="1400" b="1" dirty="0">
              <a:solidFill>
                <a:schemeClr val="tx1"/>
              </a:solidFill>
            </a:endParaRPr>
          </a:p>
        </p:txBody>
      </p:sp>
      <p:sp>
        <p:nvSpPr>
          <p:cNvPr id="23" name="テキスト ボックス 22">
            <a:extLst>
              <a:ext uri="{FF2B5EF4-FFF2-40B4-BE49-F238E27FC236}">
                <a16:creationId xmlns:a16="http://schemas.microsoft.com/office/drawing/2014/main" id="{8E1DDC26-8542-4B0B-91A8-F1ECD29A95D0}"/>
              </a:ext>
            </a:extLst>
          </p:cNvPr>
          <p:cNvSpPr txBox="1"/>
          <p:nvPr/>
        </p:nvSpPr>
        <p:spPr>
          <a:xfrm>
            <a:off x="132873" y="4040268"/>
            <a:ext cx="461665" cy="1443789"/>
          </a:xfrm>
          <a:prstGeom prst="rect">
            <a:avLst/>
          </a:prstGeom>
          <a:noFill/>
        </p:spPr>
        <p:txBody>
          <a:bodyPr vert="eaVert" wrap="square" rtlCol="0">
            <a:spAutoFit/>
          </a:bodyPr>
          <a:lstStyle/>
          <a:p>
            <a:pPr algn="ctr"/>
            <a:r>
              <a:rPr lang="ja-JP" altLang="en-US" sz="1800" dirty="0">
                <a:latin typeface="ＭＳ Ｐゴシック 本文"/>
              </a:rPr>
              <a:t> </a:t>
            </a:r>
            <a:r>
              <a:rPr lang="ja-JP" altLang="en-US" sz="1800" b="1" dirty="0">
                <a:latin typeface="ＭＳ Ｐゴシック 見出し"/>
                <a:ea typeface="+mj-ea"/>
              </a:rPr>
              <a:t>収 入 </a:t>
            </a:r>
            <a:r>
              <a:rPr lang="ja-JP" altLang="en-US" sz="1800" b="1" dirty="0">
                <a:latin typeface="ＭＳ Ｐゴシック 本文"/>
                <a:ea typeface="+mj-ea"/>
              </a:rPr>
              <a:t>要  件</a:t>
            </a:r>
          </a:p>
        </p:txBody>
      </p:sp>
      <p:graphicFrame>
        <p:nvGraphicFramePr>
          <p:cNvPr id="80" name="表 80">
            <a:extLst>
              <a:ext uri="{FF2B5EF4-FFF2-40B4-BE49-F238E27FC236}">
                <a16:creationId xmlns:a16="http://schemas.microsoft.com/office/drawing/2014/main" id="{D3A3446D-F912-4A41-9F23-96A69387E6D2}"/>
              </a:ext>
            </a:extLst>
          </p:cNvPr>
          <p:cNvGraphicFramePr>
            <a:graphicFrameLocks noGrp="1"/>
          </p:cNvGraphicFramePr>
          <p:nvPr/>
        </p:nvGraphicFramePr>
        <p:xfrm>
          <a:off x="1769534" y="530671"/>
          <a:ext cx="4135967" cy="304800"/>
        </p:xfrm>
        <a:graphic>
          <a:graphicData uri="http://schemas.openxmlformats.org/drawingml/2006/table">
            <a:tbl>
              <a:tblPr firstRow="1" bandRow="1">
                <a:tableStyleId>{5C22544A-7EE6-4342-B048-85BDC9FD1C3A}</a:tableStyleId>
              </a:tblPr>
              <a:tblGrid>
                <a:gridCol w="4135967">
                  <a:extLst>
                    <a:ext uri="{9D8B030D-6E8A-4147-A177-3AD203B41FA5}">
                      <a16:colId xmlns:a16="http://schemas.microsoft.com/office/drawing/2014/main" val="125364823"/>
                    </a:ext>
                  </a:extLst>
                </a:gridCol>
              </a:tblGrid>
              <a:tr h="210608">
                <a:tc>
                  <a:txBody>
                    <a:bodyPr/>
                    <a:lstStyle/>
                    <a:p>
                      <a:pPr algn="ctr"/>
                      <a:r>
                        <a:rPr kumimoji="1" lang="en-US" altLang="ja-JP" sz="1400" b="0" dirty="0">
                          <a:solidFill>
                            <a:srgbClr val="7030A0"/>
                          </a:solidFill>
                          <a:latin typeface="High Tower Text" panose="02040502050506030303" pitchFamily="18" charset="0"/>
                          <a:ea typeface="メイリオ" panose="020B0604030504040204" pitchFamily="50" charset="-128"/>
                        </a:rPr>
                        <a:t>※</a:t>
                      </a:r>
                      <a:r>
                        <a:rPr kumimoji="1" lang="ja-JP" altLang="en-US" sz="1400" b="0" dirty="0">
                          <a:solidFill>
                            <a:srgbClr val="7030A0"/>
                          </a:solidFill>
                          <a:latin typeface="High Tower Text" panose="02040502050506030303" pitchFamily="18" charset="0"/>
                          <a:ea typeface="メイリオ" panose="020B0604030504040204" pitchFamily="50" charset="-128"/>
                        </a:rPr>
                        <a:t>家計急変が起きた保護者毎に確認してください</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89" name="表 80">
            <a:extLst>
              <a:ext uri="{FF2B5EF4-FFF2-40B4-BE49-F238E27FC236}">
                <a16:creationId xmlns:a16="http://schemas.microsoft.com/office/drawing/2014/main" id="{6ADAB1D7-DCB1-4706-9B9C-2132AAF04418}"/>
              </a:ext>
            </a:extLst>
          </p:cNvPr>
          <p:cNvGraphicFramePr>
            <a:graphicFrameLocks noGrp="1"/>
          </p:cNvGraphicFramePr>
          <p:nvPr/>
        </p:nvGraphicFramePr>
        <p:xfrm>
          <a:off x="1118063" y="1480766"/>
          <a:ext cx="4614331" cy="518160"/>
        </p:xfrm>
        <a:graphic>
          <a:graphicData uri="http://schemas.openxmlformats.org/drawingml/2006/table">
            <a:tbl>
              <a:tblPr firstRow="1" bandRow="1">
                <a:tableStyleId>{5C22544A-7EE6-4342-B048-85BDC9FD1C3A}</a:tableStyleId>
              </a:tblPr>
              <a:tblGrid>
                <a:gridCol w="4614331">
                  <a:extLst>
                    <a:ext uri="{9D8B030D-6E8A-4147-A177-3AD203B41FA5}">
                      <a16:colId xmlns:a16="http://schemas.microsoft.com/office/drawing/2014/main" val="125364823"/>
                    </a:ext>
                  </a:extLst>
                </a:gridCol>
              </a:tblGrid>
              <a:tr h="312209">
                <a:tc>
                  <a:txBody>
                    <a:bodyPr/>
                    <a:lstStyle/>
                    <a:p>
                      <a:pPr algn="l"/>
                      <a:r>
                        <a:rPr kumimoji="1" lang="ja-JP" altLang="en-US" sz="1400" dirty="0">
                          <a:solidFill>
                            <a:schemeClr val="tx1"/>
                          </a:solidFill>
                          <a:latin typeface="Meiryo UI" panose="020B0604030504040204" pitchFamily="50" charset="-128"/>
                          <a:ea typeface="Meiryo UI" panose="020B0604030504040204" pitchFamily="50" charset="-128"/>
                        </a:rPr>
                        <a:t>⑴家計急変発生月の翌月以降３か月の収入</a:t>
                      </a:r>
                      <a:r>
                        <a:rPr kumimoji="1" lang="ja-JP" altLang="en-US" sz="1400" b="0" dirty="0">
                          <a:solidFill>
                            <a:schemeClr val="tx1"/>
                          </a:solidFill>
                          <a:latin typeface="Meiryo UI" panose="020B0604030504040204" pitchFamily="50" charset="-128"/>
                          <a:ea typeface="Meiryo UI" panose="020B0604030504040204" pitchFamily="50" charset="-128"/>
                        </a:rPr>
                        <a:t>（副業含む）</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algn="l"/>
                      <a:r>
                        <a:rPr kumimoji="1" lang="ja-JP" altLang="en-US" sz="1400" b="0" dirty="0">
                          <a:solidFill>
                            <a:schemeClr val="tx1"/>
                          </a:solidFill>
                          <a:latin typeface="Meiryo UI" panose="020B0604030504040204" pitchFamily="50" charset="-128"/>
                          <a:ea typeface="Meiryo UI" panose="020B0604030504040204" pitchFamily="50" charset="-128"/>
                        </a:rPr>
                        <a:t>　（家計急変発生日が月の初日である場合は当該月）</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sp>
        <p:nvSpPr>
          <p:cNvPr id="47" name="吹き出し: 下矢印 46">
            <a:extLst>
              <a:ext uri="{FF2B5EF4-FFF2-40B4-BE49-F238E27FC236}">
                <a16:creationId xmlns:a16="http://schemas.microsoft.com/office/drawing/2014/main" id="{E52D4767-7986-41FF-8FBB-23566A90F17C}"/>
              </a:ext>
            </a:extLst>
          </p:cNvPr>
          <p:cNvSpPr/>
          <p:nvPr/>
        </p:nvSpPr>
        <p:spPr>
          <a:xfrm>
            <a:off x="5494012" y="8612975"/>
            <a:ext cx="1574800" cy="440266"/>
          </a:xfrm>
          <a:prstGeom prst="downArrowCallout">
            <a:avLst>
              <a:gd name="adj1" fmla="val 59616"/>
              <a:gd name="adj2" fmla="val 63462"/>
              <a:gd name="adj3" fmla="val 25000"/>
              <a:gd name="adj4" fmla="val 64977"/>
            </a:avLst>
          </a:prstGeom>
          <a:gradFill>
            <a:gsLst>
              <a:gs pos="0">
                <a:srgbClr val="00CC66"/>
              </a:gs>
              <a:gs pos="48000">
                <a:srgbClr val="CCFFCC"/>
              </a:gs>
              <a:gs pos="100000">
                <a:schemeClr val="accent3">
                  <a:tint val="15000"/>
                  <a:satMod val="350000"/>
                </a:schemeClr>
              </a:gs>
            </a:gsLst>
          </a:gradFill>
          <a:ln>
            <a:solidFill>
              <a:srgbClr val="008080"/>
            </a:solid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sz="1400" b="1" dirty="0">
                <a:solidFill>
                  <a:srgbClr val="008080"/>
                </a:solidFill>
              </a:rPr>
              <a:t>給付金額の</a:t>
            </a:r>
            <a:r>
              <a:rPr kumimoji="1" lang="ja-JP" altLang="en-US" sz="1400" b="1" dirty="0">
                <a:solidFill>
                  <a:srgbClr val="008080"/>
                </a:solidFill>
              </a:rPr>
              <a:t>確認</a:t>
            </a:r>
          </a:p>
        </p:txBody>
      </p:sp>
      <p:sp>
        <p:nvSpPr>
          <p:cNvPr id="49" name="四角形: 角を丸くする 48">
            <a:extLst>
              <a:ext uri="{FF2B5EF4-FFF2-40B4-BE49-F238E27FC236}">
                <a16:creationId xmlns:a16="http://schemas.microsoft.com/office/drawing/2014/main" id="{3360B126-BBD9-45CB-A46C-41C5C2DF1C77}"/>
              </a:ext>
            </a:extLst>
          </p:cNvPr>
          <p:cNvSpPr/>
          <p:nvPr/>
        </p:nvSpPr>
        <p:spPr>
          <a:xfrm>
            <a:off x="730005" y="168310"/>
            <a:ext cx="6140918" cy="295086"/>
          </a:xfrm>
          <a:prstGeom prst="roundRect">
            <a:avLst/>
          </a:prstGeom>
          <a:gradFill>
            <a:gsLst>
              <a:gs pos="0">
                <a:srgbClr val="C00000"/>
              </a:gs>
              <a:gs pos="80000">
                <a:srgbClr val="FF6699"/>
              </a:gs>
              <a:gs pos="100000">
                <a:srgbClr val="FF6699"/>
              </a:gs>
            </a:gsLst>
          </a:gradFill>
        </p:spPr>
        <p:style>
          <a:lnRef idx="0">
            <a:schemeClr val="accent2"/>
          </a:lnRef>
          <a:fillRef idx="3">
            <a:schemeClr val="accent2"/>
          </a:fillRef>
          <a:effectRef idx="3">
            <a:schemeClr val="accent2"/>
          </a:effectRef>
          <a:fontRef idx="minor">
            <a:schemeClr val="lt1"/>
          </a:fontRef>
        </p:style>
        <p:txBody>
          <a:bodyPr rtlCol="0" anchor="ctr"/>
          <a:lstStyle/>
          <a:p>
            <a:pPr algn="ctr"/>
            <a:r>
              <a:rPr kumimoji="1" lang="ja-JP" altLang="en-US" sz="1400" b="1" dirty="0">
                <a:latin typeface="Meiryo UI" panose="020B0604030504040204" pitchFamily="50" charset="-128"/>
                <a:ea typeface="Meiryo UI" panose="020B0604030504040204" pitchFamily="50" charset="-128"/>
              </a:rPr>
              <a:t> ✔ </a:t>
            </a:r>
            <a:r>
              <a:rPr lang="ja-JP" altLang="en-US" sz="1400" b="1" dirty="0">
                <a:latin typeface="Meiryo UI" panose="020B0604030504040204" pitchFamily="50" charset="-128"/>
                <a:ea typeface="Meiryo UI" panose="020B0604030504040204" pitchFamily="50" charset="-128"/>
              </a:rPr>
              <a:t>＜</a:t>
            </a:r>
            <a:r>
              <a:rPr kumimoji="1" lang="en-US" altLang="ja-JP" sz="1400" b="1" dirty="0">
                <a:latin typeface="Meiryo UI" panose="020B0604030504040204" pitchFamily="50" charset="-128"/>
                <a:ea typeface="Meiryo UI" panose="020B0604030504040204" pitchFamily="50" charset="-128"/>
              </a:rPr>
              <a:t>STEP</a:t>
            </a:r>
            <a:r>
              <a:rPr kumimoji="1" lang="ja-JP" altLang="en-US" sz="1400" b="1" dirty="0">
                <a:latin typeface="Meiryo UI" panose="020B0604030504040204" pitchFamily="50" charset="-128"/>
                <a:ea typeface="Meiryo UI" panose="020B0604030504040204" pitchFamily="50" charset="-128"/>
              </a:rPr>
              <a:t>２</a:t>
            </a:r>
            <a:r>
              <a:rPr kumimoji="1" lang="en-US" altLang="ja-JP" sz="1400" b="1" dirty="0">
                <a:latin typeface="Meiryo UI" panose="020B0604030504040204" pitchFamily="50" charset="-128"/>
                <a:ea typeface="Meiryo UI" panose="020B0604030504040204" pitchFamily="50" charset="-128"/>
              </a:rPr>
              <a:t>-</a:t>
            </a:r>
            <a:r>
              <a:rPr kumimoji="1" lang="ja-JP" altLang="en-US" sz="1400" b="1" dirty="0">
                <a:latin typeface="Meiryo UI" panose="020B0604030504040204" pitchFamily="50" charset="-128"/>
                <a:ea typeface="Meiryo UI" panose="020B0604030504040204" pitchFamily="50" charset="-128"/>
              </a:rPr>
              <a:t>２＞　“急変要件</a:t>
            </a:r>
            <a:r>
              <a:rPr kumimoji="1" lang="en-US" altLang="ja-JP" sz="1400" b="1" dirty="0">
                <a:latin typeface="Meiryo UI" panose="020B0604030504040204" pitchFamily="50" charset="-128"/>
                <a:ea typeface="Meiryo UI" panose="020B0604030504040204" pitchFamily="50" charset="-128"/>
              </a:rPr>
              <a:t>【</a:t>
            </a:r>
            <a:r>
              <a:rPr kumimoji="1" lang="ja-JP" altLang="en-US" sz="1400" b="1" dirty="0">
                <a:latin typeface="Meiryo UI" panose="020B0604030504040204" pitchFamily="50" charset="-128"/>
                <a:ea typeface="Meiryo UI" panose="020B0604030504040204" pitchFamily="50" charset="-128"/>
              </a:rPr>
              <a:t>収入要件</a:t>
            </a:r>
            <a:r>
              <a:rPr kumimoji="1" lang="en-US" altLang="ja-JP" sz="1400" b="1" dirty="0">
                <a:latin typeface="Meiryo UI" panose="020B0604030504040204" pitchFamily="50" charset="-128"/>
                <a:ea typeface="Meiryo UI" panose="020B0604030504040204" pitchFamily="50" charset="-128"/>
              </a:rPr>
              <a:t>】</a:t>
            </a:r>
            <a:r>
              <a:rPr kumimoji="1" lang="ja-JP" altLang="en-US" sz="1400" b="1" dirty="0">
                <a:latin typeface="Meiryo UI" panose="020B0604030504040204" pitchFamily="50" charset="-128"/>
                <a:ea typeface="Meiryo UI" panose="020B0604030504040204" pitchFamily="50" charset="-128"/>
              </a:rPr>
              <a:t>”を確認してください</a:t>
            </a:r>
            <a:endParaRPr kumimoji="1" lang="ja-JP" altLang="en-US" sz="1400" b="1" dirty="0">
              <a:solidFill>
                <a:schemeClr val="bg1"/>
              </a:solidFill>
            </a:endParaRPr>
          </a:p>
        </p:txBody>
      </p:sp>
      <p:graphicFrame>
        <p:nvGraphicFramePr>
          <p:cNvPr id="3" name="表 3">
            <a:extLst>
              <a:ext uri="{FF2B5EF4-FFF2-40B4-BE49-F238E27FC236}">
                <a16:creationId xmlns:a16="http://schemas.microsoft.com/office/drawing/2014/main" id="{0F2985D9-314A-431B-B576-A39FF0EB6C9B}"/>
              </a:ext>
            </a:extLst>
          </p:cNvPr>
          <p:cNvGraphicFramePr>
            <a:graphicFrameLocks noGrp="1"/>
          </p:cNvGraphicFramePr>
          <p:nvPr/>
        </p:nvGraphicFramePr>
        <p:xfrm>
          <a:off x="1580550" y="1996786"/>
          <a:ext cx="4819652" cy="645160"/>
        </p:xfrm>
        <a:graphic>
          <a:graphicData uri="http://schemas.openxmlformats.org/drawingml/2006/table">
            <a:tbl>
              <a:tblPr firstRow="1" bandRow="1">
                <a:tableStyleId>{5C22544A-7EE6-4342-B048-85BDC9FD1C3A}</a:tableStyleId>
              </a:tblPr>
              <a:tblGrid>
                <a:gridCol w="1204913">
                  <a:extLst>
                    <a:ext uri="{9D8B030D-6E8A-4147-A177-3AD203B41FA5}">
                      <a16:colId xmlns:a16="http://schemas.microsoft.com/office/drawing/2014/main" val="154790309"/>
                    </a:ext>
                  </a:extLst>
                </a:gridCol>
                <a:gridCol w="1204913">
                  <a:extLst>
                    <a:ext uri="{9D8B030D-6E8A-4147-A177-3AD203B41FA5}">
                      <a16:colId xmlns:a16="http://schemas.microsoft.com/office/drawing/2014/main" val="4061906758"/>
                    </a:ext>
                  </a:extLst>
                </a:gridCol>
                <a:gridCol w="1204913">
                  <a:extLst>
                    <a:ext uri="{9D8B030D-6E8A-4147-A177-3AD203B41FA5}">
                      <a16:colId xmlns:a16="http://schemas.microsoft.com/office/drawing/2014/main" val="610333431"/>
                    </a:ext>
                  </a:extLst>
                </a:gridCol>
                <a:gridCol w="1204913">
                  <a:extLst>
                    <a:ext uri="{9D8B030D-6E8A-4147-A177-3AD203B41FA5}">
                      <a16:colId xmlns:a16="http://schemas.microsoft.com/office/drawing/2014/main" val="332527536"/>
                    </a:ext>
                  </a:extLst>
                </a:gridCol>
              </a:tblGrid>
              <a:tr h="227542">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１か月目</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46404"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Meiryo UI" panose="020B0604030504040204" pitchFamily="50" charset="-128"/>
                          <a:ea typeface="Meiryo UI" panose="020B0604030504040204" pitchFamily="50" charset="-128"/>
                        </a:rPr>
                        <a:t>２か月目</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46404"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Meiryo UI" panose="020B0604030504040204" pitchFamily="50" charset="-128"/>
                          <a:ea typeface="Meiryo UI" panose="020B0604030504040204" pitchFamily="50" charset="-128"/>
                        </a:rPr>
                        <a:t>３か月目</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小計</a:t>
                      </a:r>
                      <a:endParaRPr kumimoji="1" lang="en-US" altLang="ja-JP" sz="1200" b="0" dirty="0">
                        <a:solidFill>
                          <a:schemeClr val="tx1"/>
                        </a:solidFill>
                        <a:latin typeface="Meiryo UI" panose="020B0604030504040204" pitchFamily="50" charset="-128"/>
                        <a:ea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2787410"/>
                  </a:ext>
                </a:extLst>
              </a:tr>
              <a:tr h="370840">
                <a:tc>
                  <a:txBody>
                    <a:bodyPr/>
                    <a:lstStyle/>
                    <a:p>
                      <a:pPr algn="r"/>
                      <a:r>
                        <a:rPr kumimoji="1" lang="ja-JP" altLang="en-US" sz="1200" b="0" dirty="0">
                          <a:solidFill>
                            <a:schemeClr val="tx1"/>
                          </a:solidFill>
                          <a:latin typeface="Meiryo UI" panose="020B0604030504040204" pitchFamily="50" charset="-128"/>
                          <a:ea typeface="Meiryo UI" panose="020B0604030504040204" pitchFamily="50" charset="-128"/>
                        </a:rPr>
                        <a:t>円</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200" b="0" dirty="0">
                          <a:solidFill>
                            <a:schemeClr val="tx1"/>
                          </a:solidFill>
                          <a:latin typeface="Meiryo UI" panose="020B0604030504040204" pitchFamily="50" charset="-128"/>
                          <a:ea typeface="Meiryo UI" panose="020B0604030504040204" pitchFamily="50" charset="-128"/>
                        </a:rPr>
                        <a:t>円</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200" b="0" dirty="0">
                          <a:solidFill>
                            <a:schemeClr val="tx1"/>
                          </a:solidFill>
                          <a:latin typeface="Meiryo UI" panose="020B0604030504040204" pitchFamily="50" charset="-128"/>
                          <a:ea typeface="Meiryo UI" panose="020B0604030504040204" pitchFamily="50" charset="-128"/>
                        </a:rPr>
                        <a:t>円</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Meiryo UI" panose="020B0604030504040204" pitchFamily="50" charset="-128"/>
                          <a:ea typeface="Meiryo UI" panose="020B0604030504040204" pitchFamily="50" charset="-128"/>
                        </a:rPr>
                        <a:t>A</a:t>
                      </a:r>
                      <a:r>
                        <a:rPr kumimoji="1" lang="ja-JP" altLang="en-US" sz="1200" b="0" dirty="0">
                          <a:solidFill>
                            <a:schemeClr val="tx1"/>
                          </a:solidFill>
                          <a:latin typeface="Meiryo UI" panose="020B0604030504040204" pitchFamily="50" charset="-128"/>
                          <a:ea typeface="Meiryo UI" panose="020B0604030504040204" pitchFamily="50" charset="-128"/>
                        </a:rPr>
                        <a:t>　　　　　　　円</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DE9CF"/>
                    </a:solidFill>
                  </a:tcPr>
                </a:tc>
                <a:extLst>
                  <a:ext uri="{0D108BD9-81ED-4DB2-BD59-A6C34878D82A}">
                    <a16:rowId xmlns:a16="http://schemas.microsoft.com/office/drawing/2014/main" val="440359088"/>
                  </a:ext>
                </a:extLst>
              </a:tr>
            </a:tbl>
          </a:graphicData>
        </a:graphic>
      </p:graphicFrame>
      <p:graphicFrame>
        <p:nvGraphicFramePr>
          <p:cNvPr id="90" name="表 80">
            <a:extLst>
              <a:ext uri="{FF2B5EF4-FFF2-40B4-BE49-F238E27FC236}">
                <a16:creationId xmlns:a16="http://schemas.microsoft.com/office/drawing/2014/main" id="{839007F3-630E-4A25-9E00-E03150A838EF}"/>
              </a:ext>
            </a:extLst>
          </p:cNvPr>
          <p:cNvGraphicFramePr>
            <a:graphicFrameLocks noGrp="1"/>
          </p:cNvGraphicFramePr>
          <p:nvPr/>
        </p:nvGraphicFramePr>
        <p:xfrm>
          <a:off x="922869" y="1011898"/>
          <a:ext cx="5494865" cy="312209"/>
        </p:xfrm>
        <a:graphic>
          <a:graphicData uri="http://schemas.openxmlformats.org/drawingml/2006/table">
            <a:tbl>
              <a:tblPr firstRow="1" bandRow="1">
                <a:tableStyleId>{5C22544A-7EE6-4342-B048-85BDC9FD1C3A}</a:tableStyleId>
              </a:tblPr>
              <a:tblGrid>
                <a:gridCol w="5494865">
                  <a:extLst>
                    <a:ext uri="{9D8B030D-6E8A-4147-A177-3AD203B41FA5}">
                      <a16:colId xmlns:a16="http://schemas.microsoft.com/office/drawing/2014/main" val="125364823"/>
                    </a:ext>
                  </a:extLst>
                </a:gridCol>
              </a:tblGrid>
              <a:tr h="312209">
                <a:tc>
                  <a:txBody>
                    <a:bodyPr/>
                    <a:lstStyle/>
                    <a:p>
                      <a:pPr algn="l"/>
                      <a:r>
                        <a:rPr kumimoji="1" lang="en-US" altLang="ja-JP" sz="1400" dirty="0">
                          <a:solidFill>
                            <a:schemeClr val="tx1"/>
                          </a:solidFill>
                          <a:latin typeface="Meiryo UI" panose="020B0604030504040204" pitchFamily="50" charset="-128"/>
                          <a:ea typeface="Meiryo UI" panose="020B0604030504040204" pitchFamily="50" charset="-128"/>
                        </a:rPr>
                        <a:t>A,</a:t>
                      </a:r>
                      <a:r>
                        <a:rPr kumimoji="1" lang="ja-JP" altLang="en-US" sz="1400" dirty="0">
                          <a:solidFill>
                            <a:schemeClr val="tx1"/>
                          </a:solidFill>
                          <a:latin typeface="Meiryo UI" panose="020B0604030504040204" pitchFamily="50" charset="-128"/>
                          <a:ea typeface="Meiryo UI" panose="020B0604030504040204" pitchFamily="50" charset="-128"/>
                        </a:rPr>
                        <a:t>家計急変“後”１年間の推計年収を試算してください</a:t>
                      </a:r>
                      <a:endParaRPr kumimoji="1" lang="en-US" altLang="ja-JP" sz="1400" dirty="0">
                        <a:solidFill>
                          <a:schemeClr val="tx1"/>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96" name="表 80">
            <a:extLst>
              <a:ext uri="{FF2B5EF4-FFF2-40B4-BE49-F238E27FC236}">
                <a16:creationId xmlns:a16="http://schemas.microsoft.com/office/drawing/2014/main" id="{A4D26FC4-76CE-4897-8D96-B0946FB602F2}"/>
              </a:ext>
            </a:extLst>
          </p:cNvPr>
          <p:cNvGraphicFramePr>
            <a:graphicFrameLocks noGrp="1"/>
          </p:cNvGraphicFramePr>
          <p:nvPr/>
        </p:nvGraphicFramePr>
        <p:xfrm>
          <a:off x="1134996" y="3004770"/>
          <a:ext cx="5494865" cy="312209"/>
        </p:xfrm>
        <a:graphic>
          <a:graphicData uri="http://schemas.openxmlformats.org/drawingml/2006/table">
            <a:tbl>
              <a:tblPr firstRow="1" bandRow="1">
                <a:tableStyleId>{5C22544A-7EE6-4342-B048-85BDC9FD1C3A}</a:tableStyleId>
              </a:tblPr>
              <a:tblGrid>
                <a:gridCol w="5494865">
                  <a:extLst>
                    <a:ext uri="{9D8B030D-6E8A-4147-A177-3AD203B41FA5}">
                      <a16:colId xmlns:a16="http://schemas.microsoft.com/office/drawing/2014/main" val="125364823"/>
                    </a:ext>
                  </a:extLst>
                </a:gridCol>
              </a:tblGrid>
              <a:tr h="312209">
                <a:tc>
                  <a:txBody>
                    <a:bodyPr/>
                    <a:lstStyle/>
                    <a:p>
                      <a:pPr algn="l"/>
                      <a:r>
                        <a:rPr kumimoji="1" lang="ja-JP" altLang="en-US" sz="1400" dirty="0">
                          <a:solidFill>
                            <a:schemeClr val="tx1"/>
                          </a:solidFill>
                          <a:latin typeface="Meiryo UI" panose="020B0604030504040204" pitchFamily="50" charset="-128"/>
                          <a:ea typeface="Meiryo UI" panose="020B0604030504040204" pitchFamily="50" charset="-128"/>
                        </a:rPr>
                        <a:t>⑵家計急変“後”１年間の一時収入</a:t>
                      </a:r>
                      <a:r>
                        <a:rPr kumimoji="1" lang="ja-JP" altLang="en-US" sz="1400" b="0" dirty="0">
                          <a:solidFill>
                            <a:schemeClr val="tx1"/>
                          </a:solidFill>
                          <a:latin typeface="Meiryo UI" panose="020B0604030504040204" pitchFamily="50" charset="-128"/>
                          <a:ea typeface="Meiryo UI" panose="020B0604030504040204" pitchFamily="50" charset="-128"/>
                        </a:rPr>
                        <a:t>（年間賞与等）</a:t>
                      </a:r>
                      <a:endParaRPr kumimoji="1" lang="en-US" altLang="ja-JP" sz="1400" dirty="0">
                        <a:solidFill>
                          <a:schemeClr val="tx1"/>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107" name="表 3">
            <a:extLst>
              <a:ext uri="{FF2B5EF4-FFF2-40B4-BE49-F238E27FC236}">
                <a16:creationId xmlns:a16="http://schemas.microsoft.com/office/drawing/2014/main" id="{7AF9B9D4-25A6-4236-B5C8-668486CC2798}"/>
              </a:ext>
            </a:extLst>
          </p:cNvPr>
          <p:cNvGraphicFramePr>
            <a:graphicFrameLocks noGrp="1"/>
          </p:cNvGraphicFramePr>
          <p:nvPr/>
        </p:nvGraphicFramePr>
        <p:xfrm>
          <a:off x="1580548" y="3326057"/>
          <a:ext cx="2574892" cy="645160"/>
        </p:xfrm>
        <a:graphic>
          <a:graphicData uri="http://schemas.openxmlformats.org/drawingml/2006/table">
            <a:tbl>
              <a:tblPr firstRow="1" bandRow="1">
                <a:tableStyleId>{5C22544A-7EE6-4342-B048-85BDC9FD1C3A}</a:tableStyleId>
              </a:tblPr>
              <a:tblGrid>
                <a:gridCol w="1287446">
                  <a:extLst>
                    <a:ext uri="{9D8B030D-6E8A-4147-A177-3AD203B41FA5}">
                      <a16:colId xmlns:a16="http://schemas.microsoft.com/office/drawing/2014/main" val="154790309"/>
                    </a:ext>
                  </a:extLst>
                </a:gridCol>
                <a:gridCol w="1287446">
                  <a:extLst>
                    <a:ext uri="{9D8B030D-6E8A-4147-A177-3AD203B41FA5}">
                      <a16:colId xmlns:a16="http://schemas.microsoft.com/office/drawing/2014/main" val="332527536"/>
                    </a:ext>
                  </a:extLst>
                </a:gridCol>
              </a:tblGrid>
              <a:tr h="180762">
                <a:tc>
                  <a:txBody>
                    <a:bodyPr/>
                    <a:lstStyle/>
                    <a:p>
                      <a:pPr algn="l"/>
                      <a:r>
                        <a:rPr kumimoji="1" lang="ja-JP" altLang="en-US" sz="900" b="0" dirty="0">
                          <a:solidFill>
                            <a:schemeClr val="tx1"/>
                          </a:solidFill>
                          <a:latin typeface="Meiryo UI" panose="020B0604030504040204" pitchFamily="50" charset="-128"/>
                          <a:ea typeface="Meiryo UI" panose="020B0604030504040204" pitchFamily="50" charset="-128"/>
                        </a:rPr>
                        <a:t>科目：</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小計</a:t>
                      </a:r>
                      <a:endParaRPr kumimoji="1" lang="en-US" altLang="ja-JP" sz="1200" b="0" dirty="0">
                        <a:solidFill>
                          <a:schemeClr val="tx1"/>
                        </a:solidFill>
                        <a:latin typeface="Meiryo UI" panose="020B0604030504040204" pitchFamily="50" charset="-128"/>
                        <a:ea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2787410"/>
                  </a:ext>
                </a:extLst>
              </a:tr>
              <a:tr h="370840">
                <a:tc>
                  <a:txBody>
                    <a:bodyPr/>
                    <a:lstStyle/>
                    <a:p>
                      <a:pPr algn="r"/>
                      <a:r>
                        <a:rPr kumimoji="1" lang="ja-JP" altLang="en-US" sz="1200" b="0" dirty="0">
                          <a:solidFill>
                            <a:schemeClr val="tx1"/>
                          </a:solidFill>
                          <a:latin typeface="Meiryo UI" panose="020B0604030504040204" pitchFamily="50" charset="-128"/>
                          <a:ea typeface="Meiryo UI" panose="020B0604030504040204" pitchFamily="50" charset="-128"/>
                        </a:rPr>
                        <a:t>円</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Meiryo UI" panose="020B0604030504040204" pitchFamily="50" charset="-128"/>
                          <a:ea typeface="Meiryo UI" panose="020B0604030504040204" pitchFamily="50" charset="-128"/>
                        </a:rPr>
                        <a:t>B</a:t>
                      </a:r>
                      <a:r>
                        <a:rPr kumimoji="1" lang="ja-JP" altLang="en-US" sz="1200" b="0" dirty="0">
                          <a:solidFill>
                            <a:schemeClr val="tx1"/>
                          </a:solidFill>
                          <a:latin typeface="Meiryo UI" panose="020B0604030504040204" pitchFamily="50" charset="-128"/>
                          <a:ea typeface="Meiryo UI" panose="020B0604030504040204" pitchFamily="50" charset="-128"/>
                        </a:rPr>
                        <a:t>　　　　　　　円</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DE9CF"/>
                    </a:solidFill>
                  </a:tcPr>
                </a:tc>
                <a:extLst>
                  <a:ext uri="{0D108BD9-81ED-4DB2-BD59-A6C34878D82A}">
                    <a16:rowId xmlns:a16="http://schemas.microsoft.com/office/drawing/2014/main" val="440359088"/>
                  </a:ext>
                </a:extLst>
              </a:tr>
            </a:tbl>
          </a:graphicData>
        </a:graphic>
      </p:graphicFrame>
      <p:graphicFrame>
        <p:nvGraphicFramePr>
          <p:cNvPr id="109" name="表 80">
            <a:extLst>
              <a:ext uri="{FF2B5EF4-FFF2-40B4-BE49-F238E27FC236}">
                <a16:creationId xmlns:a16="http://schemas.microsoft.com/office/drawing/2014/main" id="{41B53C3B-D695-4AEC-ACB2-69EB3F5F3163}"/>
              </a:ext>
            </a:extLst>
          </p:cNvPr>
          <p:cNvGraphicFramePr>
            <a:graphicFrameLocks noGrp="1"/>
          </p:cNvGraphicFramePr>
          <p:nvPr/>
        </p:nvGraphicFramePr>
        <p:xfrm>
          <a:off x="5440291" y="1495668"/>
          <a:ext cx="1478280" cy="312209"/>
        </p:xfrm>
        <a:graphic>
          <a:graphicData uri="http://schemas.openxmlformats.org/drawingml/2006/table">
            <a:tbl>
              <a:tblPr firstRow="1" bandRow="1">
                <a:tableStyleId>{5C22544A-7EE6-4342-B048-85BDC9FD1C3A}</a:tableStyleId>
              </a:tblPr>
              <a:tblGrid>
                <a:gridCol w="1478280">
                  <a:extLst>
                    <a:ext uri="{9D8B030D-6E8A-4147-A177-3AD203B41FA5}">
                      <a16:colId xmlns:a16="http://schemas.microsoft.com/office/drawing/2014/main" val="125364823"/>
                    </a:ext>
                  </a:extLst>
                </a:gridCol>
              </a:tblGrid>
              <a:tr h="312209">
                <a:tc>
                  <a:txBody>
                    <a:bodyPr/>
                    <a:lstStyle/>
                    <a:p>
                      <a:pPr algn="l"/>
                      <a:r>
                        <a:rPr kumimoji="1" lang="ja-JP" altLang="en-US" sz="1400" b="1" dirty="0">
                          <a:solidFill>
                            <a:schemeClr val="accent1">
                              <a:lumMod val="75000"/>
                            </a:schemeClr>
                          </a:solidFill>
                          <a:latin typeface="Meiryo UI" panose="020B0604030504040204" pitchFamily="50" charset="-128"/>
                          <a:ea typeface="Meiryo UI" panose="020B0604030504040204" pitchFamily="50" charset="-128"/>
                        </a:rPr>
                        <a:t>☛申請書へ記入</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116" name="表 80">
            <a:extLst>
              <a:ext uri="{FF2B5EF4-FFF2-40B4-BE49-F238E27FC236}">
                <a16:creationId xmlns:a16="http://schemas.microsoft.com/office/drawing/2014/main" id="{94F14A56-7B6E-48F9-A4B2-952D66944175}"/>
              </a:ext>
            </a:extLst>
          </p:cNvPr>
          <p:cNvGraphicFramePr>
            <a:graphicFrameLocks noGrp="1"/>
          </p:cNvGraphicFramePr>
          <p:nvPr/>
        </p:nvGraphicFramePr>
        <p:xfrm>
          <a:off x="5211691" y="3002738"/>
          <a:ext cx="1478280" cy="312209"/>
        </p:xfrm>
        <a:graphic>
          <a:graphicData uri="http://schemas.openxmlformats.org/drawingml/2006/table">
            <a:tbl>
              <a:tblPr firstRow="1" bandRow="1">
                <a:tableStyleId>{5C22544A-7EE6-4342-B048-85BDC9FD1C3A}</a:tableStyleId>
              </a:tblPr>
              <a:tblGrid>
                <a:gridCol w="1478280">
                  <a:extLst>
                    <a:ext uri="{9D8B030D-6E8A-4147-A177-3AD203B41FA5}">
                      <a16:colId xmlns:a16="http://schemas.microsoft.com/office/drawing/2014/main" val="125364823"/>
                    </a:ext>
                  </a:extLst>
                </a:gridCol>
              </a:tblGrid>
              <a:tr h="312209">
                <a:tc>
                  <a:txBody>
                    <a:bodyPr/>
                    <a:lstStyle/>
                    <a:p>
                      <a:pPr algn="l"/>
                      <a:r>
                        <a:rPr kumimoji="1" lang="ja-JP" altLang="en-US" sz="1400" b="1" dirty="0">
                          <a:solidFill>
                            <a:schemeClr val="accent1">
                              <a:lumMod val="75000"/>
                            </a:schemeClr>
                          </a:solidFill>
                          <a:latin typeface="Meiryo UI" panose="020B0604030504040204" pitchFamily="50" charset="-128"/>
                          <a:ea typeface="Meiryo UI" panose="020B0604030504040204" pitchFamily="50" charset="-128"/>
                        </a:rPr>
                        <a:t>☛申請書へ記入</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117" name="表 80">
            <a:extLst>
              <a:ext uri="{FF2B5EF4-FFF2-40B4-BE49-F238E27FC236}">
                <a16:creationId xmlns:a16="http://schemas.microsoft.com/office/drawing/2014/main" id="{43508224-C954-4F40-A2CC-430B41ECB0B7}"/>
              </a:ext>
            </a:extLst>
          </p:cNvPr>
          <p:cNvGraphicFramePr>
            <a:graphicFrameLocks noGrp="1"/>
          </p:cNvGraphicFramePr>
          <p:nvPr/>
        </p:nvGraphicFramePr>
        <p:xfrm>
          <a:off x="1134194" y="4130833"/>
          <a:ext cx="5494865" cy="312209"/>
        </p:xfrm>
        <a:graphic>
          <a:graphicData uri="http://schemas.openxmlformats.org/drawingml/2006/table">
            <a:tbl>
              <a:tblPr firstRow="1" bandRow="1">
                <a:tableStyleId>{5C22544A-7EE6-4342-B048-85BDC9FD1C3A}</a:tableStyleId>
              </a:tblPr>
              <a:tblGrid>
                <a:gridCol w="5494865">
                  <a:extLst>
                    <a:ext uri="{9D8B030D-6E8A-4147-A177-3AD203B41FA5}">
                      <a16:colId xmlns:a16="http://schemas.microsoft.com/office/drawing/2014/main" val="125364823"/>
                    </a:ext>
                  </a:extLst>
                </a:gridCol>
              </a:tblGrid>
              <a:tr h="312209">
                <a:tc>
                  <a:txBody>
                    <a:bodyPr/>
                    <a:lstStyle/>
                    <a:p>
                      <a:pPr algn="l"/>
                      <a:r>
                        <a:rPr kumimoji="1" lang="ja-JP" altLang="en-US" sz="1400" dirty="0">
                          <a:solidFill>
                            <a:schemeClr val="tx1"/>
                          </a:solidFill>
                          <a:latin typeface="Meiryo UI" panose="020B0604030504040204" pitchFamily="50" charset="-128"/>
                          <a:ea typeface="Meiryo UI" panose="020B0604030504040204" pitchFamily="50" charset="-128"/>
                        </a:rPr>
                        <a:t>⑶家計急変者の急変“後”１年間の推計年収</a:t>
                      </a:r>
                      <a:endParaRPr kumimoji="1" lang="en-US" altLang="ja-JP" sz="1400" dirty="0">
                        <a:solidFill>
                          <a:schemeClr val="tx1"/>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118" name="表 3">
            <a:extLst>
              <a:ext uri="{FF2B5EF4-FFF2-40B4-BE49-F238E27FC236}">
                <a16:creationId xmlns:a16="http://schemas.microsoft.com/office/drawing/2014/main" id="{18FA6907-05E9-43F2-B7CB-ADD30568ED88}"/>
              </a:ext>
            </a:extLst>
          </p:cNvPr>
          <p:cNvGraphicFramePr>
            <a:graphicFrameLocks noGrp="1"/>
          </p:cNvGraphicFramePr>
          <p:nvPr/>
        </p:nvGraphicFramePr>
        <p:xfrm>
          <a:off x="1572084" y="4426721"/>
          <a:ext cx="2583356" cy="370840"/>
        </p:xfrm>
        <a:graphic>
          <a:graphicData uri="http://schemas.openxmlformats.org/drawingml/2006/table">
            <a:tbl>
              <a:tblPr firstRow="1" bandRow="1">
                <a:tableStyleId>{5C22544A-7EE6-4342-B048-85BDC9FD1C3A}</a:tableStyleId>
              </a:tblPr>
              <a:tblGrid>
                <a:gridCol w="1311324">
                  <a:extLst>
                    <a:ext uri="{9D8B030D-6E8A-4147-A177-3AD203B41FA5}">
                      <a16:colId xmlns:a16="http://schemas.microsoft.com/office/drawing/2014/main" val="154790309"/>
                    </a:ext>
                  </a:extLst>
                </a:gridCol>
                <a:gridCol w="1272032">
                  <a:extLst>
                    <a:ext uri="{9D8B030D-6E8A-4147-A177-3AD203B41FA5}">
                      <a16:colId xmlns:a16="http://schemas.microsoft.com/office/drawing/2014/main" val="332527536"/>
                    </a:ext>
                  </a:extLst>
                </a:gridCol>
              </a:tblGrid>
              <a:tr h="370840">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Ａ</a:t>
                      </a:r>
                      <a:r>
                        <a:rPr kumimoji="1" lang="en-US" altLang="ja-JP" sz="1400" b="0" dirty="0">
                          <a:solidFill>
                            <a:schemeClr val="tx1"/>
                          </a:solidFill>
                          <a:latin typeface="Meiryo UI" panose="020B0604030504040204" pitchFamily="50" charset="-128"/>
                          <a:ea typeface="Meiryo UI" panose="020B0604030504040204" pitchFamily="50" charset="-128"/>
                        </a:rPr>
                        <a:t>×</a:t>
                      </a:r>
                      <a:r>
                        <a:rPr kumimoji="1" lang="ja-JP" altLang="en-US" sz="1400" b="0" dirty="0">
                          <a:solidFill>
                            <a:schemeClr val="tx1"/>
                          </a:solidFill>
                          <a:latin typeface="Meiryo UI" panose="020B0604030504040204" pitchFamily="50" charset="-128"/>
                          <a:ea typeface="Meiryo UI" panose="020B0604030504040204" pitchFamily="50" charset="-128"/>
                        </a:rPr>
                        <a:t>４＋Ｂ＝</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Meiryo UI" panose="020B0604030504040204" pitchFamily="50" charset="-128"/>
                          <a:ea typeface="Meiryo UI" panose="020B0604030504040204" pitchFamily="50" charset="-128"/>
                        </a:rPr>
                        <a:t>C</a:t>
                      </a:r>
                      <a:r>
                        <a:rPr kumimoji="1" lang="ja-JP" altLang="en-US" sz="1200" b="0" dirty="0">
                          <a:solidFill>
                            <a:schemeClr val="tx1"/>
                          </a:solidFill>
                          <a:latin typeface="Meiryo UI" panose="020B0604030504040204" pitchFamily="50" charset="-128"/>
                          <a:ea typeface="Meiryo UI" panose="020B0604030504040204" pitchFamily="50" charset="-128"/>
                        </a:rPr>
                        <a:t>　　　　　　　円</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DE9CF"/>
                    </a:solidFill>
                  </a:tcPr>
                </a:tc>
                <a:extLst>
                  <a:ext uri="{0D108BD9-81ED-4DB2-BD59-A6C34878D82A}">
                    <a16:rowId xmlns:a16="http://schemas.microsoft.com/office/drawing/2014/main" val="440359088"/>
                  </a:ext>
                </a:extLst>
              </a:tr>
            </a:tbl>
          </a:graphicData>
        </a:graphic>
      </p:graphicFrame>
      <p:graphicFrame>
        <p:nvGraphicFramePr>
          <p:cNvPr id="142" name="表 80">
            <a:extLst>
              <a:ext uri="{FF2B5EF4-FFF2-40B4-BE49-F238E27FC236}">
                <a16:creationId xmlns:a16="http://schemas.microsoft.com/office/drawing/2014/main" id="{78E0646F-193F-483D-A94E-9B6490D079FF}"/>
              </a:ext>
            </a:extLst>
          </p:cNvPr>
          <p:cNvGraphicFramePr>
            <a:graphicFrameLocks noGrp="1"/>
          </p:cNvGraphicFramePr>
          <p:nvPr/>
        </p:nvGraphicFramePr>
        <p:xfrm>
          <a:off x="1431154" y="5753354"/>
          <a:ext cx="5559768" cy="565723"/>
        </p:xfrm>
        <a:graphic>
          <a:graphicData uri="http://schemas.openxmlformats.org/drawingml/2006/table">
            <a:tbl>
              <a:tblPr firstRow="1" bandRow="1">
                <a:tableStyleId>{5C22544A-7EE6-4342-B048-85BDC9FD1C3A}</a:tableStyleId>
              </a:tblPr>
              <a:tblGrid>
                <a:gridCol w="5559768">
                  <a:extLst>
                    <a:ext uri="{9D8B030D-6E8A-4147-A177-3AD203B41FA5}">
                      <a16:colId xmlns:a16="http://schemas.microsoft.com/office/drawing/2014/main" val="125364823"/>
                    </a:ext>
                  </a:extLst>
                </a:gridCol>
              </a:tblGrid>
              <a:tr h="565723">
                <a:tc>
                  <a:txBody>
                    <a:bodyPr/>
                    <a:lstStyle/>
                    <a:p>
                      <a:pPr marL="180000" indent="-457200" algn="l"/>
                      <a:r>
                        <a:rPr kumimoji="1" lang="en-US" altLang="ja-JP" sz="1100" b="0" dirty="0">
                          <a:solidFill>
                            <a:schemeClr val="tx1"/>
                          </a:solidFill>
                          <a:latin typeface="Meiryo UI" panose="020B0604030504040204" pitchFamily="50" charset="-128"/>
                          <a:ea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rPr>
                        <a:t>保護者２名共に家計急変者の場合は、もう一方の保護者についても（１）～（３）に沿って、</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180000" indent="-457200" algn="l"/>
                      <a:r>
                        <a:rPr kumimoji="1" lang="en-US" altLang="ja-JP" sz="1100" b="0" dirty="0">
                          <a:solidFill>
                            <a:schemeClr val="tx1"/>
                          </a:solidFill>
                          <a:latin typeface="Meiryo UI" panose="020B0604030504040204" pitchFamily="50" charset="-128"/>
                          <a:ea typeface="Meiryo UI" panose="020B0604030504040204" pitchFamily="50" charset="-128"/>
                        </a:rPr>
                        <a:t>   C</a:t>
                      </a:r>
                      <a:r>
                        <a:rPr kumimoji="1" lang="ja-JP" altLang="en-US" sz="1100" b="0" dirty="0">
                          <a:solidFill>
                            <a:schemeClr val="tx1"/>
                          </a:solidFill>
                          <a:latin typeface="Meiryo UI" panose="020B0604030504040204" pitchFamily="50" charset="-128"/>
                          <a:ea typeface="Meiryo UI" panose="020B0604030504040204" pitchFamily="50" charset="-128"/>
                        </a:rPr>
                        <a:t>の額を算出してください。</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143" name="表 80">
            <a:extLst>
              <a:ext uri="{FF2B5EF4-FFF2-40B4-BE49-F238E27FC236}">
                <a16:creationId xmlns:a16="http://schemas.microsoft.com/office/drawing/2014/main" id="{7F181425-C4E8-4B09-8F75-4C53307D80E8}"/>
              </a:ext>
            </a:extLst>
          </p:cNvPr>
          <p:cNvGraphicFramePr>
            <a:graphicFrameLocks noGrp="1"/>
          </p:cNvGraphicFramePr>
          <p:nvPr/>
        </p:nvGraphicFramePr>
        <p:xfrm>
          <a:off x="1167433" y="5025182"/>
          <a:ext cx="4373881" cy="312209"/>
        </p:xfrm>
        <a:graphic>
          <a:graphicData uri="http://schemas.openxmlformats.org/drawingml/2006/table">
            <a:tbl>
              <a:tblPr firstRow="1" bandRow="1">
                <a:tableStyleId>{5C22544A-7EE6-4342-B048-85BDC9FD1C3A}</a:tableStyleId>
              </a:tblPr>
              <a:tblGrid>
                <a:gridCol w="4373881">
                  <a:extLst>
                    <a:ext uri="{9D8B030D-6E8A-4147-A177-3AD203B41FA5}">
                      <a16:colId xmlns:a16="http://schemas.microsoft.com/office/drawing/2014/main" val="125364823"/>
                    </a:ext>
                  </a:extLst>
                </a:gridCol>
              </a:tblGrid>
              <a:tr h="312209">
                <a:tc>
                  <a:txBody>
                    <a:bodyPr/>
                    <a:lstStyle/>
                    <a:p>
                      <a:pPr algn="l"/>
                      <a:r>
                        <a:rPr kumimoji="1" lang="ja-JP" altLang="en-US" sz="1400" dirty="0">
                          <a:solidFill>
                            <a:schemeClr val="tx1"/>
                          </a:solidFill>
                          <a:latin typeface="Meiryo UI" panose="020B0604030504040204" pitchFamily="50" charset="-128"/>
                          <a:ea typeface="Meiryo UI" panose="020B0604030504040204" pitchFamily="50" charset="-128"/>
                        </a:rPr>
                        <a:t>⑷家計急変後の世帯年収見込額</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144" name="表 3">
            <a:extLst>
              <a:ext uri="{FF2B5EF4-FFF2-40B4-BE49-F238E27FC236}">
                <a16:creationId xmlns:a16="http://schemas.microsoft.com/office/drawing/2014/main" id="{30B930D1-9622-4FA4-8AE8-43A4581B55D6}"/>
              </a:ext>
            </a:extLst>
          </p:cNvPr>
          <p:cNvGraphicFramePr>
            <a:graphicFrameLocks noGrp="1"/>
          </p:cNvGraphicFramePr>
          <p:nvPr/>
        </p:nvGraphicFramePr>
        <p:xfrm>
          <a:off x="1580549" y="5324181"/>
          <a:ext cx="5260978" cy="393111"/>
        </p:xfrm>
        <a:graphic>
          <a:graphicData uri="http://schemas.openxmlformats.org/drawingml/2006/table">
            <a:tbl>
              <a:tblPr firstRow="1" bandRow="1">
                <a:tableStyleId>{5C22544A-7EE6-4342-B048-85BDC9FD1C3A}</a:tableStyleId>
              </a:tblPr>
              <a:tblGrid>
                <a:gridCol w="4083837">
                  <a:extLst>
                    <a:ext uri="{9D8B030D-6E8A-4147-A177-3AD203B41FA5}">
                      <a16:colId xmlns:a16="http://schemas.microsoft.com/office/drawing/2014/main" val="154790309"/>
                    </a:ext>
                  </a:extLst>
                </a:gridCol>
                <a:gridCol w="1177141">
                  <a:extLst>
                    <a:ext uri="{9D8B030D-6E8A-4147-A177-3AD203B41FA5}">
                      <a16:colId xmlns:a16="http://schemas.microsoft.com/office/drawing/2014/main" val="332527536"/>
                    </a:ext>
                  </a:extLst>
                </a:gridCol>
              </a:tblGrid>
              <a:tr h="393111">
                <a:tc>
                  <a:txBody>
                    <a:bodyPr/>
                    <a:lstStyle/>
                    <a:p>
                      <a:pPr algn="ctr"/>
                      <a:r>
                        <a:rPr kumimoji="1" lang="ja-JP" altLang="en-US" sz="1600" b="0" dirty="0">
                          <a:solidFill>
                            <a:schemeClr val="tx1"/>
                          </a:solidFill>
                          <a:latin typeface="Meiryo UI" panose="020B0604030504040204" pitchFamily="50" charset="-128"/>
                          <a:ea typeface="Meiryo UI" panose="020B0604030504040204" pitchFamily="50" charset="-128"/>
                        </a:rPr>
                        <a:t>Ｃ＋もう一方の保護者の年収見込み額＝</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Meiryo UI" panose="020B0604030504040204" pitchFamily="50" charset="-128"/>
                          <a:ea typeface="Meiryo UI" panose="020B0604030504040204" pitchFamily="50" charset="-128"/>
                        </a:rPr>
                        <a:t>E</a:t>
                      </a:r>
                      <a:r>
                        <a:rPr kumimoji="1" lang="ja-JP" altLang="en-US" sz="1200" b="0" dirty="0">
                          <a:solidFill>
                            <a:schemeClr val="tx1"/>
                          </a:solidFill>
                          <a:latin typeface="Meiryo UI" panose="020B0604030504040204" pitchFamily="50" charset="-128"/>
                          <a:ea typeface="Meiryo UI" panose="020B0604030504040204" pitchFamily="50" charset="-128"/>
                        </a:rPr>
                        <a:t>　　　　　　　円</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DE9CF"/>
                    </a:solidFill>
                  </a:tcPr>
                </a:tc>
                <a:extLst>
                  <a:ext uri="{0D108BD9-81ED-4DB2-BD59-A6C34878D82A}">
                    <a16:rowId xmlns:a16="http://schemas.microsoft.com/office/drawing/2014/main" val="440359088"/>
                  </a:ext>
                </a:extLst>
              </a:tr>
            </a:tbl>
          </a:graphicData>
        </a:graphic>
      </p:graphicFrame>
      <p:graphicFrame>
        <p:nvGraphicFramePr>
          <p:cNvPr id="147" name="表 80">
            <a:extLst>
              <a:ext uri="{FF2B5EF4-FFF2-40B4-BE49-F238E27FC236}">
                <a16:creationId xmlns:a16="http://schemas.microsoft.com/office/drawing/2014/main" id="{3D40EDA3-864E-407D-8869-AE331FEE937E}"/>
              </a:ext>
            </a:extLst>
          </p:cNvPr>
          <p:cNvGraphicFramePr>
            <a:graphicFrameLocks noGrp="1"/>
          </p:cNvGraphicFramePr>
          <p:nvPr/>
        </p:nvGraphicFramePr>
        <p:xfrm>
          <a:off x="1335018" y="2630824"/>
          <a:ext cx="5506509" cy="320674"/>
        </p:xfrm>
        <a:graphic>
          <a:graphicData uri="http://schemas.openxmlformats.org/drawingml/2006/table">
            <a:tbl>
              <a:tblPr firstRow="1" bandRow="1">
                <a:tableStyleId>{5C22544A-7EE6-4342-B048-85BDC9FD1C3A}</a:tableStyleId>
              </a:tblPr>
              <a:tblGrid>
                <a:gridCol w="5506509">
                  <a:extLst>
                    <a:ext uri="{9D8B030D-6E8A-4147-A177-3AD203B41FA5}">
                      <a16:colId xmlns:a16="http://schemas.microsoft.com/office/drawing/2014/main" val="125364823"/>
                    </a:ext>
                  </a:extLst>
                </a:gridCol>
              </a:tblGrid>
              <a:tr h="320674">
                <a:tc>
                  <a:txBody>
                    <a:bodyPr/>
                    <a:lstStyle/>
                    <a:p>
                      <a:pPr algn="l"/>
                      <a:r>
                        <a:rPr kumimoji="1" lang="en-US" altLang="ja-JP" sz="1100" b="0" dirty="0">
                          <a:solidFill>
                            <a:schemeClr val="tx1"/>
                          </a:solidFill>
                          <a:latin typeface="Meiryo UI" panose="020B0604030504040204" pitchFamily="50" charset="-128"/>
                          <a:ea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rPr>
                        <a:t>個人事業主等の事業所得者は</a:t>
                      </a:r>
                      <a:r>
                        <a:rPr kumimoji="1" lang="en-US" altLang="ja-JP" sz="1100" b="0" dirty="0">
                          <a:solidFill>
                            <a:schemeClr val="tx1"/>
                          </a:solidFill>
                          <a:latin typeface="Meiryo UI" panose="020B0604030504040204" pitchFamily="50" charset="-128"/>
                          <a:ea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rPr>
                        <a:t>売上－経費</a:t>
                      </a:r>
                      <a:r>
                        <a:rPr kumimoji="1" lang="en-US" altLang="ja-JP" sz="1100" b="0" dirty="0">
                          <a:solidFill>
                            <a:schemeClr val="tx1"/>
                          </a:solidFill>
                          <a:latin typeface="Meiryo UI" panose="020B0604030504040204" pitchFamily="50" charset="-128"/>
                          <a:ea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rPr>
                        <a:t>の金額を記載ください。</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sp>
        <p:nvSpPr>
          <p:cNvPr id="4" name="スライド番号プレースホルダー 3">
            <a:extLst>
              <a:ext uri="{FF2B5EF4-FFF2-40B4-BE49-F238E27FC236}">
                <a16:creationId xmlns:a16="http://schemas.microsoft.com/office/drawing/2014/main" id="{DCAB7767-51F8-4FE7-9477-3D7DD6B34218}"/>
              </a:ext>
            </a:extLst>
          </p:cNvPr>
          <p:cNvSpPr>
            <a:spLocks noGrp="1"/>
          </p:cNvSpPr>
          <p:nvPr>
            <p:ph type="sldNum" sz="quarter" idx="12"/>
          </p:nvPr>
        </p:nvSpPr>
        <p:spPr>
          <a:xfrm>
            <a:off x="2871556" y="9116724"/>
            <a:ext cx="1680210" cy="517598"/>
          </a:xfrm>
        </p:spPr>
        <p:txBody>
          <a:bodyPr/>
          <a:lstStyle/>
          <a:p>
            <a:pPr algn="ctr"/>
            <a:fld id="{4074EEB8-9896-4BFA-86EE-39DB9FEDAC71}" type="slidenum">
              <a:rPr kumimoji="1" lang="ja-JP" altLang="en-US" smtClean="0"/>
              <a:pPr algn="ctr"/>
              <a:t>3</a:t>
            </a:fld>
            <a:endParaRPr kumimoji="1" lang="ja-JP" altLang="en-US" dirty="0"/>
          </a:p>
        </p:txBody>
      </p:sp>
      <p:graphicFrame>
        <p:nvGraphicFramePr>
          <p:cNvPr id="41" name="表 80">
            <a:extLst>
              <a:ext uri="{FF2B5EF4-FFF2-40B4-BE49-F238E27FC236}">
                <a16:creationId xmlns:a16="http://schemas.microsoft.com/office/drawing/2014/main" id="{D87F4916-0DBD-42D2-880D-329765030CD9}"/>
              </a:ext>
            </a:extLst>
          </p:cNvPr>
          <p:cNvGraphicFramePr>
            <a:graphicFrameLocks noGrp="1"/>
          </p:cNvGraphicFramePr>
          <p:nvPr/>
        </p:nvGraphicFramePr>
        <p:xfrm>
          <a:off x="977732" y="6768437"/>
          <a:ext cx="4364735" cy="518160"/>
        </p:xfrm>
        <a:graphic>
          <a:graphicData uri="http://schemas.openxmlformats.org/drawingml/2006/table">
            <a:tbl>
              <a:tblPr firstRow="1" bandRow="1">
                <a:tableStyleId>{5C22544A-7EE6-4342-B048-85BDC9FD1C3A}</a:tableStyleId>
              </a:tblPr>
              <a:tblGrid>
                <a:gridCol w="4364735">
                  <a:extLst>
                    <a:ext uri="{9D8B030D-6E8A-4147-A177-3AD203B41FA5}">
                      <a16:colId xmlns:a16="http://schemas.microsoft.com/office/drawing/2014/main" val="125364823"/>
                    </a:ext>
                  </a:extLst>
                </a:gridCol>
              </a:tblGrid>
              <a:tr h="312209">
                <a:tc>
                  <a:txBody>
                    <a:bodyPr/>
                    <a:lstStyle/>
                    <a:p>
                      <a:pPr marL="144000" indent="-457200" algn="l"/>
                      <a:r>
                        <a:rPr kumimoji="1" lang="en-US" altLang="ja-JP" sz="1400" dirty="0">
                          <a:solidFill>
                            <a:schemeClr val="tx1"/>
                          </a:solidFill>
                          <a:latin typeface="Meiryo UI" panose="020B0604030504040204" pitchFamily="50" charset="-128"/>
                          <a:ea typeface="Meiryo UI" panose="020B0604030504040204" pitchFamily="50" charset="-128"/>
                        </a:rPr>
                        <a:t>B,</a:t>
                      </a:r>
                      <a:r>
                        <a:rPr kumimoji="1" lang="ja-JP" altLang="en-US" sz="1400" dirty="0">
                          <a:solidFill>
                            <a:schemeClr val="tx1"/>
                          </a:solidFill>
                          <a:latin typeface="Meiryo UI" panose="020B0604030504040204" pitchFamily="50" charset="-128"/>
                          <a:ea typeface="Meiryo UI" panose="020B0604030504040204" pitchFamily="50" charset="-128"/>
                        </a:rPr>
                        <a:t>⑷で算定した家計急変後の世帯年収見込額（</a:t>
                      </a:r>
                      <a:r>
                        <a:rPr kumimoji="1" lang="en-US" altLang="ja-JP" sz="1400" dirty="0">
                          <a:solidFill>
                            <a:schemeClr val="tx1"/>
                          </a:solidFill>
                          <a:latin typeface="Meiryo UI" panose="020B0604030504040204" pitchFamily="50" charset="-128"/>
                          <a:ea typeface="Meiryo UI" panose="020B0604030504040204" pitchFamily="50" charset="-128"/>
                        </a:rPr>
                        <a:t>E</a:t>
                      </a:r>
                      <a:r>
                        <a:rPr kumimoji="1" lang="ja-JP" altLang="en-US" sz="1400" dirty="0">
                          <a:solidFill>
                            <a:schemeClr val="tx1"/>
                          </a:solidFill>
                          <a:latin typeface="Meiryo UI" panose="020B0604030504040204" pitchFamily="50" charset="-128"/>
                          <a:ea typeface="Meiryo UI" panose="020B0604030504040204" pitchFamily="50" charset="-128"/>
                        </a:rPr>
                        <a:t>）が</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144000" indent="-457200" algn="l"/>
                      <a:r>
                        <a:rPr kumimoji="1" lang="ja-JP" altLang="en-US" sz="1400" dirty="0">
                          <a:solidFill>
                            <a:schemeClr val="tx1"/>
                          </a:solidFill>
                          <a:latin typeface="Meiryo UI" panose="020B0604030504040204" pitchFamily="50" charset="-128"/>
                          <a:ea typeface="Meiryo UI" panose="020B0604030504040204" pitchFamily="50" charset="-128"/>
                        </a:rPr>
                        <a:t>   家計急変の収入要件を満たしています。</a:t>
                      </a:r>
                      <a:endParaRPr kumimoji="1" lang="en-US" altLang="ja-JP" sz="1400" dirty="0">
                        <a:solidFill>
                          <a:schemeClr val="tx1"/>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42" name="表 80">
            <a:extLst>
              <a:ext uri="{FF2B5EF4-FFF2-40B4-BE49-F238E27FC236}">
                <a16:creationId xmlns:a16="http://schemas.microsoft.com/office/drawing/2014/main" id="{439D36C7-A3B3-4606-B944-A323D11D518F}"/>
              </a:ext>
            </a:extLst>
          </p:cNvPr>
          <p:cNvGraphicFramePr>
            <a:graphicFrameLocks noGrp="1"/>
          </p:cNvGraphicFramePr>
          <p:nvPr/>
        </p:nvGraphicFramePr>
        <p:xfrm>
          <a:off x="5918031" y="6840384"/>
          <a:ext cx="1223434" cy="312209"/>
        </p:xfrm>
        <a:graphic>
          <a:graphicData uri="http://schemas.openxmlformats.org/drawingml/2006/table">
            <a:tbl>
              <a:tblPr firstRow="1" bandRow="1">
                <a:tableStyleId>{5C22544A-7EE6-4342-B048-85BDC9FD1C3A}</a:tableStyleId>
              </a:tblPr>
              <a:tblGrid>
                <a:gridCol w="1223434">
                  <a:extLst>
                    <a:ext uri="{9D8B030D-6E8A-4147-A177-3AD203B41FA5}">
                      <a16:colId xmlns:a16="http://schemas.microsoft.com/office/drawing/2014/main" val="125364823"/>
                    </a:ext>
                  </a:extLst>
                </a:gridCol>
              </a:tblGrid>
              <a:tr h="312209">
                <a:tc>
                  <a:txBody>
                    <a:bodyPr/>
                    <a:lstStyle/>
                    <a:p>
                      <a:pPr algn="l"/>
                      <a:r>
                        <a:rPr kumimoji="1" lang="ja-JP" altLang="en-US" sz="1400" dirty="0">
                          <a:solidFill>
                            <a:srgbClr val="FF0000"/>
                          </a:solidFill>
                          <a:latin typeface="Meiryo UI" panose="020B0604030504040204" pitchFamily="50" charset="-128"/>
                          <a:ea typeface="Meiryo UI" panose="020B0604030504040204" pitchFamily="50" charset="-128"/>
                        </a:rPr>
                        <a:t>✕ </a:t>
                      </a:r>
                      <a:r>
                        <a:rPr kumimoji="1" lang="ja-JP" altLang="en-US" sz="1400" b="1" dirty="0">
                          <a:solidFill>
                            <a:schemeClr val="tx1"/>
                          </a:solidFill>
                          <a:latin typeface="Meiryo UI" panose="020B0604030504040204" pitchFamily="50" charset="-128"/>
                          <a:ea typeface="Meiryo UI" panose="020B0604030504040204" pitchFamily="50" charset="-128"/>
                        </a:rPr>
                        <a:t>申請不可</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43" name="表 80">
            <a:extLst>
              <a:ext uri="{FF2B5EF4-FFF2-40B4-BE49-F238E27FC236}">
                <a16:creationId xmlns:a16="http://schemas.microsoft.com/office/drawing/2014/main" id="{899C840A-60CB-479A-889E-C6DDAF254FFC}"/>
              </a:ext>
            </a:extLst>
          </p:cNvPr>
          <p:cNvGraphicFramePr>
            <a:graphicFrameLocks noGrp="1"/>
          </p:cNvGraphicFramePr>
          <p:nvPr/>
        </p:nvGraphicFramePr>
        <p:xfrm>
          <a:off x="5451306" y="6759499"/>
          <a:ext cx="378883" cy="413807"/>
        </p:xfrm>
        <a:graphic>
          <a:graphicData uri="http://schemas.openxmlformats.org/drawingml/2006/table">
            <a:tbl>
              <a:tblPr firstRow="1" bandRow="1">
                <a:tableStyleId>{5C22544A-7EE6-4342-B048-85BDC9FD1C3A}</a:tableStyleId>
              </a:tblPr>
              <a:tblGrid>
                <a:gridCol w="378883">
                  <a:extLst>
                    <a:ext uri="{9D8B030D-6E8A-4147-A177-3AD203B41FA5}">
                      <a16:colId xmlns:a16="http://schemas.microsoft.com/office/drawing/2014/main" val="125364823"/>
                    </a:ext>
                  </a:extLst>
                </a:gridCol>
              </a:tblGrid>
              <a:tr h="413807">
                <a:tc>
                  <a:txBody>
                    <a:bodyPr/>
                    <a:lstStyle/>
                    <a:p>
                      <a:pPr algn="ctr"/>
                      <a:r>
                        <a:rPr kumimoji="1" lang="en-US" altLang="ja-JP" sz="900" dirty="0">
                          <a:solidFill>
                            <a:srgbClr val="FF0000"/>
                          </a:solidFill>
                          <a:latin typeface="Meiryo UI" panose="020B0604030504040204" pitchFamily="50" charset="-128"/>
                          <a:ea typeface="Meiryo UI" panose="020B0604030504040204" pitchFamily="50" charset="-128"/>
                        </a:rPr>
                        <a:t>NO</a:t>
                      </a:r>
                    </a:p>
                    <a:p>
                      <a:pPr algn="ctr"/>
                      <a:r>
                        <a:rPr kumimoji="1" lang="ja-JP" altLang="en-US" sz="1200" dirty="0">
                          <a:solidFill>
                            <a:srgbClr val="FF0000"/>
                          </a:solidFill>
                          <a:latin typeface="Meiryo UI" panose="020B0604030504040204" pitchFamily="50" charset="-128"/>
                          <a:ea typeface="Meiryo UI" panose="020B0604030504040204" pitchFamily="50" charset="-128"/>
                        </a:rPr>
                        <a:t>➡</a:t>
                      </a:r>
                      <a:endParaRPr kumimoji="1" lang="ja-JP" altLang="en-US" sz="1050" dirty="0">
                        <a:solidFill>
                          <a:srgbClr val="FF0000"/>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sp>
        <p:nvSpPr>
          <p:cNvPr id="46" name="四角形: 角を丸くする 45">
            <a:extLst>
              <a:ext uri="{FF2B5EF4-FFF2-40B4-BE49-F238E27FC236}">
                <a16:creationId xmlns:a16="http://schemas.microsoft.com/office/drawing/2014/main" id="{8E0579D2-3429-46DC-ADC9-71F9DF88D9BC}"/>
              </a:ext>
            </a:extLst>
          </p:cNvPr>
          <p:cNvSpPr/>
          <p:nvPr/>
        </p:nvSpPr>
        <p:spPr>
          <a:xfrm>
            <a:off x="1541378" y="7578282"/>
            <a:ext cx="4605422" cy="354984"/>
          </a:xfrm>
          <a:prstGeom prst="roundRect">
            <a:avLst/>
          </a:prstGeom>
          <a:gradFill flip="none" rotWithShape="1">
            <a:gsLst>
              <a:gs pos="0">
                <a:srgbClr val="FF3300"/>
              </a:gs>
              <a:gs pos="67000">
                <a:srgbClr val="FF9933"/>
              </a:gs>
              <a:gs pos="100000">
                <a:srgbClr val="FF9966"/>
              </a:gs>
            </a:gsLst>
            <a:path path="circle">
              <a:fillToRect t="100000" r="100000"/>
            </a:path>
            <a:tileRect l="-100000" b="-100000"/>
          </a:gradFill>
          <a:effectLst>
            <a:outerShdw blurRad="40000" dist="23000" dir="5400000" rotWithShape="0">
              <a:srgbClr val="000000">
                <a:alpha val="35000"/>
              </a:srgbClr>
            </a:outerShdw>
            <a:reflection stA="45000" endPos="65000" dir="5400000" sy="-100000" algn="bl" rotWithShape="0"/>
          </a:effectLst>
          <a:scene3d>
            <a:camera prst="orthographicFront">
              <a:rot lat="0" lon="0" rev="0"/>
            </a:camera>
            <a:lightRig rig="threePt" dir="t">
              <a:rot lat="0" lon="0" rev="0"/>
            </a:lightRig>
          </a:scene3d>
          <a:sp3d prstMaterial="matte">
            <a:bevelT w="63500" h="25400"/>
          </a:sp3d>
        </p:spPr>
        <p:style>
          <a:lnRef idx="0">
            <a:schemeClr val="accent6"/>
          </a:lnRef>
          <a:fillRef idx="3">
            <a:schemeClr val="accent6"/>
          </a:fillRef>
          <a:effectRef idx="3">
            <a:schemeClr val="accent6"/>
          </a:effectRef>
          <a:fontRef idx="minor">
            <a:schemeClr val="lt1"/>
          </a:fontRef>
        </p:style>
        <p:txBody>
          <a:bodyPr rtlCol="0" anchor="ctr"/>
          <a:lstStyle/>
          <a:p>
            <a:pPr algn="ctr"/>
            <a:r>
              <a:rPr lang="ja-JP" altLang="en-US" sz="1400" dirty="0">
                <a:latin typeface="UD デジタル 教科書体 NP-R" panose="02020400000000000000" pitchFamily="18" charset="-128"/>
                <a:ea typeface="UD デジタル 教科書体 NP-R" panose="02020400000000000000" pitchFamily="18" charset="-128"/>
              </a:rPr>
              <a:t>☛ 給付金額はｐ</a:t>
            </a:r>
            <a:r>
              <a:rPr lang="en-US" altLang="ja-JP" sz="1400" dirty="0">
                <a:latin typeface="UD デジタル 教科書体 NP-R" panose="02020400000000000000" pitchFamily="18" charset="-128"/>
                <a:ea typeface="UD デジタル 教科書体 NP-R" panose="02020400000000000000" pitchFamily="18" charset="-128"/>
              </a:rPr>
              <a:t>5</a:t>
            </a:r>
            <a:r>
              <a:rPr lang="ja-JP" altLang="en-US" sz="1400" dirty="0">
                <a:latin typeface="UD デジタル 教科書体 NP-R" panose="02020400000000000000" pitchFamily="18" charset="-128"/>
                <a:ea typeface="UD デジタル 教科書体 NP-R" panose="02020400000000000000" pitchFamily="18" charset="-128"/>
              </a:rPr>
              <a:t>でご確認ください。</a:t>
            </a:r>
            <a:endParaRPr kumimoji="1" lang="ja-JP" altLang="en-US" sz="1400" dirty="0">
              <a:latin typeface="UD デジタル 教科書体 NP-R" panose="02020400000000000000" pitchFamily="18" charset="-128"/>
              <a:ea typeface="UD デジタル 教科書体 NP-R" panose="02020400000000000000" pitchFamily="18" charset="-128"/>
            </a:endParaRPr>
          </a:p>
        </p:txBody>
      </p:sp>
      <p:pic>
        <p:nvPicPr>
          <p:cNvPr id="48" name="グラフィックス 47" descr="電球">
            <a:extLst>
              <a:ext uri="{FF2B5EF4-FFF2-40B4-BE49-F238E27FC236}">
                <a16:creationId xmlns:a16="http://schemas.microsoft.com/office/drawing/2014/main" id="{05EC0C66-AF97-4F03-9AC9-1A49943E9842}"/>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54705" y="7447355"/>
            <a:ext cx="524328" cy="516464"/>
          </a:xfrm>
          <a:prstGeom prst="rect">
            <a:avLst/>
          </a:prstGeom>
        </p:spPr>
      </p:pic>
      <p:sp>
        <p:nvSpPr>
          <p:cNvPr id="52" name="正方形/長方形 51">
            <a:extLst>
              <a:ext uri="{FF2B5EF4-FFF2-40B4-BE49-F238E27FC236}">
                <a16:creationId xmlns:a16="http://schemas.microsoft.com/office/drawing/2014/main" id="{468CBE08-AFD0-493D-B121-E44796E9D2CD}"/>
              </a:ext>
            </a:extLst>
          </p:cNvPr>
          <p:cNvSpPr/>
          <p:nvPr/>
        </p:nvSpPr>
        <p:spPr>
          <a:xfrm>
            <a:off x="647299" y="6810185"/>
            <a:ext cx="180000" cy="180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
        <p:nvSpPr>
          <p:cNvPr id="53" name="正方形/長方形 52">
            <a:extLst>
              <a:ext uri="{FF2B5EF4-FFF2-40B4-BE49-F238E27FC236}">
                <a16:creationId xmlns:a16="http://schemas.microsoft.com/office/drawing/2014/main" id="{10AE06F2-1C07-4046-8CD5-B20DD6FC133C}"/>
              </a:ext>
            </a:extLst>
          </p:cNvPr>
          <p:cNvSpPr/>
          <p:nvPr/>
        </p:nvSpPr>
        <p:spPr>
          <a:xfrm>
            <a:off x="636069" y="1086416"/>
            <a:ext cx="180000" cy="180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Tree>
    <p:extLst>
      <p:ext uri="{BB962C8B-B14F-4D97-AF65-F5344CB8AC3E}">
        <p14:creationId xmlns:p14="http://schemas.microsoft.com/office/powerpoint/2010/main" val="11282209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四角形: 角を丸くする 94">
            <a:extLst>
              <a:ext uri="{FF2B5EF4-FFF2-40B4-BE49-F238E27FC236}">
                <a16:creationId xmlns:a16="http://schemas.microsoft.com/office/drawing/2014/main" id="{7A0DC2D6-DB15-4338-8E85-F7D5CEF76B6F}"/>
              </a:ext>
            </a:extLst>
          </p:cNvPr>
          <p:cNvSpPr/>
          <p:nvPr/>
        </p:nvSpPr>
        <p:spPr>
          <a:xfrm>
            <a:off x="731244" y="827184"/>
            <a:ext cx="6395424" cy="8376083"/>
          </a:xfrm>
          <a:prstGeom prst="roundRect">
            <a:avLst>
              <a:gd name="adj" fmla="val 8666"/>
            </a:avLst>
          </a:prstGeom>
          <a:solidFill>
            <a:srgbClr val="FFFF99">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graphicFrame>
        <p:nvGraphicFramePr>
          <p:cNvPr id="16" name="表 15">
            <a:extLst>
              <a:ext uri="{FF2B5EF4-FFF2-40B4-BE49-F238E27FC236}">
                <a16:creationId xmlns:a16="http://schemas.microsoft.com/office/drawing/2014/main" id="{2E0D4EF2-16DA-4EB8-BF18-1D9DE37B7CB8}"/>
              </a:ext>
            </a:extLst>
          </p:cNvPr>
          <p:cNvGraphicFramePr>
            <a:graphicFrameLocks noGrp="1"/>
          </p:cNvGraphicFramePr>
          <p:nvPr>
            <p:extLst>
              <p:ext uri="{D42A27DB-BD31-4B8C-83A1-F6EECF244321}">
                <p14:modId xmlns:p14="http://schemas.microsoft.com/office/powerpoint/2010/main" val="2385365989"/>
              </p:ext>
            </p:extLst>
          </p:nvPr>
        </p:nvGraphicFramePr>
        <p:xfrm>
          <a:off x="829574" y="1324398"/>
          <a:ext cx="6115219" cy="7945149"/>
        </p:xfrm>
        <a:graphic>
          <a:graphicData uri="http://schemas.openxmlformats.org/drawingml/2006/table">
            <a:tbl>
              <a:tblPr/>
              <a:tblGrid>
                <a:gridCol w="260333">
                  <a:extLst>
                    <a:ext uri="{9D8B030D-6E8A-4147-A177-3AD203B41FA5}">
                      <a16:colId xmlns:a16="http://schemas.microsoft.com/office/drawing/2014/main" val="3812183245"/>
                    </a:ext>
                  </a:extLst>
                </a:gridCol>
                <a:gridCol w="117150">
                  <a:extLst>
                    <a:ext uri="{9D8B030D-6E8A-4147-A177-3AD203B41FA5}">
                      <a16:colId xmlns:a16="http://schemas.microsoft.com/office/drawing/2014/main" val="1762285551"/>
                    </a:ext>
                  </a:extLst>
                </a:gridCol>
                <a:gridCol w="1978103">
                  <a:extLst>
                    <a:ext uri="{9D8B030D-6E8A-4147-A177-3AD203B41FA5}">
                      <a16:colId xmlns:a16="http://schemas.microsoft.com/office/drawing/2014/main" val="3414784881"/>
                    </a:ext>
                  </a:extLst>
                </a:gridCol>
                <a:gridCol w="3759633">
                  <a:extLst>
                    <a:ext uri="{9D8B030D-6E8A-4147-A177-3AD203B41FA5}">
                      <a16:colId xmlns:a16="http://schemas.microsoft.com/office/drawing/2014/main" val="372440838"/>
                    </a:ext>
                  </a:extLst>
                </a:gridCol>
              </a:tblGrid>
              <a:tr h="388846">
                <a:tc gridSpan="3">
                  <a:txBody>
                    <a:bodyPr/>
                    <a:lstStyle/>
                    <a:p>
                      <a:pPr algn="ctr" fontAlgn="ctr"/>
                      <a:r>
                        <a:rPr lang="zh-TW" altLang="en-US" sz="1200" b="1" i="0" u="none" strike="noStrike" dirty="0">
                          <a:solidFill>
                            <a:srgbClr val="000000"/>
                          </a:solidFill>
                          <a:effectLst/>
                          <a:latin typeface="Meiryo UI" panose="020B0604030504040204" pitchFamily="50" charset="-128"/>
                          <a:ea typeface="Meiryo UI" panose="020B0604030504040204" pitchFamily="50" charset="-128"/>
                        </a:rPr>
                        <a:t>必要書類項目</a:t>
                      </a:r>
                    </a:p>
                  </a:txBody>
                  <a:tcPr marL="3578" marR="3578" marT="3578"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99"/>
                    </a:solidFill>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具体的な書類</a:t>
                      </a:r>
                    </a:p>
                  </a:txBody>
                  <a:tcPr marL="3578" marR="3578" marT="3578"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99"/>
                    </a:solidFill>
                  </a:tcPr>
                </a:tc>
                <a:extLst>
                  <a:ext uri="{0D108BD9-81ED-4DB2-BD59-A6C34878D82A}">
                    <a16:rowId xmlns:a16="http://schemas.microsoft.com/office/drawing/2014/main" val="2529097463"/>
                  </a:ext>
                </a:extLst>
              </a:tr>
              <a:tr h="1455232">
                <a:tc>
                  <a:txBody>
                    <a:bodyPr/>
                    <a:lstStyle/>
                    <a:p>
                      <a:pPr algn="ctr" fontAlgn="ctr"/>
                      <a:endParaRPr lang="ja-JP" altLang="en-US" sz="1100" b="1"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578" marR="3578" marT="3578"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alpha val="80000"/>
                      </a:srgbClr>
                    </a:solidFill>
                  </a:tcPr>
                </a:tc>
                <a:tc gridSpan="2">
                  <a:txBody>
                    <a:bodyPr/>
                    <a:lstStyle/>
                    <a:p>
                      <a:pPr algn="l" fontAlgn="ct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令和７年中の収入がわかる書類</a:t>
                      </a:r>
                    </a:p>
                  </a:txBody>
                  <a:tcPr marL="3578" marR="3578" marT="3578" marB="0" anchor="ctr">
                    <a:lnL>
                      <a:noFill/>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alpha val="80000"/>
                      </a:srgbClr>
                    </a:solidFill>
                  </a:tcPr>
                </a:tc>
                <a:tc hMerge="1">
                  <a:txBody>
                    <a:bodyPr/>
                    <a:lstStyle/>
                    <a:p>
                      <a:endParaRPr kumimoji="1" lang="ja-JP" altLang="en-US"/>
                    </a:p>
                  </a:txBody>
                  <a:tcPr/>
                </a:tc>
                <a:tc>
                  <a:txBody>
                    <a:bodyPr/>
                    <a:lstStyle/>
                    <a:p>
                      <a:pPr algn="l"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保護者等全員分</a:t>
                      </a: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（ア・イ・ウいずれか</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a:t>
                      </a:r>
                      <a:br>
                        <a:rPr lang="ja-JP" altLang="en-US" sz="10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ア 令和８年度市町村民税・府民税の課税証明書</a:t>
                      </a:r>
                      <a:endParaRPr lang="en-US" altLang="ja-JP" sz="1000" b="1"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イ 令和８年度住民税特別徴収税額の決定通知書の写し</a:t>
                      </a:r>
                      <a:endParaRPr lang="en-US" altLang="ja-JP" sz="1000" b="1"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　（見開き両ページ）</a:t>
                      </a:r>
                      <a:br>
                        <a:rPr lang="ja-JP" altLang="en-US" sz="1000" b="1" i="0" u="none" strike="noStrike" dirty="0">
                          <a:solidFill>
                            <a:srgbClr val="000000"/>
                          </a:solidFill>
                          <a:effectLst/>
                          <a:latin typeface="Meiryo UI" panose="020B0604030504040204" pitchFamily="50" charset="-128"/>
                          <a:ea typeface="Meiryo UI" panose="020B0604030504040204" pitchFamily="50" charset="-128"/>
                        </a:rPr>
                      </a:b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ウ 令和８年度納税通知書の写し（全ページ）</a:t>
                      </a:r>
                      <a:endParaRPr lang="en-US" altLang="ja-JP" sz="1000" b="1" i="0" u="none" strike="noStrike" dirty="0">
                        <a:solidFill>
                          <a:srgbClr val="000000"/>
                        </a:solidFill>
                        <a:effectLst/>
                        <a:latin typeface="Meiryo UI" panose="020B0604030504040204" pitchFamily="50" charset="-128"/>
                        <a:ea typeface="Meiryo UI" panose="020B0604030504040204" pitchFamily="50" charset="-128"/>
                      </a:endParaRPr>
                    </a:p>
                    <a:p>
                      <a:pPr algn="l" fontAlgn="ctr"/>
                      <a:endParaRPr lang="en-US" altLang="ja-JP" sz="800" b="0" i="0" u="none" strike="noStrike" dirty="0">
                        <a:solidFill>
                          <a:srgbClr val="000000"/>
                        </a:solidFill>
                        <a:effectLst/>
                        <a:latin typeface="Meiryo UI" panose="020B0604030504040204" pitchFamily="50" charset="-128"/>
                        <a:ea typeface="Meiryo UI" panose="020B0604030504040204" pitchFamily="50" charset="-128"/>
                      </a:endParaRPr>
                    </a:p>
                    <a:p>
                      <a:pPr marL="108000" marR="0" lvl="0" indent="-457200" algn="l" defTabSz="946404" rtl="0" eaLnBrk="1" fontAlgn="ctr" latinLnBrk="0" hangingPunct="1">
                        <a:lnSpc>
                          <a:spcPct val="100000"/>
                        </a:lnSpc>
                        <a:spcBef>
                          <a:spcPts val="0"/>
                        </a:spcBef>
                        <a:spcAft>
                          <a:spcPts val="0"/>
                        </a:spcAft>
                        <a:buClrTx/>
                        <a:buSzTx/>
                        <a:buFontTx/>
                        <a:buNone/>
                        <a:tabLst/>
                        <a:defRPr/>
                      </a:pP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多子世帯で令和８年１月１日以降に出生等により新たに扶養する子等が増えた場合は、証明書類</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出生証明書等）を提出してください。</a:t>
                      </a:r>
                      <a:endParaRPr lang="en-US" altLang="ja-JP" sz="800" b="0" i="0" u="none" strike="noStrike" dirty="0">
                        <a:solidFill>
                          <a:srgbClr val="000000"/>
                        </a:solidFill>
                        <a:effectLst/>
                        <a:latin typeface="Meiryo UI" panose="020B0604030504040204" pitchFamily="50" charset="-128"/>
                        <a:ea typeface="Meiryo UI" panose="020B0604030504040204" pitchFamily="50" charset="-128"/>
                      </a:endParaRPr>
                    </a:p>
                    <a:p>
                      <a:pPr marL="72000" indent="-457200" algn="l"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課税証明書等の発行者が、大阪府内の市町村以外の場合、または、</a:t>
                      </a:r>
                      <a:endParaRPr lang="en-US" altLang="ja-JP" sz="800" b="0" i="0" u="none" strike="noStrike" dirty="0">
                        <a:solidFill>
                          <a:srgbClr val="000000"/>
                        </a:solidFill>
                        <a:effectLst/>
                        <a:latin typeface="Meiryo UI" panose="020B0604030504040204" pitchFamily="50" charset="-128"/>
                        <a:ea typeface="Meiryo UI" panose="020B0604030504040204" pitchFamily="50" charset="-128"/>
                      </a:endParaRPr>
                    </a:p>
                    <a:p>
                      <a:pPr marL="72000" indent="-457200" algn="l"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　 令和８年７月１日時点で大阪府内に在住しているが、令和８年１月１日</a:t>
                      </a:r>
                      <a:endParaRPr lang="en-US" altLang="ja-JP" sz="800" b="0" i="0" u="none" strike="noStrike" dirty="0">
                        <a:solidFill>
                          <a:srgbClr val="000000"/>
                        </a:solidFill>
                        <a:effectLst/>
                        <a:latin typeface="Meiryo UI" panose="020B0604030504040204" pitchFamily="50" charset="-128"/>
                        <a:ea typeface="Meiryo UI" panose="020B0604030504040204" pitchFamily="50" charset="-128"/>
                      </a:endParaRPr>
                    </a:p>
                    <a:p>
                      <a:pPr marL="72000" indent="-457200" algn="l"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　 時点で他府県に住所を有していた場合は、住民票の写しも提出してください。</a:t>
                      </a:r>
                      <a:endParaRPr lang="en-US" altLang="ja-JP" sz="800" b="0" i="0" u="none" strike="noStrike" dirty="0">
                        <a:solidFill>
                          <a:srgbClr val="000000"/>
                        </a:solidFill>
                        <a:effectLst/>
                        <a:latin typeface="Meiryo UI" panose="020B0604030504040204" pitchFamily="50" charset="-128"/>
                        <a:ea typeface="Meiryo UI" panose="020B0604030504040204" pitchFamily="50" charset="-128"/>
                      </a:endParaRPr>
                    </a:p>
                  </a:txBody>
                  <a:tcPr marL="3578" marR="3578" marT="3578" marB="0">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alpha val="80000"/>
                      </a:srgbClr>
                    </a:solidFill>
                  </a:tcPr>
                </a:tc>
                <a:extLst>
                  <a:ext uri="{0D108BD9-81ED-4DB2-BD59-A6C34878D82A}">
                    <a16:rowId xmlns:a16="http://schemas.microsoft.com/office/drawing/2014/main" val="2435919314"/>
                  </a:ext>
                </a:extLst>
              </a:tr>
              <a:tr h="311075">
                <a:tc>
                  <a:txBody>
                    <a:bodyPr/>
                    <a:lstStyle/>
                    <a:p>
                      <a:pPr algn="ctr" fontAlgn="ctr"/>
                      <a:endParaRPr lang="ja-JP" altLang="en-US" sz="1200" b="1"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578" marR="3578" marT="3578"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solidFill>
                      <a:srgbClr val="CCFFFF">
                        <a:alpha val="80000"/>
                      </a:srgbClr>
                    </a:solidFill>
                  </a:tcPr>
                </a:tc>
                <a:tc gridSpan="2">
                  <a:txBody>
                    <a:bodyPr/>
                    <a:lstStyle/>
                    <a:p>
                      <a:pPr algn="l" fontAlgn="ct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家計急変の「急変事由」にかかる書類</a:t>
                      </a:r>
                    </a:p>
                  </a:txBody>
                  <a:tcPr marL="3578" marR="3578" marT="3578"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CCFFFF">
                        <a:alpha val="80000"/>
                      </a:srgbClr>
                    </a:solidFill>
                  </a:tcPr>
                </a:tc>
                <a:tc h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　</a:t>
                      </a:r>
                    </a:p>
                  </a:txBody>
                  <a:tcPr marL="3578" marR="3578" marT="3578"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CCFFFF">
                        <a:alpha val="80000"/>
                      </a:srgbClr>
                    </a:solidFill>
                  </a:tcPr>
                </a:tc>
                <a:extLst>
                  <a:ext uri="{0D108BD9-81ED-4DB2-BD59-A6C34878D82A}">
                    <a16:rowId xmlns:a16="http://schemas.microsoft.com/office/drawing/2014/main" val="3065805963"/>
                  </a:ext>
                </a:extLst>
              </a:tr>
              <a:tr h="524942">
                <a:tc rowSpan="4">
                  <a:txBody>
                    <a:bodyPr/>
                    <a:lstStyle/>
                    <a:p>
                      <a:pPr algn="ctr" fontAlgn="ctr"/>
                      <a:r>
                        <a:rPr lang="ja-JP" altLang="en-US" sz="800" b="1" i="0" u="none" strike="noStrike">
                          <a:solidFill>
                            <a:srgbClr val="000000"/>
                          </a:solidFill>
                          <a:effectLst/>
                          <a:latin typeface="游ゴシック" panose="020B0400000000000000" pitchFamily="50" charset="-128"/>
                          <a:ea typeface="游ゴシック" panose="020B0400000000000000" pitchFamily="50" charset="-128"/>
                        </a:rPr>
                        <a:t>　</a:t>
                      </a:r>
                    </a:p>
                  </a:txBody>
                  <a:tcPr marL="3578" marR="3578" marT="3578"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CCFFFF">
                        <a:alpha val="80000"/>
                      </a:srgbClr>
                    </a:solidFill>
                  </a:tcPr>
                </a:tc>
                <a:tc>
                  <a:txBody>
                    <a:bodyPr/>
                    <a:lstStyle/>
                    <a:p>
                      <a:pPr algn="ctr" fontAlgn="ctr"/>
                      <a:endParaRPr lang="ja-JP" altLang="en-US" sz="1100" b="1"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578" marR="3578" marT="3578"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CFFFF">
                        <a:alpha val="80000"/>
                      </a:srgbClr>
                    </a:solidFill>
                  </a:tcPr>
                </a:tc>
                <a:tc>
                  <a:txBody>
                    <a:bodyPr/>
                    <a:lstStyle/>
                    <a:p>
                      <a:pPr algn="l" fontAlgn="ctr"/>
                      <a:r>
                        <a:rPr lang="ja-JP" altLang="en-US" sz="900" b="1" i="0" u="none" strike="noStrike" dirty="0">
                          <a:solidFill>
                            <a:srgbClr val="000000"/>
                          </a:solidFill>
                          <a:effectLst/>
                          <a:latin typeface="Meiryo UI" panose="020B0604030504040204" pitchFamily="50" charset="-128"/>
                          <a:ea typeface="Meiryo UI" panose="020B0604030504040204" pitchFamily="50" charset="-128"/>
                        </a:rPr>
                        <a:t>ａ負傷、疾病による離職または休職等</a:t>
                      </a:r>
                    </a:p>
                  </a:txBody>
                  <a:tcPr marL="3578" marR="3578" marT="3578"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CFFFF">
                        <a:alpha val="80000"/>
                      </a:srgbClr>
                    </a:solidFill>
                  </a:tcPr>
                </a:tc>
                <a:tc>
                  <a:txBody>
                    <a:bodyPr/>
                    <a:lstStyle/>
                    <a:p>
                      <a:pPr algn="l" fontAlgn="ct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・医師による診断書等</a:t>
                      </a:r>
                      <a:br>
                        <a:rPr lang="ja-JP" altLang="en-US" sz="1000" b="1" i="0" u="none" strike="noStrike" dirty="0">
                          <a:solidFill>
                            <a:srgbClr val="000000"/>
                          </a:solidFill>
                          <a:effectLst/>
                          <a:latin typeface="Meiryo UI" panose="020B0604030504040204" pitchFamily="50" charset="-128"/>
                          <a:ea typeface="Meiryo UI" panose="020B0604030504040204" pitchFamily="50" charset="-128"/>
                        </a:rPr>
                      </a:b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・離職（雇用保険被保険者離職票、退職証明書等）又は休職等（休職証明書、休職辞令等）していることを証明する書類</a:t>
                      </a:r>
                    </a:p>
                  </a:txBody>
                  <a:tcPr marL="3578" marR="3578" marT="3578"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CFFFF">
                        <a:alpha val="80000"/>
                      </a:srgbClr>
                    </a:solidFill>
                  </a:tcPr>
                </a:tc>
                <a:extLst>
                  <a:ext uri="{0D108BD9-81ED-4DB2-BD59-A6C34878D82A}">
                    <a16:rowId xmlns:a16="http://schemas.microsoft.com/office/drawing/2014/main" val="2538575072"/>
                  </a:ext>
                </a:extLst>
              </a:tr>
              <a:tr h="2080607">
                <a:tc vMerge="1">
                  <a:txBody>
                    <a:bodyPr/>
                    <a:lstStyle/>
                    <a:p>
                      <a:endParaRPr kumimoji="1" lang="ja-JP" altLang="en-US"/>
                    </a:p>
                  </a:txBody>
                  <a:tcPr/>
                </a:tc>
                <a:tc>
                  <a:txBody>
                    <a:bodyPr/>
                    <a:lstStyle/>
                    <a:p>
                      <a:pPr algn="ctr" fontAlgn="ctr"/>
                      <a:endParaRPr lang="ja-JP" altLang="en-US" sz="1100" b="1"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578" marR="3578" marT="3578"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CFFFF">
                        <a:alpha val="80000"/>
                      </a:srgbClr>
                    </a:solidFill>
                  </a:tcPr>
                </a:tc>
                <a:tc>
                  <a:txBody>
                    <a:bodyPr/>
                    <a:lstStyle/>
                    <a:p>
                      <a:pPr algn="l" fontAlgn="ctr"/>
                      <a:r>
                        <a:rPr lang="ja-JP" altLang="en-US" sz="900" b="1" i="0" u="none" strike="noStrike" dirty="0">
                          <a:solidFill>
                            <a:srgbClr val="000000"/>
                          </a:solidFill>
                          <a:effectLst/>
                          <a:latin typeface="Meiryo UI" panose="020B0604030504040204" pitchFamily="50" charset="-128"/>
                          <a:ea typeface="Meiryo UI" panose="020B0604030504040204" pitchFamily="50" charset="-128"/>
                        </a:rPr>
                        <a:t>ｂ自己の責めに帰さない離職</a:t>
                      </a:r>
                    </a:p>
                  </a:txBody>
                  <a:tcPr marL="3578" marR="3578" marT="3578"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CFFFF">
                        <a:alpha val="80000"/>
                      </a:srgbClr>
                    </a:solidFill>
                  </a:tcPr>
                </a:tc>
                <a:tc>
                  <a:txBody>
                    <a:bodyPr/>
                    <a:lstStyle/>
                    <a:p>
                      <a:pPr algn="l"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雇用保険加入者</a:t>
                      </a: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a:t>
                      </a:r>
                      <a:br>
                        <a:rPr lang="en-US" altLang="ja-JP" sz="1000" b="1" i="0" u="none" strike="noStrike" dirty="0">
                          <a:solidFill>
                            <a:srgbClr val="000000"/>
                          </a:solidFill>
                          <a:effectLst/>
                          <a:latin typeface="Meiryo UI" panose="020B0604030504040204" pitchFamily="50" charset="-128"/>
                          <a:ea typeface="Meiryo UI" panose="020B0604030504040204" pitchFamily="50" charset="-128"/>
                        </a:rPr>
                      </a:b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・雇用保険受給資格者証の写し（全ページ）</a:t>
                      </a:r>
                      <a:br>
                        <a:rPr lang="ja-JP" altLang="en-US" sz="1000" b="1" i="0" u="none" strike="noStrike" dirty="0">
                          <a:solidFill>
                            <a:srgbClr val="000000"/>
                          </a:solidFill>
                          <a:effectLst/>
                          <a:latin typeface="Meiryo UI" panose="020B0604030504040204" pitchFamily="50" charset="-128"/>
                          <a:ea typeface="Meiryo UI" panose="020B0604030504040204" pitchFamily="50" charset="-128"/>
                        </a:rPr>
                      </a:b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急変事由に該当する離職理由コードであるか必ず確認してください。</a:t>
                      </a:r>
                      <a:br>
                        <a:rPr lang="ja-JP" altLang="en-US" sz="9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雇用保険受給資格者証が発行できない特段の事情がある場合は、</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「雇用保険被保険者離職票（離職年月日と離職理由コードが記載</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されたもの）」及び雇用保険受給資格者証を提出できない理由</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を</a:t>
                      </a:r>
                      <a:r>
                        <a:rPr lang="ja-JP" altLang="en-US" sz="900" b="1" i="0" u="none" strike="noStrike" dirty="0">
                          <a:solidFill>
                            <a:srgbClr val="FF0000"/>
                          </a:solidFill>
                          <a:effectLst/>
                          <a:latin typeface="Meiryo UI" panose="020B0604030504040204" pitchFamily="50" charset="-128"/>
                          <a:ea typeface="Meiryo UI" panose="020B0604030504040204" pitchFamily="50" charset="-128"/>
                        </a:rPr>
                        <a:t>「申請書裏面</a:t>
                      </a:r>
                      <a:r>
                        <a:rPr lang="en-US" altLang="ja-JP" sz="900" b="1" i="0" u="none" strike="noStrike" dirty="0">
                          <a:solidFill>
                            <a:srgbClr val="FF0000"/>
                          </a:solidFill>
                          <a:effectLst/>
                          <a:latin typeface="Meiryo UI" panose="020B0604030504040204" pitchFamily="50" charset="-128"/>
                          <a:ea typeface="Meiryo UI" panose="020B0604030504040204" pitchFamily="50" charset="-128"/>
                        </a:rPr>
                        <a:t>【</a:t>
                      </a:r>
                      <a:r>
                        <a:rPr lang="ja-JP" altLang="en-US" sz="900" b="1" i="0" u="none" strike="noStrike" dirty="0">
                          <a:solidFill>
                            <a:srgbClr val="FF0000"/>
                          </a:solidFill>
                          <a:effectLst/>
                          <a:latin typeface="Meiryo UI" panose="020B0604030504040204" pitchFamily="50" charset="-128"/>
                          <a:ea typeface="Meiryo UI" panose="020B0604030504040204" pitchFamily="50" charset="-128"/>
                        </a:rPr>
                        <a:t>急変事由</a:t>
                      </a:r>
                      <a:r>
                        <a:rPr lang="en-US" altLang="ja-JP" sz="900" b="1" i="0" u="none" strike="noStrike" dirty="0">
                          <a:solidFill>
                            <a:srgbClr val="FF0000"/>
                          </a:solidFill>
                          <a:effectLst/>
                          <a:latin typeface="Meiryo UI" panose="020B0604030504040204" pitchFamily="50" charset="-128"/>
                          <a:ea typeface="Meiryo UI" panose="020B0604030504040204" pitchFamily="50" charset="-128"/>
                        </a:rPr>
                        <a:t>】</a:t>
                      </a:r>
                      <a:r>
                        <a:rPr lang="ja-JP" altLang="en-US" sz="900" b="1" i="0" u="none" strike="noStrike" dirty="0">
                          <a:solidFill>
                            <a:srgbClr val="FF0000"/>
                          </a:solidFill>
                          <a:effectLst/>
                          <a:latin typeface="Meiryo UI" panose="020B0604030504040204" pitchFamily="50" charset="-128"/>
                          <a:ea typeface="Meiryo UI" panose="020B0604030504040204" pitchFamily="50" charset="-128"/>
                        </a:rPr>
                        <a:t>家計急変事由の具体的な内容」</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に記入</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してください。</a:t>
                      </a:r>
                      <a:br>
                        <a:rPr lang="ja-JP" altLang="en-US" sz="1000" b="0" i="0" u="none" strike="noStrike" dirty="0">
                          <a:solidFill>
                            <a:srgbClr val="000000"/>
                          </a:solidFill>
                          <a:effectLst/>
                          <a:latin typeface="Meiryo UI" panose="020B0604030504040204" pitchFamily="50" charset="-128"/>
                          <a:ea typeface="Meiryo UI" panose="020B0604030504040204" pitchFamily="50" charset="-128"/>
                        </a:rPr>
                      </a:br>
                      <a:br>
                        <a:rPr lang="ja-JP" altLang="en-US" sz="10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雇用保険“未”加入者</a:t>
                      </a: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a:t>
                      </a:r>
                    </a:p>
                    <a:p>
                      <a:pPr algn="l" fontAlgn="ct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000" b="1" i="0" u="none" strike="noStrike" dirty="0">
                          <a:solidFill>
                            <a:srgbClr val="FF0000"/>
                          </a:solidFill>
                          <a:effectLst/>
                          <a:latin typeface="Meiryo UI" panose="020B0604030504040204" pitchFamily="50" charset="-128"/>
                          <a:ea typeface="Meiryo UI" panose="020B0604030504040204" pitchFamily="50" charset="-128"/>
                        </a:rPr>
                        <a:t>「申請書裏面</a:t>
                      </a:r>
                      <a:r>
                        <a:rPr lang="en-US" altLang="ja-JP" sz="1000" b="1"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000" b="1" i="0" u="none" strike="noStrike" dirty="0">
                          <a:solidFill>
                            <a:srgbClr val="FF0000"/>
                          </a:solidFill>
                          <a:effectLst/>
                          <a:latin typeface="Meiryo UI" panose="020B0604030504040204" pitchFamily="50" charset="-128"/>
                          <a:ea typeface="Meiryo UI" panose="020B0604030504040204" pitchFamily="50" charset="-128"/>
                        </a:rPr>
                        <a:t>急変事由</a:t>
                      </a:r>
                      <a:r>
                        <a:rPr lang="en-US" altLang="ja-JP" sz="1000" b="1"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000" b="1" i="0" u="none" strike="noStrike" dirty="0">
                          <a:solidFill>
                            <a:srgbClr val="FF0000"/>
                          </a:solidFill>
                          <a:effectLst/>
                          <a:latin typeface="Meiryo UI" panose="020B0604030504040204" pitchFamily="50" charset="-128"/>
                          <a:ea typeface="Meiryo UI" panose="020B0604030504040204" pitchFamily="50" charset="-128"/>
                        </a:rPr>
                        <a:t>家計急変事由の具体的な内容」</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に</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雇用保険に加入していない理由を記入</a:t>
                      </a:r>
                      <a:br>
                        <a:rPr lang="ja-JP" altLang="en-US" sz="10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・離職を証明する書類</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（勤務していた会社の退職証明書、辞令等）</a:t>
                      </a:r>
                    </a:p>
                  </a:txBody>
                  <a:tcPr marL="3578" marR="3578" marT="3578"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CFFFF">
                        <a:alpha val="80000"/>
                      </a:srgbClr>
                    </a:solidFill>
                  </a:tcPr>
                </a:tc>
                <a:extLst>
                  <a:ext uri="{0D108BD9-81ED-4DB2-BD59-A6C34878D82A}">
                    <a16:rowId xmlns:a16="http://schemas.microsoft.com/office/drawing/2014/main" val="2679398708"/>
                  </a:ext>
                </a:extLst>
              </a:tr>
              <a:tr h="483026">
                <a:tc vMerge="1">
                  <a:txBody>
                    <a:bodyPr/>
                    <a:lstStyle/>
                    <a:p>
                      <a:endParaRPr kumimoji="1" lang="ja-JP" altLang="en-US"/>
                    </a:p>
                  </a:txBody>
                  <a:tcPr/>
                </a:tc>
                <a:tc>
                  <a:txBody>
                    <a:bodyPr/>
                    <a:lstStyle/>
                    <a:p>
                      <a:pPr algn="ctr" fontAlgn="ctr"/>
                      <a:endParaRPr lang="ja-JP" altLang="en-US" sz="1100" b="1"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578" marR="3578" marT="3578"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CFFFF">
                        <a:alpha val="80000"/>
                      </a:srgbClr>
                    </a:solidFill>
                  </a:tcPr>
                </a:tc>
                <a:tc>
                  <a:txBody>
                    <a:bodyPr/>
                    <a:lstStyle/>
                    <a:p>
                      <a:pPr algn="l" fontAlgn="ctr"/>
                      <a:r>
                        <a:rPr lang="ja-JP" altLang="en-US" sz="900" b="1" i="0" u="none" strike="noStrike" dirty="0">
                          <a:solidFill>
                            <a:srgbClr val="000000"/>
                          </a:solidFill>
                          <a:effectLst/>
                          <a:latin typeface="Meiryo UI" panose="020B0604030504040204" pitchFamily="50" charset="-128"/>
                          <a:ea typeface="Meiryo UI" panose="020B0604030504040204" pitchFamily="50" charset="-128"/>
                        </a:rPr>
                        <a:t>ｃ経営する事業を廃止した（破産等）</a:t>
                      </a:r>
                    </a:p>
                  </a:txBody>
                  <a:tcPr marL="3578" marR="3578" marT="3578"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CFFFF">
                        <a:alpha val="80000"/>
                      </a:srgbClr>
                    </a:solidFill>
                  </a:tcPr>
                </a:tc>
                <a:tc>
                  <a:txBody>
                    <a:bodyPr/>
                    <a:lstStyle/>
                    <a:p>
                      <a:pPr algn="l" fontAlgn="ct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・破産手続、特別清算、再生手続等にかかる裁判所からの決定</a:t>
                      </a:r>
                      <a:endParaRPr lang="en-US" altLang="ja-JP" sz="1000" b="1"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　通知書</a:t>
                      </a:r>
                      <a:br>
                        <a:rPr lang="ja-JP" altLang="en-US" sz="10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自主廃業は対象外です。</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3578" marR="3578" marT="3578"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CFFFF">
                        <a:alpha val="80000"/>
                      </a:srgbClr>
                    </a:solidFill>
                  </a:tcPr>
                </a:tc>
                <a:extLst>
                  <a:ext uri="{0D108BD9-81ED-4DB2-BD59-A6C34878D82A}">
                    <a16:rowId xmlns:a16="http://schemas.microsoft.com/office/drawing/2014/main" val="2817096385"/>
                  </a:ext>
                </a:extLst>
              </a:tr>
              <a:tr h="761536">
                <a:tc vMerge="1">
                  <a:txBody>
                    <a:bodyPr/>
                    <a:lstStyle/>
                    <a:p>
                      <a:endParaRPr kumimoji="1" lang="ja-JP" altLang="en-US"/>
                    </a:p>
                  </a:txBody>
                  <a:tcPr/>
                </a:tc>
                <a:tc>
                  <a:txBody>
                    <a:bodyPr/>
                    <a:lstStyle/>
                    <a:p>
                      <a:pPr algn="ctr" fontAlgn="ctr"/>
                      <a:endParaRPr lang="ja-JP" altLang="en-US" sz="1100" b="1"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578" marR="3578" marT="3578"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CCFFFF">
                        <a:alpha val="80000"/>
                      </a:srgbClr>
                    </a:solidFill>
                  </a:tcPr>
                </a:tc>
                <a:tc>
                  <a:txBody>
                    <a:bodyPr/>
                    <a:lstStyle/>
                    <a:p>
                      <a:pPr algn="l" fontAlgn="ctr"/>
                      <a:r>
                        <a:rPr lang="ja-JP" altLang="en-US" sz="900" b="1" i="0" u="none" strike="noStrike" dirty="0">
                          <a:solidFill>
                            <a:srgbClr val="000000"/>
                          </a:solidFill>
                          <a:effectLst/>
                          <a:latin typeface="Meiryo UI" panose="020B0604030504040204" pitchFamily="50" charset="-128"/>
                          <a:ea typeface="Meiryo UI" panose="020B0604030504040204" pitchFamily="50" charset="-128"/>
                        </a:rPr>
                        <a:t>ｄその他（経営悪化による減収、</a:t>
                      </a:r>
                      <a:endParaRPr lang="en-US" altLang="ja-JP" sz="900" b="1"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900" b="1" i="0" u="none" strike="noStrike" dirty="0">
                          <a:solidFill>
                            <a:srgbClr val="000000"/>
                          </a:solidFill>
                          <a:effectLst/>
                          <a:latin typeface="Meiryo UI" panose="020B0604030504040204" pitchFamily="50" charset="-128"/>
                          <a:ea typeface="Meiryo UI" panose="020B0604030504040204" pitchFamily="50" charset="-128"/>
                        </a:rPr>
                        <a:t>　　　　　　　保護者が死亡等）</a:t>
                      </a:r>
                    </a:p>
                  </a:txBody>
                  <a:tcPr marL="3578" marR="3578" marT="3578"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CCFFFF">
                        <a:alpha val="80000"/>
                      </a:srgbClr>
                    </a:solidFill>
                  </a:tcPr>
                </a:tc>
                <a:tc>
                  <a:txBody>
                    <a:bodyPr/>
                    <a:lstStyle/>
                    <a:p>
                      <a:pPr algn="l" fontAlgn="ct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000" b="1" i="0" u="none" strike="noStrike" dirty="0">
                          <a:solidFill>
                            <a:srgbClr val="FF0000"/>
                          </a:solidFill>
                          <a:effectLst/>
                          <a:latin typeface="Meiryo UI" panose="020B0604030504040204" pitchFamily="50" charset="-128"/>
                          <a:ea typeface="Meiryo UI" panose="020B0604030504040204" pitchFamily="50" charset="-128"/>
                        </a:rPr>
                        <a:t>「申請書裏面</a:t>
                      </a:r>
                      <a:r>
                        <a:rPr lang="en-US" altLang="ja-JP" sz="1000" b="1"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000" b="1" i="0" u="none" strike="noStrike" dirty="0">
                          <a:solidFill>
                            <a:srgbClr val="FF0000"/>
                          </a:solidFill>
                          <a:effectLst/>
                          <a:latin typeface="Meiryo UI" panose="020B0604030504040204" pitchFamily="50" charset="-128"/>
                          <a:ea typeface="Meiryo UI" panose="020B0604030504040204" pitchFamily="50" charset="-128"/>
                        </a:rPr>
                        <a:t>急変事由</a:t>
                      </a:r>
                      <a:r>
                        <a:rPr lang="en-US" altLang="ja-JP" sz="1000" b="1"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000" b="1" i="0" u="none" strike="noStrike" dirty="0">
                          <a:solidFill>
                            <a:srgbClr val="FF0000"/>
                          </a:solidFill>
                          <a:effectLst/>
                          <a:latin typeface="Meiryo UI" panose="020B0604030504040204" pitchFamily="50" charset="-128"/>
                          <a:ea typeface="Meiryo UI" panose="020B0604030504040204" pitchFamily="50" charset="-128"/>
                        </a:rPr>
                        <a:t>家計急変事由の具体的な内容」</a:t>
                      </a: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に</a:t>
                      </a:r>
                    </a:p>
                    <a:p>
                      <a:pPr algn="l" fontAlgn="ct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　その他要件にかかる急変事由の具体的な内容を記入</a:t>
                      </a:r>
                      <a:br>
                        <a:rPr lang="ja-JP" altLang="en-US" sz="1000" b="1" i="0" u="none" strike="noStrike" dirty="0">
                          <a:solidFill>
                            <a:srgbClr val="000000"/>
                          </a:solidFill>
                          <a:effectLst/>
                          <a:latin typeface="Meiryo UI" panose="020B0604030504040204" pitchFamily="50" charset="-128"/>
                          <a:ea typeface="Meiryo UI" panose="020B0604030504040204" pitchFamily="50" charset="-128"/>
                        </a:rPr>
                      </a:b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・事実を証明する書類</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（経営悪化がわかる書類、保護者が亡くなったことがわかる書類等）</a:t>
                      </a:r>
                      <a:br>
                        <a:rPr lang="ja-JP" altLang="en-US" sz="10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親権者の離婚や別居による収入減は対象外です。</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3578" marR="3578" marT="3578"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CCFFFF">
                        <a:alpha val="80000"/>
                      </a:srgbClr>
                    </a:solidFill>
                  </a:tcPr>
                </a:tc>
                <a:extLst>
                  <a:ext uri="{0D108BD9-81ED-4DB2-BD59-A6C34878D82A}">
                    <a16:rowId xmlns:a16="http://schemas.microsoft.com/office/drawing/2014/main" val="677611767"/>
                  </a:ext>
                </a:extLst>
              </a:tr>
              <a:tr h="1284841">
                <a:tc>
                  <a:txBody>
                    <a:bodyPr/>
                    <a:lstStyle/>
                    <a:p>
                      <a:pPr algn="ctr" fontAlgn="ctr"/>
                      <a:endParaRPr lang="ja-JP" altLang="en-US" sz="1100" b="1"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578" marR="3578" marT="3578"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alpha val="80000"/>
                      </a:srgbClr>
                    </a:solidFill>
                  </a:tcPr>
                </a:tc>
                <a:tc gridSpan="2">
                  <a:txBody>
                    <a:bodyPr/>
                    <a:lstStyle/>
                    <a:p>
                      <a:pPr algn="l" fontAlgn="ct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家計急変の「収入要件」にかかる書類</a:t>
                      </a:r>
                    </a:p>
                  </a:txBody>
                  <a:tcPr marL="3578" marR="3578" marT="3578" marB="0" anchor="ctr">
                    <a:lnL>
                      <a:noFill/>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alpha val="80000"/>
                      </a:srgbClr>
                    </a:solidFill>
                  </a:tcPr>
                </a:tc>
                <a:tc hMerge="1">
                  <a:txBody>
                    <a:bodyPr/>
                    <a:lstStyle/>
                    <a:p>
                      <a:endParaRPr kumimoji="1" lang="ja-JP" altLang="en-US"/>
                    </a:p>
                  </a:txBody>
                  <a:tcPr/>
                </a:tc>
                <a:tc>
                  <a:txBody>
                    <a:bodyPr/>
                    <a:lstStyle/>
                    <a:p>
                      <a:pPr algn="l"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給与所得者</a:t>
                      </a: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（ア・イ又はウが必要）</a:t>
                      </a:r>
                      <a:br>
                        <a:rPr lang="ja-JP" altLang="en-US" sz="1000" b="1" i="0" u="none" strike="noStrike" dirty="0">
                          <a:solidFill>
                            <a:srgbClr val="000000"/>
                          </a:solidFill>
                          <a:effectLst/>
                          <a:latin typeface="Meiryo UI" panose="020B0604030504040204" pitchFamily="50" charset="-128"/>
                          <a:ea typeface="Meiryo UI" panose="020B0604030504040204" pitchFamily="50" charset="-128"/>
                        </a:rPr>
                      </a:b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ア 家計急変者の急変後翌月３か月の給与明細</a:t>
                      </a:r>
                      <a:br>
                        <a:rPr lang="ja-JP" altLang="en-US" sz="1000" b="1" i="0" u="none" strike="noStrike" dirty="0">
                          <a:solidFill>
                            <a:srgbClr val="000000"/>
                          </a:solidFill>
                          <a:effectLst/>
                          <a:latin typeface="Meiryo UI" panose="020B0604030504040204" pitchFamily="50" charset="-128"/>
                          <a:ea typeface="Meiryo UI" panose="020B0604030504040204" pitchFamily="50" charset="-128"/>
                        </a:rPr>
                      </a:b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イ 賞与等の一時収入がわかる書類</a:t>
                      </a:r>
                      <a:br>
                        <a:rPr lang="ja-JP" altLang="en-US" sz="1000" b="1" i="0" u="none" strike="noStrike" dirty="0">
                          <a:solidFill>
                            <a:srgbClr val="000000"/>
                          </a:solidFill>
                          <a:effectLst/>
                          <a:latin typeface="Meiryo UI" panose="020B0604030504040204" pitchFamily="50" charset="-128"/>
                          <a:ea typeface="Meiryo UI" panose="020B0604030504040204" pitchFamily="50" charset="-128"/>
                        </a:rPr>
                      </a:b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ウ （給与所得者であったが、収入がない場合は）無収入誓約書</a:t>
                      </a:r>
                      <a:br>
                        <a:rPr lang="ja-JP" altLang="en-US" sz="1000" b="1" i="0" u="none" strike="noStrike" dirty="0">
                          <a:solidFill>
                            <a:srgbClr val="000000"/>
                          </a:solidFill>
                          <a:effectLst/>
                          <a:latin typeface="Meiryo UI" panose="020B0604030504040204" pitchFamily="50" charset="-128"/>
                          <a:ea typeface="Meiryo UI" panose="020B0604030504040204" pitchFamily="50" charset="-128"/>
                        </a:rPr>
                      </a:br>
                      <a:br>
                        <a:rPr lang="ja-JP" altLang="en-US" sz="10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事業所得者</a:t>
                      </a: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a:t>
                      </a:r>
                      <a:br>
                        <a:rPr lang="en-US" altLang="ja-JP" sz="1000" b="1" i="0" u="none" strike="noStrike" dirty="0">
                          <a:solidFill>
                            <a:srgbClr val="000000"/>
                          </a:solidFill>
                          <a:effectLst/>
                          <a:latin typeface="Meiryo UI" panose="020B0604030504040204" pitchFamily="50" charset="-128"/>
                          <a:ea typeface="Meiryo UI" panose="020B0604030504040204" pitchFamily="50" charset="-128"/>
                        </a:rPr>
                      </a:b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・税理士が証明する“家計急変後１年間”の売上・経費・営業</a:t>
                      </a:r>
                      <a:endParaRPr lang="en-US" altLang="ja-JP" sz="1000" b="1"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　所得がわかる書類</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3578" marR="3578" marT="3578"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alpha val="80000"/>
                      </a:srgbClr>
                    </a:solidFill>
                  </a:tcPr>
                </a:tc>
                <a:extLst>
                  <a:ext uri="{0D108BD9-81ED-4DB2-BD59-A6C34878D82A}">
                    <a16:rowId xmlns:a16="http://schemas.microsoft.com/office/drawing/2014/main" val="3904024215"/>
                  </a:ext>
                </a:extLst>
              </a:tr>
              <a:tr h="522126">
                <a:tc>
                  <a:txBody>
                    <a:bodyPr/>
                    <a:lstStyle/>
                    <a:p>
                      <a:pPr algn="ctr" fontAlgn="ctr"/>
                      <a:endParaRPr lang="en-US" altLang="ja-JP" sz="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578" marR="3578" marT="3578"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alpha val="80000"/>
                      </a:srgbClr>
                    </a:solidFill>
                  </a:tcPr>
                </a:tc>
                <a:tc gridSpan="2">
                  <a:txBody>
                    <a:bodyPr/>
                    <a:lstStyle/>
                    <a:p>
                      <a:pPr algn="l" fontAlgn="ct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振込先口座がわかる書類</a:t>
                      </a:r>
                      <a:endParaRPr lang="en-US" altLang="ja-JP" sz="1000" b="1"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（府外校のみ）</a:t>
                      </a:r>
                    </a:p>
                  </a:txBody>
                  <a:tcPr marL="3578" marR="3578" marT="3578" marB="0" anchor="ctr">
                    <a:lnL>
                      <a:noFill/>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alpha val="80000"/>
                      </a:srgbClr>
                    </a:solidFill>
                  </a:tcPr>
                </a:tc>
                <a:tc hMerge="1">
                  <a:txBody>
                    <a:bodyPr/>
                    <a:lstStyle/>
                    <a:p>
                      <a:endParaRPr kumimoji="1" lang="ja-JP" altLang="en-US"/>
                    </a:p>
                  </a:txBody>
                  <a:tcPr/>
                </a:tc>
                <a:tc>
                  <a:txBody>
                    <a:bodyPr/>
                    <a:lstStyle/>
                    <a:p>
                      <a:pPr algn="l"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生徒が府認可外の学校（府外校）に通う申請者のみ必要</a:t>
                      </a: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a:t>
                      </a:r>
                      <a:br>
                        <a:rPr lang="en-US" altLang="ja-JP" sz="1000" b="1" i="0" u="none" strike="noStrike" dirty="0">
                          <a:solidFill>
                            <a:srgbClr val="000000"/>
                          </a:solidFill>
                          <a:effectLst/>
                          <a:latin typeface="Meiryo UI" panose="020B0604030504040204" pitchFamily="50" charset="-128"/>
                          <a:ea typeface="Meiryo UI" panose="020B0604030504040204" pitchFamily="50" charset="-128"/>
                        </a:rPr>
                      </a:b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・振込先口座の通帳等の写し</a:t>
                      </a:r>
                      <a:endParaRPr lang="en-US" altLang="ja-JP" sz="1000" b="1"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金融機関名、支店名、口座番号、口座名義人が分かるページの写し（ネットバンキング可）</a:t>
                      </a:r>
                    </a:p>
                  </a:txBody>
                  <a:tcPr marL="3578" marR="3578" marT="3578"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alpha val="80000"/>
                      </a:srgbClr>
                    </a:solidFill>
                  </a:tcPr>
                </a:tc>
                <a:extLst>
                  <a:ext uri="{0D108BD9-81ED-4DB2-BD59-A6C34878D82A}">
                    <a16:rowId xmlns:a16="http://schemas.microsoft.com/office/drawing/2014/main" val="2798447343"/>
                  </a:ext>
                </a:extLst>
              </a:tr>
            </a:tbl>
          </a:graphicData>
        </a:graphic>
      </p:graphicFrame>
      <p:sp>
        <p:nvSpPr>
          <p:cNvPr id="57" name="矢印: 下 56">
            <a:extLst>
              <a:ext uri="{FF2B5EF4-FFF2-40B4-BE49-F238E27FC236}">
                <a16:creationId xmlns:a16="http://schemas.microsoft.com/office/drawing/2014/main" id="{BF5B3C51-4D35-4E20-AB2C-1D48DA568A64}"/>
              </a:ext>
            </a:extLst>
          </p:cNvPr>
          <p:cNvSpPr/>
          <p:nvPr/>
        </p:nvSpPr>
        <p:spPr>
          <a:xfrm>
            <a:off x="625183" y="1249100"/>
            <a:ext cx="209127" cy="8402901"/>
          </a:xfrm>
          <a:prstGeom prst="downArrow">
            <a:avLst>
              <a:gd name="adj1" fmla="val 50000"/>
              <a:gd name="adj2" fmla="val 78943"/>
            </a:avLst>
          </a:prstGeom>
          <a:solidFill>
            <a:srgbClr val="00FF99">
              <a:alpha val="49804"/>
            </a:srgb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kumimoji="1" lang="ja-JP" altLang="en-US" sz="1400" b="1" dirty="0">
              <a:solidFill>
                <a:schemeClr val="tx1"/>
              </a:solidFill>
            </a:endParaRPr>
          </a:p>
        </p:txBody>
      </p:sp>
      <p:grpSp>
        <p:nvGrpSpPr>
          <p:cNvPr id="18" name="グループ化 17">
            <a:extLst>
              <a:ext uri="{FF2B5EF4-FFF2-40B4-BE49-F238E27FC236}">
                <a16:creationId xmlns:a16="http://schemas.microsoft.com/office/drawing/2014/main" id="{636E2A4F-5D2A-4C47-878B-46AF18AD050A}"/>
              </a:ext>
            </a:extLst>
          </p:cNvPr>
          <p:cNvGrpSpPr/>
          <p:nvPr/>
        </p:nvGrpSpPr>
        <p:grpSpPr>
          <a:xfrm>
            <a:off x="106937" y="99846"/>
            <a:ext cx="6880532" cy="390721"/>
            <a:chOff x="264845" y="2856067"/>
            <a:chExt cx="6660001" cy="390721"/>
          </a:xfrm>
        </p:grpSpPr>
        <p:sp>
          <p:nvSpPr>
            <p:cNvPr id="19" name="Line 6">
              <a:extLst>
                <a:ext uri="{FF2B5EF4-FFF2-40B4-BE49-F238E27FC236}">
                  <a16:creationId xmlns:a16="http://schemas.microsoft.com/office/drawing/2014/main" id="{F8798AC3-B6FD-4496-8D53-FF6FF8253A00}"/>
                </a:ext>
              </a:extLst>
            </p:cNvPr>
            <p:cNvSpPr>
              <a:spLocks noChangeShapeType="1"/>
            </p:cNvSpPr>
            <p:nvPr/>
          </p:nvSpPr>
          <p:spPr bwMode="auto">
            <a:xfrm>
              <a:off x="264846" y="3182098"/>
              <a:ext cx="6660000" cy="1322"/>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p>
          </p:txBody>
        </p:sp>
        <p:sp>
          <p:nvSpPr>
            <p:cNvPr id="20" name="AutoShape 7">
              <a:extLst>
                <a:ext uri="{FF2B5EF4-FFF2-40B4-BE49-F238E27FC236}">
                  <a16:creationId xmlns:a16="http://schemas.microsoft.com/office/drawing/2014/main" id="{BD4BDB7A-3365-4FAF-986C-310BC60BD41A}"/>
                </a:ext>
              </a:extLst>
            </p:cNvPr>
            <p:cNvSpPr>
              <a:spLocks noChangeArrowheads="1"/>
            </p:cNvSpPr>
            <p:nvPr/>
          </p:nvSpPr>
          <p:spPr bwMode="auto">
            <a:xfrm>
              <a:off x="264845" y="2856067"/>
              <a:ext cx="1167062" cy="390721"/>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書類確認</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sp>
        <p:nvSpPr>
          <p:cNvPr id="22" name="矢印: 山形 21">
            <a:extLst>
              <a:ext uri="{FF2B5EF4-FFF2-40B4-BE49-F238E27FC236}">
                <a16:creationId xmlns:a16="http://schemas.microsoft.com/office/drawing/2014/main" id="{1E85A01A-1625-41A0-9BCE-5317E3B75331}"/>
              </a:ext>
            </a:extLst>
          </p:cNvPr>
          <p:cNvSpPr/>
          <p:nvPr/>
        </p:nvSpPr>
        <p:spPr>
          <a:xfrm rot="5400000">
            <a:off x="-4099511" y="4909873"/>
            <a:ext cx="8900055" cy="426719"/>
          </a:xfrm>
          <a:prstGeom prst="chevron">
            <a:avLst/>
          </a:prstGeom>
          <a:solidFill>
            <a:srgbClr val="FFCC99">
              <a:alpha val="69804"/>
            </a:srgbClr>
          </a:solidFill>
          <a:ln w="63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normAutofit/>
          </a:bodyPr>
          <a:lstStyle/>
          <a:p>
            <a:pPr algn="ctr"/>
            <a:endParaRPr kumimoji="1" lang="ja-JP" altLang="en-US" sz="1400" b="1" dirty="0">
              <a:solidFill>
                <a:schemeClr val="tx1"/>
              </a:solidFill>
            </a:endParaRPr>
          </a:p>
        </p:txBody>
      </p:sp>
      <p:sp>
        <p:nvSpPr>
          <p:cNvPr id="23" name="テキスト ボックス 22">
            <a:extLst>
              <a:ext uri="{FF2B5EF4-FFF2-40B4-BE49-F238E27FC236}">
                <a16:creationId xmlns:a16="http://schemas.microsoft.com/office/drawing/2014/main" id="{8E1DDC26-8542-4B0B-91A8-F1ECD29A95D0}"/>
              </a:ext>
            </a:extLst>
          </p:cNvPr>
          <p:cNvSpPr txBox="1"/>
          <p:nvPr/>
        </p:nvSpPr>
        <p:spPr>
          <a:xfrm>
            <a:off x="107473" y="4381107"/>
            <a:ext cx="461665" cy="1443789"/>
          </a:xfrm>
          <a:prstGeom prst="rect">
            <a:avLst/>
          </a:prstGeom>
          <a:noFill/>
        </p:spPr>
        <p:txBody>
          <a:bodyPr vert="eaVert" wrap="square" rtlCol="0">
            <a:spAutoFit/>
          </a:bodyPr>
          <a:lstStyle/>
          <a:p>
            <a:pPr algn="ctr"/>
            <a:r>
              <a:rPr lang="ja-JP" altLang="en-US" sz="1800" b="1" dirty="0"/>
              <a:t>必 要 書 類</a:t>
            </a:r>
          </a:p>
        </p:txBody>
      </p:sp>
      <p:sp>
        <p:nvSpPr>
          <p:cNvPr id="49" name="四角形: 角を丸くする 48">
            <a:extLst>
              <a:ext uri="{FF2B5EF4-FFF2-40B4-BE49-F238E27FC236}">
                <a16:creationId xmlns:a16="http://schemas.microsoft.com/office/drawing/2014/main" id="{3360B126-BBD9-45CB-A46C-41C5C2DF1C77}"/>
              </a:ext>
            </a:extLst>
          </p:cNvPr>
          <p:cNvSpPr/>
          <p:nvPr/>
        </p:nvSpPr>
        <p:spPr>
          <a:xfrm>
            <a:off x="730005" y="663610"/>
            <a:ext cx="6140918" cy="295086"/>
          </a:xfrm>
          <a:prstGeom prst="roundRect">
            <a:avLst/>
          </a:prstGeom>
          <a:gradFill>
            <a:gsLst>
              <a:gs pos="0">
                <a:srgbClr val="CC3300"/>
              </a:gs>
              <a:gs pos="75000">
                <a:srgbClr val="FF9933"/>
              </a:gs>
              <a:gs pos="100000">
                <a:srgbClr val="FFFF00"/>
              </a:gs>
            </a:gsLst>
          </a:gradFill>
        </p:spPr>
        <p:style>
          <a:lnRef idx="0">
            <a:schemeClr val="accent2"/>
          </a:lnRef>
          <a:fillRef idx="3">
            <a:schemeClr val="accent2"/>
          </a:fillRef>
          <a:effectRef idx="3">
            <a:schemeClr val="accent2"/>
          </a:effectRef>
          <a:fontRef idx="minor">
            <a:schemeClr val="lt1"/>
          </a:fontRef>
        </p:style>
        <p:txBody>
          <a:bodyPr rtlCol="0" anchor="ctr"/>
          <a:lstStyle/>
          <a:p>
            <a:pPr algn="ctr"/>
            <a:r>
              <a:rPr kumimoji="1" lang="ja-JP" altLang="en-US" sz="1400" b="1" dirty="0">
                <a:latin typeface="Meiryo UI" panose="020B0604030504040204" pitchFamily="50" charset="-128"/>
                <a:ea typeface="Meiryo UI" panose="020B0604030504040204" pitchFamily="50" charset="-128"/>
              </a:rPr>
              <a:t> ✔ </a:t>
            </a:r>
            <a:r>
              <a:rPr lang="ja-JP" altLang="en-US" sz="1400" b="1" dirty="0">
                <a:latin typeface="Meiryo UI" panose="020B0604030504040204" pitchFamily="50" charset="-128"/>
                <a:ea typeface="Meiryo UI" panose="020B0604030504040204" pitchFamily="50" charset="-128"/>
              </a:rPr>
              <a:t>＜</a:t>
            </a:r>
            <a:r>
              <a:rPr kumimoji="1" lang="en-US" altLang="ja-JP" sz="1400" b="1" dirty="0">
                <a:latin typeface="Meiryo UI" panose="020B0604030504040204" pitchFamily="50" charset="-128"/>
                <a:ea typeface="Meiryo UI" panose="020B0604030504040204" pitchFamily="50" charset="-128"/>
              </a:rPr>
              <a:t>STEP</a:t>
            </a:r>
            <a:r>
              <a:rPr kumimoji="1" lang="ja-JP" altLang="en-US" sz="1400" b="1" dirty="0">
                <a:latin typeface="Meiryo UI" panose="020B0604030504040204" pitchFamily="50" charset="-128"/>
                <a:ea typeface="Meiryo UI" panose="020B0604030504040204" pitchFamily="50" charset="-128"/>
              </a:rPr>
              <a:t>３＞　“必要書類”を確認してください</a:t>
            </a:r>
            <a:endParaRPr kumimoji="1" lang="ja-JP" altLang="en-US" sz="1400" b="1" dirty="0">
              <a:solidFill>
                <a:schemeClr val="bg1"/>
              </a:solidFill>
            </a:endParaRPr>
          </a:p>
        </p:txBody>
      </p:sp>
      <p:sp>
        <p:nvSpPr>
          <p:cNvPr id="4" name="スライド番号プレースホルダー 3">
            <a:extLst>
              <a:ext uri="{FF2B5EF4-FFF2-40B4-BE49-F238E27FC236}">
                <a16:creationId xmlns:a16="http://schemas.microsoft.com/office/drawing/2014/main" id="{DCAB7767-51F8-4FE7-9477-3D7DD6B34218}"/>
              </a:ext>
            </a:extLst>
          </p:cNvPr>
          <p:cNvSpPr>
            <a:spLocks noGrp="1"/>
          </p:cNvSpPr>
          <p:nvPr>
            <p:ph type="sldNum" sz="quarter" idx="12"/>
          </p:nvPr>
        </p:nvSpPr>
        <p:spPr>
          <a:xfrm>
            <a:off x="2760345" y="9204252"/>
            <a:ext cx="1680210" cy="517598"/>
          </a:xfrm>
        </p:spPr>
        <p:txBody>
          <a:bodyPr/>
          <a:lstStyle/>
          <a:p>
            <a:pPr algn="ctr"/>
            <a:fld id="{4074EEB8-9896-4BFA-86EE-39DB9FEDAC71}" type="slidenum">
              <a:rPr kumimoji="1" lang="ja-JP" altLang="en-US" smtClean="0"/>
              <a:pPr algn="ctr"/>
              <a:t>4</a:t>
            </a:fld>
            <a:endParaRPr kumimoji="1" lang="ja-JP" altLang="en-US" dirty="0"/>
          </a:p>
        </p:txBody>
      </p:sp>
      <p:graphicFrame>
        <p:nvGraphicFramePr>
          <p:cNvPr id="32" name="表 31">
            <a:extLst>
              <a:ext uri="{FF2B5EF4-FFF2-40B4-BE49-F238E27FC236}">
                <a16:creationId xmlns:a16="http://schemas.microsoft.com/office/drawing/2014/main" id="{AEAE15D0-3F8A-47BE-8FD6-21807D775C97}"/>
              </a:ext>
            </a:extLst>
          </p:cNvPr>
          <p:cNvGraphicFramePr>
            <a:graphicFrameLocks noGrp="1"/>
          </p:cNvGraphicFramePr>
          <p:nvPr/>
        </p:nvGraphicFramePr>
        <p:xfrm>
          <a:off x="3928956" y="1005494"/>
          <a:ext cx="3208866" cy="312209"/>
        </p:xfrm>
        <a:graphic>
          <a:graphicData uri="http://schemas.openxmlformats.org/drawingml/2006/table">
            <a:tbl>
              <a:tblPr firstRow="1" bandRow="1">
                <a:tableStyleId>{5C22544A-7EE6-4342-B048-85BDC9FD1C3A}</a:tableStyleId>
              </a:tblPr>
              <a:tblGrid>
                <a:gridCol w="3208866">
                  <a:extLst>
                    <a:ext uri="{9D8B030D-6E8A-4147-A177-3AD203B41FA5}">
                      <a16:colId xmlns:a16="http://schemas.microsoft.com/office/drawing/2014/main" val="125364823"/>
                    </a:ext>
                  </a:extLst>
                </a:gridCol>
              </a:tblGrid>
              <a:tr h="312209">
                <a:tc>
                  <a:txBody>
                    <a:bodyPr/>
                    <a:lstStyle/>
                    <a:p>
                      <a:pPr algn="l"/>
                      <a:r>
                        <a:rPr kumimoji="1" lang="ja-JP" altLang="en-US" sz="1400" dirty="0">
                          <a:solidFill>
                            <a:srgbClr val="FF0000"/>
                          </a:solidFill>
                          <a:latin typeface="Meiryo UI" panose="020B0604030504040204" pitchFamily="50" charset="-128"/>
                          <a:ea typeface="Meiryo UI" panose="020B0604030504040204" pitchFamily="50" charset="-128"/>
                        </a:rPr>
                        <a:t>✕ </a:t>
                      </a:r>
                      <a:r>
                        <a:rPr kumimoji="1" lang="ja-JP" altLang="en-US" sz="1400" dirty="0">
                          <a:solidFill>
                            <a:schemeClr val="tx1"/>
                          </a:solidFill>
                          <a:latin typeface="Meiryo UI" panose="020B0604030504040204" pitchFamily="50" charset="-128"/>
                          <a:ea typeface="Meiryo UI" panose="020B0604030504040204" pitchFamily="50" charset="-128"/>
                        </a:rPr>
                        <a:t>申請できません</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33" name="表 80">
            <a:extLst>
              <a:ext uri="{FF2B5EF4-FFF2-40B4-BE49-F238E27FC236}">
                <a16:creationId xmlns:a16="http://schemas.microsoft.com/office/drawing/2014/main" id="{A2D6EA78-43A9-4E88-A542-61511A50922D}"/>
              </a:ext>
            </a:extLst>
          </p:cNvPr>
          <p:cNvGraphicFramePr>
            <a:graphicFrameLocks noGrp="1"/>
          </p:cNvGraphicFramePr>
          <p:nvPr/>
        </p:nvGraphicFramePr>
        <p:xfrm>
          <a:off x="913258" y="1011204"/>
          <a:ext cx="2353732" cy="312209"/>
        </p:xfrm>
        <a:graphic>
          <a:graphicData uri="http://schemas.openxmlformats.org/drawingml/2006/table">
            <a:tbl>
              <a:tblPr firstRow="1" bandRow="1">
                <a:tableStyleId>{5C22544A-7EE6-4342-B048-85BDC9FD1C3A}</a:tableStyleId>
              </a:tblPr>
              <a:tblGrid>
                <a:gridCol w="2353732">
                  <a:extLst>
                    <a:ext uri="{9D8B030D-6E8A-4147-A177-3AD203B41FA5}">
                      <a16:colId xmlns:a16="http://schemas.microsoft.com/office/drawing/2014/main" val="125364823"/>
                    </a:ext>
                  </a:extLst>
                </a:gridCol>
              </a:tblGrid>
              <a:tr h="312209">
                <a:tc>
                  <a:txBody>
                    <a:bodyPr/>
                    <a:lstStyle/>
                    <a:p>
                      <a:r>
                        <a:rPr lang="ja-JP" altLang="en-US" sz="1400" b="1" dirty="0">
                          <a:solidFill>
                            <a:schemeClr val="tx1"/>
                          </a:solidFill>
                          <a:latin typeface="Meiryo UI" panose="020B0604030504040204" pitchFamily="50" charset="-128"/>
                          <a:ea typeface="Meiryo UI" panose="020B0604030504040204" pitchFamily="50" charset="-128"/>
                        </a:rPr>
                        <a:t>必要書類は全て揃っています</a:t>
                      </a:r>
                      <a:endParaRPr kumimoji="1" lang="ja-JP" altLang="en-US" sz="1400" b="1" dirty="0">
                        <a:solidFill>
                          <a:schemeClr val="tx1"/>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34" name="表 80">
            <a:extLst>
              <a:ext uri="{FF2B5EF4-FFF2-40B4-BE49-F238E27FC236}">
                <a16:creationId xmlns:a16="http://schemas.microsoft.com/office/drawing/2014/main" id="{9595680D-36E6-4B83-8E59-7827F8A0F1A2}"/>
              </a:ext>
            </a:extLst>
          </p:cNvPr>
          <p:cNvGraphicFramePr>
            <a:graphicFrameLocks noGrp="1"/>
          </p:cNvGraphicFramePr>
          <p:nvPr/>
        </p:nvGraphicFramePr>
        <p:xfrm>
          <a:off x="3411008" y="950170"/>
          <a:ext cx="378883" cy="411480"/>
        </p:xfrm>
        <a:graphic>
          <a:graphicData uri="http://schemas.openxmlformats.org/drawingml/2006/table">
            <a:tbl>
              <a:tblPr firstRow="1" bandRow="1">
                <a:tableStyleId>{5C22544A-7EE6-4342-B048-85BDC9FD1C3A}</a:tableStyleId>
              </a:tblPr>
              <a:tblGrid>
                <a:gridCol w="378883">
                  <a:extLst>
                    <a:ext uri="{9D8B030D-6E8A-4147-A177-3AD203B41FA5}">
                      <a16:colId xmlns:a16="http://schemas.microsoft.com/office/drawing/2014/main" val="125364823"/>
                    </a:ext>
                  </a:extLst>
                </a:gridCol>
              </a:tblGrid>
              <a:tr h="312209">
                <a:tc>
                  <a:txBody>
                    <a:bodyPr/>
                    <a:lstStyle/>
                    <a:p>
                      <a:pPr algn="ctr"/>
                      <a:r>
                        <a:rPr kumimoji="1" lang="en-US" altLang="ja-JP" sz="900" dirty="0">
                          <a:solidFill>
                            <a:srgbClr val="FF0000"/>
                          </a:solidFill>
                          <a:latin typeface="Meiryo UI" panose="020B0604030504040204" pitchFamily="50" charset="-128"/>
                          <a:ea typeface="Meiryo UI" panose="020B0604030504040204" pitchFamily="50" charset="-128"/>
                        </a:rPr>
                        <a:t>NO</a:t>
                      </a:r>
                    </a:p>
                    <a:p>
                      <a:pPr algn="ctr"/>
                      <a:r>
                        <a:rPr kumimoji="1" lang="ja-JP" altLang="en-US" sz="1200" dirty="0">
                          <a:solidFill>
                            <a:srgbClr val="FF0000"/>
                          </a:solidFill>
                          <a:latin typeface="Meiryo UI" panose="020B0604030504040204" pitchFamily="50" charset="-128"/>
                          <a:ea typeface="Meiryo UI" panose="020B0604030504040204" pitchFamily="50" charset="-128"/>
                        </a:rPr>
                        <a:t>➡</a:t>
                      </a:r>
                      <a:endParaRPr kumimoji="1" lang="ja-JP" altLang="en-US" sz="1050" dirty="0">
                        <a:solidFill>
                          <a:srgbClr val="FF0000"/>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sp>
        <p:nvSpPr>
          <p:cNvPr id="13" name="正方形/長方形 12">
            <a:extLst>
              <a:ext uri="{FF2B5EF4-FFF2-40B4-BE49-F238E27FC236}">
                <a16:creationId xmlns:a16="http://schemas.microsoft.com/office/drawing/2014/main" id="{45AACDA8-B057-40BC-88D5-994CAC96A4BF}"/>
              </a:ext>
            </a:extLst>
          </p:cNvPr>
          <p:cNvSpPr/>
          <p:nvPr/>
        </p:nvSpPr>
        <p:spPr>
          <a:xfrm>
            <a:off x="3146100" y="1340995"/>
            <a:ext cx="3841369" cy="7945149"/>
          </a:xfrm>
          <a:prstGeom prst="rect">
            <a:avLst/>
          </a:prstGeom>
          <a:noFill/>
          <a:ln w="50800" cmpd="sng">
            <a:solidFill>
              <a:srgbClr val="3366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graphicFrame>
        <p:nvGraphicFramePr>
          <p:cNvPr id="54" name="表 53">
            <a:extLst>
              <a:ext uri="{FF2B5EF4-FFF2-40B4-BE49-F238E27FC236}">
                <a16:creationId xmlns:a16="http://schemas.microsoft.com/office/drawing/2014/main" id="{58F0192B-01BA-40C1-9224-B0878B04FB32}"/>
              </a:ext>
            </a:extLst>
          </p:cNvPr>
          <p:cNvGraphicFramePr>
            <a:graphicFrameLocks noGrp="1"/>
          </p:cNvGraphicFramePr>
          <p:nvPr/>
        </p:nvGraphicFramePr>
        <p:xfrm>
          <a:off x="-1001184" y="3114675"/>
          <a:ext cx="383117" cy="312209"/>
        </p:xfrm>
        <a:graphic>
          <a:graphicData uri="http://schemas.openxmlformats.org/drawingml/2006/table">
            <a:tbl>
              <a:tblPr firstRow="1" bandRow="1">
                <a:tableStyleId>{5C22544A-7EE6-4342-B048-85BDC9FD1C3A}</a:tableStyleId>
              </a:tblPr>
              <a:tblGrid>
                <a:gridCol w="383117">
                  <a:extLst>
                    <a:ext uri="{9D8B030D-6E8A-4147-A177-3AD203B41FA5}">
                      <a16:colId xmlns:a16="http://schemas.microsoft.com/office/drawing/2014/main" val="125364823"/>
                    </a:ext>
                  </a:extLst>
                </a:gridCol>
              </a:tblGrid>
              <a:tr h="312209">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sp>
        <p:nvSpPr>
          <p:cNvPr id="68" name="正方形/長方形 67">
            <a:extLst>
              <a:ext uri="{FF2B5EF4-FFF2-40B4-BE49-F238E27FC236}">
                <a16:creationId xmlns:a16="http://schemas.microsoft.com/office/drawing/2014/main" id="{6FDBABEA-C79D-4ECD-8057-AD140E922218}"/>
              </a:ext>
            </a:extLst>
          </p:cNvPr>
          <p:cNvSpPr/>
          <p:nvPr/>
        </p:nvSpPr>
        <p:spPr>
          <a:xfrm>
            <a:off x="904473" y="2404573"/>
            <a:ext cx="144000" cy="144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
        <p:nvSpPr>
          <p:cNvPr id="69" name="正方形/長方形 68">
            <a:extLst>
              <a:ext uri="{FF2B5EF4-FFF2-40B4-BE49-F238E27FC236}">
                <a16:creationId xmlns:a16="http://schemas.microsoft.com/office/drawing/2014/main" id="{540CDFE6-0F57-41F2-8741-6211377356BC}"/>
              </a:ext>
            </a:extLst>
          </p:cNvPr>
          <p:cNvSpPr/>
          <p:nvPr/>
        </p:nvSpPr>
        <p:spPr>
          <a:xfrm>
            <a:off x="649574" y="1069100"/>
            <a:ext cx="180000" cy="180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
        <p:nvSpPr>
          <p:cNvPr id="70" name="正方形/長方形 69">
            <a:extLst>
              <a:ext uri="{FF2B5EF4-FFF2-40B4-BE49-F238E27FC236}">
                <a16:creationId xmlns:a16="http://schemas.microsoft.com/office/drawing/2014/main" id="{9792E694-737F-4241-BD2E-017ED97E80D3}"/>
              </a:ext>
            </a:extLst>
          </p:cNvPr>
          <p:cNvSpPr/>
          <p:nvPr/>
        </p:nvSpPr>
        <p:spPr>
          <a:xfrm>
            <a:off x="-1032933" y="5283200"/>
            <a:ext cx="144000" cy="144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
        <p:nvSpPr>
          <p:cNvPr id="71" name="正方形/長方形 70">
            <a:extLst>
              <a:ext uri="{FF2B5EF4-FFF2-40B4-BE49-F238E27FC236}">
                <a16:creationId xmlns:a16="http://schemas.microsoft.com/office/drawing/2014/main" id="{2C5D670F-C530-4D57-9550-CC866C4DC552}"/>
              </a:ext>
            </a:extLst>
          </p:cNvPr>
          <p:cNvSpPr/>
          <p:nvPr/>
        </p:nvSpPr>
        <p:spPr>
          <a:xfrm>
            <a:off x="894701" y="3301772"/>
            <a:ext cx="144000" cy="144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
        <p:nvSpPr>
          <p:cNvPr id="72" name="正方形/長方形 71">
            <a:extLst>
              <a:ext uri="{FF2B5EF4-FFF2-40B4-BE49-F238E27FC236}">
                <a16:creationId xmlns:a16="http://schemas.microsoft.com/office/drawing/2014/main" id="{867DF83F-C0A3-4EFB-A073-D0B8286FDCB3}"/>
              </a:ext>
            </a:extLst>
          </p:cNvPr>
          <p:cNvSpPr/>
          <p:nvPr/>
        </p:nvSpPr>
        <p:spPr>
          <a:xfrm>
            <a:off x="1048473" y="3739474"/>
            <a:ext cx="126000" cy="126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
        <p:nvSpPr>
          <p:cNvPr id="73" name="正方形/長方形 72">
            <a:extLst>
              <a:ext uri="{FF2B5EF4-FFF2-40B4-BE49-F238E27FC236}">
                <a16:creationId xmlns:a16="http://schemas.microsoft.com/office/drawing/2014/main" id="{9A195A77-BA3D-4A7A-8525-1C4BC86A1DD5}"/>
              </a:ext>
            </a:extLst>
          </p:cNvPr>
          <p:cNvSpPr/>
          <p:nvPr/>
        </p:nvSpPr>
        <p:spPr>
          <a:xfrm>
            <a:off x="904473" y="8822666"/>
            <a:ext cx="144000" cy="144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
        <p:nvSpPr>
          <p:cNvPr id="74" name="正方形/長方形 73">
            <a:extLst>
              <a:ext uri="{FF2B5EF4-FFF2-40B4-BE49-F238E27FC236}">
                <a16:creationId xmlns:a16="http://schemas.microsoft.com/office/drawing/2014/main" id="{E5BB1FE3-6012-40F5-99AA-25FD55DA7084}"/>
              </a:ext>
            </a:extLst>
          </p:cNvPr>
          <p:cNvSpPr/>
          <p:nvPr/>
        </p:nvSpPr>
        <p:spPr>
          <a:xfrm>
            <a:off x="904473" y="7924258"/>
            <a:ext cx="144000" cy="144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
        <p:nvSpPr>
          <p:cNvPr id="75" name="正方形/長方形 74">
            <a:extLst>
              <a:ext uri="{FF2B5EF4-FFF2-40B4-BE49-F238E27FC236}">
                <a16:creationId xmlns:a16="http://schemas.microsoft.com/office/drawing/2014/main" id="{6FA1DFC7-0889-4026-ACE8-0E1CAB47BE7E}"/>
              </a:ext>
            </a:extLst>
          </p:cNvPr>
          <p:cNvSpPr/>
          <p:nvPr/>
        </p:nvSpPr>
        <p:spPr>
          <a:xfrm>
            <a:off x="1063144" y="5040001"/>
            <a:ext cx="126000" cy="126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
        <p:nvSpPr>
          <p:cNvPr id="76" name="正方形/長方形 75">
            <a:extLst>
              <a:ext uri="{FF2B5EF4-FFF2-40B4-BE49-F238E27FC236}">
                <a16:creationId xmlns:a16="http://schemas.microsoft.com/office/drawing/2014/main" id="{BE21E49E-747D-4D5B-9EFA-E519E0970A56}"/>
              </a:ext>
            </a:extLst>
          </p:cNvPr>
          <p:cNvSpPr/>
          <p:nvPr/>
        </p:nvSpPr>
        <p:spPr>
          <a:xfrm>
            <a:off x="1063144" y="6340528"/>
            <a:ext cx="126000" cy="126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
        <p:nvSpPr>
          <p:cNvPr id="77" name="正方形/長方形 76">
            <a:extLst>
              <a:ext uri="{FF2B5EF4-FFF2-40B4-BE49-F238E27FC236}">
                <a16:creationId xmlns:a16="http://schemas.microsoft.com/office/drawing/2014/main" id="{B5468ABD-11BB-4A9F-8257-7977F1A30D89}"/>
              </a:ext>
            </a:extLst>
          </p:cNvPr>
          <p:cNvSpPr/>
          <p:nvPr/>
        </p:nvSpPr>
        <p:spPr>
          <a:xfrm>
            <a:off x="1063144" y="6855831"/>
            <a:ext cx="126000" cy="126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
        <p:nvSpPr>
          <p:cNvPr id="47" name="吹き出し: 下矢印 46">
            <a:extLst>
              <a:ext uri="{FF2B5EF4-FFF2-40B4-BE49-F238E27FC236}">
                <a16:creationId xmlns:a16="http://schemas.microsoft.com/office/drawing/2014/main" id="{E52D4767-7986-41FF-8FBB-23566A90F17C}"/>
              </a:ext>
            </a:extLst>
          </p:cNvPr>
          <p:cNvSpPr/>
          <p:nvPr/>
        </p:nvSpPr>
        <p:spPr>
          <a:xfrm>
            <a:off x="5460931" y="9250065"/>
            <a:ext cx="1574800" cy="440266"/>
          </a:xfrm>
          <a:prstGeom prst="downArrowCallout">
            <a:avLst>
              <a:gd name="adj1" fmla="val 59616"/>
              <a:gd name="adj2" fmla="val 63462"/>
              <a:gd name="adj3" fmla="val 25000"/>
              <a:gd name="adj4" fmla="val 64977"/>
            </a:avLst>
          </a:prstGeom>
          <a:gradFill>
            <a:gsLst>
              <a:gs pos="0">
                <a:srgbClr val="00CC66"/>
              </a:gs>
              <a:gs pos="48000">
                <a:srgbClr val="CCFFCC"/>
              </a:gs>
              <a:gs pos="100000">
                <a:schemeClr val="accent3">
                  <a:tint val="15000"/>
                  <a:satMod val="350000"/>
                </a:schemeClr>
              </a:gs>
            </a:gsLst>
          </a:gradFill>
          <a:ln>
            <a:solidFill>
              <a:srgbClr val="008080"/>
            </a:solid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sz="1400" b="1" dirty="0">
                <a:solidFill>
                  <a:srgbClr val="008080"/>
                </a:solidFill>
              </a:rPr>
              <a:t>給付金額の</a:t>
            </a:r>
            <a:r>
              <a:rPr kumimoji="1" lang="ja-JP" altLang="en-US" sz="1400" b="1" dirty="0">
                <a:solidFill>
                  <a:srgbClr val="008080"/>
                </a:solidFill>
              </a:rPr>
              <a:t>確認</a:t>
            </a:r>
          </a:p>
        </p:txBody>
      </p:sp>
    </p:spTree>
    <p:extLst>
      <p:ext uri="{BB962C8B-B14F-4D97-AF65-F5344CB8AC3E}">
        <p14:creationId xmlns:p14="http://schemas.microsoft.com/office/powerpoint/2010/main" val="26484902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四角形: 角を丸くする 38">
            <a:extLst>
              <a:ext uri="{FF2B5EF4-FFF2-40B4-BE49-F238E27FC236}">
                <a16:creationId xmlns:a16="http://schemas.microsoft.com/office/drawing/2014/main" id="{577A186E-6559-4A74-9D53-4D253B415933}"/>
              </a:ext>
            </a:extLst>
          </p:cNvPr>
          <p:cNvSpPr/>
          <p:nvPr/>
        </p:nvSpPr>
        <p:spPr>
          <a:xfrm>
            <a:off x="66126" y="631189"/>
            <a:ext cx="6900334" cy="8669867"/>
          </a:xfrm>
          <a:prstGeom prst="roundRect">
            <a:avLst>
              <a:gd name="adj" fmla="val 2846"/>
            </a:avLst>
          </a:prstGeom>
          <a:solidFill>
            <a:srgbClr val="CCFFCC">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grpSp>
        <p:nvGrpSpPr>
          <p:cNvPr id="9" name="グループ化 8">
            <a:extLst>
              <a:ext uri="{FF2B5EF4-FFF2-40B4-BE49-F238E27FC236}">
                <a16:creationId xmlns:a16="http://schemas.microsoft.com/office/drawing/2014/main" id="{30551625-82FE-4839-A3BF-507898317C58}"/>
              </a:ext>
            </a:extLst>
          </p:cNvPr>
          <p:cNvGrpSpPr/>
          <p:nvPr/>
        </p:nvGrpSpPr>
        <p:grpSpPr>
          <a:xfrm>
            <a:off x="124653" y="226181"/>
            <a:ext cx="6852559" cy="366963"/>
            <a:chOff x="266444" y="6254267"/>
            <a:chExt cx="6852559" cy="366963"/>
          </a:xfrm>
        </p:grpSpPr>
        <p:sp>
          <p:nvSpPr>
            <p:cNvPr id="10" name="Line 6">
              <a:extLst>
                <a:ext uri="{FF2B5EF4-FFF2-40B4-BE49-F238E27FC236}">
                  <a16:creationId xmlns:a16="http://schemas.microsoft.com/office/drawing/2014/main" id="{9D14141F-8AEA-4BE3-9174-34461C4880E7}"/>
                </a:ext>
              </a:extLst>
            </p:cNvPr>
            <p:cNvSpPr>
              <a:spLocks noChangeShapeType="1"/>
            </p:cNvSpPr>
            <p:nvPr/>
          </p:nvSpPr>
          <p:spPr bwMode="auto">
            <a:xfrm flipV="1">
              <a:off x="266444" y="6548677"/>
              <a:ext cx="6852559" cy="6719"/>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solidFill>
                  <a:schemeClr val="bg1"/>
                </a:solidFill>
                <a:latin typeface="Meiryo UI" panose="020B0604030504040204" pitchFamily="50" charset="-128"/>
                <a:ea typeface="Meiryo UI" panose="020B0604030504040204" pitchFamily="50" charset="-128"/>
              </a:endParaRPr>
            </a:p>
          </p:txBody>
        </p:sp>
        <p:sp>
          <p:nvSpPr>
            <p:cNvPr id="11" name="AutoShape 7">
              <a:extLst>
                <a:ext uri="{FF2B5EF4-FFF2-40B4-BE49-F238E27FC236}">
                  <a16:creationId xmlns:a16="http://schemas.microsoft.com/office/drawing/2014/main" id="{719AFB60-7965-44AB-8F80-162F1620D2FB}"/>
                </a:ext>
              </a:extLst>
            </p:cNvPr>
            <p:cNvSpPr>
              <a:spLocks noChangeArrowheads="1"/>
            </p:cNvSpPr>
            <p:nvPr/>
          </p:nvSpPr>
          <p:spPr bwMode="auto">
            <a:xfrm>
              <a:off x="266445" y="6254267"/>
              <a:ext cx="1161222" cy="366963"/>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給付金額</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graphicFrame>
        <p:nvGraphicFramePr>
          <p:cNvPr id="13" name="表 12">
            <a:extLst>
              <a:ext uri="{FF2B5EF4-FFF2-40B4-BE49-F238E27FC236}">
                <a16:creationId xmlns:a16="http://schemas.microsoft.com/office/drawing/2014/main" id="{820372FD-8E00-466F-8BBF-EF58729658EF}"/>
              </a:ext>
            </a:extLst>
          </p:cNvPr>
          <p:cNvGraphicFramePr>
            <a:graphicFrameLocks noGrp="1"/>
          </p:cNvGraphicFramePr>
          <p:nvPr>
            <p:extLst>
              <p:ext uri="{D42A27DB-BD31-4B8C-83A1-F6EECF244321}">
                <p14:modId xmlns:p14="http://schemas.microsoft.com/office/powerpoint/2010/main" val="371377756"/>
              </p:ext>
            </p:extLst>
          </p:nvPr>
        </p:nvGraphicFramePr>
        <p:xfrm>
          <a:off x="414787" y="6342663"/>
          <a:ext cx="3362026" cy="1682751"/>
        </p:xfrm>
        <a:graphic>
          <a:graphicData uri="http://schemas.openxmlformats.org/drawingml/2006/table">
            <a:tbl>
              <a:tblPr/>
              <a:tblGrid>
                <a:gridCol w="1203024">
                  <a:extLst>
                    <a:ext uri="{9D8B030D-6E8A-4147-A177-3AD203B41FA5}">
                      <a16:colId xmlns:a16="http://schemas.microsoft.com/office/drawing/2014/main" val="638590360"/>
                    </a:ext>
                  </a:extLst>
                </a:gridCol>
                <a:gridCol w="1079501">
                  <a:extLst>
                    <a:ext uri="{9D8B030D-6E8A-4147-A177-3AD203B41FA5}">
                      <a16:colId xmlns:a16="http://schemas.microsoft.com/office/drawing/2014/main" val="2819730181"/>
                    </a:ext>
                  </a:extLst>
                </a:gridCol>
                <a:gridCol w="1079501">
                  <a:extLst>
                    <a:ext uri="{9D8B030D-6E8A-4147-A177-3AD203B41FA5}">
                      <a16:colId xmlns:a16="http://schemas.microsoft.com/office/drawing/2014/main" val="3443058449"/>
                    </a:ext>
                  </a:extLst>
                </a:gridCol>
              </a:tblGrid>
              <a:tr h="255118">
                <a:tc rowSpan="2">
                  <a:txBody>
                    <a:bodyPr/>
                    <a:lstStyle/>
                    <a:p>
                      <a:pPr marL="0" marR="0" lvl="0" indent="0" algn="ctr" defTabSz="946404" rtl="0" eaLnBrk="1" fontAlgn="ctr"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家計急変後の</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marL="0" marR="0" lvl="0" indent="0" algn="ctr" defTabSz="946404" rtl="0" eaLnBrk="1" fontAlgn="ctr"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世帯区分</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gridSpan="2">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給付限度額（年額）</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chemeClr val="tx1"/>
                      </a:solidFill>
                      <a:prstDash val="sysDot"/>
                      <a:round/>
                      <a:headEnd type="none" w="med" len="med"/>
                      <a:tailEnd type="none" w="med" len="med"/>
                    </a:lnB>
                    <a:solidFill>
                      <a:schemeClr val="accent6">
                        <a:lumMod val="20000"/>
                        <a:lumOff val="80000"/>
                      </a:schemeClr>
                    </a:solidFil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2654507402"/>
                  </a:ext>
                </a:extLst>
              </a:tr>
              <a:tr h="232136">
                <a:tc vMerge="1">
                  <a:txBody>
                    <a:bodyPr/>
                    <a:lstStyle/>
                    <a:p>
                      <a:endParaRPr kumimoji="1" lang="ja-JP" altLang="en-US"/>
                    </a:p>
                  </a:txBody>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新制度</a:t>
                      </a:r>
                    </a:p>
                  </a:txBody>
                  <a:tcPr marL="7620" marR="7620" marT="7620" marB="0" anchor="ctr">
                    <a:lnL w="12700" cap="flat" cmpd="sng" algn="ctr">
                      <a:solidFill>
                        <a:srgbClr val="000000"/>
                      </a:solidFill>
                      <a:prstDash val="solid"/>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旧制度</a:t>
                      </a:r>
                    </a:p>
                  </a:txBody>
                  <a:tcPr marL="7620" marR="7620" marT="7620" marB="0" anchor="ctr">
                    <a:lnL w="9525" cap="flat" cmpd="sng" algn="ctr">
                      <a:solidFill>
                        <a:schemeClr val="tx1"/>
                      </a:solidFill>
                      <a:prstDash val="sysDot"/>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sysDot"/>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4257553146"/>
                  </a:ext>
                </a:extLst>
              </a:tr>
              <a:tr h="386684">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① 非課税</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chemeClr val="tx1"/>
                      </a:solidFill>
                      <a:prstDash val="sysDot"/>
                      <a:round/>
                      <a:headEnd type="none" w="med" len="med"/>
                      <a:tailEnd type="none" w="med" len="med"/>
                    </a:lnB>
                    <a:solidFill>
                      <a:schemeClr val="accent6">
                        <a:lumMod val="20000"/>
                        <a:lumOff val="80000"/>
                      </a:schemeClr>
                    </a:solidFill>
                  </a:tcPr>
                </a:tc>
                <a:tc>
                  <a:txBody>
                    <a:bodyPr/>
                    <a:lstStyle/>
                    <a:p>
                      <a:pPr marL="0" marR="0" lvl="0" indent="0" algn="ctr" defTabSz="946404"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52,100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円</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7620" marT="7620" marB="0" anchor="ctr">
                    <a:lnL w="12700" cap="flat" cmpd="sng" algn="ctr">
                      <a:solidFill>
                        <a:srgbClr val="000000"/>
                      </a:solidFill>
                      <a:prstDash val="solid"/>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chemeClr val="tx1"/>
                      </a:solidFill>
                      <a:prstDash val="sysDot"/>
                      <a:round/>
                      <a:headEnd type="none" w="med" len="med"/>
                      <a:tailEnd type="none" w="med" len="med"/>
                    </a:lnB>
                    <a:solidFill>
                      <a:schemeClr val="accent6">
                        <a:lumMod val="20000"/>
                        <a:lumOff val="80000"/>
                      </a:schemeClr>
                    </a:solidFill>
                  </a:tcPr>
                </a:tc>
                <a:tc>
                  <a:txBody>
                    <a:bodyPr/>
                    <a:lstStyle/>
                    <a:p>
                      <a:pPr marL="0" marR="0" lvl="0" indent="0" algn="ctr" defTabSz="946404"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52,100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円</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7620" marT="7620" marB="0" anchor="ctr">
                    <a:lnL w="9525" cap="flat" cmpd="sng" algn="ctr">
                      <a:solidFill>
                        <a:schemeClr val="tx1"/>
                      </a:solidFill>
                      <a:prstDash val="sys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chemeClr val="tx1"/>
                      </a:solidFill>
                      <a:prstDash val="sysDot"/>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696541702"/>
                  </a:ext>
                </a:extLst>
              </a:tr>
              <a:tr h="395670">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② </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380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万円未満</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solidFill>
                      <a:schemeClr val="accent6">
                        <a:lumMod val="20000"/>
                        <a:lumOff val="80000"/>
                      </a:schemeClr>
                    </a:solidFill>
                  </a:tcPr>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17,370</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円</a:t>
                      </a:r>
                    </a:p>
                  </a:txBody>
                  <a:tcPr marL="7620" marR="7620" marT="7620" marB="0" anchor="ctr">
                    <a:lnL w="12700" cap="flat" cmpd="sng" algn="ctr">
                      <a:solidFill>
                        <a:srgbClr val="000000"/>
                      </a:solidFill>
                      <a:prstDash val="solid"/>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solidFill>
                      <a:schemeClr val="accent6">
                        <a:lumMod val="20000"/>
                        <a:lumOff val="80000"/>
                      </a:schemeClr>
                    </a:solidFill>
                  </a:tcPr>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10,420</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円</a:t>
                      </a:r>
                    </a:p>
                  </a:txBody>
                  <a:tcPr marL="7620" marR="7620" marT="7620" marB="0" anchor="ctr">
                    <a:lnL w="9525" cap="flat" cmpd="sng" algn="ctr">
                      <a:solidFill>
                        <a:schemeClr val="tx1"/>
                      </a:solidFill>
                      <a:prstDash val="sysDot"/>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271611872"/>
                  </a:ext>
                </a:extLst>
              </a:tr>
              <a:tr h="413143">
                <a:tc>
                  <a:txBody>
                    <a:bodyPr/>
                    <a:lstStyle/>
                    <a:p>
                      <a:pPr marL="0" marR="0" lvl="0" indent="0" algn="ctr" defTabSz="946404" rtl="0" eaLnBrk="1" fontAlgn="ctr"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③ </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600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万円未満</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marL="0" marR="0" lvl="0" indent="0" algn="ctr" defTabSz="946404" rtl="0" eaLnBrk="1" fontAlgn="ctr"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多子世帯</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sysDot"/>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13,030</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円</a:t>
                      </a:r>
                    </a:p>
                  </a:txBody>
                  <a:tcPr marL="7620" marR="7620" marT="7620" marB="0" anchor="ctr">
                    <a:lnL w="12700" cap="flat" cmpd="sng" algn="ctr">
                      <a:solidFill>
                        <a:srgbClr val="000000"/>
                      </a:solidFill>
                      <a:prstDash val="solid"/>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10,420</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円</a:t>
                      </a:r>
                    </a:p>
                  </a:txBody>
                  <a:tcPr marL="7620" marR="7620" marT="7620" marB="0" anchor="ctr">
                    <a:lnL w="9525" cap="flat" cmpd="sng" algn="ctr">
                      <a:solidFill>
                        <a:schemeClr val="tx1"/>
                      </a:solidFill>
                      <a:prstDash val="sysDot"/>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sysDot"/>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816275374"/>
                  </a:ext>
                </a:extLst>
              </a:tr>
            </a:tbl>
          </a:graphicData>
        </a:graphic>
      </p:graphicFrame>
      <p:graphicFrame>
        <p:nvGraphicFramePr>
          <p:cNvPr id="27" name="表 80">
            <a:extLst>
              <a:ext uri="{FF2B5EF4-FFF2-40B4-BE49-F238E27FC236}">
                <a16:creationId xmlns:a16="http://schemas.microsoft.com/office/drawing/2014/main" id="{3111E5EF-7EDB-403F-96CF-93C53FC295A5}"/>
              </a:ext>
            </a:extLst>
          </p:cNvPr>
          <p:cNvGraphicFramePr>
            <a:graphicFrameLocks noGrp="1"/>
          </p:cNvGraphicFramePr>
          <p:nvPr>
            <p:extLst>
              <p:ext uri="{D42A27DB-BD31-4B8C-83A1-F6EECF244321}">
                <p14:modId xmlns:p14="http://schemas.microsoft.com/office/powerpoint/2010/main" val="4178995304"/>
              </p:ext>
            </p:extLst>
          </p:nvPr>
        </p:nvGraphicFramePr>
        <p:xfrm>
          <a:off x="66126" y="5135544"/>
          <a:ext cx="6331118" cy="312209"/>
        </p:xfrm>
        <a:graphic>
          <a:graphicData uri="http://schemas.openxmlformats.org/drawingml/2006/table">
            <a:tbl>
              <a:tblPr firstRow="1" bandRow="1">
                <a:tableStyleId>{5C22544A-7EE6-4342-B048-85BDC9FD1C3A}</a:tableStyleId>
              </a:tblPr>
              <a:tblGrid>
                <a:gridCol w="6331118">
                  <a:extLst>
                    <a:ext uri="{9D8B030D-6E8A-4147-A177-3AD203B41FA5}">
                      <a16:colId xmlns:a16="http://schemas.microsoft.com/office/drawing/2014/main" val="125364823"/>
                    </a:ext>
                  </a:extLst>
                </a:gridCol>
              </a:tblGrid>
              <a:tr h="312209">
                <a:tc>
                  <a:txBody>
                    <a:bodyPr/>
                    <a:lstStyle/>
                    <a:p>
                      <a:pPr algn="l"/>
                      <a:r>
                        <a:rPr kumimoji="1" lang="ja-JP" altLang="en-US" sz="1400" b="0" dirty="0">
                          <a:solidFill>
                            <a:schemeClr val="tx1"/>
                          </a:solidFill>
                          <a:latin typeface="Meiryo UI" panose="020B0604030504040204" pitchFamily="50" charset="-128"/>
                          <a:ea typeface="Meiryo UI" panose="020B0604030504040204" pitchFamily="50" charset="-128"/>
                        </a:rPr>
                        <a:t>２</a:t>
                      </a:r>
                      <a:r>
                        <a:rPr kumimoji="1" lang="en-US" altLang="ja-JP" sz="1400" b="0" dirty="0">
                          <a:solidFill>
                            <a:schemeClr val="tx1"/>
                          </a:solidFill>
                          <a:latin typeface="Meiryo UI" panose="020B0604030504040204" pitchFamily="50" charset="-128"/>
                          <a:ea typeface="Meiryo UI" panose="020B0604030504040204" pitchFamily="50" charset="-128"/>
                        </a:rPr>
                        <a:t>,</a:t>
                      </a:r>
                      <a:r>
                        <a:rPr kumimoji="1" lang="ja-JP" altLang="en-US" sz="1400" b="0" dirty="0">
                          <a:solidFill>
                            <a:schemeClr val="tx1"/>
                          </a:solidFill>
                          <a:latin typeface="Meiryo UI" panose="020B0604030504040204" pitchFamily="50" charset="-128"/>
                          <a:ea typeface="Meiryo UI" panose="020B0604030504040204" pitchFamily="50" charset="-128"/>
                        </a:rPr>
                        <a:t>家計急変後の世帯区分毎の給付金額をご確認ください。</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29" name="表 80">
            <a:extLst>
              <a:ext uri="{FF2B5EF4-FFF2-40B4-BE49-F238E27FC236}">
                <a16:creationId xmlns:a16="http://schemas.microsoft.com/office/drawing/2014/main" id="{716857BB-36BF-4A6D-8D22-54F9677C0553}"/>
              </a:ext>
            </a:extLst>
          </p:cNvPr>
          <p:cNvGraphicFramePr>
            <a:graphicFrameLocks noGrp="1"/>
          </p:cNvGraphicFramePr>
          <p:nvPr>
            <p:extLst>
              <p:ext uri="{D42A27DB-BD31-4B8C-83A1-F6EECF244321}">
                <p14:modId xmlns:p14="http://schemas.microsoft.com/office/powerpoint/2010/main" val="4232458848"/>
              </p:ext>
            </p:extLst>
          </p:nvPr>
        </p:nvGraphicFramePr>
        <p:xfrm>
          <a:off x="287984" y="3398650"/>
          <a:ext cx="1736419" cy="312209"/>
        </p:xfrm>
        <a:graphic>
          <a:graphicData uri="http://schemas.openxmlformats.org/drawingml/2006/table">
            <a:tbl>
              <a:tblPr firstRow="1" bandRow="1">
                <a:tableStyleId>{5C22544A-7EE6-4342-B048-85BDC9FD1C3A}</a:tableStyleId>
              </a:tblPr>
              <a:tblGrid>
                <a:gridCol w="1736419">
                  <a:extLst>
                    <a:ext uri="{9D8B030D-6E8A-4147-A177-3AD203B41FA5}">
                      <a16:colId xmlns:a16="http://schemas.microsoft.com/office/drawing/2014/main" val="125364823"/>
                    </a:ext>
                  </a:extLst>
                </a:gridCol>
              </a:tblGrid>
              <a:tr h="312209">
                <a:tc>
                  <a:txBody>
                    <a:bodyPr/>
                    <a:lstStyle/>
                    <a:p>
                      <a:pPr algn="l"/>
                      <a:r>
                        <a:rPr kumimoji="1" lang="en-US" altLang="ja-JP" sz="1400" b="1"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事業所得世帯</a:t>
                      </a:r>
                      <a:r>
                        <a:rPr kumimoji="1" lang="en-US" altLang="ja-JP" sz="1400" b="1" dirty="0">
                          <a:solidFill>
                            <a:schemeClr val="tx1"/>
                          </a:solidFill>
                          <a:latin typeface="Meiryo UI" panose="020B0604030504040204" pitchFamily="50" charset="-128"/>
                          <a:ea typeface="Meiryo UI" panose="020B0604030504040204" pitchFamily="50" charset="-128"/>
                        </a:rPr>
                        <a:t>】</a:t>
                      </a: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30" name="表 80">
            <a:extLst>
              <a:ext uri="{FF2B5EF4-FFF2-40B4-BE49-F238E27FC236}">
                <a16:creationId xmlns:a16="http://schemas.microsoft.com/office/drawing/2014/main" id="{AD0F1FE8-3FF3-4889-98F8-5C7DE4EC7C0F}"/>
              </a:ext>
            </a:extLst>
          </p:cNvPr>
          <p:cNvGraphicFramePr>
            <a:graphicFrameLocks noGrp="1"/>
          </p:cNvGraphicFramePr>
          <p:nvPr>
            <p:extLst>
              <p:ext uri="{D42A27DB-BD31-4B8C-83A1-F6EECF244321}">
                <p14:modId xmlns:p14="http://schemas.microsoft.com/office/powerpoint/2010/main" val="797008425"/>
              </p:ext>
            </p:extLst>
          </p:nvPr>
        </p:nvGraphicFramePr>
        <p:xfrm>
          <a:off x="370926" y="5425528"/>
          <a:ext cx="6331118" cy="640080"/>
        </p:xfrm>
        <a:graphic>
          <a:graphicData uri="http://schemas.openxmlformats.org/drawingml/2006/table">
            <a:tbl>
              <a:tblPr firstRow="1" bandRow="1">
                <a:tableStyleId>{5C22544A-7EE6-4342-B048-85BDC9FD1C3A}</a:tableStyleId>
              </a:tblPr>
              <a:tblGrid>
                <a:gridCol w="6331118">
                  <a:extLst>
                    <a:ext uri="{9D8B030D-6E8A-4147-A177-3AD203B41FA5}">
                      <a16:colId xmlns:a16="http://schemas.microsoft.com/office/drawing/2014/main" val="125364823"/>
                    </a:ext>
                  </a:extLst>
                </a:gridCol>
              </a:tblGrid>
              <a:tr h="292563">
                <a:tc>
                  <a:txBody>
                    <a:bodyPr/>
                    <a:lstStyle/>
                    <a:p>
                      <a:pPr algn="l"/>
                      <a:r>
                        <a:rPr kumimoji="1" lang="ja-JP" altLang="en-US" sz="1200" b="0" dirty="0">
                          <a:solidFill>
                            <a:schemeClr val="tx1"/>
                          </a:solidFill>
                          <a:latin typeface="Meiryo UI" panose="020B0604030504040204" pitchFamily="50" charset="-128"/>
                          <a:ea typeface="Meiryo UI" panose="020B0604030504040204" pitchFamily="50" charset="-128"/>
                        </a:rPr>
                        <a:t>・家計急変日（基準日）によって給付額が変わります。</a:t>
                      </a:r>
                      <a:endParaRPr kumimoji="1" lang="en-US" altLang="ja-JP" sz="1200" b="0" dirty="0">
                        <a:solidFill>
                          <a:schemeClr val="tx1"/>
                        </a:solidFill>
                        <a:latin typeface="Meiryo UI" panose="020B0604030504040204" pitchFamily="50" charset="-128"/>
                        <a:ea typeface="Meiryo UI" panose="020B0604030504040204" pitchFamily="50" charset="-128"/>
                      </a:endParaRPr>
                    </a:p>
                    <a:p>
                      <a:pPr algn="l"/>
                      <a:r>
                        <a:rPr kumimoji="1" lang="ja-JP" altLang="en-US" sz="1200" b="0" dirty="0">
                          <a:solidFill>
                            <a:schemeClr val="tx1"/>
                          </a:solidFill>
                          <a:latin typeface="Meiryo UI" panose="020B0604030504040204" pitchFamily="50" charset="-128"/>
                          <a:ea typeface="Meiryo UI" panose="020B0604030504040204" pitchFamily="50" charset="-128"/>
                        </a:rPr>
                        <a:t>・令和８年７月１日以前に家計急変が起きた世帯は、給付限度満額（図</a:t>
                      </a:r>
                      <a:r>
                        <a:rPr kumimoji="1" lang="en-US" altLang="ja-JP" sz="1200" b="0" dirty="0">
                          <a:solidFill>
                            <a:schemeClr val="tx1"/>
                          </a:solidFill>
                          <a:latin typeface="Meiryo UI" panose="020B0604030504040204" pitchFamily="50" charset="-128"/>
                          <a:ea typeface="Meiryo UI" panose="020B0604030504040204" pitchFamily="50" charset="-128"/>
                        </a:rPr>
                        <a:t>ⅰ</a:t>
                      </a:r>
                      <a:r>
                        <a:rPr kumimoji="1" lang="ja-JP" altLang="en-US" sz="1200" b="0" dirty="0">
                          <a:solidFill>
                            <a:schemeClr val="tx1"/>
                          </a:solidFill>
                          <a:latin typeface="Meiryo UI" panose="020B0604030504040204" pitchFamily="50" charset="-128"/>
                          <a:ea typeface="Meiryo UI" panose="020B0604030504040204" pitchFamily="50" charset="-128"/>
                        </a:rPr>
                        <a:t>）となります。</a:t>
                      </a:r>
                      <a:endParaRPr kumimoji="1" lang="en-US" altLang="ja-JP" sz="1200" b="0" dirty="0">
                        <a:solidFill>
                          <a:schemeClr val="tx1"/>
                        </a:solidFill>
                        <a:latin typeface="Meiryo UI" panose="020B0604030504040204" pitchFamily="50" charset="-128"/>
                        <a:ea typeface="Meiryo UI" panose="020B0604030504040204" pitchFamily="50" charset="-128"/>
                      </a:endParaRPr>
                    </a:p>
                    <a:p>
                      <a:pPr algn="l"/>
                      <a:r>
                        <a:rPr kumimoji="1" lang="ja-JP" altLang="en-US" sz="1200" b="0" dirty="0">
                          <a:solidFill>
                            <a:schemeClr val="tx1"/>
                          </a:solidFill>
                          <a:latin typeface="Meiryo UI" panose="020B0604030504040204" pitchFamily="50" charset="-128"/>
                          <a:ea typeface="Meiryo UI" panose="020B0604030504040204" pitchFamily="50" charset="-128"/>
                        </a:rPr>
                        <a:t>・令和８年７月２日以降に家計急変が起きた世帯は、給付限度の月割額（図</a:t>
                      </a:r>
                      <a:r>
                        <a:rPr kumimoji="1" lang="en-US" altLang="ja-JP" sz="1200" b="0" dirty="0">
                          <a:solidFill>
                            <a:schemeClr val="tx1"/>
                          </a:solidFill>
                          <a:latin typeface="Meiryo UI" panose="020B0604030504040204" pitchFamily="50" charset="-128"/>
                          <a:ea typeface="Meiryo UI" panose="020B0604030504040204" pitchFamily="50" charset="-128"/>
                        </a:rPr>
                        <a:t>ⅱ</a:t>
                      </a:r>
                      <a:r>
                        <a:rPr kumimoji="1" lang="ja-JP" altLang="en-US" sz="1200" b="0" dirty="0">
                          <a:solidFill>
                            <a:schemeClr val="tx1"/>
                          </a:solidFill>
                          <a:latin typeface="Meiryo UI" panose="020B0604030504040204" pitchFamily="50" charset="-128"/>
                          <a:ea typeface="Meiryo UI" panose="020B0604030504040204" pitchFamily="50" charset="-128"/>
                        </a:rPr>
                        <a:t>）となります。</a:t>
                      </a:r>
                      <a:endParaRPr kumimoji="1" lang="en-US" altLang="ja-JP" sz="1200" b="0" dirty="0">
                        <a:solidFill>
                          <a:schemeClr val="tx1"/>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31" name="表 30">
            <a:extLst>
              <a:ext uri="{FF2B5EF4-FFF2-40B4-BE49-F238E27FC236}">
                <a16:creationId xmlns:a16="http://schemas.microsoft.com/office/drawing/2014/main" id="{5BE95A40-8D2C-4B36-A04A-DE9378029610}"/>
              </a:ext>
            </a:extLst>
          </p:cNvPr>
          <p:cNvGraphicFramePr>
            <a:graphicFrameLocks noGrp="1"/>
          </p:cNvGraphicFramePr>
          <p:nvPr>
            <p:extLst>
              <p:ext uri="{D42A27DB-BD31-4B8C-83A1-F6EECF244321}">
                <p14:modId xmlns:p14="http://schemas.microsoft.com/office/powerpoint/2010/main" val="571699695"/>
              </p:ext>
            </p:extLst>
          </p:nvPr>
        </p:nvGraphicFramePr>
        <p:xfrm>
          <a:off x="3905170" y="6343522"/>
          <a:ext cx="2965450" cy="1682749"/>
        </p:xfrm>
        <a:graphic>
          <a:graphicData uri="http://schemas.openxmlformats.org/drawingml/2006/table">
            <a:tbl>
              <a:tblPr/>
              <a:tblGrid>
                <a:gridCol w="1243241">
                  <a:extLst>
                    <a:ext uri="{9D8B030D-6E8A-4147-A177-3AD203B41FA5}">
                      <a16:colId xmlns:a16="http://schemas.microsoft.com/office/drawing/2014/main" val="1422226339"/>
                    </a:ext>
                  </a:extLst>
                </a:gridCol>
                <a:gridCol w="1722209">
                  <a:extLst>
                    <a:ext uri="{9D8B030D-6E8A-4147-A177-3AD203B41FA5}">
                      <a16:colId xmlns:a16="http://schemas.microsoft.com/office/drawing/2014/main" val="1324617154"/>
                    </a:ext>
                  </a:extLst>
                </a:gridCol>
              </a:tblGrid>
              <a:tr h="267583">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家計急変日</a:t>
                      </a:r>
                    </a:p>
                  </a:txBody>
                  <a:tcPr marL="6350" marR="6350" marT="6350" marB="0" anchor="ctr">
                    <a:lnL w="12700"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給付額</a:t>
                      </a:r>
                    </a:p>
                  </a:txBody>
                  <a:tcPr marL="6350" marR="6350" marT="6350" marB="0" anchor="ctr">
                    <a:lnL w="952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352075063"/>
                  </a:ext>
                </a:extLst>
              </a:tr>
              <a:tr h="234774">
                <a:tc>
                  <a:txBody>
                    <a:bodyPr/>
                    <a:lstStyle/>
                    <a:p>
                      <a:pPr algn="ctr" fontAlgn="ctr"/>
                      <a:r>
                        <a:rPr lang="en-US" sz="1050" b="0" i="0" u="none" strike="noStrike" dirty="0">
                          <a:solidFill>
                            <a:srgbClr val="000000"/>
                          </a:solidFill>
                          <a:effectLst/>
                          <a:latin typeface="Meiryo UI" panose="020B0604030504040204" pitchFamily="50" charset="-128"/>
                          <a:ea typeface="Meiryo UI" panose="020B0604030504040204" pitchFamily="50" charset="-128"/>
                        </a:rPr>
                        <a:t>R8.7.2～R8.8.1</a:t>
                      </a:r>
                    </a:p>
                  </a:txBody>
                  <a:tcPr marL="6350" marR="6350" marT="6350" marB="0" anchor="ctr">
                    <a:lnL w="12700"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5">
                        <a:lumMod val="20000"/>
                        <a:lumOff val="80000"/>
                      </a:schemeClr>
                    </a:solidFill>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給付限度額</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×8/12</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か月</a:t>
                      </a:r>
                    </a:p>
                  </a:txBody>
                  <a:tcPr marL="6350" marR="6350" marT="6350" marB="0" anchor="ctr">
                    <a:lnL w="952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548447911"/>
                  </a:ext>
                </a:extLst>
              </a:tr>
              <a:tr h="234774">
                <a:tc>
                  <a:txBody>
                    <a:bodyPr/>
                    <a:lstStyle/>
                    <a:p>
                      <a:pPr algn="ctr" fontAlgn="ctr"/>
                      <a:r>
                        <a:rPr lang="en-US" sz="1050" b="0" i="0" u="none" strike="noStrike" dirty="0">
                          <a:solidFill>
                            <a:srgbClr val="000000"/>
                          </a:solidFill>
                          <a:effectLst/>
                          <a:latin typeface="Meiryo UI" panose="020B0604030504040204" pitchFamily="50" charset="-128"/>
                          <a:ea typeface="Meiryo UI" panose="020B0604030504040204" pitchFamily="50" charset="-128"/>
                        </a:rPr>
                        <a:t>R8.8.2～R8.9.1</a:t>
                      </a:r>
                    </a:p>
                  </a:txBody>
                  <a:tcPr marL="6350" marR="6350" marT="6350" marB="0" anchor="ctr">
                    <a:lnL w="12700"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5">
                        <a:lumMod val="20000"/>
                        <a:lumOff val="80000"/>
                      </a:schemeClr>
                    </a:solidFill>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給付限度額</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７</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/12</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か月</a:t>
                      </a:r>
                    </a:p>
                  </a:txBody>
                  <a:tcPr marL="6350" marR="6350" marT="6350" marB="0" anchor="ctr">
                    <a:lnL w="952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125794868"/>
                  </a:ext>
                </a:extLst>
              </a:tr>
              <a:tr h="234774">
                <a:tc>
                  <a:txBody>
                    <a:bodyPr/>
                    <a:lstStyle/>
                    <a:p>
                      <a:pPr algn="ctr" fontAlgn="ctr"/>
                      <a:r>
                        <a:rPr lang="en-US" sz="1050" b="0" i="0" u="none" strike="noStrike" dirty="0">
                          <a:solidFill>
                            <a:srgbClr val="000000"/>
                          </a:solidFill>
                          <a:effectLst/>
                          <a:latin typeface="Meiryo UI" panose="020B0604030504040204" pitchFamily="50" charset="-128"/>
                          <a:ea typeface="Meiryo UI" panose="020B0604030504040204" pitchFamily="50" charset="-128"/>
                        </a:rPr>
                        <a:t>R8.9.2～R8.10.1</a:t>
                      </a:r>
                    </a:p>
                  </a:txBody>
                  <a:tcPr marL="6350" marR="6350" marT="6350" marB="0" anchor="ctr">
                    <a:lnL w="12700"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5">
                        <a:lumMod val="20000"/>
                        <a:lumOff val="80000"/>
                      </a:schemeClr>
                    </a:solidFill>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給付限度額</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×6/12</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か月</a:t>
                      </a:r>
                    </a:p>
                  </a:txBody>
                  <a:tcPr marL="6350" marR="6350" marT="6350" marB="0" anchor="ctr">
                    <a:lnL w="952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473112943"/>
                  </a:ext>
                </a:extLst>
              </a:tr>
              <a:tr h="234774">
                <a:tc>
                  <a:txBody>
                    <a:bodyPr/>
                    <a:lstStyle/>
                    <a:p>
                      <a:pPr algn="ctr" fontAlgn="ctr"/>
                      <a:r>
                        <a:rPr lang="en-US" sz="1050" b="0" i="0" u="none" strike="noStrike" dirty="0">
                          <a:solidFill>
                            <a:srgbClr val="000000"/>
                          </a:solidFill>
                          <a:effectLst/>
                          <a:latin typeface="Meiryo UI" panose="020B0604030504040204" pitchFamily="50" charset="-128"/>
                          <a:ea typeface="Meiryo UI" panose="020B0604030504040204" pitchFamily="50" charset="-128"/>
                        </a:rPr>
                        <a:t>R8.10.2～R8.11.1</a:t>
                      </a:r>
                    </a:p>
                  </a:txBody>
                  <a:tcPr marL="6350" marR="6350" marT="6350" marB="0" anchor="ctr">
                    <a:lnL w="12700"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5">
                        <a:lumMod val="20000"/>
                        <a:lumOff val="80000"/>
                      </a:schemeClr>
                    </a:solidFill>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給付限度額</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×5/12</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か月</a:t>
                      </a:r>
                    </a:p>
                  </a:txBody>
                  <a:tcPr marL="6350" marR="6350" marT="6350" marB="0" anchor="ctr">
                    <a:lnL w="952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464070167"/>
                  </a:ext>
                </a:extLst>
              </a:tr>
              <a:tr h="234774">
                <a:tc>
                  <a:txBody>
                    <a:bodyPr/>
                    <a:lstStyle/>
                    <a:p>
                      <a:pPr algn="ctr" fontAlgn="ctr"/>
                      <a:r>
                        <a:rPr lang="en-US" sz="1050" b="0" i="0" u="none" strike="noStrike" dirty="0">
                          <a:solidFill>
                            <a:srgbClr val="000000"/>
                          </a:solidFill>
                          <a:effectLst/>
                          <a:latin typeface="Meiryo UI" panose="020B0604030504040204" pitchFamily="50" charset="-128"/>
                          <a:ea typeface="Meiryo UI" panose="020B0604030504040204" pitchFamily="50" charset="-128"/>
                        </a:rPr>
                        <a:t>R8.11.2～R8.12.1</a:t>
                      </a:r>
                    </a:p>
                  </a:txBody>
                  <a:tcPr marL="6350" marR="6350" marT="6350" marB="0" anchor="ctr">
                    <a:lnL w="12700"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5">
                        <a:lumMod val="20000"/>
                        <a:lumOff val="80000"/>
                      </a:schemeClr>
                    </a:solidFill>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給付限度額</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×4/12</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か月</a:t>
                      </a:r>
                    </a:p>
                  </a:txBody>
                  <a:tcPr marL="6350" marR="6350" marT="6350" marB="0" anchor="ctr">
                    <a:lnL w="952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4042374404"/>
                  </a:ext>
                </a:extLst>
              </a:tr>
              <a:tr h="241296">
                <a:tc>
                  <a:txBody>
                    <a:bodyPr/>
                    <a:lstStyle/>
                    <a:p>
                      <a:pPr algn="ctr" fontAlgn="ctr"/>
                      <a:r>
                        <a:rPr lang="en-US" sz="1050" b="0" i="0" u="none" strike="noStrike" dirty="0">
                          <a:solidFill>
                            <a:srgbClr val="000000"/>
                          </a:solidFill>
                          <a:effectLst/>
                          <a:latin typeface="Meiryo UI" panose="020B0604030504040204" pitchFamily="50" charset="-128"/>
                          <a:ea typeface="Meiryo UI" panose="020B0604030504040204" pitchFamily="50" charset="-128"/>
                        </a:rPr>
                        <a:t>R8.12.2～</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以降</a:t>
                      </a:r>
                    </a:p>
                  </a:txBody>
                  <a:tcPr marL="6350" marR="6350" marT="6350" marB="0" anchor="ctr">
                    <a:lnL w="12700"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対象外</a:t>
                      </a:r>
                    </a:p>
                  </a:txBody>
                  <a:tcPr marL="6350" marR="6350" marT="6350" marB="0" anchor="ctr">
                    <a:lnL w="952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854862545"/>
                  </a:ext>
                </a:extLst>
              </a:tr>
            </a:tbl>
          </a:graphicData>
        </a:graphic>
      </p:graphicFrame>
      <p:graphicFrame>
        <p:nvGraphicFramePr>
          <p:cNvPr id="21" name="表 80">
            <a:extLst>
              <a:ext uri="{FF2B5EF4-FFF2-40B4-BE49-F238E27FC236}">
                <a16:creationId xmlns:a16="http://schemas.microsoft.com/office/drawing/2014/main" id="{AE195A60-0283-40DA-A98D-3287FF1C1C53}"/>
              </a:ext>
            </a:extLst>
          </p:cNvPr>
          <p:cNvGraphicFramePr>
            <a:graphicFrameLocks noGrp="1"/>
          </p:cNvGraphicFramePr>
          <p:nvPr>
            <p:extLst>
              <p:ext uri="{D42A27DB-BD31-4B8C-83A1-F6EECF244321}">
                <p14:modId xmlns:p14="http://schemas.microsoft.com/office/powerpoint/2010/main" val="422286322"/>
              </p:ext>
            </p:extLst>
          </p:nvPr>
        </p:nvGraphicFramePr>
        <p:xfrm>
          <a:off x="218305" y="911665"/>
          <a:ext cx="6436951" cy="822960"/>
        </p:xfrm>
        <a:graphic>
          <a:graphicData uri="http://schemas.openxmlformats.org/drawingml/2006/table">
            <a:tbl>
              <a:tblPr firstRow="1" bandRow="1">
                <a:tableStyleId>{5C22544A-7EE6-4342-B048-85BDC9FD1C3A}</a:tableStyleId>
              </a:tblPr>
              <a:tblGrid>
                <a:gridCol w="6436951">
                  <a:extLst>
                    <a:ext uri="{9D8B030D-6E8A-4147-A177-3AD203B41FA5}">
                      <a16:colId xmlns:a16="http://schemas.microsoft.com/office/drawing/2014/main" val="125364823"/>
                    </a:ext>
                  </a:extLst>
                </a:gridCol>
              </a:tblGrid>
              <a:tr h="312209">
                <a:tc>
                  <a:txBody>
                    <a:bodyPr/>
                    <a:lstStyle/>
                    <a:p>
                      <a:pPr marL="72000" indent="-457200" algn="l"/>
                      <a:r>
                        <a:rPr kumimoji="1" lang="ja-JP" altLang="en-US" sz="1200" b="0" dirty="0">
                          <a:solidFill>
                            <a:schemeClr val="tx1"/>
                          </a:solidFill>
                          <a:latin typeface="Meiryo UI" panose="020B0604030504040204" pitchFamily="50" charset="-128"/>
                          <a:ea typeface="Meiryo UI" panose="020B0604030504040204" pitchFamily="50" charset="-128"/>
                        </a:rPr>
                        <a:t>・家計急変後の世帯区分は、</a:t>
                      </a:r>
                      <a:r>
                        <a:rPr kumimoji="1" lang="en-US" altLang="ja-JP" sz="1200" b="0" dirty="0">
                          <a:solidFill>
                            <a:schemeClr val="tx1"/>
                          </a:solidFill>
                          <a:latin typeface="Meiryo UI" panose="020B0604030504040204" pitchFamily="50" charset="-128"/>
                          <a:ea typeface="Meiryo UI" panose="020B0604030504040204" pitchFamily="50" charset="-128"/>
                        </a:rPr>
                        <a:t>p3</a:t>
                      </a:r>
                      <a:r>
                        <a:rPr kumimoji="1" lang="ja-JP" altLang="en-US" sz="1200" b="0" dirty="0">
                          <a:solidFill>
                            <a:schemeClr val="tx1"/>
                          </a:solidFill>
                          <a:latin typeface="Meiryo UI" panose="020B0604030504040204" pitchFamily="50" charset="-128"/>
                          <a:ea typeface="Meiryo UI" panose="020B0604030504040204" pitchFamily="50" charset="-128"/>
                        </a:rPr>
                        <a:t>の</a:t>
                      </a:r>
                      <a:r>
                        <a:rPr kumimoji="1" lang="en-US" altLang="ja-JP" sz="1200" b="0" dirty="0">
                          <a:solidFill>
                            <a:schemeClr val="tx1"/>
                          </a:solidFill>
                          <a:latin typeface="Meiryo UI" panose="020B0604030504040204" pitchFamily="50" charset="-128"/>
                          <a:ea typeface="Meiryo UI" panose="020B0604030504040204" pitchFamily="50" charset="-128"/>
                        </a:rPr>
                        <a:t>A, </a:t>
                      </a:r>
                      <a:r>
                        <a:rPr kumimoji="1" lang="ja-JP" altLang="en-US" sz="1200" b="0" dirty="0">
                          <a:solidFill>
                            <a:schemeClr val="tx1"/>
                          </a:solidFill>
                          <a:latin typeface="Meiryo UI" panose="020B0604030504040204" pitchFamily="50" charset="-128"/>
                          <a:ea typeface="Meiryo UI" panose="020B0604030504040204" pitchFamily="50" charset="-128"/>
                        </a:rPr>
                        <a:t>⑷で算定した家計急変後の世帯年収見込額（</a:t>
                      </a:r>
                      <a:r>
                        <a:rPr kumimoji="1" lang="en-US" altLang="ja-JP" sz="1200" b="0" dirty="0">
                          <a:solidFill>
                            <a:schemeClr val="tx1"/>
                          </a:solidFill>
                          <a:latin typeface="Meiryo UI" panose="020B0604030504040204" pitchFamily="50" charset="-128"/>
                          <a:ea typeface="Meiryo UI" panose="020B0604030504040204" pitchFamily="50" charset="-128"/>
                        </a:rPr>
                        <a:t>E</a:t>
                      </a:r>
                      <a:r>
                        <a:rPr kumimoji="1" lang="ja-JP" altLang="en-US" sz="1200" b="0" dirty="0">
                          <a:solidFill>
                            <a:schemeClr val="tx1"/>
                          </a:solidFill>
                          <a:latin typeface="Meiryo UI" panose="020B0604030504040204" pitchFamily="50" charset="-128"/>
                          <a:ea typeface="Meiryo UI" panose="020B0604030504040204" pitchFamily="50" charset="-128"/>
                        </a:rPr>
                        <a:t>）及び扶養人数からご確認ください。</a:t>
                      </a:r>
                      <a:endParaRPr kumimoji="1" lang="en-US" altLang="ja-JP" sz="1200" b="0" dirty="0">
                        <a:solidFill>
                          <a:schemeClr val="tx1"/>
                        </a:solidFill>
                        <a:latin typeface="Meiryo UI" panose="020B0604030504040204" pitchFamily="50" charset="-128"/>
                        <a:ea typeface="Meiryo UI" panose="020B0604030504040204" pitchFamily="50" charset="-128"/>
                      </a:endParaRPr>
                    </a:p>
                    <a:p>
                      <a:pPr marL="72000" indent="-457200" algn="l"/>
                      <a:r>
                        <a:rPr kumimoji="1" lang="ja-JP" altLang="en-US" sz="1200" b="0" dirty="0">
                          <a:solidFill>
                            <a:schemeClr val="tx1"/>
                          </a:solidFill>
                          <a:latin typeface="Meiryo UI" panose="020B0604030504040204" pitchFamily="50" charset="-128"/>
                          <a:ea typeface="Meiryo UI" panose="020B0604030504040204" pitchFamily="50" charset="-128"/>
                        </a:rPr>
                        <a:t>・扶養人数は、所得税法（課税証明書）上の人数となります。 ただし、</a:t>
                      </a:r>
                      <a:r>
                        <a:rPr kumimoji="1" lang="en-US" altLang="ja-JP" sz="1200" b="0" dirty="0">
                          <a:solidFill>
                            <a:schemeClr val="tx1"/>
                          </a:solidFill>
                          <a:latin typeface="Meiryo UI" panose="020B0604030504040204" pitchFamily="50" charset="-128"/>
                          <a:ea typeface="Meiryo UI" panose="020B0604030504040204" pitchFamily="50" charset="-128"/>
                        </a:rPr>
                        <a:t>16</a:t>
                      </a:r>
                      <a:r>
                        <a:rPr kumimoji="1" lang="ja-JP" altLang="en-US" sz="1200" b="0" dirty="0">
                          <a:solidFill>
                            <a:schemeClr val="tx1"/>
                          </a:solidFill>
                          <a:latin typeface="Meiryo UI" panose="020B0604030504040204" pitchFamily="50" charset="-128"/>
                          <a:ea typeface="Meiryo UI" panose="020B0604030504040204" pitchFamily="50" charset="-128"/>
                        </a:rPr>
                        <a:t>歳未満の年少扶養親族は扶養控除額が０円であるため扶養人数には含みません。</a:t>
                      </a:r>
                      <a:endParaRPr kumimoji="1" lang="en-US" altLang="ja-JP" sz="1200" b="0" dirty="0">
                        <a:solidFill>
                          <a:schemeClr val="tx1"/>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23" name="表 80">
            <a:extLst>
              <a:ext uri="{FF2B5EF4-FFF2-40B4-BE49-F238E27FC236}">
                <a16:creationId xmlns:a16="http://schemas.microsoft.com/office/drawing/2014/main" id="{4E0B18BC-26AC-4CC5-B27C-F93205B9A683}"/>
              </a:ext>
            </a:extLst>
          </p:cNvPr>
          <p:cNvGraphicFramePr>
            <a:graphicFrameLocks noGrp="1"/>
          </p:cNvGraphicFramePr>
          <p:nvPr>
            <p:extLst>
              <p:ext uri="{D42A27DB-BD31-4B8C-83A1-F6EECF244321}">
                <p14:modId xmlns:p14="http://schemas.microsoft.com/office/powerpoint/2010/main" val="3173351090"/>
              </p:ext>
            </p:extLst>
          </p:nvPr>
        </p:nvGraphicFramePr>
        <p:xfrm>
          <a:off x="265100" y="1740413"/>
          <a:ext cx="1663859" cy="312209"/>
        </p:xfrm>
        <a:graphic>
          <a:graphicData uri="http://schemas.openxmlformats.org/drawingml/2006/table">
            <a:tbl>
              <a:tblPr firstRow="1" bandRow="1">
                <a:tableStyleId>{5C22544A-7EE6-4342-B048-85BDC9FD1C3A}</a:tableStyleId>
              </a:tblPr>
              <a:tblGrid>
                <a:gridCol w="1663859">
                  <a:extLst>
                    <a:ext uri="{9D8B030D-6E8A-4147-A177-3AD203B41FA5}">
                      <a16:colId xmlns:a16="http://schemas.microsoft.com/office/drawing/2014/main" val="125364823"/>
                    </a:ext>
                  </a:extLst>
                </a:gridCol>
              </a:tblGrid>
              <a:tr h="312209">
                <a:tc>
                  <a:txBody>
                    <a:bodyPr/>
                    <a:lstStyle/>
                    <a:p>
                      <a:pPr algn="l"/>
                      <a:r>
                        <a:rPr kumimoji="1" lang="en-US" altLang="ja-JP" sz="1400" b="1"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給与収入世帯</a:t>
                      </a:r>
                      <a:r>
                        <a:rPr kumimoji="1" lang="en-US" altLang="ja-JP" sz="1400" b="1" dirty="0">
                          <a:solidFill>
                            <a:schemeClr val="tx1"/>
                          </a:solidFill>
                          <a:latin typeface="Meiryo UI" panose="020B0604030504040204" pitchFamily="50" charset="-128"/>
                          <a:ea typeface="Meiryo UI" panose="020B0604030504040204" pitchFamily="50" charset="-128"/>
                        </a:rPr>
                        <a:t>】</a:t>
                      </a: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24" name="表 80">
            <a:extLst>
              <a:ext uri="{FF2B5EF4-FFF2-40B4-BE49-F238E27FC236}">
                <a16:creationId xmlns:a16="http://schemas.microsoft.com/office/drawing/2014/main" id="{189CA337-413A-487B-98F2-DDF3DB3DED44}"/>
              </a:ext>
            </a:extLst>
          </p:cNvPr>
          <p:cNvGraphicFramePr>
            <a:graphicFrameLocks noGrp="1"/>
          </p:cNvGraphicFramePr>
          <p:nvPr>
            <p:extLst>
              <p:ext uri="{D42A27DB-BD31-4B8C-83A1-F6EECF244321}">
                <p14:modId xmlns:p14="http://schemas.microsoft.com/office/powerpoint/2010/main" val="1366273706"/>
              </p:ext>
            </p:extLst>
          </p:nvPr>
        </p:nvGraphicFramePr>
        <p:xfrm>
          <a:off x="124653" y="637529"/>
          <a:ext cx="6331118" cy="312209"/>
        </p:xfrm>
        <a:graphic>
          <a:graphicData uri="http://schemas.openxmlformats.org/drawingml/2006/table">
            <a:tbl>
              <a:tblPr firstRow="1" bandRow="1">
                <a:tableStyleId>{5C22544A-7EE6-4342-B048-85BDC9FD1C3A}</a:tableStyleId>
              </a:tblPr>
              <a:tblGrid>
                <a:gridCol w="6331118">
                  <a:extLst>
                    <a:ext uri="{9D8B030D-6E8A-4147-A177-3AD203B41FA5}">
                      <a16:colId xmlns:a16="http://schemas.microsoft.com/office/drawing/2014/main" val="125364823"/>
                    </a:ext>
                  </a:extLst>
                </a:gridCol>
              </a:tblGrid>
              <a:tr h="312209">
                <a:tc>
                  <a:txBody>
                    <a:bodyPr/>
                    <a:lstStyle/>
                    <a:p>
                      <a:pPr algn="l"/>
                      <a:r>
                        <a:rPr kumimoji="1" lang="ja-JP" altLang="en-US" sz="1400" b="0" dirty="0">
                          <a:solidFill>
                            <a:schemeClr val="tx1"/>
                          </a:solidFill>
                          <a:latin typeface="Meiryo UI" panose="020B0604030504040204" pitchFamily="50" charset="-128"/>
                          <a:ea typeface="Meiryo UI" panose="020B0604030504040204" pitchFamily="50" charset="-128"/>
                        </a:rPr>
                        <a:t>１</a:t>
                      </a:r>
                      <a:r>
                        <a:rPr kumimoji="1" lang="en-US" altLang="ja-JP" sz="1400" b="0" dirty="0">
                          <a:solidFill>
                            <a:schemeClr val="tx1"/>
                          </a:solidFill>
                          <a:latin typeface="Meiryo UI" panose="020B0604030504040204" pitchFamily="50" charset="-128"/>
                          <a:ea typeface="Meiryo UI" panose="020B0604030504040204" pitchFamily="50" charset="-128"/>
                        </a:rPr>
                        <a:t>,</a:t>
                      </a:r>
                      <a:r>
                        <a:rPr kumimoji="1" lang="ja-JP" altLang="en-US" sz="1400" b="0" dirty="0">
                          <a:solidFill>
                            <a:schemeClr val="tx1"/>
                          </a:solidFill>
                          <a:latin typeface="Meiryo UI" panose="020B0604030504040204" pitchFamily="50" charset="-128"/>
                          <a:ea typeface="Meiryo UI" panose="020B0604030504040204" pitchFamily="50" charset="-128"/>
                        </a:rPr>
                        <a:t>家計急変後の世帯区分を確認してください。</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34" name="表 80">
            <a:extLst>
              <a:ext uri="{FF2B5EF4-FFF2-40B4-BE49-F238E27FC236}">
                <a16:creationId xmlns:a16="http://schemas.microsoft.com/office/drawing/2014/main" id="{81E51F3A-C895-4D53-BEFF-DCF6D913F2EC}"/>
              </a:ext>
            </a:extLst>
          </p:cNvPr>
          <p:cNvGraphicFramePr>
            <a:graphicFrameLocks noGrp="1"/>
          </p:cNvGraphicFramePr>
          <p:nvPr>
            <p:extLst>
              <p:ext uri="{D42A27DB-BD31-4B8C-83A1-F6EECF244321}">
                <p14:modId xmlns:p14="http://schemas.microsoft.com/office/powerpoint/2010/main" val="1411441040"/>
              </p:ext>
            </p:extLst>
          </p:nvPr>
        </p:nvGraphicFramePr>
        <p:xfrm>
          <a:off x="370569" y="8123431"/>
          <a:ext cx="6505042" cy="1205481"/>
        </p:xfrm>
        <a:graphic>
          <a:graphicData uri="http://schemas.openxmlformats.org/drawingml/2006/table">
            <a:tbl>
              <a:tblPr firstRow="1" bandRow="1">
                <a:tableStyleId>{5C22544A-7EE6-4342-B048-85BDC9FD1C3A}</a:tableStyleId>
              </a:tblPr>
              <a:tblGrid>
                <a:gridCol w="6505042">
                  <a:extLst>
                    <a:ext uri="{9D8B030D-6E8A-4147-A177-3AD203B41FA5}">
                      <a16:colId xmlns:a16="http://schemas.microsoft.com/office/drawing/2014/main" val="125364823"/>
                    </a:ext>
                  </a:extLst>
                </a:gridCol>
              </a:tblGrid>
              <a:tr h="1205481">
                <a:tc>
                  <a:txBody>
                    <a:bodyPr/>
                    <a:lstStyle/>
                    <a:p>
                      <a:pPr marL="0" marR="0" lvl="0" indent="0" algn="l" defTabSz="946404"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≪給付額例≫　</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Meiryo UI" panose="020B0604030504040204" pitchFamily="50" charset="-128"/>
                          <a:ea typeface="Meiryo UI" panose="020B0604030504040204" pitchFamily="50" charset="-128"/>
                        </a:rPr>
                        <a:t>☛専攻科支援金新制度対象の生徒の保護者（扶養人数３名の４人家族）の場合</a:t>
                      </a:r>
                      <a:endParaRPr kumimoji="1" lang="en-US" altLang="ja-JP" sz="1200" b="0" dirty="0">
                        <a:solidFill>
                          <a:schemeClr val="tx1"/>
                        </a:solidFill>
                        <a:latin typeface="Meiryo UI" panose="020B0604030504040204" pitchFamily="50" charset="-128"/>
                        <a:ea typeface="Meiryo UI" panose="020B0604030504040204" pitchFamily="50" charset="-128"/>
                      </a:endParaRP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Meiryo UI" panose="020B0604030504040204" pitchFamily="50" charset="-128"/>
                          <a:ea typeface="Meiryo UI" panose="020B0604030504040204" pitchFamily="50" charset="-128"/>
                        </a:rPr>
                        <a:t>　・家計急変後の世帯年収：給与年収</a:t>
                      </a:r>
                      <a:r>
                        <a:rPr kumimoji="1" lang="en-US" altLang="ja-JP" sz="1200" b="0" dirty="0">
                          <a:solidFill>
                            <a:schemeClr val="tx1"/>
                          </a:solidFill>
                          <a:latin typeface="Meiryo UI" panose="020B0604030504040204" pitchFamily="50" charset="-128"/>
                          <a:ea typeface="Meiryo UI" panose="020B0604030504040204" pitchFamily="50" charset="-128"/>
                        </a:rPr>
                        <a:t>350</a:t>
                      </a:r>
                      <a:r>
                        <a:rPr kumimoji="1" lang="ja-JP" altLang="en-US" sz="1200" b="0" dirty="0">
                          <a:solidFill>
                            <a:schemeClr val="tx1"/>
                          </a:solidFill>
                          <a:latin typeface="Meiryo UI" panose="020B0604030504040204" pitchFamily="50" charset="-128"/>
                          <a:ea typeface="Meiryo UI" panose="020B0604030504040204" pitchFamily="50" charset="-128"/>
                        </a:rPr>
                        <a:t>万円</a:t>
                      </a:r>
                      <a:r>
                        <a:rPr kumimoji="1" lang="ja-JP" altLang="en-US" sz="1100" b="0" dirty="0">
                          <a:solidFill>
                            <a:schemeClr val="tx1"/>
                          </a:solidFill>
                          <a:latin typeface="Meiryo UI" panose="020B0604030504040204" pitchFamily="50" charset="-128"/>
                          <a:ea typeface="Meiryo UI" panose="020B0604030504040204" pitchFamily="50" charset="-128"/>
                        </a:rPr>
                        <a:t>（図</a:t>
                      </a:r>
                      <a:r>
                        <a:rPr kumimoji="1" lang="en-US" altLang="ja-JP" sz="1100" b="0" dirty="0">
                          <a:solidFill>
                            <a:schemeClr val="tx1"/>
                          </a:solidFill>
                          <a:latin typeface="Meiryo UI" panose="020B0604030504040204" pitchFamily="50" charset="-128"/>
                          <a:ea typeface="Meiryo UI" panose="020B0604030504040204" pitchFamily="50" charset="-128"/>
                        </a:rPr>
                        <a:t>ⅰ</a:t>
                      </a:r>
                      <a:r>
                        <a:rPr kumimoji="1" lang="ja-JP" altLang="en-US" sz="1100" b="0" dirty="0">
                          <a:solidFill>
                            <a:schemeClr val="tx1"/>
                          </a:solidFill>
                          <a:latin typeface="Meiryo UI" panose="020B0604030504040204" pitchFamily="50" charset="-128"/>
                          <a:ea typeface="Meiryo UI" panose="020B0604030504040204" pitchFamily="50" charset="-128"/>
                        </a:rPr>
                        <a:t>世帯区分：</a:t>
                      </a:r>
                      <a:r>
                        <a:rPr kumimoji="1" lang="en-US" altLang="ja-JP" sz="1100" b="0" dirty="0">
                          <a:solidFill>
                            <a:schemeClr val="tx1"/>
                          </a:solidFill>
                          <a:latin typeface="Meiryo UI" panose="020B0604030504040204" pitchFamily="50" charset="-128"/>
                          <a:ea typeface="Meiryo UI" panose="020B0604030504040204" pitchFamily="50" charset="-128"/>
                        </a:rPr>
                        <a:t>380</a:t>
                      </a:r>
                      <a:r>
                        <a:rPr kumimoji="1" lang="ja-JP" altLang="en-US" sz="1100" b="0" dirty="0">
                          <a:solidFill>
                            <a:schemeClr val="tx1"/>
                          </a:solidFill>
                          <a:latin typeface="Meiryo UI" panose="020B0604030504040204" pitchFamily="50" charset="-128"/>
                          <a:ea typeface="Meiryo UI" panose="020B0604030504040204" pitchFamily="50" charset="-128"/>
                        </a:rPr>
                        <a:t>万円未満相当）</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Meiryo UI" panose="020B0604030504040204" pitchFamily="50" charset="-128"/>
                          <a:ea typeface="Meiryo UI" panose="020B0604030504040204" pitchFamily="50" charset="-128"/>
                        </a:rPr>
                        <a:t>　・家計急変日：</a:t>
                      </a:r>
                      <a:r>
                        <a:rPr kumimoji="1" lang="en-US" altLang="ja-JP" sz="1200" b="0" dirty="0">
                          <a:solidFill>
                            <a:schemeClr val="tx1"/>
                          </a:solidFill>
                          <a:latin typeface="Meiryo UI" panose="020B0604030504040204" pitchFamily="50" charset="-128"/>
                          <a:ea typeface="Meiryo UI" panose="020B0604030504040204" pitchFamily="50" charset="-128"/>
                        </a:rPr>
                        <a:t>R8.9.15</a:t>
                      </a:r>
                      <a:r>
                        <a:rPr kumimoji="1" lang="ja-JP" altLang="en-US" sz="1100" b="0" dirty="0">
                          <a:solidFill>
                            <a:schemeClr val="tx1"/>
                          </a:solidFill>
                          <a:latin typeface="Meiryo UI" panose="020B0604030504040204" pitchFamily="50" charset="-128"/>
                          <a:ea typeface="Meiryo UI" panose="020B0604030504040204" pitchFamily="50" charset="-128"/>
                        </a:rPr>
                        <a:t>（図</a:t>
                      </a:r>
                      <a:r>
                        <a:rPr kumimoji="1" lang="en-US" altLang="ja-JP" sz="1100" b="0" dirty="0">
                          <a:solidFill>
                            <a:schemeClr val="tx1"/>
                          </a:solidFill>
                          <a:latin typeface="Meiryo UI" panose="020B0604030504040204" pitchFamily="50" charset="-128"/>
                          <a:ea typeface="Meiryo UI" panose="020B0604030504040204" pitchFamily="50" charset="-128"/>
                        </a:rPr>
                        <a:t>ⅱ</a:t>
                      </a:r>
                      <a:r>
                        <a:rPr kumimoji="1" lang="ja-JP" altLang="en-US" sz="1100" b="0" dirty="0">
                          <a:solidFill>
                            <a:schemeClr val="tx1"/>
                          </a:solidFill>
                          <a:latin typeface="Meiryo UI" panose="020B0604030504040204" pitchFamily="50" charset="-128"/>
                          <a:ea typeface="Meiryo UI" panose="020B0604030504040204" pitchFamily="50" charset="-128"/>
                        </a:rPr>
                        <a:t>家計急変日：</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R8.9.2～R8.10.1</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 </a:t>
                      </a:r>
                    </a:p>
                    <a:p>
                      <a:pPr algn="l">
                        <a:lnSpc>
                          <a:spcPct val="150000"/>
                        </a:lnSpc>
                      </a:pPr>
                      <a:r>
                        <a:rPr kumimoji="1" lang="en-US" altLang="ja-JP" sz="1200" b="0" dirty="0">
                          <a:solidFill>
                            <a:schemeClr val="tx1"/>
                          </a:solidFill>
                          <a:latin typeface="Meiryo UI" panose="020B0604030504040204" pitchFamily="50" charset="-128"/>
                          <a:ea typeface="Meiryo UI" panose="020B0604030504040204" pitchFamily="50" charset="-128"/>
                        </a:rPr>
                        <a:t> </a:t>
                      </a:r>
                      <a:r>
                        <a:rPr kumimoji="1" lang="en-US" altLang="ja-JP" sz="1400" b="0" dirty="0">
                          <a:solidFill>
                            <a:schemeClr val="tx1"/>
                          </a:solidFill>
                          <a:latin typeface="Meiryo UI" panose="020B0604030504040204" pitchFamily="50" charset="-128"/>
                          <a:ea typeface="Meiryo UI" panose="020B0604030504040204" pitchFamily="50" charset="-128"/>
                        </a:rPr>
                        <a:t>【</a:t>
                      </a:r>
                      <a:r>
                        <a:rPr kumimoji="1" lang="ja-JP" altLang="en-US" sz="1400" b="0" dirty="0">
                          <a:solidFill>
                            <a:schemeClr val="tx1"/>
                          </a:solidFill>
                          <a:latin typeface="Meiryo UI" panose="020B0604030504040204" pitchFamily="50" charset="-128"/>
                          <a:ea typeface="Meiryo UI" panose="020B0604030504040204" pitchFamily="50" charset="-128"/>
                        </a:rPr>
                        <a:t>給付金額</a:t>
                      </a:r>
                      <a:r>
                        <a:rPr kumimoji="1" lang="en-US" altLang="ja-JP" sz="1400" b="0" dirty="0">
                          <a:solidFill>
                            <a:schemeClr val="tx1"/>
                          </a:solidFill>
                          <a:latin typeface="Meiryo UI" panose="020B0604030504040204" pitchFamily="50" charset="-128"/>
                          <a:ea typeface="Meiryo UI" panose="020B0604030504040204" pitchFamily="50" charset="-128"/>
                        </a:rPr>
                        <a:t>】 8,685</a:t>
                      </a:r>
                      <a:r>
                        <a:rPr kumimoji="1" lang="ja-JP" altLang="en-US" sz="1400" b="0" dirty="0">
                          <a:solidFill>
                            <a:schemeClr val="tx1"/>
                          </a:solidFill>
                          <a:latin typeface="Meiryo UI" panose="020B0604030504040204" pitchFamily="50" charset="-128"/>
                          <a:ea typeface="Meiryo UI" panose="020B0604030504040204" pitchFamily="50" charset="-128"/>
                        </a:rPr>
                        <a:t>円</a:t>
                      </a:r>
                      <a:r>
                        <a:rPr kumimoji="1" lang="ja-JP" altLang="en-US" sz="1200" b="0" dirty="0">
                          <a:solidFill>
                            <a:schemeClr val="tx1"/>
                          </a:solidFill>
                          <a:latin typeface="Meiryo UI" panose="020B0604030504040204" pitchFamily="50" charset="-128"/>
                          <a:ea typeface="Meiryo UI" panose="020B0604030504040204" pitchFamily="50" charset="-128"/>
                        </a:rPr>
                        <a:t>（支給限度額　</a:t>
                      </a:r>
                      <a:r>
                        <a:rPr kumimoji="1" lang="en-US" altLang="ja-JP" sz="1200" b="0" dirty="0">
                          <a:solidFill>
                            <a:schemeClr val="tx1"/>
                          </a:solidFill>
                          <a:latin typeface="Meiryo UI" panose="020B0604030504040204" pitchFamily="50" charset="-128"/>
                          <a:ea typeface="Meiryo UI" panose="020B0604030504040204" pitchFamily="50" charset="-128"/>
                        </a:rPr>
                        <a:t>17,370</a:t>
                      </a:r>
                      <a:r>
                        <a:rPr kumimoji="1" lang="ja-JP" altLang="en-US" sz="1200" b="0" dirty="0">
                          <a:solidFill>
                            <a:schemeClr val="tx1"/>
                          </a:solidFill>
                          <a:latin typeface="Meiryo UI" panose="020B0604030504040204" pitchFamily="50" charset="-128"/>
                          <a:ea typeface="Meiryo UI" panose="020B0604030504040204" pitchFamily="50" charset="-128"/>
                        </a:rPr>
                        <a:t>円</a:t>
                      </a:r>
                      <a:r>
                        <a:rPr kumimoji="1" lang="en-US" altLang="ja-JP" sz="1200" b="0" dirty="0">
                          <a:solidFill>
                            <a:schemeClr val="tx1"/>
                          </a:solidFill>
                          <a:latin typeface="Meiryo UI" panose="020B0604030504040204" pitchFamily="50" charset="-128"/>
                          <a:ea typeface="Meiryo UI" panose="020B0604030504040204" pitchFamily="50" charset="-128"/>
                        </a:rPr>
                        <a:t>×6/12</a:t>
                      </a:r>
                      <a:r>
                        <a:rPr kumimoji="1" lang="ja-JP" altLang="en-US" sz="1200" b="0" dirty="0">
                          <a:solidFill>
                            <a:schemeClr val="tx1"/>
                          </a:solidFill>
                          <a:latin typeface="Meiryo UI" panose="020B0604030504040204" pitchFamily="50" charset="-128"/>
                          <a:ea typeface="Meiryo UI" panose="020B0604030504040204" pitchFamily="50" charset="-128"/>
                        </a:rPr>
                        <a:t>か月）</a:t>
                      </a:r>
                      <a:endParaRPr kumimoji="1" lang="en-US" altLang="ja-JP" sz="1200" b="0" dirty="0">
                        <a:solidFill>
                          <a:schemeClr val="tx1"/>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56985698"/>
                  </a:ext>
                </a:extLst>
              </a:tr>
            </a:tbl>
          </a:graphicData>
        </a:graphic>
      </p:graphicFrame>
      <p:sp>
        <p:nvSpPr>
          <p:cNvPr id="36" name="テキスト ボックス 35">
            <a:extLst>
              <a:ext uri="{FF2B5EF4-FFF2-40B4-BE49-F238E27FC236}">
                <a16:creationId xmlns:a16="http://schemas.microsoft.com/office/drawing/2014/main" id="{1F0B530E-C532-43B2-A047-0A875339FA94}"/>
              </a:ext>
            </a:extLst>
          </p:cNvPr>
          <p:cNvSpPr txBox="1"/>
          <p:nvPr/>
        </p:nvSpPr>
        <p:spPr>
          <a:xfrm>
            <a:off x="223985" y="6094615"/>
            <a:ext cx="911225" cy="276999"/>
          </a:xfrm>
          <a:prstGeom prst="rect">
            <a:avLst/>
          </a:prstGeom>
          <a:noFill/>
        </p:spPr>
        <p:txBody>
          <a:bodyPr wrap="square">
            <a:spAutoFit/>
          </a:bodyPr>
          <a:lstStyle/>
          <a:p>
            <a:pPr algn="ctr"/>
            <a:r>
              <a:rPr lang="ja-JP" altLang="en-US" sz="1200" dirty="0">
                <a:solidFill>
                  <a:srgbClr val="000000"/>
                </a:solidFill>
                <a:latin typeface="Meiryo UI" panose="020B0604030504040204" pitchFamily="50" charset="-128"/>
                <a:ea typeface="Meiryo UI" panose="020B0604030504040204" pitchFamily="50" charset="-128"/>
              </a:rPr>
              <a:t>（図</a:t>
            </a:r>
            <a:r>
              <a:rPr lang="en-US" altLang="ja-JP" sz="1200" dirty="0">
                <a:solidFill>
                  <a:srgbClr val="000000"/>
                </a:solidFill>
                <a:latin typeface="Meiryo UI" panose="020B0604030504040204" pitchFamily="50" charset="-128"/>
                <a:ea typeface="Meiryo UI" panose="020B0604030504040204" pitchFamily="50" charset="-128"/>
              </a:rPr>
              <a:t>ⅰ</a:t>
            </a:r>
            <a:r>
              <a:rPr lang="ja-JP" altLang="en-US" sz="1200" dirty="0">
                <a:solidFill>
                  <a:srgbClr val="000000"/>
                </a:solidFill>
                <a:latin typeface="Meiryo UI" panose="020B0604030504040204" pitchFamily="50" charset="-128"/>
                <a:ea typeface="Meiryo UI" panose="020B0604030504040204" pitchFamily="50" charset="-128"/>
              </a:rPr>
              <a:t>）</a:t>
            </a:r>
            <a:endParaRPr lang="ja-JP" altLang="en-US" sz="1200" dirty="0"/>
          </a:p>
        </p:txBody>
      </p:sp>
      <p:sp>
        <p:nvSpPr>
          <p:cNvPr id="37" name="テキスト ボックス 36">
            <a:extLst>
              <a:ext uri="{FF2B5EF4-FFF2-40B4-BE49-F238E27FC236}">
                <a16:creationId xmlns:a16="http://schemas.microsoft.com/office/drawing/2014/main" id="{DA7FF8A0-6B8E-4FFC-A401-C6FAE3BCF7EA}"/>
              </a:ext>
            </a:extLst>
          </p:cNvPr>
          <p:cNvSpPr txBox="1"/>
          <p:nvPr/>
        </p:nvSpPr>
        <p:spPr>
          <a:xfrm>
            <a:off x="3802357" y="6095129"/>
            <a:ext cx="914254" cy="276999"/>
          </a:xfrm>
          <a:prstGeom prst="rect">
            <a:avLst/>
          </a:prstGeom>
          <a:noFill/>
        </p:spPr>
        <p:txBody>
          <a:bodyPr wrap="square">
            <a:spAutoFit/>
          </a:bodyPr>
          <a:lstStyle/>
          <a:p>
            <a:pPr algn="ctr"/>
            <a:r>
              <a:rPr lang="ja-JP" altLang="en-US" sz="1200" dirty="0">
                <a:solidFill>
                  <a:srgbClr val="000000"/>
                </a:solidFill>
                <a:latin typeface="Meiryo UI" panose="020B0604030504040204" pitchFamily="50" charset="-128"/>
                <a:ea typeface="Meiryo UI" panose="020B0604030504040204" pitchFamily="50" charset="-128"/>
              </a:rPr>
              <a:t>（図</a:t>
            </a:r>
            <a:r>
              <a:rPr lang="en-US" altLang="ja-JP" sz="1200" dirty="0">
                <a:solidFill>
                  <a:srgbClr val="000000"/>
                </a:solidFill>
                <a:latin typeface="Meiryo UI" panose="020B0604030504040204" pitchFamily="50" charset="-128"/>
                <a:ea typeface="Meiryo UI" panose="020B0604030504040204" pitchFamily="50" charset="-128"/>
              </a:rPr>
              <a:t>ⅱ</a:t>
            </a:r>
            <a:r>
              <a:rPr lang="ja-JP" altLang="en-US" sz="1200" dirty="0">
                <a:solidFill>
                  <a:srgbClr val="000000"/>
                </a:solidFill>
                <a:latin typeface="Meiryo UI" panose="020B0604030504040204" pitchFamily="50" charset="-128"/>
                <a:ea typeface="Meiryo UI" panose="020B0604030504040204" pitchFamily="50" charset="-128"/>
              </a:rPr>
              <a:t>）</a:t>
            </a:r>
            <a:endParaRPr lang="ja-JP" altLang="en-US" sz="1200" dirty="0"/>
          </a:p>
        </p:txBody>
      </p:sp>
      <p:cxnSp>
        <p:nvCxnSpPr>
          <p:cNvPr id="3" name="直線矢印コネクタ 2">
            <a:extLst>
              <a:ext uri="{FF2B5EF4-FFF2-40B4-BE49-F238E27FC236}">
                <a16:creationId xmlns:a16="http://schemas.microsoft.com/office/drawing/2014/main" id="{D268F93C-AD33-4DEE-80AA-4E949BD1869B}"/>
              </a:ext>
            </a:extLst>
          </p:cNvPr>
          <p:cNvCxnSpPr/>
          <p:nvPr/>
        </p:nvCxnSpPr>
        <p:spPr>
          <a:xfrm>
            <a:off x="5334677" y="6060779"/>
            <a:ext cx="0" cy="186266"/>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grpSp>
        <p:nvGrpSpPr>
          <p:cNvPr id="18" name="グループ化 17">
            <a:extLst>
              <a:ext uri="{FF2B5EF4-FFF2-40B4-BE49-F238E27FC236}">
                <a16:creationId xmlns:a16="http://schemas.microsoft.com/office/drawing/2014/main" id="{76B6CFCE-82F7-4DA5-B826-88939BE9FCA5}"/>
              </a:ext>
            </a:extLst>
          </p:cNvPr>
          <p:cNvGrpSpPr/>
          <p:nvPr/>
        </p:nvGrpSpPr>
        <p:grpSpPr>
          <a:xfrm>
            <a:off x="144611" y="5747512"/>
            <a:ext cx="236220" cy="812800"/>
            <a:chOff x="211667" y="5613400"/>
            <a:chExt cx="236220" cy="812800"/>
          </a:xfrm>
        </p:grpSpPr>
        <p:cxnSp>
          <p:nvCxnSpPr>
            <p:cNvPr id="6" name="直線コネクタ 5">
              <a:extLst>
                <a:ext uri="{FF2B5EF4-FFF2-40B4-BE49-F238E27FC236}">
                  <a16:creationId xmlns:a16="http://schemas.microsoft.com/office/drawing/2014/main" id="{AE89E578-582F-4D16-A9A5-89B677768E33}"/>
                </a:ext>
              </a:extLst>
            </p:cNvPr>
            <p:cNvCxnSpPr>
              <a:cxnSpLocks/>
            </p:cNvCxnSpPr>
            <p:nvPr/>
          </p:nvCxnSpPr>
          <p:spPr>
            <a:xfrm>
              <a:off x="220133" y="5613400"/>
              <a:ext cx="0" cy="812800"/>
            </a:xfrm>
            <a:prstGeom prst="line">
              <a:avLst/>
            </a:prstGeom>
            <a:ln w="28575"/>
          </p:spPr>
          <p:style>
            <a:lnRef idx="1">
              <a:schemeClr val="dk1"/>
            </a:lnRef>
            <a:fillRef idx="0">
              <a:schemeClr val="dk1"/>
            </a:fillRef>
            <a:effectRef idx="0">
              <a:schemeClr val="dk1"/>
            </a:effectRef>
            <a:fontRef idx="minor">
              <a:schemeClr val="tx1"/>
            </a:fontRef>
          </p:style>
        </p:cxnSp>
        <p:cxnSp>
          <p:nvCxnSpPr>
            <p:cNvPr id="8" name="直線コネクタ 7">
              <a:extLst>
                <a:ext uri="{FF2B5EF4-FFF2-40B4-BE49-F238E27FC236}">
                  <a16:creationId xmlns:a16="http://schemas.microsoft.com/office/drawing/2014/main" id="{15AB055D-EE7B-46DC-8D72-FD27D7239312}"/>
                </a:ext>
              </a:extLst>
            </p:cNvPr>
            <p:cNvCxnSpPr/>
            <p:nvPr/>
          </p:nvCxnSpPr>
          <p:spPr>
            <a:xfrm>
              <a:off x="211667" y="5626947"/>
              <a:ext cx="228600"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14" name="直線矢印コネクタ 13">
              <a:extLst>
                <a:ext uri="{FF2B5EF4-FFF2-40B4-BE49-F238E27FC236}">
                  <a16:creationId xmlns:a16="http://schemas.microsoft.com/office/drawing/2014/main" id="{BDF7D9F4-F976-42C0-8594-24EDD507AC3C}"/>
                </a:ext>
              </a:extLst>
            </p:cNvPr>
            <p:cNvCxnSpPr>
              <a:cxnSpLocks/>
            </p:cNvCxnSpPr>
            <p:nvPr/>
          </p:nvCxnSpPr>
          <p:spPr>
            <a:xfrm>
              <a:off x="219288" y="6412653"/>
              <a:ext cx="228599" cy="0"/>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grpSp>
      <p:sp>
        <p:nvSpPr>
          <p:cNvPr id="40" name="吹き出し: 下矢印 39">
            <a:extLst>
              <a:ext uri="{FF2B5EF4-FFF2-40B4-BE49-F238E27FC236}">
                <a16:creationId xmlns:a16="http://schemas.microsoft.com/office/drawing/2014/main" id="{CBC7B481-6C32-4597-B993-402BE08E2E7B}"/>
              </a:ext>
            </a:extLst>
          </p:cNvPr>
          <p:cNvSpPr/>
          <p:nvPr/>
        </p:nvSpPr>
        <p:spPr>
          <a:xfrm>
            <a:off x="5260652" y="9122852"/>
            <a:ext cx="1574800" cy="440266"/>
          </a:xfrm>
          <a:prstGeom prst="downArrowCallout">
            <a:avLst>
              <a:gd name="adj1" fmla="val 59616"/>
              <a:gd name="adj2" fmla="val 63462"/>
              <a:gd name="adj3" fmla="val 25000"/>
              <a:gd name="adj4" fmla="val 64977"/>
            </a:avLst>
          </a:prstGeom>
          <a:gradFill>
            <a:gsLst>
              <a:gs pos="0">
                <a:srgbClr val="00CC66"/>
              </a:gs>
              <a:gs pos="48000">
                <a:srgbClr val="CCFFCC"/>
              </a:gs>
              <a:gs pos="100000">
                <a:schemeClr val="accent3">
                  <a:tint val="15000"/>
                  <a:satMod val="350000"/>
                </a:schemeClr>
              </a:gs>
            </a:gsLst>
          </a:gradFill>
          <a:ln>
            <a:solidFill>
              <a:srgbClr val="008080"/>
            </a:solid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sz="1400" b="1" dirty="0">
                <a:solidFill>
                  <a:srgbClr val="008080"/>
                </a:solidFill>
              </a:rPr>
              <a:t>申請について</a:t>
            </a:r>
            <a:endParaRPr kumimoji="1" lang="ja-JP" altLang="en-US" sz="1400" b="1" dirty="0">
              <a:solidFill>
                <a:srgbClr val="008080"/>
              </a:solidFill>
            </a:endParaRPr>
          </a:p>
        </p:txBody>
      </p:sp>
      <p:sp>
        <p:nvSpPr>
          <p:cNvPr id="41" name="スライド番号プレースホルダー 3">
            <a:extLst>
              <a:ext uri="{FF2B5EF4-FFF2-40B4-BE49-F238E27FC236}">
                <a16:creationId xmlns:a16="http://schemas.microsoft.com/office/drawing/2014/main" id="{28B003F5-069A-4506-AD7A-07E8A682AC71}"/>
              </a:ext>
            </a:extLst>
          </p:cNvPr>
          <p:cNvSpPr>
            <a:spLocks noGrp="1"/>
          </p:cNvSpPr>
          <p:nvPr>
            <p:ph type="sldNum" sz="quarter" idx="12"/>
          </p:nvPr>
        </p:nvSpPr>
        <p:spPr>
          <a:xfrm>
            <a:off x="2693289" y="9338364"/>
            <a:ext cx="1680210" cy="517598"/>
          </a:xfrm>
        </p:spPr>
        <p:txBody>
          <a:bodyPr/>
          <a:lstStyle/>
          <a:p>
            <a:pPr algn="ctr"/>
            <a:fld id="{4074EEB8-9896-4BFA-86EE-39DB9FEDAC71}" type="slidenum">
              <a:rPr kumimoji="1" lang="ja-JP" altLang="en-US" smtClean="0"/>
              <a:pPr algn="ctr"/>
              <a:t>5</a:t>
            </a:fld>
            <a:endParaRPr kumimoji="1" lang="ja-JP" altLang="en-US" dirty="0"/>
          </a:p>
        </p:txBody>
      </p:sp>
      <p:graphicFrame>
        <p:nvGraphicFramePr>
          <p:cNvPr id="20" name="表 19">
            <a:extLst>
              <a:ext uri="{FF2B5EF4-FFF2-40B4-BE49-F238E27FC236}">
                <a16:creationId xmlns:a16="http://schemas.microsoft.com/office/drawing/2014/main" id="{62A85782-3351-4DE0-BD8D-5343E0D49959}"/>
              </a:ext>
            </a:extLst>
          </p:cNvPr>
          <p:cNvGraphicFramePr>
            <a:graphicFrameLocks noGrp="1"/>
          </p:cNvGraphicFramePr>
          <p:nvPr>
            <p:extLst>
              <p:ext uri="{D42A27DB-BD31-4B8C-83A1-F6EECF244321}">
                <p14:modId xmlns:p14="http://schemas.microsoft.com/office/powerpoint/2010/main" val="2557268056"/>
              </p:ext>
            </p:extLst>
          </p:nvPr>
        </p:nvGraphicFramePr>
        <p:xfrm>
          <a:off x="124653" y="1992033"/>
          <a:ext cx="6788260" cy="1419088"/>
        </p:xfrm>
        <a:graphic>
          <a:graphicData uri="http://schemas.openxmlformats.org/drawingml/2006/table">
            <a:tbl>
              <a:tblPr/>
              <a:tblGrid>
                <a:gridCol w="685229">
                  <a:extLst>
                    <a:ext uri="{9D8B030D-6E8A-4147-A177-3AD203B41FA5}">
                      <a16:colId xmlns:a16="http://schemas.microsoft.com/office/drawing/2014/main" val="2889398801"/>
                    </a:ext>
                  </a:extLst>
                </a:gridCol>
                <a:gridCol w="1323718">
                  <a:extLst>
                    <a:ext uri="{9D8B030D-6E8A-4147-A177-3AD203B41FA5}">
                      <a16:colId xmlns:a16="http://schemas.microsoft.com/office/drawing/2014/main" val="873202360"/>
                    </a:ext>
                  </a:extLst>
                </a:gridCol>
                <a:gridCol w="730893">
                  <a:extLst>
                    <a:ext uri="{9D8B030D-6E8A-4147-A177-3AD203B41FA5}">
                      <a16:colId xmlns:a16="http://schemas.microsoft.com/office/drawing/2014/main" val="2735135921"/>
                    </a:ext>
                  </a:extLst>
                </a:gridCol>
                <a:gridCol w="809684">
                  <a:extLst>
                    <a:ext uri="{9D8B030D-6E8A-4147-A177-3AD203B41FA5}">
                      <a16:colId xmlns:a16="http://schemas.microsoft.com/office/drawing/2014/main" val="1912223174"/>
                    </a:ext>
                  </a:extLst>
                </a:gridCol>
                <a:gridCol w="809684">
                  <a:extLst>
                    <a:ext uri="{9D8B030D-6E8A-4147-A177-3AD203B41FA5}">
                      <a16:colId xmlns:a16="http://schemas.microsoft.com/office/drawing/2014/main" val="649165338"/>
                    </a:ext>
                  </a:extLst>
                </a:gridCol>
                <a:gridCol w="809684">
                  <a:extLst>
                    <a:ext uri="{9D8B030D-6E8A-4147-A177-3AD203B41FA5}">
                      <a16:colId xmlns:a16="http://schemas.microsoft.com/office/drawing/2014/main" val="61721847"/>
                    </a:ext>
                  </a:extLst>
                </a:gridCol>
                <a:gridCol w="809684">
                  <a:extLst>
                    <a:ext uri="{9D8B030D-6E8A-4147-A177-3AD203B41FA5}">
                      <a16:colId xmlns:a16="http://schemas.microsoft.com/office/drawing/2014/main" val="845017886"/>
                    </a:ext>
                  </a:extLst>
                </a:gridCol>
                <a:gridCol w="809684">
                  <a:extLst>
                    <a:ext uri="{9D8B030D-6E8A-4147-A177-3AD203B41FA5}">
                      <a16:colId xmlns:a16="http://schemas.microsoft.com/office/drawing/2014/main" val="2026586148"/>
                    </a:ext>
                  </a:extLst>
                </a:gridCol>
              </a:tblGrid>
              <a:tr h="177386">
                <a:tc rowSpan="2" gridSpan="2">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a:t>
                      </a:r>
                    </a:p>
                  </a:txBody>
                  <a:tcPr marL="4794" marR="4794" marT="4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2" hMerge="1">
                  <a:txBody>
                    <a:bodyPr/>
                    <a:lstStyle/>
                    <a:p>
                      <a:endParaRPr kumimoji="1" lang="ja-JP" altLang="en-US"/>
                    </a:p>
                  </a:txBody>
                  <a:tcPr/>
                </a:tc>
                <a:tc gridSpan="6">
                  <a:txBody>
                    <a:bodyPr/>
                    <a:lstStyle/>
                    <a:p>
                      <a:pPr algn="ctr"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扶養人数ごとの世帯年収（円）</a:t>
                      </a:r>
                    </a:p>
                  </a:txBody>
                  <a:tcPr marL="4794" marR="4794" marT="4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951786204"/>
                  </a:ext>
                </a:extLst>
              </a:tr>
              <a:tr h="177386">
                <a:tc gridSpan="2" vMerge="1">
                  <a:txBody>
                    <a:bodyPr/>
                    <a:lstStyle/>
                    <a:p>
                      <a:endParaRPr kumimoji="1" lang="ja-JP" altLang="en-US"/>
                    </a:p>
                  </a:txBody>
                  <a:tcPr/>
                </a:tc>
                <a:tc hMerge="1" vMerge="1">
                  <a:txBody>
                    <a:bodyPr/>
                    <a:lstStyle/>
                    <a:p>
                      <a:endParaRPr kumimoji="1" lang="ja-JP" altLang="en-US"/>
                    </a:p>
                  </a:txBody>
                  <a:tcPr/>
                </a:tc>
                <a:tc>
                  <a:txBody>
                    <a:bodyPr/>
                    <a:lstStyle/>
                    <a:p>
                      <a:pPr algn="ctr" rtl="0"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０名</a:t>
                      </a:r>
                    </a:p>
                  </a:txBody>
                  <a:tcPr marL="4794" marR="4794" marT="4794"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１名</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２名</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３名</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４名</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５名</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520496195"/>
                  </a:ext>
                </a:extLst>
              </a:tr>
              <a:tr h="354772">
                <a:tc rowSpan="3">
                  <a:txBody>
                    <a:bodyPr/>
                    <a:lstStyle/>
                    <a:p>
                      <a:pPr algn="ct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家計急変後の世帯区分</a:t>
                      </a:r>
                    </a:p>
                  </a:txBody>
                  <a:tcPr marL="4794" marR="4794" marT="4794"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① 非課税</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a:t>
                      </a:r>
                      <a:r>
                        <a:rPr lang="en-US" altLang="ja-JP" sz="900" b="0" i="0" u="none" strike="noStrike">
                          <a:solidFill>
                            <a:srgbClr val="000000"/>
                          </a:solidFill>
                          <a:effectLst/>
                          <a:latin typeface="Meiryo UI" panose="020B0604030504040204" pitchFamily="50" charset="-128"/>
                          <a:ea typeface="Meiryo UI" panose="020B0604030504040204" pitchFamily="50" charset="-128"/>
                        </a:rPr>
                        <a:t>1,100,000</a:t>
                      </a:r>
                    </a:p>
                  </a:txBody>
                  <a:tcPr marL="4794" marR="4794" marT="4794"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a:t>
                      </a:r>
                      <a:r>
                        <a:rPr lang="en-US" altLang="ja-JP" sz="900" b="0" i="0" u="none" strike="noStrike">
                          <a:solidFill>
                            <a:srgbClr val="000000"/>
                          </a:solidFill>
                          <a:effectLst/>
                          <a:latin typeface="Meiryo UI" panose="020B0604030504040204" pitchFamily="50" charset="-128"/>
                          <a:ea typeface="Meiryo UI" panose="020B0604030504040204" pitchFamily="50" charset="-128"/>
                        </a:rPr>
                        <a:t>1,770,000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a:t>
                      </a:r>
                      <a:r>
                        <a:rPr lang="en-US" altLang="ja-JP" sz="900" b="0" i="0" u="none" strike="noStrike">
                          <a:solidFill>
                            <a:srgbClr val="000000"/>
                          </a:solidFill>
                          <a:effectLst/>
                          <a:latin typeface="Meiryo UI" panose="020B0604030504040204" pitchFamily="50" charset="-128"/>
                          <a:ea typeface="Meiryo UI" panose="020B0604030504040204" pitchFamily="50" charset="-128"/>
                        </a:rPr>
                        <a:t>2,216,000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2,716,000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a:t>
                      </a:r>
                      <a:r>
                        <a:rPr lang="en-US" altLang="ja-JP" sz="900" b="0" i="0" u="none" strike="noStrike">
                          <a:solidFill>
                            <a:srgbClr val="000000"/>
                          </a:solidFill>
                          <a:effectLst/>
                          <a:latin typeface="Meiryo UI" panose="020B0604030504040204" pitchFamily="50" charset="-128"/>
                          <a:ea typeface="Meiryo UI" panose="020B0604030504040204" pitchFamily="50" charset="-128"/>
                        </a:rPr>
                        <a:t>3,216,000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a:t>
                      </a:r>
                      <a:r>
                        <a:rPr lang="en-US" altLang="ja-JP" sz="900" b="0" i="0" u="none" strike="noStrike">
                          <a:solidFill>
                            <a:srgbClr val="000000"/>
                          </a:solidFill>
                          <a:effectLst/>
                          <a:latin typeface="Meiryo UI" panose="020B0604030504040204" pitchFamily="50" charset="-128"/>
                          <a:ea typeface="Meiryo UI" panose="020B0604030504040204" pitchFamily="50" charset="-128"/>
                        </a:rPr>
                        <a:t>3,704,000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862752377"/>
                  </a:ext>
                </a:extLst>
              </a:tr>
              <a:tr h="354772">
                <a:tc vMerge="1">
                  <a:txBody>
                    <a:bodyPr/>
                    <a:lstStyle/>
                    <a:p>
                      <a:endParaRPr kumimoji="1" lang="ja-JP" altLang="en-US"/>
                    </a:p>
                  </a:txBody>
                  <a:tcPr/>
                </a:tc>
                <a:tc>
                  <a:txBody>
                    <a:bodyPr/>
                    <a:lstStyle/>
                    <a:p>
                      <a:pPr algn="l" rtl="0"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② </a:t>
                      </a:r>
                      <a:r>
                        <a:rPr lang="en-US" altLang="ja-JP" sz="900" b="0" i="0" u="none" strike="noStrike">
                          <a:solidFill>
                            <a:srgbClr val="000000"/>
                          </a:solidFill>
                          <a:effectLst/>
                          <a:latin typeface="Meiryo UI" panose="020B0604030504040204" pitchFamily="50" charset="-128"/>
                          <a:ea typeface="Meiryo UI" panose="020B0604030504040204" pitchFamily="50" charset="-128"/>
                        </a:rPr>
                        <a:t>380</a:t>
                      </a:r>
                      <a:r>
                        <a:rPr lang="ja-JP" altLang="en-US" sz="900" b="0" i="0" u="none" strike="noStrike">
                          <a:solidFill>
                            <a:srgbClr val="000000"/>
                          </a:solidFill>
                          <a:effectLst/>
                          <a:latin typeface="Meiryo UI" panose="020B0604030504040204" pitchFamily="50" charset="-128"/>
                          <a:ea typeface="Meiryo UI" panose="020B0604030504040204" pitchFamily="50" charset="-128"/>
                        </a:rPr>
                        <a:t>万円未満</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2,650,000</a:t>
                      </a:r>
                    </a:p>
                  </a:txBody>
                  <a:tcPr marL="4794" marR="4794" marT="4794"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a:t>
                      </a:r>
                      <a:r>
                        <a:rPr lang="en-US" altLang="ja-JP" sz="900" b="0" i="0" u="none" strike="noStrike">
                          <a:solidFill>
                            <a:srgbClr val="000000"/>
                          </a:solidFill>
                          <a:effectLst/>
                          <a:latin typeface="Meiryo UI" panose="020B0604030504040204" pitchFamily="50" charset="-128"/>
                          <a:ea typeface="Meiryo UI" panose="020B0604030504040204" pitchFamily="50" charset="-128"/>
                        </a:rPr>
                        <a:t>3,242,000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a:t>
                      </a:r>
                      <a:r>
                        <a:rPr lang="en-US" altLang="ja-JP" sz="900" b="0" i="0" u="none" strike="noStrike">
                          <a:solidFill>
                            <a:srgbClr val="000000"/>
                          </a:solidFill>
                          <a:effectLst/>
                          <a:latin typeface="Meiryo UI" panose="020B0604030504040204" pitchFamily="50" charset="-128"/>
                          <a:ea typeface="Meiryo UI" panose="020B0604030504040204" pitchFamily="50" charset="-128"/>
                        </a:rPr>
                        <a:t>3,800,000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a:t>
                      </a:r>
                      <a:r>
                        <a:rPr lang="en-US" altLang="ja-JP" sz="900" b="0" i="0" u="none" strike="noStrike">
                          <a:solidFill>
                            <a:srgbClr val="000000"/>
                          </a:solidFill>
                          <a:effectLst/>
                          <a:latin typeface="Meiryo UI" panose="020B0604030504040204" pitchFamily="50" charset="-128"/>
                          <a:ea typeface="Meiryo UI" panose="020B0604030504040204" pitchFamily="50" charset="-128"/>
                        </a:rPr>
                        <a:t>4,308,000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4,815,000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5,322,000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3128162666"/>
                  </a:ext>
                </a:extLst>
              </a:tr>
              <a:tr h="354772">
                <a:tc vMerge="1">
                  <a:txBody>
                    <a:bodyPr/>
                    <a:lstStyle/>
                    <a:p>
                      <a:endParaRPr kumimoji="1" lang="ja-JP" altLang="en-US"/>
                    </a:p>
                  </a:txBody>
                  <a:tcPr/>
                </a:tc>
                <a:tc>
                  <a:txBody>
                    <a:bodyPr/>
                    <a:lstStyle/>
                    <a:p>
                      <a:pPr algn="l"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③ </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600</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万円未満多子世帯</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5,058,000</a:t>
                      </a:r>
                    </a:p>
                  </a:txBody>
                  <a:tcPr marL="4794" marR="4794" marT="4794"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a:t>
                      </a:r>
                      <a:r>
                        <a:rPr lang="en-US" altLang="ja-JP" sz="900" b="0" i="0" u="none" strike="noStrike">
                          <a:solidFill>
                            <a:srgbClr val="000000"/>
                          </a:solidFill>
                          <a:effectLst/>
                          <a:latin typeface="Meiryo UI" panose="020B0604030504040204" pitchFamily="50" charset="-128"/>
                          <a:ea typeface="Meiryo UI" panose="020B0604030504040204" pitchFamily="50" charset="-128"/>
                        </a:rPr>
                        <a:t>5,565,000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a:t>
                      </a:r>
                      <a:r>
                        <a:rPr lang="en-US" altLang="ja-JP" sz="900" b="0" i="0" u="none" strike="noStrike">
                          <a:solidFill>
                            <a:srgbClr val="000000"/>
                          </a:solidFill>
                          <a:effectLst/>
                          <a:latin typeface="Meiryo UI" panose="020B0604030504040204" pitchFamily="50" charset="-128"/>
                          <a:ea typeface="Meiryo UI" panose="020B0604030504040204" pitchFamily="50" charset="-128"/>
                        </a:rPr>
                        <a:t>6,072,000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a:t>
                      </a:r>
                      <a:r>
                        <a:rPr lang="en-US" altLang="ja-JP" sz="900" b="0" i="0" u="none" strike="noStrike">
                          <a:solidFill>
                            <a:srgbClr val="000000"/>
                          </a:solidFill>
                          <a:effectLst/>
                          <a:latin typeface="Meiryo UI" panose="020B0604030504040204" pitchFamily="50" charset="-128"/>
                          <a:ea typeface="Meiryo UI" panose="020B0604030504040204" pitchFamily="50" charset="-128"/>
                        </a:rPr>
                        <a:t>6,579,000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7,025,000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7,469,000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945758167"/>
                  </a:ext>
                </a:extLst>
              </a:tr>
            </a:tbl>
          </a:graphicData>
        </a:graphic>
      </p:graphicFrame>
      <p:graphicFrame>
        <p:nvGraphicFramePr>
          <p:cNvPr id="7" name="表 6">
            <a:extLst>
              <a:ext uri="{FF2B5EF4-FFF2-40B4-BE49-F238E27FC236}">
                <a16:creationId xmlns:a16="http://schemas.microsoft.com/office/drawing/2014/main" id="{767D6350-B5A6-490B-952F-0E0E85A7064B}"/>
              </a:ext>
            </a:extLst>
          </p:cNvPr>
          <p:cNvGraphicFramePr>
            <a:graphicFrameLocks noGrp="1"/>
          </p:cNvGraphicFramePr>
          <p:nvPr>
            <p:extLst>
              <p:ext uri="{D42A27DB-BD31-4B8C-83A1-F6EECF244321}">
                <p14:modId xmlns:p14="http://schemas.microsoft.com/office/powerpoint/2010/main" val="4176244219"/>
              </p:ext>
            </p:extLst>
          </p:nvPr>
        </p:nvGraphicFramePr>
        <p:xfrm>
          <a:off x="124652" y="3825822"/>
          <a:ext cx="6745966" cy="1237310"/>
        </p:xfrm>
        <a:graphic>
          <a:graphicData uri="http://schemas.openxmlformats.org/drawingml/2006/table">
            <a:tbl>
              <a:tblPr/>
              <a:tblGrid>
                <a:gridCol w="683861">
                  <a:extLst>
                    <a:ext uri="{9D8B030D-6E8A-4147-A177-3AD203B41FA5}">
                      <a16:colId xmlns:a16="http://schemas.microsoft.com/office/drawing/2014/main" val="2133294578"/>
                    </a:ext>
                  </a:extLst>
                </a:gridCol>
                <a:gridCol w="1352958">
                  <a:extLst>
                    <a:ext uri="{9D8B030D-6E8A-4147-A177-3AD203B41FA5}">
                      <a16:colId xmlns:a16="http://schemas.microsoft.com/office/drawing/2014/main" val="1171811601"/>
                    </a:ext>
                  </a:extLst>
                </a:gridCol>
                <a:gridCol w="784929">
                  <a:extLst>
                    <a:ext uri="{9D8B030D-6E8A-4147-A177-3AD203B41FA5}">
                      <a16:colId xmlns:a16="http://schemas.microsoft.com/office/drawing/2014/main" val="2000130316"/>
                    </a:ext>
                  </a:extLst>
                </a:gridCol>
                <a:gridCol w="731520">
                  <a:extLst>
                    <a:ext uri="{9D8B030D-6E8A-4147-A177-3AD203B41FA5}">
                      <a16:colId xmlns:a16="http://schemas.microsoft.com/office/drawing/2014/main" val="2813235833"/>
                    </a:ext>
                  </a:extLst>
                </a:gridCol>
                <a:gridCol w="883920">
                  <a:extLst>
                    <a:ext uri="{9D8B030D-6E8A-4147-A177-3AD203B41FA5}">
                      <a16:colId xmlns:a16="http://schemas.microsoft.com/office/drawing/2014/main" val="2361885456"/>
                    </a:ext>
                  </a:extLst>
                </a:gridCol>
                <a:gridCol w="790606">
                  <a:extLst>
                    <a:ext uri="{9D8B030D-6E8A-4147-A177-3AD203B41FA5}">
                      <a16:colId xmlns:a16="http://schemas.microsoft.com/office/drawing/2014/main" val="812753219"/>
                    </a:ext>
                  </a:extLst>
                </a:gridCol>
                <a:gridCol w="759086">
                  <a:extLst>
                    <a:ext uri="{9D8B030D-6E8A-4147-A177-3AD203B41FA5}">
                      <a16:colId xmlns:a16="http://schemas.microsoft.com/office/drawing/2014/main" val="1890296217"/>
                    </a:ext>
                  </a:extLst>
                </a:gridCol>
                <a:gridCol w="759086">
                  <a:extLst>
                    <a:ext uri="{9D8B030D-6E8A-4147-A177-3AD203B41FA5}">
                      <a16:colId xmlns:a16="http://schemas.microsoft.com/office/drawing/2014/main" val="4095624713"/>
                    </a:ext>
                  </a:extLst>
                </a:gridCol>
              </a:tblGrid>
              <a:tr h="151591">
                <a:tc rowSpan="2" gridSpan="2">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a:t>
                      </a:r>
                    </a:p>
                  </a:txBody>
                  <a:tcPr marL="4097" marR="4097" marT="40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2" hMerge="1">
                  <a:txBody>
                    <a:bodyPr/>
                    <a:lstStyle/>
                    <a:p>
                      <a:endParaRPr kumimoji="1" lang="ja-JP" altLang="en-US"/>
                    </a:p>
                  </a:txBody>
                  <a:tcPr/>
                </a:tc>
                <a:tc gridSpan="6">
                  <a:txBody>
                    <a:bodyPr/>
                    <a:lstStyle/>
                    <a:p>
                      <a:pPr algn="ctr" rtl="0"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扶養人数ごとの世帯年収（円）</a:t>
                      </a:r>
                    </a:p>
                  </a:txBody>
                  <a:tcPr marL="4097" marR="4097" marT="40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629903324"/>
                  </a:ext>
                </a:extLst>
              </a:tr>
              <a:tr h="151591">
                <a:tc gridSpan="2" vMerge="1">
                  <a:txBody>
                    <a:bodyPr/>
                    <a:lstStyle/>
                    <a:p>
                      <a:endParaRPr kumimoji="1" lang="ja-JP" altLang="en-US"/>
                    </a:p>
                  </a:txBody>
                  <a:tcPr/>
                </a:tc>
                <a:tc hMerge="1" vMerge="1">
                  <a:txBody>
                    <a:bodyPr/>
                    <a:lstStyle/>
                    <a:p>
                      <a:endParaRPr kumimoji="1" lang="ja-JP" altLang="en-US"/>
                    </a:p>
                  </a:txBody>
                  <a:tcPr/>
                </a:tc>
                <a:tc>
                  <a:txBody>
                    <a:bodyPr/>
                    <a:lstStyle/>
                    <a:p>
                      <a:pPr algn="ctr"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０名</a:t>
                      </a:r>
                    </a:p>
                  </a:txBody>
                  <a:tcPr marL="4097" marR="4097" marT="4097"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１名</a:t>
                      </a:r>
                    </a:p>
                  </a:txBody>
                  <a:tcPr marL="4097" marR="4097" marT="40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２名</a:t>
                      </a:r>
                    </a:p>
                  </a:txBody>
                  <a:tcPr marL="4097" marR="4097" marT="40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３名</a:t>
                      </a:r>
                    </a:p>
                  </a:txBody>
                  <a:tcPr marL="4097" marR="4097" marT="40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４名</a:t>
                      </a:r>
                    </a:p>
                  </a:txBody>
                  <a:tcPr marL="4097" marR="4097" marT="40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５名</a:t>
                      </a:r>
                    </a:p>
                  </a:txBody>
                  <a:tcPr marL="4097" marR="4097" marT="409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346440715"/>
                  </a:ext>
                </a:extLst>
              </a:tr>
              <a:tr h="311376">
                <a:tc rowSpan="3">
                  <a:txBody>
                    <a:bodyPr/>
                    <a:lstStyle/>
                    <a:p>
                      <a:pPr algn="ct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家計急変後の世帯区分</a:t>
                      </a:r>
                    </a:p>
                  </a:txBody>
                  <a:tcPr marL="4097" marR="4097" marT="4097"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① 非課税</a:t>
                      </a:r>
                    </a:p>
                  </a:txBody>
                  <a:tcPr marL="4097" marR="4097" marT="409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450,000</a:t>
                      </a:r>
                    </a:p>
                  </a:txBody>
                  <a:tcPr marL="4097" marR="4097" marT="4097"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a:t>
                      </a:r>
                      <a:r>
                        <a:rPr lang="en-US" altLang="ja-JP" sz="900" b="0" i="0" u="none" strike="noStrike">
                          <a:solidFill>
                            <a:srgbClr val="000000"/>
                          </a:solidFill>
                          <a:effectLst/>
                          <a:latin typeface="Meiryo UI" panose="020B0604030504040204" pitchFamily="50" charset="-128"/>
                          <a:ea typeface="Meiryo UI" panose="020B0604030504040204" pitchFamily="50" charset="-128"/>
                        </a:rPr>
                        <a:t>1,120,000</a:t>
                      </a:r>
                    </a:p>
                  </a:txBody>
                  <a:tcPr marL="4097" marR="4097" marT="40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a:t>
                      </a:r>
                      <a:r>
                        <a:rPr lang="en-US" altLang="ja-JP" sz="900" b="0" i="0" u="none" strike="noStrike">
                          <a:solidFill>
                            <a:srgbClr val="000000"/>
                          </a:solidFill>
                          <a:effectLst/>
                          <a:latin typeface="Meiryo UI" panose="020B0604030504040204" pitchFamily="50" charset="-128"/>
                          <a:ea typeface="Meiryo UI" panose="020B0604030504040204" pitchFamily="50" charset="-128"/>
                        </a:rPr>
                        <a:t>1,470,000</a:t>
                      </a:r>
                    </a:p>
                  </a:txBody>
                  <a:tcPr marL="4097" marR="4097" marT="40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1,820,000</a:t>
                      </a:r>
                    </a:p>
                  </a:txBody>
                  <a:tcPr marL="4097" marR="4097" marT="40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2,170,000</a:t>
                      </a:r>
                    </a:p>
                  </a:txBody>
                  <a:tcPr marL="4097" marR="4097" marT="40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a:t>
                      </a:r>
                      <a:r>
                        <a:rPr lang="en-US" altLang="ja-JP" sz="900" b="0" i="0" u="none" strike="noStrike">
                          <a:solidFill>
                            <a:srgbClr val="000000"/>
                          </a:solidFill>
                          <a:effectLst/>
                          <a:latin typeface="Meiryo UI" panose="020B0604030504040204" pitchFamily="50" charset="-128"/>
                          <a:ea typeface="Meiryo UI" panose="020B0604030504040204" pitchFamily="50" charset="-128"/>
                        </a:rPr>
                        <a:t>2,520,000</a:t>
                      </a:r>
                    </a:p>
                  </a:txBody>
                  <a:tcPr marL="4097" marR="4097" marT="409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395567869"/>
                  </a:ext>
                </a:extLst>
              </a:tr>
              <a:tr h="311376">
                <a:tc vMerge="1">
                  <a:txBody>
                    <a:bodyPr/>
                    <a:lstStyle/>
                    <a:p>
                      <a:endParaRPr kumimoji="1" lang="ja-JP" altLang="en-US"/>
                    </a:p>
                  </a:txBody>
                  <a:tcPr/>
                </a:tc>
                <a:tc>
                  <a:txBody>
                    <a:bodyPr/>
                    <a:lstStyle/>
                    <a:p>
                      <a:pPr algn="l" rtl="0"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② </a:t>
                      </a:r>
                      <a:r>
                        <a:rPr lang="en-US" altLang="ja-JP" sz="900" b="0" i="0" u="none" strike="noStrike">
                          <a:solidFill>
                            <a:srgbClr val="000000"/>
                          </a:solidFill>
                          <a:effectLst/>
                          <a:latin typeface="Meiryo UI" panose="020B0604030504040204" pitchFamily="50" charset="-128"/>
                          <a:ea typeface="Meiryo UI" panose="020B0604030504040204" pitchFamily="50" charset="-128"/>
                        </a:rPr>
                        <a:t>380</a:t>
                      </a:r>
                      <a:r>
                        <a:rPr lang="ja-JP" altLang="en-US" sz="900" b="0" i="0" u="none" strike="noStrike">
                          <a:solidFill>
                            <a:srgbClr val="000000"/>
                          </a:solidFill>
                          <a:effectLst/>
                          <a:latin typeface="Meiryo UI" panose="020B0604030504040204" pitchFamily="50" charset="-128"/>
                          <a:ea typeface="Meiryo UI" panose="020B0604030504040204" pitchFamily="50" charset="-128"/>
                        </a:rPr>
                        <a:t>万円未満</a:t>
                      </a:r>
                    </a:p>
                  </a:txBody>
                  <a:tcPr marL="4097" marR="4097" marT="409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a:t>
                      </a:r>
                      <a:r>
                        <a:rPr lang="en-US" altLang="ja-JP" sz="900" b="0" i="0" u="none" strike="noStrike">
                          <a:solidFill>
                            <a:srgbClr val="000000"/>
                          </a:solidFill>
                          <a:effectLst/>
                          <a:latin typeface="Meiryo UI" panose="020B0604030504040204" pitchFamily="50" charset="-128"/>
                          <a:ea typeface="Meiryo UI" panose="020B0604030504040204" pitchFamily="50" charset="-128"/>
                        </a:rPr>
                        <a:t>1,618,000</a:t>
                      </a:r>
                    </a:p>
                  </a:txBody>
                  <a:tcPr marL="4097" marR="4097" marT="4097"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a:t>
                      </a:r>
                      <a:r>
                        <a:rPr lang="en-US" altLang="ja-JP" sz="900" b="0" i="0" u="none" strike="noStrike">
                          <a:solidFill>
                            <a:srgbClr val="000000"/>
                          </a:solidFill>
                          <a:effectLst/>
                          <a:latin typeface="Meiryo UI" panose="020B0604030504040204" pitchFamily="50" charset="-128"/>
                          <a:ea typeface="Meiryo UI" panose="020B0604030504040204" pitchFamily="50" charset="-128"/>
                        </a:rPr>
                        <a:t>1,975,500</a:t>
                      </a:r>
                    </a:p>
                  </a:txBody>
                  <a:tcPr marL="4097" marR="4097" marT="40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2,333,000</a:t>
                      </a:r>
                    </a:p>
                  </a:txBody>
                  <a:tcPr marL="4097" marR="4097" marT="40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2,690,500</a:t>
                      </a:r>
                    </a:p>
                  </a:txBody>
                  <a:tcPr marL="4097" marR="4097" marT="40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3,048,000</a:t>
                      </a:r>
                    </a:p>
                  </a:txBody>
                  <a:tcPr marL="4097" marR="4097" marT="40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3,405,500</a:t>
                      </a:r>
                    </a:p>
                  </a:txBody>
                  <a:tcPr marL="4097" marR="4097" marT="409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747062702"/>
                  </a:ext>
                </a:extLst>
              </a:tr>
              <a:tr h="311376">
                <a:tc vMerge="1">
                  <a:txBody>
                    <a:bodyPr/>
                    <a:lstStyle/>
                    <a:p>
                      <a:endParaRPr kumimoji="1" lang="ja-JP" altLang="en-US"/>
                    </a:p>
                  </a:txBody>
                  <a:tcPr/>
                </a:tc>
                <a:tc>
                  <a:txBody>
                    <a:bodyPr/>
                    <a:lstStyle/>
                    <a:p>
                      <a:pPr algn="l" rtl="0"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③ </a:t>
                      </a:r>
                      <a:r>
                        <a:rPr lang="en-US" altLang="ja-JP" sz="900" b="0" i="0" u="none" strike="noStrike">
                          <a:solidFill>
                            <a:srgbClr val="000000"/>
                          </a:solidFill>
                          <a:effectLst/>
                          <a:latin typeface="Meiryo UI" panose="020B0604030504040204" pitchFamily="50" charset="-128"/>
                          <a:ea typeface="Meiryo UI" panose="020B0604030504040204" pitchFamily="50" charset="-128"/>
                        </a:rPr>
                        <a:t>600</a:t>
                      </a:r>
                      <a:r>
                        <a:rPr lang="ja-JP" altLang="en-US" sz="900" b="0" i="0" u="none" strike="noStrike">
                          <a:solidFill>
                            <a:srgbClr val="000000"/>
                          </a:solidFill>
                          <a:effectLst/>
                          <a:latin typeface="Meiryo UI" panose="020B0604030504040204" pitchFamily="50" charset="-128"/>
                          <a:ea typeface="Meiryo UI" panose="020B0604030504040204" pitchFamily="50" charset="-128"/>
                        </a:rPr>
                        <a:t>万円未満多子世帯</a:t>
                      </a:r>
                    </a:p>
                  </a:txBody>
                  <a:tcPr marL="4097" marR="4097" marT="409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a:t>
                      </a:r>
                      <a:r>
                        <a:rPr lang="en-US" altLang="ja-JP" sz="900" b="0" i="0" u="none" strike="noStrike">
                          <a:solidFill>
                            <a:srgbClr val="000000"/>
                          </a:solidFill>
                          <a:effectLst/>
                          <a:latin typeface="Meiryo UI" panose="020B0604030504040204" pitchFamily="50" charset="-128"/>
                          <a:ea typeface="Meiryo UI" panose="020B0604030504040204" pitchFamily="50" charset="-128"/>
                        </a:rPr>
                        <a:t>3,367,000</a:t>
                      </a:r>
                    </a:p>
                  </a:txBody>
                  <a:tcPr marL="4097" marR="4097" marT="4097"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a:t>
                      </a:r>
                      <a:r>
                        <a:rPr lang="en-US" altLang="ja-JP" sz="900" b="0" i="0" u="none" strike="noStrike">
                          <a:solidFill>
                            <a:srgbClr val="000000"/>
                          </a:solidFill>
                          <a:effectLst/>
                          <a:latin typeface="Meiryo UI" panose="020B0604030504040204" pitchFamily="50" charset="-128"/>
                          <a:ea typeface="Meiryo UI" panose="020B0604030504040204" pitchFamily="50" charset="-128"/>
                        </a:rPr>
                        <a:t>3,724,500</a:t>
                      </a:r>
                    </a:p>
                  </a:txBody>
                  <a:tcPr marL="4097" marR="4097" marT="40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a:t>
                      </a:r>
                      <a:r>
                        <a:rPr lang="en-US" altLang="ja-JP" sz="900" b="0" i="0" u="none" strike="noStrike">
                          <a:solidFill>
                            <a:srgbClr val="000000"/>
                          </a:solidFill>
                          <a:effectLst/>
                          <a:latin typeface="Meiryo UI" panose="020B0604030504040204" pitchFamily="50" charset="-128"/>
                          <a:ea typeface="Meiryo UI" panose="020B0604030504040204" pitchFamily="50" charset="-128"/>
                        </a:rPr>
                        <a:t>4,082,000</a:t>
                      </a:r>
                    </a:p>
                  </a:txBody>
                  <a:tcPr marL="4097" marR="4097" marT="40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a:t>
                      </a:r>
                      <a:r>
                        <a:rPr lang="en-US" altLang="ja-JP" sz="900" b="0" i="0" u="none" strike="noStrike">
                          <a:solidFill>
                            <a:srgbClr val="000000"/>
                          </a:solidFill>
                          <a:effectLst/>
                          <a:latin typeface="Meiryo UI" panose="020B0604030504040204" pitchFamily="50" charset="-128"/>
                          <a:ea typeface="Meiryo UI" panose="020B0604030504040204" pitchFamily="50" charset="-128"/>
                        </a:rPr>
                        <a:t>4,439,500</a:t>
                      </a:r>
                    </a:p>
                  </a:txBody>
                  <a:tcPr marL="4097" marR="4097" marT="40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a:t>
                      </a:r>
                      <a:r>
                        <a:rPr lang="en-US" altLang="ja-JP" sz="900" b="0" i="0" u="none" strike="noStrike">
                          <a:solidFill>
                            <a:srgbClr val="000000"/>
                          </a:solidFill>
                          <a:effectLst/>
                          <a:latin typeface="Meiryo UI" panose="020B0604030504040204" pitchFamily="50" charset="-128"/>
                          <a:ea typeface="Meiryo UI" panose="020B0604030504040204" pitchFamily="50" charset="-128"/>
                        </a:rPr>
                        <a:t>4,797,000</a:t>
                      </a:r>
                    </a:p>
                  </a:txBody>
                  <a:tcPr marL="4097" marR="4097" marT="40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5,154,500</a:t>
                      </a:r>
                    </a:p>
                  </a:txBody>
                  <a:tcPr marL="4097" marR="4097" marT="409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92531802"/>
                  </a:ext>
                </a:extLst>
              </a:tr>
            </a:tbl>
          </a:graphicData>
        </a:graphic>
      </p:graphicFrame>
    </p:spTree>
    <p:extLst>
      <p:ext uri="{BB962C8B-B14F-4D97-AF65-F5344CB8AC3E}">
        <p14:creationId xmlns:p14="http://schemas.microsoft.com/office/powerpoint/2010/main" val="21774123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グループ化 8">
            <a:extLst>
              <a:ext uri="{FF2B5EF4-FFF2-40B4-BE49-F238E27FC236}">
                <a16:creationId xmlns:a16="http://schemas.microsoft.com/office/drawing/2014/main" id="{E55C4913-308F-4ADD-AD26-20F6757FF435}"/>
              </a:ext>
            </a:extLst>
          </p:cNvPr>
          <p:cNvGrpSpPr/>
          <p:nvPr/>
        </p:nvGrpSpPr>
        <p:grpSpPr>
          <a:xfrm>
            <a:off x="197123" y="6236868"/>
            <a:ext cx="6852558" cy="390721"/>
            <a:chOff x="288660" y="1021050"/>
            <a:chExt cx="6661347" cy="376238"/>
          </a:xfrm>
        </p:grpSpPr>
        <p:sp>
          <p:nvSpPr>
            <p:cNvPr id="10" name="Line 6">
              <a:extLst>
                <a:ext uri="{FF2B5EF4-FFF2-40B4-BE49-F238E27FC236}">
                  <a16:creationId xmlns:a16="http://schemas.microsoft.com/office/drawing/2014/main" id="{B3DD33D5-BBFA-491E-A43C-A395E5701A29}"/>
                </a:ext>
              </a:extLst>
            </p:cNvPr>
            <p:cNvSpPr>
              <a:spLocks noChangeShapeType="1"/>
            </p:cNvSpPr>
            <p:nvPr/>
          </p:nvSpPr>
          <p:spPr bwMode="auto">
            <a:xfrm>
              <a:off x="290007" y="1333164"/>
              <a:ext cx="6660000" cy="1273"/>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latin typeface="Meiryo UI" panose="020B0604030504040204" pitchFamily="50" charset="-128"/>
                <a:ea typeface="Meiryo UI" panose="020B0604030504040204" pitchFamily="50" charset="-128"/>
              </a:endParaRPr>
            </a:p>
          </p:txBody>
        </p:sp>
        <p:sp>
          <p:nvSpPr>
            <p:cNvPr id="11" name="AutoShape 7">
              <a:extLst>
                <a:ext uri="{FF2B5EF4-FFF2-40B4-BE49-F238E27FC236}">
                  <a16:creationId xmlns:a16="http://schemas.microsoft.com/office/drawing/2014/main" id="{2BA0367A-0419-4C54-9B39-6B4D5E14F94F}"/>
                </a:ext>
              </a:extLst>
            </p:cNvPr>
            <p:cNvSpPr>
              <a:spLocks noChangeArrowheads="1"/>
            </p:cNvSpPr>
            <p:nvPr/>
          </p:nvSpPr>
          <p:spPr bwMode="auto">
            <a:xfrm>
              <a:off x="288660" y="1021050"/>
              <a:ext cx="1438001" cy="376238"/>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問合せ先</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sp>
        <p:nvSpPr>
          <p:cNvPr id="13" name="Text Box 4">
            <a:extLst>
              <a:ext uri="{FF2B5EF4-FFF2-40B4-BE49-F238E27FC236}">
                <a16:creationId xmlns:a16="http://schemas.microsoft.com/office/drawing/2014/main" id="{45237AF4-8819-4D23-A6AB-573AAE082C7D}"/>
              </a:ext>
            </a:extLst>
          </p:cNvPr>
          <p:cNvSpPr txBox="1">
            <a:spLocks noChangeArrowheads="1"/>
          </p:cNvSpPr>
          <p:nvPr/>
        </p:nvSpPr>
        <p:spPr bwMode="auto">
          <a:xfrm>
            <a:off x="174236" y="6714438"/>
            <a:ext cx="6861563" cy="2548095"/>
          </a:xfrm>
          <a:prstGeom prst="rect">
            <a:avLst/>
          </a:prstGeom>
          <a:solidFill>
            <a:srgbClr val="FFFECD"/>
          </a:solidFill>
          <a:ln>
            <a:noFill/>
          </a:ln>
        </p:spPr>
        <p:txBody>
          <a:bodyPr vert="horz" wrap="square" lIns="74295" tIns="8890" rIns="74295" bIns="8890" numCol="1" anchor="t" anchorCtr="0" compatLnSpc="1">
            <a:prstTxWarp prst="textNoShape">
              <a:avLst/>
            </a:prstTxWarp>
          </a:bodyPr>
          <a:lstStyle/>
          <a:p>
            <a:pPr fontAlgn="base">
              <a:spcBef>
                <a:spcPct val="0"/>
              </a:spcBef>
              <a:spcAft>
                <a:spcPct val="0"/>
              </a:spcAft>
            </a:pPr>
            <a:r>
              <a:rPr lang="ja-JP" altLang="en-US" sz="1600" dirty="0">
                <a:latin typeface="Meiryo UI" panose="020B0604030504040204" pitchFamily="50" charset="-128"/>
                <a:ea typeface="Meiryo UI" panose="020B0604030504040204" pitchFamily="50" charset="-128"/>
                <a:cs typeface="ＭＳ Ｐゴシック" pitchFamily="50" charset="-128"/>
              </a:rPr>
              <a:t>●大阪府私立奨学のための給付金　</a:t>
            </a:r>
            <a:r>
              <a:rPr kumimoji="1" lang="ja-JP" altLang="en-US" sz="1600" b="0" dirty="0">
                <a:solidFill>
                  <a:schemeClr val="tx1"/>
                </a:solidFill>
                <a:latin typeface="Meiryo UI" panose="020B0604030504040204" pitchFamily="50" charset="-128"/>
                <a:ea typeface="Meiryo UI" panose="020B0604030504040204" pitchFamily="50" charset="-128"/>
              </a:rPr>
              <a:t>申請事務局</a:t>
            </a:r>
            <a:r>
              <a:rPr lang="ja-JP" altLang="en-US" sz="1600" dirty="0">
                <a:latin typeface="Meiryo UI" panose="020B0604030504040204" pitchFamily="50" charset="-128"/>
                <a:ea typeface="Meiryo UI" panose="020B0604030504040204" pitchFamily="50" charset="-128"/>
                <a:cs typeface="ＭＳ Ｐゴシック" pitchFamily="50" charset="-128"/>
              </a:rPr>
              <a:t>　</a:t>
            </a:r>
            <a:endParaRPr lang="en-US" altLang="ja-JP" sz="1600" dirty="0">
              <a:latin typeface="Meiryo UI" panose="020B0604030504040204" pitchFamily="50" charset="-128"/>
              <a:ea typeface="Meiryo UI" panose="020B0604030504040204" pitchFamily="50" charset="-128"/>
              <a:cs typeface="ＭＳ Ｐゴシック" pitchFamily="50" charset="-128"/>
            </a:endParaRPr>
          </a:p>
          <a:p>
            <a:pPr fontAlgn="base">
              <a:spcBef>
                <a:spcPct val="0"/>
              </a:spcBef>
              <a:spcAft>
                <a:spcPct val="0"/>
              </a:spcAft>
            </a:pPr>
            <a:r>
              <a:rPr lang="ja-JP" altLang="en-US" sz="1600" dirty="0">
                <a:latin typeface="Meiryo UI" panose="020B0604030504040204" pitchFamily="50" charset="-128"/>
                <a:ea typeface="Meiryo UI" panose="020B0604030504040204" pitchFamily="50" charset="-128"/>
                <a:cs typeface="ＭＳ Ｐゴシック" pitchFamily="50" charset="-128"/>
              </a:rPr>
              <a:t>　 （令和８年７月１日～令和９年２月</a:t>
            </a:r>
            <a:r>
              <a:rPr lang="en-US" altLang="ja-JP" sz="1600" dirty="0">
                <a:latin typeface="Meiryo UI" panose="020B0604030504040204" pitchFamily="50" charset="-128"/>
                <a:ea typeface="Meiryo UI" panose="020B0604030504040204" pitchFamily="50" charset="-128"/>
                <a:cs typeface="ＭＳ Ｐゴシック" pitchFamily="50" charset="-128"/>
              </a:rPr>
              <a:t>26</a:t>
            </a:r>
            <a:r>
              <a:rPr lang="ja-JP" altLang="en-US" sz="1600" dirty="0">
                <a:latin typeface="Meiryo UI" panose="020B0604030504040204" pitchFamily="50" charset="-128"/>
                <a:ea typeface="Meiryo UI" panose="020B0604030504040204" pitchFamily="50" charset="-128"/>
                <a:cs typeface="ＭＳ Ｐゴシック" pitchFamily="50" charset="-128"/>
              </a:rPr>
              <a:t>日） 　</a:t>
            </a:r>
            <a:endParaRPr lang="en-US" altLang="ja-JP" sz="1600" dirty="0">
              <a:latin typeface="Meiryo UI" panose="020B0604030504040204" pitchFamily="50" charset="-128"/>
              <a:ea typeface="Meiryo UI" panose="020B0604030504040204" pitchFamily="50" charset="-128"/>
              <a:cs typeface="ＭＳ Ｐゴシック" pitchFamily="50" charset="-128"/>
            </a:endParaRPr>
          </a:p>
          <a:p>
            <a:pPr fontAlgn="base">
              <a:spcBef>
                <a:spcPct val="0"/>
              </a:spcBef>
              <a:spcAft>
                <a:spcPct val="0"/>
              </a:spcAft>
            </a:pPr>
            <a:r>
              <a:rPr lang="ja-JP" altLang="en-US" sz="1600" dirty="0">
                <a:latin typeface="Meiryo UI" panose="020B0604030504040204" pitchFamily="50" charset="-128"/>
                <a:ea typeface="Meiryo UI" panose="020B0604030504040204" pitchFamily="50" charset="-128"/>
                <a:cs typeface="ＭＳ Ｐゴシック" pitchFamily="50" charset="-128"/>
              </a:rPr>
              <a:t>　　電話</a:t>
            </a:r>
            <a:r>
              <a:rPr lang="zh-TW" altLang="en-US" sz="1600" dirty="0">
                <a:latin typeface="Meiryo UI" panose="020B0604030504040204" pitchFamily="50" charset="-128"/>
                <a:ea typeface="Meiryo UI" panose="020B0604030504040204" pitchFamily="50" charset="-128"/>
                <a:cs typeface="ＭＳ Ｐゴシック" pitchFamily="50" charset="-128"/>
              </a:rPr>
              <a:t>：</a:t>
            </a:r>
            <a:r>
              <a:rPr lang="en-US" altLang="ja-JP" sz="1600" dirty="0">
                <a:latin typeface="Meiryo UI" panose="020B0604030504040204" pitchFamily="50" charset="-128"/>
                <a:ea typeface="Meiryo UI" panose="020B0604030504040204" pitchFamily="50" charset="-128"/>
                <a:cs typeface="ＭＳ Ｐゴシック" pitchFamily="50" charset="-128"/>
              </a:rPr>
              <a:t>0570</a:t>
            </a:r>
            <a:r>
              <a:rPr lang="ja-JP" altLang="en-US" sz="1600" dirty="0">
                <a:latin typeface="Meiryo UI" panose="020B0604030504040204" pitchFamily="50" charset="-128"/>
                <a:ea typeface="Meiryo UI" panose="020B0604030504040204" pitchFamily="50" charset="-128"/>
                <a:cs typeface="ＭＳ Ｐゴシック" pitchFamily="50" charset="-128"/>
              </a:rPr>
              <a:t>－</a:t>
            </a:r>
            <a:r>
              <a:rPr lang="en-US" altLang="ja-JP" sz="1600" dirty="0">
                <a:latin typeface="Meiryo UI" panose="020B0604030504040204" pitchFamily="50" charset="-128"/>
                <a:ea typeface="Meiryo UI" panose="020B0604030504040204" pitchFamily="50" charset="-128"/>
                <a:cs typeface="ＭＳ Ｐゴシック" pitchFamily="50" charset="-128"/>
              </a:rPr>
              <a:t>010</a:t>
            </a:r>
            <a:r>
              <a:rPr lang="ja-JP" altLang="en-US" sz="1600" dirty="0">
                <a:latin typeface="Meiryo UI" panose="020B0604030504040204" pitchFamily="50" charset="-128"/>
                <a:ea typeface="Meiryo UI" panose="020B0604030504040204" pitchFamily="50" charset="-128"/>
                <a:cs typeface="ＭＳ Ｐゴシック" pitchFamily="50" charset="-128"/>
              </a:rPr>
              <a:t>ー</a:t>
            </a:r>
            <a:r>
              <a:rPr lang="en-US" altLang="ja-JP" sz="1600" dirty="0">
                <a:latin typeface="Meiryo UI" panose="020B0604030504040204" pitchFamily="50" charset="-128"/>
                <a:ea typeface="Meiryo UI" panose="020B0604030504040204" pitchFamily="50" charset="-128"/>
                <a:cs typeface="ＭＳ Ｐゴシック" pitchFamily="50" charset="-128"/>
              </a:rPr>
              <a:t>103</a:t>
            </a:r>
            <a:r>
              <a:rPr lang="ja-JP" altLang="en-US" sz="1600" dirty="0">
                <a:latin typeface="Meiryo UI" panose="020B0604030504040204" pitchFamily="50" charset="-128"/>
                <a:ea typeface="Meiryo UI" panose="020B0604030504040204" pitchFamily="50" charset="-128"/>
                <a:cs typeface="ＭＳ Ｐゴシック" pitchFamily="50" charset="-128"/>
              </a:rPr>
              <a:t>（受付時間　平日９時から</a:t>
            </a:r>
            <a:r>
              <a:rPr lang="en-US" altLang="ja-JP" sz="1600" dirty="0">
                <a:latin typeface="Meiryo UI" panose="020B0604030504040204" pitchFamily="50" charset="-128"/>
                <a:ea typeface="Meiryo UI" panose="020B0604030504040204" pitchFamily="50" charset="-128"/>
                <a:cs typeface="ＭＳ Ｐゴシック" pitchFamily="50" charset="-128"/>
              </a:rPr>
              <a:t>18</a:t>
            </a:r>
            <a:r>
              <a:rPr lang="ja-JP" altLang="en-US" sz="1600" dirty="0">
                <a:latin typeface="Meiryo UI" panose="020B0604030504040204" pitchFamily="50" charset="-128"/>
                <a:ea typeface="Meiryo UI" panose="020B0604030504040204" pitchFamily="50" charset="-128"/>
                <a:cs typeface="ＭＳ Ｐゴシック" pitchFamily="50" charset="-128"/>
              </a:rPr>
              <a:t>時まで）</a:t>
            </a:r>
            <a:endParaRPr lang="en-US" altLang="ja-JP" sz="1600" dirty="0">
              <a:latin typeface="Meiryo UI" panose="020B0604030504040204" pitchFamily="50" charset="-128"/>
              <a:ea typeface="Meiryo UI" panose="020B0604030504040204" pitchFamily="50" charset="-128"/>
              <a:cs typeface="ＭＳ Ｐゴシック" pitchFamily="50" charset="-128"/>
            </a:endParaRPr>
          </a:p>
          <a:p>
            <a:pPr fontAlgn="base">
              <a:spcBef>
                <a:spcPct val="0"/>
              </a:spcBef>
              <a:spcAft>
                <a:spcPct val="0"/>
              </a:spcAft>
            </a:pPr>
            <a:r>
              <a:rPr lang="ja-JP" altLang="en-US" sz="1600" dirty="0">
                <a:latin typeface="Meiryo UI" panose="020B0604030504040204" pitchFamily="50" charset="-128"/>
                <a:ea typeface="Meiryo UI" panose="020B0604030504040204" pitchFamily="50" charset="-128"/>
                <a:cs typeface="ＭＳ Ｐゴシック" pitchFamily="50" charset="-128"/>
              </a:rPr>
              <a:t>　</a:t>
            </a:r>
            <a:endParaRPr lang="en-US" altLang="ja-JP" sz="1600" dirty="0">
              <a:latin typeface="Meiryo UI" panose="020B0604030504040204" pitchFamily="50" charset="-128"/>
              <a:ea typeface="Meiryo UI" panose="020B0604030504040204" pitchFamily="50" charset="-128"/>
              <a:cs typeface="ＭＳ Ｐゴシック" pitchFamily="50" charset="-128"/>
            </a:endParaRPr>
          </a:p>
          <a:p>
            <a:pPr fontAlgn="base">
              <a:spcBef>
                <a:spcPct val="0"/>
              </a:spcBef>
              <a:spcAft>
                <a:spcPct val="0"/>
              </a:spcAft>
            </a:pPr>
            <a:r>
              <a:rPr lang="ja-JP" altLang="en-US" sz="1600" dirty="0">
                <a:latin typeface="Meiryo UI" panose="020B0604030504040204" pitchFamily="50" charset="-128"/>
                <a:ea typeface="Meiryo UI" panose="020B0604030504040204" pitchFamily="50" charset="-128"/>
                <a:cs typeface="ＭＳ Ｐゴシック" pitchFamily="50" charset="-128"/>
              </a:rPr>
              <a:t>●大阪府ホームページ</a:t>
            </a:r>
            <a:endParaRPr lang="en-US" altLang="ja-JP" sz="1600" dirty="0">
              <a:latin typeface="Meiryo UI" panose="020B0604030504040204" pitchFamily="50" charset="-128"/>
              <a:ea typeface="Meiryo UI" panose="020B0604030504040204" pitchFamily="50" charset="-128"/>
              <a:cs typeface="ＭＳ Ｐゴシック" pitchFamily="50" charset="-128"/>
            </a:endParaRPr>
          </a:p>
          <a:p>
            <a:pPr fontAlgn="base">
              <a:spcBef>
                <a:spcPct val="0"/>
              </a:spcBef>
              <a:spcAft>
                <a:spcPct val="0"/>
              </a:spcAft>
            </a:pPr>
            <a:r>
              <a:rPr lang="ja-JP" altLang="en-US" sz="1600" dirty="0">
                <a:latin typeface="Meiryo UI" panose="020B0604030504040204" pitchFamily="50" charset="-128"/>
                <a:ea typeface="Meiryo UI" panose="020B0604030504040204" pitchFamily="50" charset="-128"/>
                <a:cs typeface="ＭＳ Ｐゴシック" pitchFamily="50" charset="-128"/>
              </a:rPr>
              <a:t>　</a:t>
            </a:r>
            <a:r>
              <a:rPr lang="ja-JP" altLang="en-US" sz="1400" dirty="0">
                <a:latin typeface="Meiryo UI" panose="020B0604030504040204" pitchFamily="50" charset="-128"/>
                <a:ea typeface="Meiryo UI" panose="020B0604030504040204" pitchFamily="50" charset="-128"/>
                <a:cs typeface="ＭＳ Ｐゴシック" pitchFamily="50" charset="-128"/>
              </a:rPr>
              <a:t>「大阪府私立高等学校等奨学のための給付金（家計急変世帯向け）について」</a:t>
            </a:r>
            <a:endParaRPr lang="en-US" altLang="ja-JP" sz="1400" dirty="0">
              <a:latin typeface="Meiryo UI" panose="020B0604030504040204" pitchFamily="50" charset="-128"/>
              <a:ea typeface="Meiryo UI" panose="020B0604030504040204" pitchFamily="50" charset="-128"/>
              <a:cs typeface="ＭＳ Ｐゴシック" pitchFamily="50" charset="-128"/>
            </a:endParaRPr>
          </a:p>
          <a:p>
            <a:pPr fontAlgn="base">
              <a:spcBef>
                <a:spcPct val="0"/>
              </a:spcBef>
              <a:spcAft>
                <a:spcPct val="0"/>
              </a:spcAft>
            </a:pPr>
            <a:r>
              <a:rPr lang="ja-JP" altLang="en-US" sz="1000" dirty="0">
                <a:latin typeface="Meiryo UI" panose="020B0604030504040204" pitchFamily="50" charset="-128"/>
                <a:ea typeface="Meiryo UI" panose="020B0604030504040204" pitchFamily="50" charset="-128"/>
                <a:cs typeface="ＭＳ Ｐゴシック" pitchFamily="50" charset="-128"/>
              </a:rPr>
              <a:t>　</a:t>
            </a:r>
            <a:r>
              <a:rPr lang="ja-JP" altLang="en-US" sz="1100" dirty="0">
                <a:latin typeface="Meiryo UI" panose="020B0604030504040204" pitchFamily="50" charset="-128"/>
                <a:ea typeface="Meiryo UI" panose="020B0604030504040204" pitchFamily="50" charset="-128"/>
                <a:cs typeface="ＭＳ Ｐゴシック" pitchFamily="50" charset="-128"/>
              </a:rPr>
              <a:t>　</a:t>
            </a:r>
            <a:r>
              <a:rPr lang="en-US" altLang="ja-JP" sz="1100" dirty="0">
                <a:latin typeface="Meiryo UI" panose="020B0604030504040204" pitchFamily="50" charset="-128"/>
                <a:ea typeface="Meiryo UI" panose="020B0604030504040204" pitchFamily="50" charset="-128"/>
                <a:cs typeface="ＭＳ Ｐゴシック" pitchFamily="50" charset="-128"/>
              </a:rPr>
              <a:t>https://www.pref.osaka.lg.jp/shigaku/shigakumushouka/kyuhen_syuuti.html</a:t>
            </a:r>
            <a:r>
              <a:rPr lang="ja-JP" altLang="en-US" sz="1000" dirty="0">
                <a:latin typeface="Meiryo UI" panose="020B0604030504040204" pitchFamily="50" charset="-128"/>
                <a:ea typeface="Meiryo UI" panose="020B0604030504040204" pitchFamily="50" charset="-128"/>
                <a:cs typeface="ＭＳ Ｐゴシック" pitchFamily="50" charset="-128"/>
              </a:rPr>
              <a:t>　　　　　　　　　　　　　　　　　　　　　　　　　　　　　　　　　　　　　　　　　　　　</a:t>
            </a:r>
            <a:endParaRPr lang="ja-JP" altLang="en-US" sz="800" dirty="0">
              <a:latin typeface="Meiryo UI" panose="020B0604030504040204" pitchFamily="50" charset="-128"/>
              <a:ea typeface="Meiryo UI" panose="020B0604030504040204" pitchFamily="50" charset="-128"/>
              <a:cs typeface="ＭＳ Ｐゴシック" pitchFamily="50" charset="-128"/>
            </a:endParaRPr>
          </a:p>
        </p:txBody>
      </p:sp>
      <p:pic>
        <p:nvPicPr>
          <p:cNvPr id="14" name="図 13">
            <a:extLst>
              <a:ext uri="{FF2B5EF4-FFF2-40B4-BE49-F238E27FC236}">
                <a16:creationId xmlns:a16="http://schemas.microsoft.com/office/drawing/2014/main" id="{19A785C1-5D14-42A7-BF0E-32655D7AA3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31516" y="8224206"/>
            <a:ext cx="899667" cy="899667"/>
          </a:xfrm>
          <a:prstGeom prst="rect">
            <a:avLst/>
          </a:prstGeom>
          <a:ln>
            <a:solidFill>
              <a:schemeClr val="tx1"/>
            </a:solidFill>
          </a:ln>
        </p:spPr>
      </p:pic>
      <p:grpSp>
        <p:nvGrpSpPr>
          <p:cNvPr id="15" name="グループ化 14">
            <a:extLst>
              <a:ext uri="{FF2B5EF4-FFF2-40B4-BE49-F238E27FC236}">
                <a16:creationId xmlns:a16="http://schemas.microsoft.com/office/drawing/2014/main" id="{9035BD2E-FDDA-41EF-8EDB-E222C2480F1F}"/>
              </a:ext>
            </a:extLst>
          </p:cNvPr>
          <p:cNvGrpSpPr/>
          <p:nvPr/>
        </p:nvGrpSpPr>
        <p:grpSpPr>
          <a:xfrm>
            <a:off x="136674" y="267172"/>
            <a:ext cx="6852559" cy="366963"/>
            <a:chOff x="266444" y="6254267"/>
            <a:chExt cx="6852559" cy="366963"/>
          </a:xfrm>
        </p:grpSpPr>
        <p:sp>
          <p:nvSpPr>
            <p:cNvPr id="16" name="Line 6">
              <a:extLst>
                <a:ext uri="{FF2B5EF4-FFF2-40B4-BE49-F238E27FC236}">
                  <a16:creationId xmlns:a16="http://schemas.microsoft.com/office/drawing/2014/main" id="{6463F1FB-95D9-421B-BBDB-45A549E385EB}"/>
                </a:ext>
              </a:extLst>
            </p:cNvPr>
            <p:cNvSpPr>
              <a:spLocks noChangeShapeType="1"/>
            </p:cNvSpPr>
            <p:nvPr/>
          </p:nvSpPr>
          <p:spPr bwMode="auto">
            <a:xfrm flipV="1">
              <a:off x="266444" y="6548677"/>
              <a:ext cx="6852559" cy="6719"/>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solidFill>
                  <a:schemeClr val="bg1"/>
                </a:solidFill>
                <a:latin typeface="Meiryo UI" panose="020B0604030504040204" pitchFamily="50" charset="-128"/>
                <a:ea typeface="Meiryo UI" panose="020B0604030504040204" pitchFamily="50" charset="-128"/>
              </a:endParaRPr>
            </a:p>
          </p:txBody>
        </p:sp>
        <p:sp>
          <p:nvSpPr>
            <p:cNvPr id="17" name="AutoShape 7">
              <a:extLst>
                <a:ext uri="{FF2B5EF4-FFF2-40B4-BE49-F238E27FC236}">
                  <a16:creationId xmlns:a16="http://schemas.microsoft.com/office/drawing/2014/main" id="{A1BB9FB5-1E79-49B6-B6E8-A76073CA8631}"/>
                </a:ext>
              </a:extLst>
            </p:cNvPr>
            <p:cNvSpPr>
              <a:spLocks noChangeArrowheads="1"/>
            </p:cNvSpPr>
            <p:nvPr/>
          </p:nvSpPr>
          <p:spPr bwMode="auto">
            <a:xfrm>
              <a:off x="266445" y="6254267"/>
              <a:ext cx="1522792" cy="366963"/>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rPr>
                <a:t>申請について</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graphicFrame>
        <p:nvGraphicFramePr>
          <p:cNvPr id="19" name="表 80">
            <a:extLst>
              <a:ext uri="{FF2B5EF4-FFF2-40B4-BE49-F238E27FC236}">
                <a16:creationId xmlns:a16="http://schemas.microsoft.com/office/drawing/2014/main" id="{C300FC45-5D5D-41DA-B600-E182C2938E02}"/>
              </a:ext>
            </a:extLst>
          </p:cNvPr>
          <p:cNvGraphicFramePr>
            <a:graphicFrameLocks noGrp="1"/>
          </p:cNvGraphicFramePr>
          <p:nvPr/>
        </p:nvGraphicFramePr>
        <p:xfrm>
          <a:off x="245534" y="919653"/>
          <a:ext cx="6722532" cy="1828800"/>
        </p:xfrm>
        <a:graphic>
          <a:graphicData uri="http://schemas.openxmlformats.org/drawingml/2006/table">
            <a:tbl>
              <a:tblPr firstRow="1" bandRow="1">
                <a:tableStyleId>{5C22544A-7EE6-4342-B048-85BDC9FD1C3A}</a:tableStyleId>
              </a:tblPr>
              <a:tblGrid>
                <a:gridCol w="6722532">
                  <a:extLst>
                    <a:ext uri="{9D8B030D-6E8A-4147-A177-3AD203B41FA5}">
                      <a16:colId xmlns:a16="http://schemas.microsoft.com/office/drawing/2014/main" val="125364823"/>
                    </a:ext>
                  </a:extLst>
                </a:gridCol>
              </a:tblGrid>
              <a:tr h="1721948">
                <a:tc>
                  <a:txBody>
                    <a:bodyPr/>
                    <a:lstStyle/>
                    <a:p>
                      <a:pPr marL="0" marR="0" lvl="0" indent="0" algn="l" defTabSz="946404" rtl="0" eaLnBrk="1" fontAlgn="auto" latinLnBrk="0" hangingPunct="1">
                        <a:lnSpc>
                          <a:spcPct val="100000"/>
                        </a:lnSpc>
                        <a:spcBef>
                          <a:spcPts val="0"/>
                        </a:spcBef>
                        <a:spcAft>
                          <a:spcPts val="0"/>
                        </a:spcAft>
                        <a:buClrTx/>
                        <a:buSzTx/>
                        <a:buFontTx/>
                        <a:buNone/>
                        <a:tabLst/>
                        <a:defRPr/>
                      </a:pPr>
                      <a:endParaRPr kumimoji="1" lang="en-US" altLang="ja-JP" sz="1600" b="0" dirty="0">
                        <a:solidFill>
                          <a:schemeClr val="tx1"/>
                        </a:solidFill>
                        <a:latin typeface="Meiryo UI" panose="020B0604030504040204" pitchFamily="50" charset="-128"/>
                        <a:ea typeface="Meiryo UI" panose="020B0604030504040204" pitchFamily="50" charset="-128"/>
                      </a:endParaRP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en-US" altLang="ja-JP" sz="1600" b="0" dirty="0">
                          <a:solidFill>
                            <a:schemeClr val="tx1"/>
                          </a:solidFill>
                          <a:latin typeface="Meiryo UI" panose="020B0604030504040204" pitchFamily="50" charset="-128"/>
                          <a:ea typeface="Meiryo UI" panose="020B0604030504040204" pitchFamily="50" charset="-128"/>
                        </a:rPr>
                        <a:t>【</a:t>
                      </a:r>
                      <a:r>
                        <a:rPr kumimoji="1" lang="ja-JP" altLang="en-US" sz="1600" b="0" dirty="0">
                          <a:solidFill>
                            <a:schemeClr val="tx1"/>
                          </a:solidFill>
                          <a:latin typeface="Meiryo UI" panose="020B0604030504040204" pitchFamily="50" charset="-128"/>
                          <a:ea typeface="Meiryo UI" panose="020B0604030504040204" pitchFamily="50" charset="-128"/>
                        </a:rPr>
                        <a:t>申請方法</a:t>
                      </a:r>
                      <a:r>
                        <a:rPr kumimoji="1" lang="en-US" altLang="ja-JP" sz="1600" b="0" dirty="0">
                          <a:solidFill>
                            <a:schemeClr val="tx1"/>
                          </a:solidFill>
                          <a:latin typeface="Meiryo UI" panose="020B0604030504040204" pitchFamily="50" charset="-128"/>
                          <a:ea typeface="Meiryo UI" panose="020B0604030504040204" pitchFamily="50" charset="-128"/>
                        </a:rPr>
                        <a:t>】</a:t>
                      </a: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☛大阪府認可校に在学している生徒の保護者は、</a:t>
                      </a:r>
                      <a:r>
                        <a:rPr kumimoji="1" lang="ja-JP" altLang="en-US" sz="1400" b="1" dirty="0">
                          <a:solidFill>
                            <a:schemeClr val="tx1"/>
                          </a:solidFill>
                          <a:latin typeface="Meiryo UI" panose="020B0604030504040204" pitchFamily="50" charset="-128"/>
                          <a:ea typeface="Meiryo UI" panose="020B0604030504040204" pitchFamily="50" charset="-128"/>
                        </a:rPr>
                        <a:t>在学する学校に申請書及び必要書類を提出</a:t>
                      </a:r>
                      <a:r>
                        <a:rPr kumimoji="1" lang="ja-JP" altLang="en-US" sz="1400" b="0" dirty="0">
                          <a:solidFill>
                            <a:schemeClr val="tx1"/>
                          </a:solidFill>
                          <a:latin typeface="Meiryo UI" panose="020B0604030504040204" pitchFamily="50" charset="-128"/>
                          <a:ea typeface="Meiryo UI" panose="020B0604030504040204" pitchFamily="50" charset="-128"/>
                        </a:rPr>
                        <a:t>してください。</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en-US" altLang="ja-JP" sz="1200" b="0" dirty="0">
                          <a:solidFill>
                            <a:srgbClr val="FF0000"/>
                          </a:solidFill>
                          <a:latin typeface="Meiryo UI" panose="020B0604030504040204" pitchFamily="50" charset="-128"/>
                          <a:ea typeface="Meiryo UI" panose="020B0604030504040204" pitchFamily="50" charset="-128"/>
                        </a:rPr>
                        <a:t>※</a:t>
                      </a:r>
                      <a:r>
                        <a:rPr kumimoji="1" lang="ja-JP" altLang="en-US" sz="1200" b="0" dirty="0">
                          <a:solidFill>
                            <a:srgbClr val="FF0000"/>
                          </a:solidFill>
                          <a:latin typeface="Meiryo UI" panose="020B0604030504040204" pitchFamily="50" charset="-128"/>
                          <a:ea typeface="Meiryo UI" panose="020B0604030504040204" pitchFamily="50" charset="-128"/>
                        </a:rPr>
                        <a:t>大阪府内の学校であっても、府認可校でなければ、下記送付先まで直接郵送してください。</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0" marR="0" lvl="0" indent="0" algn="l" defTabSz="946404" rtl="0" eaLnBrk="1" fontAlgn="auto" latinLnBrk="0" hangingPunct="1">
                        <a:lnSpc>
                          <a:spcPct val="100000"/>
                        </a:lnSpc>
                        <a:spcBef>
                          <a:spcPts val="0"/>
                        </a:spcBef>
                        <a:spcAft>
                          <a:spcPts val="0"/>
                        </a:spcAft>
                        <a:buClrTx/>
                        <a:buSzTx/>
                        <a:buFontTx/>
                        <a:buNone/>
                        <a:tabLst/>
                        <a:defRPr/>
                      </a:pPr>
                      <a:endParaRPr kumimoji="1" lang="en-US" altLang="ja-JP" sz="1000" b="0" dirty="0">
                        <a:solidFill>
                          <a:schemeClr val="tx1"/>
                        </a:solidFill>
                        <a:latin typeface="Meiryo UI" panose="020B0604030504040204" pitchFamily="50" charset="-128"/>
                        <a:ea typeface="Meiryo UI" panose="020B0604030504040204" pitchFamily="50" charset="-128"/>
                      </a:endParaRP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en-US" altLang="ja-JP" sz="1600" b="0" dirty="0">
                          <a:solidFill>
                            <a:schemeClr val="tx1"/>
                          </a:solidFill>
                          <a:latin typeface="Meiryo UI" panose="020B0604030504040204" pitchFamily="50" charset="-128"/>
                          <a:ea typeface="Meiryo UI" panose="020B0604030504040204" pitchFamily="50" charset="-128"/>
                        </a:rPr>
                        <a:t>【</a:t>
                      </a:r>
                      <a:r>
                        <a:rPr kumimoji="1" lang="ja-JP" altLang="en-US" sz="1600" b="0" dirty="0">
                          <a:solidFill>
                            <a:schemeClr val="tx1"/>
                          </a:solidFill>
                          <a:latin typeface="Meiryo UI" panose="020B0604030504040204" pitchFamily="50" charset="-128"/>
                          <a:ea typeface="Meiryo UI" panose="020B0604030504040204" pitchFamily="50" charset="-128"/>
                        </a:rPr>
                        <a:t>申請期限</a:t>
                      </a:r>
                      <a:r>
                        <a:rPr kumimoji="1" lang="en-US" altLang="ja-JP" sz="1600" b="0" dirty="0">
                          <a:solidFill>
                            <a:schemeClr val="tx1"/>
                          </a:solidFill>
                          <a:latin typeface="Meiryo UI" panose="020B0604030504040204" pitchFamily="50" charset="-128"/>
                          <a:ea typeface="Meiryo UI" panose="020B0604030504040204" pitchFamily="50" charset="-128"/>
                        </a:rPr>
                        <a:t>】</a:t>
                      </a: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Meiryo UI" panose="020B0604030504040204" pitchFamily="50" charset="-128"/>
                          <a:ea typeface="Meiryo UI" panose="020B0604030504040204" pitchFamily="50" charset="-128"/>
                        </a:rPr>
                        <a:t>☛</a:t>
                      </a:r>
                      <a:r>
                        <a:rPr kumimoji="1" lang="ja-JP" altLang="en-US" sz="1600" b="1" dirty="0">
                          <a:solidFill>
                            <a:schemeClr val="tx1"/>
                          </a:solidFill>
                          <a:latin typeface="Meiryo UI" panose="020B0604030504040204" pitchFamily="50" charset="-128"/>
                          <a:ea typeface="Meiryo UI" panose="020B0604030504040204" pitchFamily="50" charset="-128"/>
                        </a:rPr>
                        <a:t>学校が定める期日</a:t>
                      </a:r>
                      <a:endParaRPr kumimoji="1" lang="en-US" altLang="ja-JP" sz="1600" b="0" dirty="0">
                        <a:solidFill>
                          <a:schemeClr val="tx1"/>
                        </a:solidFill>
                        <a:latin typeface="Meiryo UI" panose="020B0604030504040204" pitchFamily="50" charset="-128"/>
                        <a:ea typeface="Meiryo UI" panose="020B0604030504040204" pitchFamily="50" charset="-128"/>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F4DBD8"/>
                    </a:solidFill>
                  </a:tcPr>
                </a:tc>
                <a:extLst>
                  <a:ext uri="{0D108BD9-81ED-4DB2-BD59-A6C34878D82A}">
                    <a16:rowId xmlns:a16="http://schemas.microsoft.com/office/drawing/2014/main" val="1756985698"/>
                  </a:ext>
                </a:extLst>
              </a:tr>
            </a:tbl>
          </a:graphicData>
        </a:graphic>
      </p:graphicFrame>
      <p:sp>
        <p:nvSpPr>
          <p:cNvPr id="20" name="スライド番号プレースホルダー 3">
            <a:extLst>
              <a:ext uri="{FF2B5EF4-FFF2-40B4-BE49-F238E27FC236}">
                <a16:creationId xmlns:a16="http://schemas.microsoft.com/office/drawing/2014/main" id="{31D604A8-1A13-4BB6-B1EE-A54D0399EF55}"/>
              </a:ext>
            </a:extLst>
          </p:cNvPr>
          <p:cNvSpPr txBox="1">
            <a:spLocks/>
          </p:cNvSpPr>
          <p:nvPr/>
        </p:nvSpPr>
        <p:spPr>
          <a:xfrm>
            <a:off x="2760345" y="9195787"/>
            <a:ext cx="1680210" cy="517598"/>
          </a:xfrm>
          <a:prstGeom prst="rect">
            <a:avLst/>
          </a:prstGeom>
        </p:spPr>
        <p:txBody>
          <a:bodyPr vert="horz" lIns="94640" tIns="47320" rIns="94640" bIns="47320" rtlCol="0" anchor="ctr"/>
          <a:lstStyle>
            <a:defPPr>
              <a:defRPr lang="ja-JP"/>
            </a:defPPr>
            <a:lvl1pPr marL="0" algn="r" defTabSz="946404" rtl="0" eaLnBrk="1" latinLnBrk="0" hangingPunct="1">
              <a:defRPr kumimoji="1" sz="1200" kern="1200">
                <a:solidFill>
                  <a:schemeClr val="tx1">
                    <a:tint val="75000"/>
                  </a:schemeClr>
                </a:solidFill>
                <a:latin typeface="+mn-lt"/>
                <a:ea typeface="+mn-ea"/>
                <a:cs typeface="+mn-cs"/>
              </a:defRPr>
            </a:lvl1pPr>
            <a:lvl2pPr marL="473202" algn="l" defTabSz="946404" rtl="0" eaLnBrk="1" latinLnBrk="0" hangingPunct="1">
              <a:defRPr kumimoji="1" sz="1900" kern="1200">
                <a:solidFill>
                  <a:schemeClr val="tx1"/>
                </a:solidFill>
                <a:latin typeface="+mn-lt"/>
                <a:ea typeface="+mn-ea"/>
                <a:cs typeface="+mn-cs"/>
              </a:defRPr>
            </a:lvl2pPr>
            <a:lvl3pPr marL="946404" algn="l" defTabSz="946404" rtl="0" eaLnBrk="1" latinLnBrk="0" hangingPunct="1">
              <a:defRPr kumimoji="1" sz="1900" kern="1200">
                <a:solidFill>
                  <a:schemeClr val="tx1"/>
                </a:solidFill>
                <a:latin typeface="+mn-lt"/>
                <a:ea typeface="+mn-ea"/>
                <a:cs typeface="+mn-cs"/>
              </a:defRPr>
            </a:lvl3pPr>
            <a:lvl4pPr marL="1419606" algn="l" defTabSz="946404" rtl="0" eaLnBrk="1" latinLnBrk="0" hangingPunct="1">
              <a:defRPr kumimoji="1" sz="1900" kern="1200">
                <a:solidFill>
                  <a:schemeClr val="tx1"/>
                </a:solidFill>
                <a:latin typeface="+mn-lt"/>
                <a:ea typeface="+mn-ea"/>
                <a:cs typeface="+mn-cs"/>
              </a:defRPr>
            </a:lvl4pPr>
            <a:lvl5pPr marL="1892808" algn="l" defTabSz="946404" rtl="0" eaLnBrk="1" latinLnBrk="0" hangingPunct="1">
              <a:defRPr kumimoji="1" sz="1900" kern="1200">
                <a:solidFill>
                  <a:schemeClr val="tx1"/>
                </a:solidFill>
                <a:latin typeface="+mn-lt"/>
                <a:ea typeface="+mn-ea"/>
                <a:cs typeface="+mn-cs"/>
              </a:defRPr>
            </a:lvl5pPr>
            <a:lvl6pPr marL="2366010" algn="l" defTabSz="946404" rtl="0" eaLnBrk="1" latinLnBrk="0" hangingPunct="1">
              <a:defRPr kumimoji="1" sz="1900" kern="1200">
                <a:solidFill>
                  <a:schemeClr val="tx1"/>
                </a:solidFill>
                <a:latin typeface="+mn-lt"/>
                <a:ea typeface="+mn-ea"/>
                <a:cs typeface="+mn-cs"/>
              </a:defRPr>
            </a:lvl6pPr>
            <a:lvl7pPr marL="2839212" algn="l" defTabSz="946404" rtl="0" eaLnBrk="1" latinLnBrk="0" hangingPunct="1">
              <a:defRPr kumimoji="1" sz="1900" kern="1200">
                <a:solidFill>
                  <a:schemeClr val="tx1"/>
                </a:solidFill>
                <a:latin typeface="+mn-lt"/>
                <a:ea typeface="+mn-ea"/>
                <a:cs typeface="+mn-cs"/>
              </a:defRPr>
            </a:lvl7pPr>
            <a:lvl8pPr marL="3312414" algn="l" defTabSz="946404" rtl="0" eaLnBrk="1" latinLnBrk="0" hangingPunct="1">
              <a:defRPr kumimoji="1" sz="1900" kern="1200">
                <a:solidFill>
                  <a:schemeClr val="tx1"/>
                </a:solidFill>
                <a:latin typeface="+mn-lt"/>
                <a:ea typeface="+mn-ea"/>
                <a:cs typeface="+mn-cs"/>
              </a:defRPr>
            </a:lvl8pPr>
            <a:lvl9pPr marL="3785616" algn="l" defTabSz="946404" rtl="0" eaLnBrk="1" latinLnBrk="0" hangingPunct="1">
              <a:defRPr kumimoji="1" sz="1900" kern="1200">
                <a:solidFill>
                  <a:schemeClr val="tx1"/>
                </a:solidFill>
                <a:latin typeface="+mn-lt"/>
                <a:ea typeface="+mn-ea"/>
                <a:cs typeface="+mn-cs"/>
              </a:defRPr>
            </a:lvl9pPr>
          </a:lstStyle>
          <a:p>
            <a:pPr algn="ctr"/>
            <a:fld id="{4074EEB8-9896-4BFA-86EE-39DB9FEDAC71}" type="slidenum">
              <a:rPr lang="ja-JP" altLang="en-US" smtClean="0"/>
              <a:pPr algn="ctr"/>
              <a:t>6</a:t>
            </a:fld>
            <a:endParaRPr lang="ja-JP" altLang="en-US" dirty="0"/>
          </a:p>
        </p:txBody>
      </p:sp>
      <p:sp>
        <p:nvSpPr>
          <p:cNvPr id="3" name="テキスト ボックス 2">
            <a:extLst>
              <a:ext uri="{FF2B5EF4-FFF2-40B4-BE49-F238E27FC236}">
                <a16:creationId xmlns:a16="http://schemas.microsoft.com/office/drawing/2014/main" id="{D8E9D222-9096-4B60-8526-16F5FA06EBA4}"/>
              </a:ext>
            </a:extLst>
          </p:cNvPr>
          <p:cNvSpPr txBox="1"/>
          <p:nvPr/>
        </p:nvSpPr>
        <p:spPr>
          <a:xfrm>
            <a:off x="143933" y="787399"/>
            <a:ext cx="3335867" cy="338554"/>
          </a:xfrm>
          <a:prstGeom prst="rect">
            <a:avLst/>
          </a:prstGeom>
        </p:spPr>
        <p:style>
          <a:lnRef idx="0">
            <a:schemeClr val="accent2"/>
          </a:lnRef>
          <a:fillRef idx="3">
            <a:schemeClr val="accent2"/>
          </a:fillRef>
          <a:effectRef idx="3">
            <a:schemeClr val="accent2"/>
          </a:effectRef>
          <a:fontRef idx="minor">
            <a:schemeClr val="lt1"/>
          </a:fontRef>
        </p:style>
        <p:txBody>
          <a:bodyPr wrap="square" rtlCol="0">
            <a:spAutoFit/>
          </a:bodyPr>
          <a:lstStyle/>
          <a:p>
            <a:r>
              <a:rPr kumimoji="1" lang="ja-JP" altLang="en-US" sz="1600" b="1" dirty="0">
                <a:latin typeface="Meiryo UI" panose="020B0604030504040204" pitchFamily="50" charset="-128"/>
                <a:ea typeface="Meiryo UI" panose="020B0604030504040204" pitchFamily="50" charset="-128"/>
              </a:rPr>
              <a:t>　大阪府認可校</a:t>
            </a:r>
            <a:r>
              <a:rPr lang="ja-JP" altLang="en-US" sz="1600" b="1" dirty="0">
                <a:latin typeface="Meiryo UI" panose="020B0604030504040204" pitchFamily="50" charset="-128"/>
                <a:ea typeface="Meiryo UI" panose="020B0604030504040204" pitchFamily="50" charset="-128"/>
              </a:rPr>
              <a:t>に在学している</a:t>
            </a:r>
            <a:r>
              <a:rPr kumimoji="1" lang="ja-JP" altLang="en-US" sz="1600" b="1" dirty="0">
                <a:latin typeface="Meiryo UI" panose="020B0604030504040204" pitchFamily="50" charset="-128"/>
                <a:ea typeface="Meiryo UI" panose="020B0604030504040204" pitchFamily="50" charset="-128"/>
              </a:rPr>
              <a:t>場合</a:t>
            </a:r>
          </a:p>
        </p:txBody>
      </p:sp>
      <p:graphicFrame>
        <p:nvGraphicFramePr>
          <p:cNvPr id="21" name="表 80">
            <a:extLst>
              <a:ext uri="{FF2B5EF4-FFF2-40B4-BE49-F238E27FC236}">
                <a16:creationId xmlns:a16="http://schemas.microsoft.com/office/drawing/2014/main" id="{EB2EF73B-8195-4B96-AFF0-2786D040ACBA}"/>
              </a:ext>
            </a:extLst>
          </p:cNvPr>
          <p:cNvGraphicFramePr>
            <a:graphicFrameLocks noGrp="1"/>
          </p:cNvGraphicFramePr>
          <p:nvPr>
            <p:extLst>
              <p:ext uri="{D42A27DB-BD31-4B8C-83A1-F6EECF244321}">
                <p14:modId xmlns:p14="http://schemas.microsoft.com/office/powerpoint/2010/main" val="3406009931"/>
              </p:ext>
            </p:extLst>
          </p:nvPr>
        </p:nvGraphicFramePr>
        <p:xfrm>
          <a:off x="270933" y="2926248"/>
          <a:ext cx="6705600" cy="3230880"/>
        </p:xfrm>
        <a:graphic>
          <a:graphicData uri="http://schemas.openxmlformats.org/drawingml/2006/table">
            <a:tbl>
              <a:tblPr firstRow="1" bandRow="1">
                <a:tableStyleId>{5C22544A-7EE6-4342-B048-85BDC9FD1C3A}</a:tableStyleId>
              </a:tblPr>
              <a:tblGrid>
                <a:gridCol w="6705600">
                  <a:extLst>
                    <a:ext uri="{9D8B030D-6E8A-4147-A177-3AD203B41FA5}">
                      <a16:colId xmlns:a16="http://schemas.microsoft.com/office/drawing/2014/main" val="125364823"/>
                    </a:ext>
                  </a:extLst>
                </a:gridCol>
              </a:tblGrid>
              <a:tr h="3182575">
                <a:tc>
                  <a:txBody>
                    <a:bodyPr/>
                    <a:lstStyle/>
                    <a:p>
                      <a:pPr marL="0" marR="0" lvl="0" indent="0" algn="l" defTabSz="946404" rtl="0" eaLnBrk="1" fontAlgn="auto" latinLnBrk="0" hangingPunct="1">
                        <a:lnSpc>
                          <a:spcPct val="100000"/>
                        </a:lnSpc>
                        <a:spcBef>
                          <a:spcPts val="0"/>
                        </a:spcBef>
                        <a:spcAft>
                          <a:spcPts val="0"/>
                        </a:spcAft>
                        <a:buClrTx/>
                        <a:buSzTx/>
                        <a:buFontTx/>
                        <a:buNone/>
                        <a:tabLst/>
                        <a:defRPr/>
                      </a:pPr>
                      <a:endParaRPr kumimoji="1" lang="en-US" altLang="ja-JP" sz="1600" b="0" dirty="0">
                        <a:solidFill>
                          <a:schemeClr val="tx1"/>
                        </a:solidFill>
                        <a:latin typeface="Meiryo UI" panose="020B0604030504040204" pitchFamily="50" charset="-128"/>
                        <a:ea typeface="Meiryo UI" panose="020B0604030504040204" pitchFamily="50" charset="-128"/>
                      </a:endParaRP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en-US" altLang="ja-JP" sz="1600" b="0" dirty="0">
                          <a:solidFill>
                            <a:schemeClr val="tx1"/>
                          </a:solidFill>
                          <a:latin typeface="Meiryo UI" panose="020B0604030504040204" pitchFamily="50" charset="-128"/>
                          <a:ea typeface="Meiryo UI" panose="020B0604030504040204" pitchFamily="50" charset="-128"/>
                        </a:rPr>
                        <a:t>【</a:t>
                      </a:r>
                      <a:r>
                        <a:rPr kumimoji="1" lang="ja-JP" altLang="en-US" sz="1600" b="0" dirty="0">
                          <a:solidFill>
                            <a:schemeClr val="tx1"/>
                          </a:solidFill>
                          <a:latin typeface="Meiryo UI" panose="020B0604030504040204" pitchFamily="50" charset="-128"/>
                          <a:ea typeface="Meiryo UI" panose="020B0604030504040204" pitchFamily="50" charset="-128"/>
                        </a:rPr>
                        <a:t>申請方法</a:t>
                      </a:r>
                      <a:r>
                        <a:rPr kumimoji="1" lang="en-US" altLang="ja-JP" sz="1600" b="0" dirty="0">
                          <a:solidFill>
                            <a:schemeClr val="tx1"/>
                          </a:solidFill>
                          <a:latin typeface="Meiryo UI" panose="020B0604030504040204" pitchFamily="50" charset="-128"/>
                          <a:ea typeface="Meiryo UI" panose="020B0604030504040204" pitchFamily="50" charset="-128"/>
                        </a:rPr>
                        <a:t>】</a:t>
                      </a: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☛申請書をダウンロードのうえ、</a:t>
                      </a:r>
                      <a:r>
                        <a:rPr kumimoji="1" lang="ja-JP" altLang="en-US" sz="1400" b="1" dirty="0">
                          <a:solidFill>
                            <a:srgbClr val="FF0000"/>
                          </a:solidFill>
                          <a:latin typeface="Meiryo UI" panose="020B0604030504040204" pitchFamily="50" charset="-128"/>
                          <a:ea typeface="Meiryo UI" panose="020B0604030504040204" pitchFamily="50" charset="-128"/>
                        </a:rPr>
                        <a:t>以下の送付先へ申請書及び必要書類を郵送</a:t>
                      </a:r>
                      <a:r>
                        <a:rPr kumimoji="1" lang="ja-JP" altLang="en-US" sz="1400" b="0" dirty="0">
                          <a:solidFill>
                            <a:schemeClr val="tx1"/>
                          </a:solidFill>
                          <a:latin typeface="Meiryo UI" panose="020B0604030504040204" pitchFamily="50" charset="-128"/>
                          <a:ea typeface="Meiryo UI" panose="020B0604030504040204" pitchFamily="50" charset="-128"/>
                        </a:rPr>
                        <a:t>してください。</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l" defTabSz="946404" rtl="0" eaLnBrk="1" fontAlgn="auto" latinLnBrk="0" hangingPunct="1">
                        <a:lnSpc>
                          <a:spcPct val="100000"/>
                        </a:lnSpc>
                        <a:spcBef>
                          <a:spcPts val="0"/>
                        </a:spcBef>
                        <a:spcAft>
                          <a:spcPts val="0"/>
                        </a:spcAft>
                        <a:buClrTx/>
                        <a:buSzTx/>
                        <a:buFontTx/>
                        <a:buNone/>
                        <a:tabLst/>
                        <a:defRPr/>
                      </a:pPr>
                      <a:endParaRPr kumimoji="1" lang="en-US" altLang="ja-JP" sz="1000" b="0" dirty="0">
                        <a:solidFill>
                          <a:schemeClr val="tx1"/>
                        </a:solidFill>
                        <a:latin typeface="Meiryo UI" panose="020B0604030504040204" pitchFamily="50" charset="-128"/>
                        <a:ea typeface="Meiryo UI" panose="020B0604030504040204" pitchFamily="50" charset="-128"/>
                      </a:endParaRP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en-US" altLang="ja-JP" sz="1600" b="0" dirty="0">
                          <a:solidFill>
                            <a:schemeClr val="tx1"/>
                          </a:solidFill>
                          <a:latin typeface="Meiryo UI" panose="020B0604030504040204" pitchFamily="50" charset="-128"/>
                          <a:ea typeface="Meiryo UI" panose="020B0604030504040204" pitchFamily="50" charset="-128"/>
                        </a:rPr>
                        <a:t>【</a:t>
                      </a:r>
                      <a:r>
                        <a:rPr kumimoji="1" lang="ja-JP" altLang="en-US" sz="1600" b="0" dirty="0">
                          <a:solidFill>
                            <a:schemeClr val="tx1"/>
                          </a:solidFill>
                          <a:latin typeface="Meiryo UI" panose="020B0604030504040204" pitchFamily="50" charset="-128"/>
                          <a:ea typeface="Meiryo UI" panose="020B0604030504040204" pitchFamily="50" charset="-128"/>
                        </a:rPr>
                        <a:t>送付先</a:t>
                      </a:r>
                      <a:r>
                        <a:rPr kumimoji="1" lang="en-US" altLang="ja-JP" sz="1600" b="0" dirty="0">
                          <a:solidFill>
                            <a:schemeClr val="tx1"/>
                          </a:solidFill>
                          <a:latin typeface="Meiryo UI" panose="020B0604030504040204" pitchFamily="50" charset="-128"/>
                          <a:ea typeface="Meiryo UI" panose="020B0604030504040204" pitchFamily="50" charset="-128"/>
                        </a:rPr>
                        <a:t>】</a:t>
                      </a: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Meiryo UI" panose="020B0604030504040204" pitchFamily="50" charset="-128"/>
                          <a:ea typeface="Meiryo UI" panose="020B0604030504040204" pitchFamily="50" charset="-128"/>
                        </a:rPr>
                        <a:t>　</a:t>
                      </a:r>
                      <a:r>
                        <a:rPr kumimoji="1" lang="ja-JP" altLang="en-US" sz="1600" b="1" dirty="0">
                          <a:solidFill>
                            <a:schemeClr val="tx1"/>
                          </a:solidFill>
                          <a:latin typeface="Meiryo UI" panose="020B0604030504040204" pitchFamily="50" charset="-128"/>
                          <a:ea typeface="Meiryo UI" panose="020B0604030504040204" pitchFamily="50" charset="-128"/>
                        </a:rPr>
                        <a:t>〒</a:t>
                      </a:r>
                      <a:r>
                        <a:rPr kumimoji="1" lang="en-US" altLang="ja-JP" sz="1600" b="1" dirty="0">
                          <a:solidFill>
                            <a:schemeClr val="tx1"/>
                          </a:solidFill>
                          <a:latin typeface="Meiryo UI" panose="020B0604030504040204" pitchFamily="50" charset="-128"/>
                          <a:ea typeface="Meiryo UI" panose="020B0604030504040204" pitchFamily="50" charset="-128"/>
                        </a:rPr>
                        <a:t>564-0051</a:t>
                      </a:r>
                      <a:r>
                        <a:rPr kumimoji="1" lang="ja-JP" altLang="en-US" sz="1600" b="1" dirty="0">
                          <a:solidFill>
                            <a:schemeClr val="tx1"/>
                          </a:solidFill>
                          <a:latin typeface="Meiryo UI" panose="020B0604030504040204" pitchFamily="50" charset="-128"/>
                          <a:ea typeface="Meiryo UI" panose="020B0604030504040204" pitchFamily="50" charset="-128"/>
                        </a:rPr>
                        <a:t>　大阪府吹田市豊津町９ー１　</a:t>
                      </a:r>
                      <a:r>
                        <a:rPr kumimoji="1" lang="zh-CN" altLang="en-US" sz="1600" b="1" dirty="0">
                          <a:solidFill>
                            <a:schemeClr val="tx1"/>
                          </a:solidFill>
                          <a:latin typeface="Meiryo UI" panose="020B0604030504040204" pitchFamily="50" charset="-128"/>
                          <a:ea typeface="Meiryo UI" panose="020B0604030504040204" pitchFamily="50" charset="-128"/>
                        </a:rPr>
                        <a:t>ＥＤＧＥ江坂</a:t>
                      </a:r>
                      <a:endParaRPr kumimoji="1" lang="en-US" altLang="ja-JP" sz="1600" b="1" dirty="0">
                        <a:solidFill>
                          <a:schemeClr val="tx1"/>
                        </a:solidFill>
                        <a:latin typeface="Meiryo UI" panose="020B0604030504040204" pitchFamily="50" charset="-128"/>
                        <a:ea typeface="Meiryo UI" panose="020B0604030504040204" pitchFamily="50" charset="-128"/>
                      </a:endParaRP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tx1"/>
                          </a:solidFill>
                          <a:latin typeface="Meiryo UI" panose="020B0604030504040204" pitchFamily="50" charset="-128"/>
                          <a:ea typeface="Meiryo UI" panose="020B0604030504040204" pitchFamily="50" charset="-128"/>
                        </a:rPr>
                        <a:t>　　</a:t>
                      </a:r>
                      <a:r>
                        <a:rPr kumimoji="1" lang="en-US" altLang="ja-JP" sz="1600" b="1" dirty="0">
                          <a:solidFill>
                            <a:schemeClr val="tx1"/>
                          </a:solidFill>
                          <a:latin typeface="Meiryo UI" panose="020B0604030504040204" pitchFamily="50" charset="-128"/>
                          <a:ea typeface="Meiryo UI" panose="020B0604030504040204" pitchFamily="50" charset="-128"/>
                        </a:rPr>
                        <a:t>『</a:t>
                      </a:r>
                      <a:r>
                        <a:rPr kumimoji="1" lang="ja-JP" altLang="en-US" sz="1600" b="1" dirty="0">
                          <a:solidFill>
                            <a:schemeClr val="tx1"/>
                          </a:solidFill>
                          <a:latin typeface="Meiryo UI" panose="020B0604030504040204" pitchFamily="50" charset="-128"/>
                          <a:ea typeface="Meiryo UI" panose="020B0604030504040204" pitchFamily="50" charset="-128"/>
                        </a:rPr>
                        <a:t> 大阪府私立奨学のための給付金　申請事務局 </a:t>
                      </a:r>
                      <a:r>
                        <a:rPr kumimoji="1" lang="en-US" altLang="ja-JP" sz="1600" b="1" dirty="0">
                          <a:solidFill>
                            <a:schemeClr val="tx1"/>
                          </a:solidFill>
                          <a:latin typeface="Meiryo UI" panose="020B0604030504040204" pitchFamily="50" charset="-128"/>
                          <a:ea typeface="Meiryo UI" panose="020B0604030504040204" pitchFamily="50" charset="-128"/>
                        </a:rPr>
                        <a:t>』</a:t>
                      </a:r>
                      <a:r>
                        <a:rPr kumimoji="1" lang="ja-JP" altLang="en-US" sz="1600" b="1" dirty="0">
                          <a:solidFill>
                            <a:schemeClr val="tx1"/>
                          </a:solidFill>
                          <a:latin typeface="Meiryo UI" panose="020B0604030504040204" pitchFamily="50" charset="-128"/>
                          <a:ea typeface="Meiryo UI" panose="020B0604030504040204" pitchFamily="50" charset="-128"/>
                        </a:rPr>
                        <a:t>　</a:t>
                      </a:r>
                      <a:r>
                        <a:rPr kumimoji="1" lang="ja-JP" altLang="en-US" sz="1400" b="0" dirty="0">
                          <a:solidFill>
                            <a:schemeClr val="tx1"/>
                          </a:solidFill>
                          <a:latin typeface="Meiryo UI" panose="020B0604030504040204" pitchFamily="50" charset="-128"/>
                          <a:ea typeface="Meiryo UI" panose="020B0604030504040204" pitchFamily="50" charset="-128"/>
                        </a:rPr>
                        <a:t>宛</a:t>
                      </a:r>
                      <a:endParaRPr kumimoji="1" lang="en-US" altLang="ja-JP" sz="1600" b="0" dirty="0">
                        <a:solidFill>
                          <a:schemeClr val="tx1"/>
                        </a:solidFill>
                        <a:latin typeface="Meiryo UI" panose="020B0604030504040204" pitchFamily="50" charset="-128"/>
                        <a:ea typeface="Meiryo UI" panose="020B0604030504040204" pitchFamily="50" charset="-128"/>
                      </a:endParaRP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en-US" altLang="ja-JP" sz="1200" b="0" dirty="0">
                          <a:solidFill>
                            <a:srgbClr val="FF0000"/>
                          </a:solidFill>
                          <a:latin typeface="Meiryo UI" panose="020B0604030504040204" pitchFamily="50" charset="-128"/>
                          <a:ea typeface="Meiryo UI" panose="020B0604030504040204" pitchFamily="50" charset="-128"/>
                        </a:rPr>
                        <a:t>※</a:t>
                      </a:r>
                      <a:r>
                        <a:rPr kumimoji="1" lang="ja-JP" altLang="en-US" sz="1200" b="0" dirty="0">
                          <a:solidFill>
                            <a:srgbClr val="FF0000"/>
                          </a:solidFill>
                          <a:latin typeface="Meiryo UI" panose="020B0604030504040204" pitchFamily="50" charset="-128"/>
                          <a:ea typeface="Meiryo UI" panose="020B0604030504040204" pitchFamily="50" charset="-128"/>
                        </a:rPr>
                        <a:t>持込みによる申請はできません。必ず郵送で申請してください。</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en-US" altLang="ja-JP" sz="1200" b="0" dirty="0">
                          <a:solidFill>
                            <a:srgbClr val="FF0000"/>
                          </a:solidFill>
                          <a:latin typeface="Meiryo UI" panose="020B0604030504040204" pitchFamily="50" charset="-128"/>
                          <a:ea typeface="Meiryo UI" panose="020B0604030504040204" pitchFamily="50" charset="-128"/>
                        </a:rPr>
                        <a:t>※</a:t>
                      </a:r>
                      <a:r>
                        <a:rPr kumimoji="1" lang="ja-JP" altLang="en-US" sz="1200" b="0" dirty="0">
                          <a:solidFill>
                            <a:srgbClr val="FF0000"/>
                          </a:solidFill>
                          <a:latin typeface="Meiryo UI" panose="020B0604030504040204" pitchFamily="50" charset="-128"/>
                          <a:ea typeface="Meiryo UI" panose="020B0604030504040204" pitchFamily="50" charset="-128"/>
                        </a:rPr>
                        <a:t>普通郵便の場合、追跡確認はできません。レターパックもしくは特定記録等による郵送をご利用ください。</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en-US" altLang="ja-JP" sz="1200" b="0" dirty="0">
                          <a:solidFill>
                            <a:srgbClr val="FF0000"/>
                          </a:solidFill>
                          <a:latin typeface="Meiryo UI" panose="020B0604030504040204" pitchFamily="50" charset="-128"/>
                          <a:ea typeface="Meiryo UI" panose="020B0604030504040204" pitchFamily="50" charset="-128"/>
                        </a:rPr>
                        <a:t>※</a:t>
                      </a:r>
                      <a:r>
                        <a:rPr kumimoji="1" lang="ja-JP" altLang="en-US" sz="1200" b="0" dirty="0">
                          <a:solidFill>
                            <a:srgbClr val="FF0000"/>
                          </a:solidFill>
                          <a:latin typeface="Meiryo UI" panose="020B0604030504040204" pitchFamily="50" charset="-128"/>
                          <a:ea typeface="Meiryo UI" panose="020B0604030504040204" pitchFamily="50" charset="-128"/>
                        </a:rPr>
                        <a:t>電話問合せによる到達確認はできません。</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0" marR="0" lvl="0" indent="0" algn="l" defTabSz="946404" rtl="0" eaLnBrk="1" fontAlgn="auto" latinLnBrk="0" hangingPunct="1">
                        <a:lnSpc>
                          <a:spcPct val="100000"/>
                        </a:lnSpc>
                        <a:spcBef>
                          <a:spcPts val="0"/>
                        </a:spcBef>
                        <a:spcAft>
                          <a:spcPts val="0"/>
                        </a:spcAft>
                        <a:buClrTx/>
                        <a:buSzTx/>
                        <a:buFontTx/>
                        <a:buNone/>
                        <a:tabLst/>
                        <a:defRPr/>
                      </a:pPr>
                      <a:endParaRPr kumimoji="1" lang="en-US" altLang="ja-JP" sz="1000" b="0" dirty="0">
                        <a:solidFill>
                          <a:schemeClr val="tx1"/>
                        </a:solidFill>
                        <a:latin typeface="Meiryo UI" panose="020B0604030504040204" pitchFamily="50" charset="-128"/>
                        <a:ea typeface="Meiryo UI" panose="020B0604030504040204" pitchFamily="50" charset="-128"/>
                      </a:endParaRP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en-US" altLang="ja-JP" sz="1600" b="0" dirty="0">
                          <a:solidFill>
                            <a:schemeClr val="tx1"/>
                          </a:solidFill>
                          <a:latin typeface="Meiryo UI" panose="020B0604030504040204" pitchFamily="50" charset="-128"/>
                          <a:ea typeface="Meiryo UI" panose="020B0604030504040204" pitchFamily="50" charset="-128"/>
                        </a:rPr>
                        <a:t>【</a:t>
                      </a:r>
                      <a:r>
                        <a:rPr kumimoji="1" lang="ja-JP" altLang="en-US" sz="1600" b="0" dirty="0">
                          <a:solidFill>
                            <a:schemeClr val="tx1"/>
                          </a:solidFill>
                          <a:latin typeface="Meiryo UI" panose="020B0604030504040204" pitchFamily="50" charset="-128"/>
                          <a:ea typeface="Meiryo UI" panose="020B0604030504040204" pitchFamily="50" charset="-128"/>
                        </a:rPr>
                        <a:t>申請期限</a:t>
                      </a:r>
                      <a:r>
                        <a:rPr kumimoji="1" lang="en-US" altLang="ja-JP" sz="1600" b="0" dirty="0">
                          <a:solidFill>
                            <a:schemeClr val="tx1"/>
                          </a:solidFill>
                          <a:latin typeface="Meiryo UI" panose="020B0604030504040204" pitchFamily="50" charset="-128"/>
                          <a:ea typeface="Meiryo UI" panose="020B0604030504040204" pitchFamily="50" charset="-128"/>
                        </a:rPr>
                        <a:t>】</a:t>
                      </a: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Meiryo UI" panose="020B0604030504040204" pitchFamily="50" charset="-128"/>
                          <a:ea typeface="Meiryo UI" panose="020B0604030504040204" pitchFamily="50" charset="-128"/>
                        </a:rPr>
                        <a:t>☛</a:t>
                      </a:r>
                      <a:r>
                        <a:rPr kumimoji="1" lang="ja-JP" altLang="en-US" sz="1600" b="1" dirty="0">
                          <a:solidFill>
                            <a:schemeClr val="tx1"/>
                          </a:solidFill>
                          <a:latin typeface="Meiryo UI" panose="020B0604030504040204" pitchFamily="50" charset="-128"/>
                          <a:ea typeface="Meiryo UI" panose="020B0604030504040204" pitchFamily="50" charset="-128"/>
                        </a:rPr>
                        <a:t>令和９年１月</a:t>
                      </a:r>
                      <a:r>
                        <a:rPr kumimoji="1" lang="en-US" altLang="ja-JP" sz="1600" b="1" dirty="0">
                          <a:solidFill>
                            <a:schemeClr val="tx1"/>
                          </a:solidFill>
                          <a:latin typeface="Meiryo UI" panose="020B0604030504040204" pitchFamily="50" charset="-128"/>
                          <a:ea typeface="Meiryo UI" panose="020B0604030504040204" pitchFamily="50" charset="-128"/>
                        </a:rPr>
                        <a:t>15</a:t>
                      </a:r>
                      <a:r>
                        <a:rPr kumimoji="1" lang="ja-JP" altLang="en-US" sz="1600" b="1" dirty="0">
                          <a:solidFill>
                            <a:schemeClr val="tx1"/>
                          </a:solidFill>
                          <a:latin typeface="Meiryo UI" panose="020B0604030504040204" pitchFamily="50" charset="-128"/>
                          <a:ea typeface="Meiryo UI" panose="020B0604030504040204" pitchFamily="50" charset="-128"/>
                        </a:rPr>
                        <a:t>日（金）　</a:t>
                      </a:r>
                      <a:r>
                        <a:rPr kumimoji="1" lang="en-US" altLang="ja-JP" sz="1600" b="1" dirty="0">
                          <a:solidFill>
                            <a:schemeClr val="tx1"/>
                          </a:solidFill>
                          <a:latin typeface="Meiryo UI" panose="020B0604030504040204" pitchFamily="50" charset="-128"/>
                          <a:ea typeface="Meiryo UI" panose="020B0604030504040204" pitchFamily="50" charset="-128"/>
                        </a:rPr>
                        <a:t>【</a:t>
                      </a:r>
                      <a:r>
                        <a:rPr kumimoji="1" lang="ja-JP" altLang="en-US" sz="1600" b="1" dirty="0">
                          <a:solidFill>
                            <a:schemeClr val="tx1"/>
                          </a:solidFill>
                          <a:latin typeface="Meiryo UI" panose="020B0604030504040204" pitchFamily="50" charset="-128"/>
                          <a:ea typeface="Meiryo UI" panose="020B0604030504040204" pitchFamily="50" charset="-128"/>
                        </a:rPr>
                        <a:t>消印有効</a:t>
                      </a:r>
                      <a:r>
                        <a:rPr kumimoji="1" lang="en-US" altLang="ja-JP" sz="1600" b="1" dirty="0">
                          <a:solidFill>
                            <a:schemeClr val="tx1"/>
                          </a:solidFill>
                          <a:latin typeface="Meiryo UI" panose="020B0604030504040204" pitchFamily="50" charset="-128"/>
                          <a:ea typeface="Meiryo UI" panose="020B0604030504040204" pitchFamily="50" charset="-128"/>
                        </a:rPr>
                        <a:t>】</a:t>
                      </a: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en-US" altLang="ja-JP" sz="1200" b="0" dirty="0">
                          <a:solidFill>
                            <a:srgbClr val="FF0000"/>
                          </a:solidFill>
                          <a:latin typeface="Meiryo UI" panose="020B0604030504040204" pitchFamily="50" charset="-128"/>
                          <a:ea typeface="Meiryo UI" panose="020B0604030504040204" pitchFamily="50" charset="-128"/>
                        </a:rPr>
                        <a:t>※</a:t>
                      </a:r>
                      <a:r>
                        <a:rPr kumimoji="1" lang="ja-JP" altLang="en-US" sz="1200" b="0" dirty="0">
                          <a:solidFill>
                            <a:srgbClr val="FF0000"/>
                          </a:solidFill>
                          <a:latin typeface="Meiryo UI" panose="020B0604030504040204" pitchFamily="50" charset="-128"/>
                          <a:ea typeface="Meiryo UI" panose="020B0604030504040204" pitchFamily="50" charset="-128"/>
                        </a:rPr>
                        <a:t>申請期限を過ぎた申請書は受理できません。</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en-US" altLang="ja-JP" sz="1200" b="0" dirty="0">
                          <a:solidFill>
                            <a:srgbClr val="FF0000"/>
                          </a:solidFill>
                          <a:latin typeface="Meiryo UI" panose="020B0604030504040204" pitchFamily="50" charset="-128"/>
                          <a:ea typeface="Meiryo UI" panose="020B0604030504040204" pitchFamily="50" charset="-128"/>
                        </a:rPr>
                        <a:t>※</a:t>
                      </a:r>
                      <a:r>
                        <a:rPr kumimoji="1" lang="ja-JP" altLang="en-US" sz="1200" b="0" dirty="0">
                          <a:solidFill>
                            <a:srgbClr val="FF0000"/>
                          </a:solidFill>
                          <a:latin typeface="Meiryo UI" panose="020B0604030504040204" pitchFamily="50" charset="-128"/>
                          <a:ea typeface="Meiryo UI" panose="020B0604030504040204" pitchFamily="50" charset="-128"/>
                        </a:rPr>
                        <a:t>１月</a:t>
                      </a:r>
                      <a:r>
                        <a:rPr kumimoji="1" lang="en-US" altLang="ja-JP" sz="1200" b="0" dirty="0">
                          <a:solidFill>
                            <a:srgbClr val="FF0000"/>
                          </a:solidFill>
                          <a:latin typeface="Meiryo UI" panose="020B0604030504040204" pitchFamily="50" charset="-128"/>
                          <a:ea typeface="Meiryo UI" panose="020B0604030504040204" pitchFamily="50" charset="-128"/>
                        </a:rPr>
                        <a:t>15</a:t>
                      </a:r>
                      <a:r>
                        <a:rPr kumimoji="1" lang="ja-JP" altLang="en-US" sz="1200" b="0" dirty="0">
                          <a:solidFill>
                            <a:srgbClr val="FF0000"/>
                          </a:solidFill>
                          <a:latin typeface="Meiryo UI" panose="020B0604030504040204" pitchFamily="50" charset="-128"/>
                          <a:ea typeface="Meiryo UI" panose="020B0604030504040204" pitchFamily="50" charset="-128"/>
                        </a:rPr>
                        <a:t>日に発送する場合は、必ず郵便局で１月</a:t>
                      </a:r>
                      <a:r>
                        <a:rPr kumimoji="1" lang="en-US" altLang="ja-JP" sz="1200" b="0" dirty="0">
                          <a:solidFill>
                            <a:srgbClr val="FF0000"/>
                          </a:solidFill>
                          <a:latin typeface="Meiryo UI" panose="020B0604030504040204" pitchFamily="50" charset="-128"/>
                          <a:ea typeface="Meiryo UI" panose="020B0604030504040204" pitchFamily="50" charset="-128"/>
                        </a:rPr>
                        <a:t>15</a:t>
                      </a:r>
                      <a:r>
                        <a:rPr kumimoji="1" lang="ja-JP" altLang="en-US" sz="1200" b="0" dirty="0">
                          <a:solidFill>
                            <a:srgbClr val="FF0000"/>
                          </a:solidFill>
                          <a:latin typeface="Meiryo UI" panose="020B0604030504040204" pitchFamily="50" charset="-128"/>
                          <a:ea typeface="Meiryo UI" panose="020B0604030504040204" pitchFamily="50" charset="-128"/>
                        </a:rPr>
                        <a:t>日の消印を受けてください。</a:t>
                      </a:r>
                      <a:endParaRPr kumimoji="1" lang="en-US" altLang="ja-JP" sz="1200" b="0" dirty="0">
                        <a:solidFill>
                          <a:srgbClr val="FF0000"/>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D3F7F9"/>
                    </a:solidFill>
                  </a:tcPr>
                </a:tc>
                <a:extLst>
                  <a:ext uri="{0D108BD9-81ED-4DB2-BD59-A6C34878D82A}">
                    <a16:rowId xmlns:a16="http://schemas.microsoft.com/office/drawing/2014/main" val="1756985698"/>
                  </a:ext>
                </a:extLst>
              </a:tr>
            </a:tbl>
          </a:graphicData>
        </a:graphic>
      </p:graphicFrame>
      <p:graphicFrame>
        <p:nvGraphicFramePr>
          <p:cNvPr id="22" name="表 80">
            <a:extLst>
              <a:ext uri="{FF2B5EF4-FFF2-40B4-BE49-F238E27FC236}">
                <a16:creationId xmlns:a16="http://schemas.microsoft.com/office/drawing/2014/main" id="{EC48F8A7-862A-4629-977D-0E515542BFED}"/>
              </a:ext>
            </a:extLst>
          </p:cNvPr>
          <p:cNvGraphicFramePr>
            <a:graphicFrameLocks noGrp="1"/>
          </p:cNvGraphicFramePr>
          <p:nvPr/>
        </p:nvGraphicFramePr>
        <p:xfrm>
          <a:off x="4385734" y="192366"/>
          <a:ext cx="2573866" cy="312209"/>
        </p:xfrm>
        <a:graphic>
          <a:graphicData uri="http://schemas.openxmlformats.org/drawingml/2006/table">
            <a:tbl>
              <a:tblPr firstRow="1" bandRow="1">
                <a:tableStyleId>{5C22544A-7EE6-4342-B048-85BDC9FD1C3A}</a:tableStyleId>
              </a:tblPr>
              <a:tblGrid>
                <a:gridCol w="2573866">
                  <a:extLst>
                    <a:ext uri="{9D8B030D-6E8A-4147-A177-3AD203B41FA5}">
                      <a16:colId xmlns:a16="http://schemas.microsoft.com/office/drawing/2014/main" val="125364823"/>
                    </a:ext>
                  </a:extLst>
                </a:gridCol>
              </a:tblGrid>
              <a:tr h="312209">
                <a:tc>
                  <a:txBody>
                    <a:bodyPr/>
                    <a:lstStyle/>
                    <a:p>
                      <a:pPr algn="l"/>
                      <a:r>
                        <a:rPr kumimoji="1" lang="en-US" altLang="ja-JP" sz="1400" b="0" dirty="0">
                          <a:solidFill>
                            <a:schemeClr val="tx1"/>
                          </a:solidFill>
                          <a:latin typeface="Meiryo UI" panose="020B0604030504040204" pitchFamily="50" charset="-128"/>
                          <a:ea typeface="Meiryo UI" panose="020B0604030504040204" pitchFamily="50" charset="-128"/>
                        </a:rPr>
                        <a:t>※</a:t>
                      </a:r>
                      <a:r>
                        <a:rPr kumimoji="1" lang="ja-JP" altLang="en-US" sz="1400" b="0" dirty="0">
                          <a:solidFill>
                            <a:schemeClr val="tx1"/>
                          </a:solidFill>
                          <a:latin typeface="Meiryo UI" panose="020B0604030504040204" pitchFamily="50" charset="-128"/>
                          <a:ea typeface="Meiryo UI" panose="020B0604030504040204" pitchFamily="50" charset="-128"/>
                        </a:rPr>
                        <a:t>オンライン申請は行っていません。</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sp>
        <p:nvSpPr>
          <p:cNvPr id="23" name="テキスト ボックス 22">
            <a:extLst>
              <a:ext uri="{FF2B5EF4-FFF2-40B4-BE49-F238E27FC236}">
                <a16:creationId xmlns:a16="http://schemas.microsoft.com/office/drawing/2014/main" id="{917489A6-1F9F-48C0-B2D8-446204685351}"/>
              </a:ext>
            </a:extLst>
          </p:cNvPr>
          <p:cNvSpPr txBox="1"/>
          <p:nvPr/>
        </p:nvSpPr>
        <p:spPr>
          <a:xfrm>
            <a:off x="143931" y="2777067"/>
            <a:ext cx="5103709" cy="338554"/>
          </a:xfrm>
          <a:prstGeom prst="rect">
            <a:avLst/>
          </a:prstGeom>
          <a:solidFill>
            <a:srgbClr val="0070C0"/>
          </a:solidFill>
        </p:spPr>
        <p:style>
          <a:lnRef idx="0">
            <a:schemeClr val="accent2"/>
          </a:lnRef>
          <a:fillRef idx="3">
            <a:schemeClr val="accent2"/>
          </a:fillRef>
          <a:effectRef idx="3">
            <a:schemeClr val="accent2"/>
          </a:effectRef>
          <a:fontRef idx="minor">
            <a:schemeClr val="lt1"/>
          </a:fontRef>
        </p:style>
        <p:txBody>
          <a:bodyPr wrap="square" rtlCol="0">
            <a:spAutoFit/>
          </a:bodyPr>
          <a:lstStyle/>
          <a:p>
            <a:r>
              <a:rPr kumimoji="1" lang="ja-JP" altLang="en-US" sz="1600" b="1" dirty="0">
                <a:latin typeface="Meiryo UI" panose="020B0604030504040204" pitchFamily="50" charset="-128"/>
                <a:ea typeface="Meiryo UI" panose="020B0604030504040204" pitchFamily="50" charset="-128"/>
              </a:rPr>
              <a:t>　大阪府認可校以外（府外の学校）に在学している場合</a:t>
            </a:r>
          </a:p>
        </p:txBody>
      </p:sp>
      <p:graphicFrame>
        <p:nvGraphicFramePr>
          <p:cNvPr id="18" name="表 80">
            <a:extLst>
              <a:ext uri="{FF2B5EF4-FFF2-40B4-BE49-F238E27FC236}">
                <a16:creationId xmlns:a16="http://schemas.microsoft.com/office/drawing/2014/main" id="{DB68F006-9BF6-40AD-B267-3C54DB75C768}"/>
              </a:ext>
            </a:extLst>
          </p:cNvPr>
          <p:cNvGraphicFramePr>
            <a:graphicFrameLocks noGrp="1"/>
          </p:cNvGraphicFramePr>
          <p:nvPr/>
        </p:nvGraphicFramePr>
        <p:xfrm>
          <a:off x="3365161" y="8531173"/>
          <a:ext cx="2764706" cy="312209"/>
        </p:xfrm>
        <a:graphic>
          <a:graphicData uri="http://schemas.openxmlformats.org/drawingml/2006/table">
            <a:tbl>
              <a:tblPr firstRow="1" bandRow="1">
                <a:tableStyleId>{5C22544A-7EE6-4342-B048-85BDC9FD1C3A}</a:tableStyleId>
              </a:tblPr>
              <a:tblGrid>
                <a:gridCol w="2764706">
                  <a:extLst>
                    <a:ext uri="{9D8B030D-6E8A-4147-A177-3AD203B41FA5}">
                      <a16:colId xmlns:a16="http://schemas.microsoft.com/office/drawing/2014/main" val="125364823"/>
                    </a:ext>
                  </a:extLst>
                </a:gridCol>
              </a:tblGrid>
              <a:tr h="312209">
                <a:tc>
                  <a:txBody>
                    <a:bodyPr/>
                    <a:lstStyle/>
                    <a:p>
                      <a:pPr fontAlgn="base">
                        <a:spcBef>
                          <a:spcPct val="0"/>
                        </a:spcBef>
                        <a:spcAft>
                          <a:spcPct val="0"/>
                        </a:spcAft>
                      </a:pPr>
                      <a:r>
                        <a:rPr lang="ja-JP" altLang="en-US" sz="1200" dirty="0">
                          <a:solidFill>
                            <a:schemeClr val="tx1"/>
                          </a:solidFill>
                          <a:latin typeface="Meiryo UI" panose="020B0604030504040204" pitchFamily="50" charset="-128"/>
                          <a:ea typeface="Meiryo UI" panose="020B0604030504040204" pitchFamily="50" charset="-128"/>
                          <a:cs typeface="ＭＳ Ｐゴシック" pitchFamily="50" charset="-128"/>
                        </a:rPr>
                        <a:t>　</a:t>
                      </a:r>
                      <a:r>
                        <a:rPr lang="ja-JP" altLang="en-US" sz="1400" b="0" dirty="0">
                          <a:solidFill>
                            <a:schemeClr val="tx1"/>
                          </a:solidFill>
                          <a:latin typeface="Meiryo UI" panose="020B0604030504040204" pitchFamily="50" charset="-128"/>
                          <a:ea typeface="Meiryo UI" panose="020B0604030504040204" pitchFamily="50" charset="-128"/>
                          <a:cs typeface="ＭＳ Ｐゴシック" pitchFamily="50" charset="-128"/>
                        </a:rPr>
                        <a:t>携帯・スマートフォンからはこちら→</a:t>
                      </a:r>
                      <a:endParaRPr lang="en-US" altLang="ja-JP" sz="1200" b="0" u="sng" dirty="0">
                        <a:solidFill>
                          <a:schemeClr val="tx1"/>
                        </a:solidFill>
                        <a:latin typeface="Meiryo UI" panose="020B0604030504040204" pitchFamily="50" charset="-128"/>
                        <a:ea typeface="Meiryo UI" panose="020B0604030504040204" pitchFamily="50" charset="-128"/>
                        <a:cs typeface="ＭＳ Ｐゴシック"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spTree>
    <p:extLst>
      <p:ext uri="{BB962C8B-B14F-4D97-AF65-F5344CB8AC3E}">
        <p14:creationId xmlns:p14="http://schemas.microsoft.com/office/powerpoint/2010/main" val="20469320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グループ化 5">
            <a:extLst>
              <a:ext uri="{FF2B5EF4-FFF2-40B4-BE49-F238E27FC236}">
                <a16:creationId xmlns:a16="http://schemas.microsoft.com/office/drawing/2014/main" id="{11BCA450-D952-40E1-B75F-FE5CFE94E6B5}"/>
              </a:ext>
            </a:extLst>
          </p:cNvPr>
          <p:cNvGrpSpPr/>
          <p:nvPr/>
        </p:nvGrpSpPr>
        <p:grpSpPr>
          <a:xfrm>
            <a:off x="104026" y="113608"/>
            <a:ext cx="6852559" cy="390721"/>
            <a:chOff x="285830" y="784392"/>
            <a:chExt cx="6661348" cy="376238"/>
          </a:xfrm>
        </p:grpSpPr>
        <p:sp>
          <p:nvSpPr>
            <p:cNvPr id="7" name="Line 6">
              <a:extLst>
                <a:ext uri="{FF2B5EF4-FFF2-40B4-BE49-F238E27FC236}">
                  <a16:creationId xmlns:a16="http://schemas.microsoft.com/office/drawing/2014/main" id="{4AD0D94B-7B2B-45A4-B804-37E470F5D8CA}"/>
                </a:ext>
              </a:extLst>
            </p:cNvPr>
            <p:cNvSpPr>
              <a:spLocks noChangeShapeType="1"/>
            </p:cNvSpPr>
            <p:nvPr/>
          </p:nvSpPr>
          <p:spPr bwMode="auto">
            <a:xfrm>
              <a:off x="287178" y="1096505"/>
              <a:ext cx="6660000" cy="1273"/>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latin typeface="Meiryo UI" panose="020B0604030504040204" pitchFamily="50" charset="-128"/>
                <a:ea typeface="Meiryo UI" panose="020B0604030504040204" pitchFamily="50" charset="-128"/>
              </a:endParaRPr>
            </a:p>
          </p:txBody>
        </p:sp>
        <p:sp>
          <p:nvSpPr>
            <p:cNvPr id="8" name="AutoShape 7">
              <a:extLst>
                <a:ext uri="{FF2B5EF4-FFF2-40B4-BE49-F238E27FC236}">
                  <a16:creationId xmlns:a16="http://schemas.microsoft.com/office/drawing/2014/main" id="{B9C59318-0AB4-47E5-93E8-673EC05DABC9}"/>
                </a:ext>
              </a:extLst>
            </p:cNvPr>
            <p:cNvSpPr>
              <a:spLocks noChangeArrowheads="1"/>
            </p:cNvSpPr>
            <p:nvPr/>
          </p:nvSpPr>
          <p:spPr bwMode="auto">
            <a:xfrm>
              <a:off x="285830" y="784392"/>
              <a:ext cx="1838426" cy="376238"/>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別紙（資料編）</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graphicFrame>
        <p:nvGraphicFramePr>
          <p:cNvPr id="19" name="表 80">
            <a:extLst>
              <a:ext uri="{FF2B5EF4-FFF2-40B4-BE49-F238E27FC236}">
                <a16:creationId xmlns:a16="http://schemas.microsoft.com/office/drawing/2014/main" id="{721DB9FD-50C6-4C4B-AAA1-7A264CE5FC8E}"/>
              </a:ext>
            </a:extLst>
          </p:cNvPr>
          <p:cNvGraphicFramePr>
            <a:graphicFrameLocks noGrp="1"/>
          </p:cNvGraphicFramePr>
          <p:nvPr/>
        </p:nvGraphicFramePr>
        <p:xfrm>
          <a:off x="0" y="683432"/>
          <a:ext cx="6331118" cy="312209"/>
        </p:xfrm>
        <a:graphic>
          <a:graphicData uri="http://schemas.openxmlformats.org/drawingml/2006/table">
            <a:tbl>
              <a:tblPr firstRow="1" bandRow="1">
                <a:tableStyleId>{5C22544A-7EE6-4342-B048-85BDC9FD1C3A}</a:tableStyleId>
              </a:tblPr>
              <a:tblGrid>
                <a:gridCol w="6331118">
                  <a:extLst>
                    <a:ext uri="{9D8B030D-6E8A-4147-A177-3AD203B41FA5}">
                      <a16:colId xmlns:a16="http://schemas.microsoft.com/office/drawing/2014/main" val="125364823"/>
                    </a:ext>
                  </a:extLst>
                </a:gridCol>
              </a:tblGrid>
              <a:tr h="312209">
                <a:tc>
                  <a:txBody>
                    <a:bodyPr/>
                    <a:lstStyle/>
                    <a:p>
                      <a:pPr algn="l"/>
                      <a:r>
                        <a:rPr kumimoji="1" lang="ja-JP" altLang="en-US" sz="1400" b="0" dirty="0">
                          <a:solidFill>
                            <a:schemeClr val="tx1"/>
                          </a:solidFill>
                          <a:latin typeface="Meiryo UI" panose="020B0604030504040204" pitchFamily="50" charset="-128"/>
                          <a:ea typeface="Meiryo UI" panose="020B0604030504040204" pitchFamily="50" charset="-128"/>
                        </a:rPr>
                        <a:t>○離職理由コード　　　　　　参照ページ：ｐ２急変要件、ｐ４必要書類</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pic>
        <p:nvPicPr>
          <p:cNvPr id="4" name="グラフィックス 3" descr="グラフとメモ用紙パッドと鉛筆">
            <a:extLst>
              <a:ext uri="{FF2B5EF4-FFF2-40B4-BE49-F238E27FC236}">
                <a16:creationId xmlns:a16="http://schemas.microsoft.com/office/drawing/2014/main" id="{49A2D2F6-84A6-4EBF-8D10-CCEC6CE34E70}"/>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788584" y="669925"/>
            <a:ext cx="320675" cy="320675"/>
          </a:xfrm>
          <a:prstGeom prst="rect">
            <a:avLst/>
          </a:prstGeom>
        </p:spPr>
      </p:pic>
      <p:graphicFrame>
        <p:nvGraphicFramePr>
          <p:cNvPr id="20" name="表 80">
            <a:extLst>
              <a:ext uri="{FF2B5EF4-FFF2-40B4-BE49-F238E27FC236}">
                <a16:creationId xmlns:a16="http://schemas.microsoft.com/office/drawing/2014/main" id="{406C9E6A-5F6D-46AA-ABC1-79DEA9DABA02}"/>
              </a:ext>
            </a:extLst>
          </p:cNvPr>
          <p:cNvGraphicFramePr>
            <a:graphicFrameLocks noGrp="1"/>
          </p:cNvGraphicFramePr>
          <p:nvPr/>
        </p:nvGraphicFramePr>
        <p:xfrm>
          <a:off x="0" y="4095499"/>
          <a:ext cx="6331118" cy="312209"/>
        </p:xfrm>
        <a:graphic>
          <a:graphicData uri="http://schemas.openxmlformats.org/drawingml/2006/table">
            <a:tbl>
              <a:tblPr firstRow="1" bandRow="1">
                <a:tableStyleId>{5C22544A-7EE6-4342-B048-85BDC9FD1C3A}</a:tableStyleId>
              </a:tblPr>
              <a:tblGrid>
                <a:gridCol w="6331118">
                  <a:extLst>
                    <a:ext uri="{9D8B030D-6E8A-4147-A177-3AD203B41FA5}">
                      <a16:colId xmlns:a16="http://schemas.microsoft.com/office/drawing/2014/main" val="125364823"/>
                    </a:ext>
                  </a:extLst>
                </a:gridCol>
              </a:tblGrid>
              <a:tr h="312209">
                <a:tc>
                  <a:txBody>
                    <a:bodyPr/>
                    <a:lstStyle/>
                    <a:p>
                      <a:pPr algn="l"/>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sp>
        <p:nvSpPr>
          <p:cNvPr id="5" name="テキスト ボックス 4">
            <a:extLst>
              <a:ext uri="{FF2B5EF4-FFF2-40B4-BE49-F238E27FC236}">
                <a16:creationId xmlns:a16="http://schemas.microsoft.com/office/drawing/2014/main" id="{1048A8FB-4F4D-4CD3-A0AA-8EB39D8F08D0}"/>
              </a:ext>
            </a:extLst>
          </p:cNvPr>
          <p:cNvSpPr txBox="1"/>
          <p:nvPr/>
        </p:nvSpPr>
        <p:spPr>
          <a:xfrm>
            <a:off x="2799479" y="9321800"/>
            <a:ext cx="1463040" cy="246221"/>
          </a:xfrm>
          <a:prstGeom prst="rect">
            <a:avLst/>
          </a:prstGeom>
          <a:solidFill>
            <a:schemeClr val="bg1"/>
          </a:solidFill>
        </p:spPr>
        <p:txBody>
          <a:bodyPr wrap="square" rtlCol="0">
            <a:spAutoFit/>
          </a:bodyPr>
          <a:lstStyle/>
          <a:p>
            <a:pPr algn="ctr"/>
            <a:r>
              <a:rPr kumimoji="1" lang="ja-JP" altLang="en-US" sz="1000" dirty="0">
                <a:solidFill>
                  <a:schemeClr val="bg1">
                    <a:lumMod val="50000"/>
                  </a:schemeClr>
                </a:solidFill>
                <a:latin typeface="Meiryo UI" panose="020B0604030504040204" pitchFamily="50" charset="-128"/>
                <a:ea typeface="Meiryo UI" panose="020B0604030504040204" pitchFamily="50" charset="-128"/>
              </a:rPr>
              <a:t>７</a:t>
            </a:r>
          </a:p>
        </p:txBody>
      </p:sp>
      <p:graphicFrame>
        <p:nvGraphicFramePr>
          <p:cNvPr id="9" name="表 8">
            <a:extLst>
              <a:ext uri="{FF2B5EF4-FFF2-40B4-BE49-F238E27FC236}">
                <a16:creationId xmlns:a16="http://schemas.microsoft.com/office/drawing/2014/main" id="{72EA82AD-24C3-4582-B2D8-3AF537A4622F}"/>
              </a:ext>
            </a:extLst>
          </p:cNvPr>
          <p:cNvGraphicFramePr>
            <a:graphicFrameLocks noGrp="1"/>
          </p:cNvGraphicFramePr>
          <p:nvPr>
            <p:extLst>
              <p:ext uri="{D42A27DB-BD31-4B8C-83A1-F6EECF244321}">
                <p14:modId xmlns:p14="http://schemas.microsoft.com/office/powerpoint/2010/main" val="281774871"/>
              </p:ext>
            </p:extLst>
          </p:nvPr>
        </p:nvGraphicFramePr>
        <p:xfrm>
          <a:off x="142337" y="1156196"/>
          <a:ext cx="6851172" cy="3098808"/>
        </p:xfrm>
        <a:graphic>
          <a:graphicData uri="http://schemas.openxmlformats.org/drawingml/2006/table">
            <a:tbl>
              <a:tblPr/>
              <a:tblGrid>
                <a:gridCol w="656239">
                  <a:extLst>
                    <a:ext uri="{9D8B030D-6E8A-4147-A177-3AD203B41FA5}">
                      <a16:colId xmlns:a16="http://schemas.microsoft.com/office/drawing/2014/main" val="2360989543"/>
                    </a:ext>
                  </a:extLst>
                </a:gridCol>
                <a:gridCol w="6194933">
                  <a:extLst>
                    <a:ext uri="{9D8B030D-6E8A-4147-A177-3AD203B41FA5}">
                      <a16:colId xmlns:a16="http://schemas.microsoft.com/office/drawing/2014/main" val="4164671948"/>
                    </a:ext>
                  </a:extLst>
                </a:gridCol>
              </a:tblGrid>
              <a:tr h="344312">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コード</a:t>
                      </a:r>
                    </a:p>
                  </a:txBody>
                  <a:tcPr marL="4985" marR="4985" marT="4985" marB="29908"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離職理由</a:t>
                      </a:r>
                    </a:p>
                  </a:txBody>
                  <a:tcPr marL="4985" marR="4985" marT="4985" marB="29908"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631563023"/>
                  </a:ext>
                </a:extLst>
              </a:tr>
              <a:tr h="344312">
                <a:tc>
                  <a:txBody>
                    <a:bodyPr/>
                    <a:lstStyle/>
                    <a:p>
                      <a:pPr algn="ctr" fontAlgn="ctr"/>
                      <a:r>
                        <a:rPr lang="en-US" sz="900" b="0" i="0" u="none" strike="noStrike">
                          <a:solidFill>
                            <a:srgbClr val="000000"/>
                          </a:solidFill>
                          <a:effectLst/>
                          <a:latin typeface="Meiryo UI" panose="020B0604030504040204" pitchFamily="50" charset="-128"/>
                          <a:ea typeface="Meiryo UI" panose="020B0604030504040204" pitchFamily="50" charset="-128"/>
                        </a:rPr>
                        <a:t>11（1A）</a:t>
                      </a:r>
                    </a:p>
                  </a:txBody>
                  <a:tcPr marL="4985" marR="4985" marT="4985" marB="29908"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解雇（（</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1B)</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及び被保険者の責めに帰すべき重大な理由による解雇に該当するものを除く。）</a:t>
                      </a:r>
                    </a:p>
                  </a:txBody>
                  <a:tcPr marL="4985" marR="4985" marT="4985" marB="29908"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4158161518"/>
                  </a:ext>
                </a:extLst>
              </a:tr>
              <a:tr h="344312">
                <a:tc>
                  <a:txBody>
                    <a:bodyPr/>
                    <a:lstStyle/>
                    <a:p>
                      <a:pPr algn="ctr" fontAlgn="ctr"/>
                      <a:r>
                        <a:rPr lang="en-US" sz="900" b="0" i="0" u="none" strike="noStrike">
                          <a:solidFill>
                            <a:srgbClr val="000000"/>
                          </a:solidFill>
                          <a:effectLst/>
                          <a:latin typeface="Meiryo UI" panose="020B0604030504040204" pitchFamily="50" charset="-128"/>
                          <a:ea typeface="Meiryo UI" panose="020B0604030504040204" pitchFamily="50" charset="-128"/>
                        </a:rPr>
                        <a:t>12（1B）</a:t>
                      </a:r>
                    </a:p>
                  </a:txBody>
                  <a:tcPr marL="4985" marR="4985" marT="4985" marB="29908"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天災その他やむを得ない理由により事業の継続が不可能になったことによる解雇 </a:t>
                      </a:r>
                    </a:p>
                  </a:txBody>
                  <a:tcPr marL="4985" marR="4985" marT="4985" marB="29908"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220959577"/>
                  </a:ext>
                </a:extLst>
              </a:tr>
              <a:tr h="344312">
                <a:tc>
                  <a:txBody>
                    <a:bodyPr/>
                    <a:lstStyle/>
                    <a:p>
                      <a:pPr algn="ctr" fontAlgn="ctr"/>
                      <a:r>
                        <a:rPr lang="en-US" sz="900" b="0" i="0" u="none" strike="noStrike">
                          <a:solidFill>
                            <a:srgbClr val="000000"/>
                          </a:solidFill>
                          <a:effectLst/>
                          <a:latin typeface="Meiryo UI" panose="020B0604030504040204" pitchFamily="50" charset="-128"/>
                          <a:ea typeface="Meiryo UI" panose="020B0604030504040204" pitchFamily="50" charset="-128"/>
                        </a:rPr>
                        <a:t>21（2A）</a:t>
                      </a:r>
                    </a:p>
                  </a:txBody>
                  <a:tcPr marL="4985" marR="4985" marT="4985" marB="29908"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特定雇止めによる離職（雇用期間３年以上雇止め通知あり）</a:t>
                      </a:r>
                    </a:p>
                  </a:txBody>
                  <a:tcPr marL="4985" marR="4985" marT="4985" marB="29908"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306600124"/>
                  </a:ext>
                </a:extLst>
              </a:tr>
              <a:tr h="344312">
                <a:tc>
                  <a:txBody>
                    <a:bodyPr/>
                    <a:lstStyle/>
                    <a:p>
                      <a:pPr algn="ctr" fontAlgn="ctr"/>
                      <a:r>
                        <a:rPr lang="en-US" sz="900" b="0" i="0" u="none" strike="noStrike">
                          <a:solidFill>
                            <a:srgbClr val="000000"/>
                          </a:solidFill>
                          <a:effectLst/>
                          <a:latin typeface="Meiryo UI" panose="020B0604030504040204" pitchFamily="50" charset="-128"/>
                          <a:ea typeface="Meiryo UI" panose="020B0604030504040204" pitchFamily="50" charset="-128"/>
                        </a:rPr>
                        <a:t>22（2B）</a:t>
                      </a:r>
                    </a:p>
                  </a:txBody>
                  <a:tcPr marL="4985" marR="4985" marT="4985" marB="29908"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特定雇止めによる離職（雇用期間３年未満等更新明示あり）</a:t>
                      </a:r>
                    </a:p>
                  </a:txBody>
                  <a:tcPr marL="4985" marR="4985" marT="4985" marB="29908"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927025018"/>
                  </a:ext>
                </a:extLst>
              </a:tr>
              <a:tr h="344312">
                <a:tc>
                  <a:txBody>
                    <a:bodyPr/>
                    <a:lstStyle/>
                    <a:p>
                      <a:pPr algn="ctr" fontAlgn="ctr"/>
                      <a:r>
                        <a:rPr lang="en-US" sz="900" b="0" i="0" u="none" strike="noStrike">
                          <a:solidFill>
                            <a:srgbClr val="000000"/>
                          </a:solidFill>
                          <a:effectLst/>
                          <a:latin typeface="Meiryo UI" panose="020B0604030504040204" pitchFamily="50" charset="-128"/>
                          <a:ea typeface="Meiryo UI" panose="020B0604030504040204" pitchFamily="50" charset="-128"/>
                        </a:rPr>
                        <a:t>23（2C）</a:t>
                      </a:r>
                    </a:p>
                  </a:txBody>
                  <a:tcPr marL="4985" marR="4985" marT="4985" marB="29908"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特定理由の契約期間満了による離職（雇用期間３年未満等更新明示なし）</a:t>
                      </a:r>
                    </a:p>
                  </a:txBody>
                  <a:tcPr marL="4985" marR="4985" marT="4985" marB="29908"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313285913"/>
                  </a:ext>
                </a:extLst>
              </a:tr>
              <a:tr h="344312">
                <a:tc>
                  <a:txBody>
                    <a:bodyPr/>
                    <a:lstStyle/>
                    <a:p>
                      <a:pPr algn="ctr" fontAlgn="ctr"/>
                      <a:r>
                        <a:rPr lang="en-US" sz="900" b="0" i="0" u="none" strike="noStrike">
                          <a:solidFill>
                            <a:srgbClr val="000000"/>
                          </a:solidFill>
                          <a:effectLst/>
                          <a:latin typeface="Meiryo UI" panose="020B0604030504040204" pitchFamily="50" charset="-128"/>
                          <a:ea typeface="Meiryo UI" panose="020B0604030504040204" pitchFamily="50" charset="-128"/>
                        </a:rPr>
                        <a:t>31（3A）</a:t>
                      </a:r>
                    </a:p>
                  </a:txBody>
                  <a:tcPr marL="4985" marR="4985" marT="4985" marB="29908"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事業主からの働きかけによる正当な理由のある自己都合退職</a:t>
                      </a:r>
                    </a:p>
                  </a:txBody>
                  <a:tcPr marL="4985" marR="4985" marT="4985" marB="29908"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4224214654"/>
                  </a:ext>
                </a:extLst>
              </a:tr>
              <a:tr h="344312">
                <a:tc>
                  <a:txBody>
                    <a:bodyPr/>
                    <a:lstStyle/>
                    <a:p>
                      <a:pPr algn="ctr" fontAlgn="ctr"/>
                      <a:r>
                        <a:rPr lang="en-US" sz="900" b="0" i="0" u="none" strike="noStrike">
                          <a:solidFill>
                            <a:srgbClr val="000000"/>
                          </a:solidFill>
                          <a:effectLst/>
                          <a:latin typeface="Meiryo UI" panose="020B0604030504040204" pitchFamily="50" charset="-128"/>
                          <a:ea typeface="Meiryo UI" panose="020B0604030504040204" pitchFamily="50" charset="-128"/>
                        </a:rPr>
                        <a:t>32（3B）</a:t>
                      </a:r>
                    </a:p>
                  </a:txBody>
                  <a:tcPr marL="4985" marR="4985" marT="4985" marB="29908"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事業所移転に伴う正当な理由のある自己都合退職</a:t>
                      </a:r>
                    </a:p>
                  </a:txBody>
                  <a:tcPr marL="4985" marR="4985" marT="4985" marB="29908"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539353677"/>
                  </a:ext>
                </a:extLst>
              </a:tr>
              <a:tr h="344312">
                <a:tc>
                  <a:txBody>
                    <a:bodyPr/>
                    <a:lstStyle/>
                    <a:p>
                      <a:pPr algn="ctr" fontAlgn="ctr"/>
                      <a:r>
                        <a:rPr lang="en-US" sz="900" b="0" i="0" u="none" strike="noStrike">
                          <a:solidFill>
                            <a:srgbClr val="000000"/>
                          </a:solidFill>
                          <a:effectLst/>
                          <a:latin typeface="Meiryo UI" panose="020B0604030504040204" pitchFamily="50" charset="-128"/>
                          <a:ea typeface="Meiryo UI" panose="020B0604030504040204" pitchFamily="50" charset="-128"/>
                        </a:rPr>
                        <a:t>33（3C）</a:t>
                      </a:r>
                    </a:p>
                  </a:txBody>
                  <a:tcPr marL="4985" marR="4985" marT="4985" marB="29908"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正当な理由のある自己都合退職</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（３</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A</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）又は（３</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B</a:t>
                      </a:r>
                      <a:r>
                        <a:rPr lang="ja-JP" altLang="en-US" sz="900" b="0" i="0" u="none" strike="noStrike">
                          <a:solidFill>
                            <a:srgbClr val="000000"/>
                          </a:solidFill>
                          <a:effectLst/>
                          <a:latin typeface="Meiryo UI" panose="020B0604030504040204" pitchFamily="50" charset="-128"/>
                          <a:ea typeface="Meiryo UI" panose="020B0604030504040204" pitchFamily="50" charset="-128"/>
                        </a:rPr>
                        <a:t>）に</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該当するものを除く。）</a:t>
                      </a:r>
                    </a:p>
                  </a:txBody>
                  <a:tcPr marL="4985" marR="4985" marT="4985" marB="29908"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95997858"/>
                  </a:ext>
                </a:extLst>
              </a:tr>
            </a:tbl>
          </a:graphicData>
        </a:graphic>
      </p:graphicFrame>
    </p:spTree>
    <p:extLst>
      <p:ext uri="{BB962C8B-B14F-4D97-AF65-F5344CB8AC3E}">
        <p14:creationId xmlns:p14="http://schemas.microsoft.com/office/powerpoint/2010/main" val="29527128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spPr>
      <a:bodyPr rtlCol="0" anchor="ctr"/>
      <a:lstStyle>
        <a:defPPr algn="ctr">
          <a:defRPr kumimoji="1" sz="1400" b="1"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solidFill>
          <a:schemeClr val="bg1"/>
        </a:solidFill>
      </a:spPr>
      <a:bodyPr wrap="square" rtlCol="0">
        <a:spAutoFit/>
      </a:bodyPr>
      <a:lstStyle>
        <a:defPPr algn="ctr">
          <a:defRPr kumimoji="1" sz="1000" dirty="0" smtClean="0"/>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11852</TotalTime>
  <Words>2958</Words>
  <Application>Microsoft Office PowerPoint</Application>
  <PresentationFormat>ユーザー設定</PresentationFormat>
  <Paragraphs>326</Paragraphs>
  <Slides>7</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7</vt:i4>
      </vt:variant>
    </vt:vector>
  </HeadingPairs>
  <TitlesOfParts>
    <vt:vector size="17" baseType="lpstr">
      <vt:lpstr>BIZ UDPゴシック</vt:lpstr>
      <vt:lpstr>Meiryo UI</vt:lpstr>
      <vt:lpstr>ＭＳ Ｐゴシック 見出し</vt:lpstr>
      <vt:lpstr>ＭＳ Ｐゴシック 本文</vt:lpstr>
      <vt:lpstr>UD デジタル 教科書体 NP-R</vt:lpstr>
      <vt:lpstr>游ゴシック</vt:lpstr>
      <vt:lpstr>Arial</vt:lpstr>
      <vt:lpstr>Calibri</vt:lpstr>
      <vt:lpstr>High Tower Text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石上　瑠美依</dc:creator>
  <cp:lastModifiedBy>飴谷　優里</cp:lastModifiedBy>
  <cp:revision>281</cp:revision>
  <cp:lastPrinted>2026-06-24T05:57:38Z</cp:lastPrinted>
  <dcterms:created xsi:type="dcterms:W3CDTF">2011-06-02T09:47:25Z</dcterms:created>
  <dcterms:modified xsi:type="dcterms:W3CDTF">2026-06-29T07:30:56Z</dcterms:modified>
</cp:coreProperties>
</file>