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200900" cy="9721850"/>
  <p:notesSz cx="6807200" cy="99393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autoAdjust="0"/>
    <p:restoredTop sz="98655" autoAdjust="0"/>
  </p:normalViewPr>
  <p:slideViewPr>
    <p:cSldViewPr snapToGrid="0">
      <p:cViewPr>
        <p:scale>
          <a:sx n="150" d="100"/>
          <a:sy n="150" d="100"/>
        </p:scale>
        <p:origin x="523" y="-2040"/>
      </p:cViewPr>
      <p:guideLst>
        <p:guide orient="horz" pos="3055"/>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2229" tIns="46114" rIns="92229" bIns="461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2229" tIns="46114" rIns="92229" bIns="46114" rtlCol="0"/>
          <a:lstStyle>
            <a:lvl1pPr algn="r">
              <a:defRPr sz="1200"/>
            </a:lvl1pPr>
          </a:lstStyle>
          <a:p>
            <a:fld id="{53A585B8-3BC8-4533-85F5-B83566FEB325}" type="datetimeFigureOut">
              <a:rPr kumimoji="1" lang="ja-JP" altLang="en-US" smtClean="0"/>
              <a:pPr/>
              <a:t>2026/6/25</a:t>
            </a:fld>
            <a:endParaRPr kumimoji="1" lang="ja-JP" altLang="en-US"/>
          </a:p>
        </p:txBody>
      </p:sp>
      <p:sp>
        <p:nvSpPr>
          <p:cNvPr id="4" name="スライド イメージ プレースホルダー 3"/>
          <p:cNvSpPr>
            <a:spLocks noGrp="1" noRot="1" noChangeAspect="1"/>
          </p:cNvSpPr>
          <p:nvPr>
            <p:ph type="sldImg" idx="2"/>
          </p:nvPr>
        </p:nvSpPr>
        <p:spPr>
          <a:xfrm>
            <a:off x="2022475" y="744538"/>
            <a:ext cx="2762250" cy="3729037"/>
          </a:xfrm>
          <a:prstGeom prst="rect">
            <a:avLst/>
          </a:prstGeom>
          <a:noFill/>
          <a:ln w="12700">
            <a:solidFill>
              <a:prstClr val="black"/>
            </a:solidFill>
          </a:ln>
        </p:spPr>
        <p:txBody>
          <a:bodyPr vert="horz" lIns="92229" tIns="46114" rIns="92229" bIns="46114"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29" tIns="46114" rIns="92229" bIns="461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2229" tIns="46114" rIns="92229" bIns="461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2229" tIns="46114" rIns="92229" bIns="46114"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22475" y="744538"/>
            <a:ext cx="276225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2026/6/25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2026/6/25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2026/6/25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2026/6/25</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pref.osaka.lg.jp/shigaku/shigakumushouka/senkoka_kyufukin.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5637" y="533511"/>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b" anchorCtr="1" compatLnSpc="1">
            <a:prstTxWarp prst="textNoShape">
              <a:avLst/>
            </a:prstTxWarp>
          </a:bodyPr>
          <a:lstStyle/>
          <a:p>
            <a:pPr lvl="0" algn="ctr"/>
            <a:r>
              <a:rPr lang="ja-JP" altLang="en-US" sz="1800" b="1" dirty="0">
                <a:latin typeface="メイリオ" pitchFamily="50" charset="-128"/>
                <a:ea typeface="メイリオ" pitchFamily="50" charset="-128"/>
                <a:cs typeface="メイリオ" pitchFamily="50" charset="-128"/>
              </a:rPr>
              <a:t>私立高等学校等奨学のための給付金受給申請手続きについて</a:t>
            </a:r>
            <a:endParaRPr lang="en-US" altLang="ja-JP" sz="2000" dirty="0">
              <a:latin typeface="メイリオ" pitchFamily="50" charset="-128"/>
              <a:ea typeface="メイリオ" pitchFamily="50" charset="-128"/>
              <a:cs typeface="メイリオ" pitchFamily="50" charset="-128"/>
            </a:endParaRPr>
          </a:p>
        </p:txBody>
      </p:sp>
      <p:grpSp>
        <p:nvGrpSpPr>
          <p:cNvPr id="13" name="グループ化 12"/>
          <p:cNvGrpSpPr/>
          <p:nvPr/>
        </p:nvGrpSpPr>
        <p:grpSpPr>
          <a:xfrm>
            <a:off x="265241" y="1016166"/>
            <a:ext cx="6660000" cy="390721"/>
            <a:chOff x="357468" y="1638698"/>
            <a:chExt cx="6768000" cy="376238"/>
          </a:xfrm>
        </p:grpSpPr>
        <p:sp>
          <p:nvSpPr>
            <p:cNvPr id="9"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0"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23926" y="1433113"/>
            <a:ext cx="7200900"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全ての意志ある生徒が安心して教育を受けられるよう、府内に在住する低中所得者世帯の保護者等に対し、授業料以外</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198305" y="2245903"/>
            <a:ext cx="6651906" cy="1863780"/>
          </a:xfrm>
          <a:prstGeom prst="rect">
            <a:avLst/>
          </a:prstGeom>
          <a:noFill/>
        </p:spPr>
        <p:txBody>
          <a:bodyPr wrap="square" rtlCol="0">
            <a:spAutoFit/>
          </a:bodyPr>
          <a:lstStyle>
            <a:defPPr>
              <a:defRPr lang="ja-JP"/>
            </a:defPPr>
            <a:lvl1pPr>
              <a:defRPr sz="1050">
                <a:latin typeface="+mj-ea"/>
                <a:ea typeface="+mj-ea"/>
              </a:defRPr>
            </a:lvl1pPr>
          </a:lstStyle>
          <a:p>
            <a:pPr>
              <a:lnSpc>
                <a:spcPct val="150000"/>
              </a:lnSpc>
            </a:pPr>
            <a:r>
              <a:rPr lang="ja-JP" altLang="en-US" sz="900" b="1" u="sng" dirty="0">
                <a:latin typeface="Meiryo UI" panose="020B0604030504040204" pitchFamily="50" charset="-128"/>
                <a:ea typeface="Meiryo UI" panose="020B0604030504040204" pitchFamily="50" charset="-128"/>
              </a:rPr>
              <a:t>令和</a:t>
            </a:r>
            <a:r>
              <a:rPr lang="ja-JP" altLang="en-US" sz="1400" b="1" u="sng" dirty="0">
                <a:latin typeface="Meiryo UI" panose="020B0604030504040204" pitchFamily="50" charset="-128"/>
                <a:ea typeface="Meiryo UI" panose="020B0604030504040204" pitchFamily="50" charset="-128"/>
              </a:rPr>
              <a:t>８</a:t>
            </a:r>
            <a:r>
              <a:rPr lang="ja-JP" altLang="en-US" sz="900" b="1" u="sng" dirty="0">
                <a:latin typeface="Meiryo UI" panose="020B0604030504040204" pitchFamily="50" charset="-128"/>
                <a:ea typeface="Meiryo UI" panose="020B0604030504040204" pitchFamily="50" charset="-128"/>
              </a:rPr>
              <a:t>年</a:t>
            </a:r>
            <a:r>
              <a:rPr lang="ja-JP" altLang="en-US" sz="1400" b="1" u="sng" dirty="0">
                <a:latin typeface="Meiryo UI" panose="020B0604030504040204" pitchFamily="50" charset="-128"/>
                <a:ea typeface="Meiryo UI" panose="020B0604030504040204" pitchFamily="50" charset="-128"/>
              </a:rPr>
              <a:t>７</a:t>
            </a:r>
            <a:r>
              <a:rPr lang="ja-JP" altLang="en-US" sz="900" b="1" u="sng" dirty="0">
                <a:latin typeface="Meiryo UI" panose="020B0604030504040204" pitchFamily="50" charset="-128"/>
                <a:ea typeface="Meiryo UI" panose="020B0604030504040204" pitchFamily="50" charset="-128"/>
              </a:rPr>
              <a:t>月</a:t>
            </a:r>
            <a:r>
              <a:rPr lang="ja-JP" altLang="en-US" sz="1400" b="1" u="sng" dirty="0">
                <a:latin typeface="Meiryo UI" panose="020B0604030504040204" pitchFamily="50" charset="-128"/>
                <a:ea typeface="Meiryo UI" panose="020B0604030504040204" pitchFamily="50" charset="-128"/>
              </a:rPr>
              <a:t>１</a:t>
            </a:r>
            <a:r>
              <a:rPr lang="ja-JP" altLang="en-US" sz="900" b="1" u="sng" dirty="0">
                <a:latin typeface="Meiryo UI" panose="020B0604030504040204" pitchFamily="50" charset="-128"/>
                <a:ea typeface="Meiryo UI" panose="020B0604030504040204" pitchFamily="50" charset="-128"/>
              </a:rPr>
              <a:t>日時点において、次の①～④の要件をすべて満たしている必要があります。</a:t>
            </a:r>
            <a:endParaRPr lang="en-US" altLang="ja-JP" sz="900" b="1" u="sng" dirty="0">
              <a:latin typeface="Meiryo UI" panose="020B0604030504040204" pitchFamily="50" charset="-128"/>
              <a:ea typeface="Meiryo UI" panose="020B0604030504040204" pitchFamily="50" charset="-128"/>
            </a:endParaRPr>
          </a:p>
          <a:p>
            <a:pPr marL="216000" indent="-457200">
              <a:lnSpc>
                <a:spcPct val="150000"/>
              </a:lnSpc>
            </a:pPr>
            <a:r>
              <a:rPr lang="ja-JP" altLang="ja-JP" sz="900" dirty="0">
                <a:latin typeface="Meiryo UI" panose="020B0604030504040204" pitchFamily="50" charset="-128"/>
                <a:ea typeface="Meiryo UI" panose="020B0604030504040204" pitchFamily="50" charset="-128"/>
              </a:rPr>
              <a:t>①　</a:t>
            </a:r>
            <a:r>
              <a:rPr lang="ja-JP" altLang="ja-JP" sz="900" u="sng" dirty="0">
                <a:latin typeface="Meiryo UI" panose="020B0604030504040204" pitchFamily="50" charset="-128"/>
                <a:ea typeface="Meiryo UI" panose="020B0604030504040204" pitchFamily="50" charset="-128"/>
              </a:rPr>
              <a:t>保護者</a:t>
            </a:r>
            <a:r>
              <a:rPr lang="ja-JP" altLang="en-US" sz="900" u="sng" dirty="0">
                <a:latin typeface="Meiryo UI" panose="020B0604030504040204" pitchFamily="50" charset="-128"/>
                <a:ea typeface="Meiryo UI" panose="020B0604030504040204" pitchFamily="50" charset="-128"/>
              </a:rPr>
              <a:t>等全員の令和８年度の</a:t>
            </a:r>
            <a:r>
              <a:rPr lang="ja-JP" altLang="en-US" sz="900" b="1" u="sng" dirty="0">
                <a:latin typeface="Meiryo UI" panose="020B0604030504040204" pitchFamily="50" charset="-128"/>
                <a:ea typeface="Meiryo UI" panose="020B0604030504040204" pitchFamily="50" charset="-128"/>
              </a:rPr>
              <a:t>市町村民税及び道府県民税の所得割</a:t>
            </a:r>
            <a:r>
              <a:rPr lang="ja-JP" altLang="en-US" sz="900" u="sng" dirty="0">
                <a:latin typeface="Meiryo UI" panose="020B0604030504040204" pitchFamily="50" charset="-128"/>
                <a:ea typeface="Meiryo UI" panose="020B0604030504040204" pitchFamily="50" charset="-128"/>
              </a:rPr>
              <a:t>（以下「所得割」という。）</a:t>
            </a:r>
            <a:r>
              <a:rPr lang="ja-JP" altLang="en-US" sz="900" b="1" u="sng" dirty="0">
                <a:latin typeface="Meiryo UI" panose="020B0604030504040204" pitchFamily="50" charset="-128"/>
                <a:ea typeface="Meiryo UI" panose="020B0604030504040204" pitchFamily="50" charset="-128"/>
              </a:rPr>
              <a:t>の合算額</a:t>
            </a:r>
            <a:r>
              <a:rPr lang="ja-JP" altLang="en-US" sz="900" dirty="0">
                <a:latin typeface="Meiryo UI" panose="020B0604030504040204" pitchFamily="50" charset="-128"/>
                <a:ea typeface="Meiryo UI" panose="020B0604030504040204" pitchFamily="50" charset="-128"/>
              </a:rPr>
              <a:t>が、対象生徒の世帯区分に　　　該当すること</a:t>
            </a:r>
            <a:endParaRPr lang="en-US" altLang="ja-JP" sz="900" u="sng"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②　</a:t>
            </a:r>
            <a:r>
              <a:rPr lang="ja-JP" altLang="ja-JP" sz="900" dirty="0">
                <a:latin typeface="Meiryo UI" panose="020B0604030504040204" pitchFamily="50" charset="-128"/>
                <a:ea typeface="Meiryo UI" panose="020B0604030504040204" pitchFamily="50" charset="-128"/>
              </a:rPr>
              <a:t>保護者</a:t>
            </a:r>
            <a:r>
              <a:rPr lang="ja-JP" altLang="en-US" sz="900" dirty="0">
                <a:latin typeface="Meiryo UI" panose="020B0604030504040204" pitchFamily="50" charset="-128"/>
                <a:ea typeface="Meiryo UI" panose="020B0604030504040204" pitchFamily="50" charset="-128"/>
              </a:rPr>
              <a:t>等全員</a:t>
            </a:r>
            <a:r>
              <a:rPr lang="ja-JP" altLang="ja-JP" sz="900" dirty="0">
                <a:latin typeface="Meiryo UI" panose="020B0604030504040204" pitchFamily="50" charset="-128"/>
                <a:ea typeface="Meiryo UI" panose="020B0604030504040204" pitchFamily="50" charset="-128"/>
              </a:rPr>
              <a:t>が、</a:t>
            </a:r>
            <a:r>
              <a:rPr lang="ja-JP" altLang="ja-JP" sz="900" b="1" u="sng" dirty="0">
                <a:latin typeface="Meiryo UI" panose="020B0604030504040204" pitchFamily="50" charset="-128"/>
                <a:ea typeface="Meiryo UI" panose="020B0604030504040204" pitchFamily="50" charset="-128"/>
              </a:rPr>
              <a:t>大阪府内に在住</a:t>
            </a:r>
            <a:r>
              <a:rPr lang="ja-JP" altLang="ja-JP" sz="900" dirty="0">
                <a:latin typeface="Meiryo UI" panose="020B0604030504040204" pitchFamily="50" charset="-128"/>
                <a:ea typeface="Meiryo UI" panose="020B0604030504040204" pitchFamily="50" charset="-128"/>
              </a:rPr>
              <a:t>していること</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③　生徒が、高等学校等修学支援事業補助金（専攻科の生徒への修学支援）の支給対象となる者であること</a:t>
            </a:r>
            <a:endParaRPr lang="en-US" altLang="ja-JP" sz="900" dirty="0">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5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（新制度と旧制度では、対象者及び給付金額が異なります。どちらの対象となるかはお通いの学校に確認してください。）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nSpc>
                <a:spcPct val="150000"/>
              </a:lnSpc>
            </a:pPr>
            <a:r>
              <a:rPr lang="ja-JP" altLang="en-US" sz="900" dirty="0">
                <a:latin typeface="Meiryo UI" panose="020B0604030504040204" pitchFamily="50" charset="-128"/>
                <a:ea typeface="Meiryo UI" panose="020B0604030504040204" pitchFamily="50" charset="-128"/>
              </a:rPr>
              <a:t>④　生徒が、高等学校等専攻科に在学し、休学していないこと（令和９年３月１日までに復学した場合は支給対象と</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　　 なりますので、復学日までに大阪府（裏面問合せ先参照）にお問い合わせください。） </a:t>
            </a:r>
            <a:endParaRPr lang="en-US" altLang="ja-JP" sz="90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281813" y="180294"/>
            <a:ext cx="5814311"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（令和８年度）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169782" y="4440364"/>
            <a:ext cx="6659152" cy="366963"/>
            <a:chOff x="350366" y="1670230"/>
            <a:chExt cx="6840000" cy="353360"/>
          </a:xfrm>
        </p:grpSpPr>
        <p:sp>
          <p:nvSpPr>
            <p:cNvPr id="32" name="Line 6"/>
            <p:cNvSpPr>
              <a:spLocks noChangeShapeType="1"/>
            </p:cNvSpPr>
            <p:nvPr/>
          </p:nvSpPr>
          <p:spPr bwMode="auto">
            <a:xfrm>
              <a:off x="350366" y="1960196"/>
              <a:ext cx="684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39" name="AutoShape 7"/>
            <p:cNvSpPr>
              <a:spLocks noChangeArrowheads="1"/>
            </p:cNvSpPr>
            <p:nvPr/>
          </p:nvSpPr>
          <p:spPr bwMode="auto">
            <a:xfrm>
              <a:off x="350366" y="1670230"/>
              <a:ext cx="1192758"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 name="正方形/長方形 1"/>
          <p:cNvSpPr/>
          <p:nvPr/>
        </p:nvSpPr>
        <p:spPr>
          <a:xfrm>
            <a:off x="1960913" y="-81256"/>
            <a:ext cx="5135212" cy="4502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大阪府認可校以外の</a:t>
            </a:r>
            <a:r>
              <a:rPr lang="ja-JP" altLang="en-US" sz="1600" b="1" dirty="0">
                <a:solidFill>
                  <a:schemeClr val="tx1"/>
                </a:solidFill>
                <a:latin typeface="Meiryo UI" panose="020B0604030504040204" pitchFamily="50" charset="-128"/>
                <a:ea typeface="Meiryo UI" panose="020B0604030504040204" pitchFamily="50" charset="-128"/>
              </a:rPr>
              <a:t>高等学校</a:t>
            </a:r>
            <a:r>
              <a:rPr kumimoji="1" lang="ja-JP" altLang="en-US" sz="1600" b="1" dirty="0">
                <a:solidFill>
                  <a:schemeClr val="tx1"/>
                </a:solidFill>
                <a:latin typeface="Meiryo UI" panose="020B0604030504040204" pitchFamily="50" charset="-128"/>
                <a:ea typeface="Meiryo UI" panose="020B0604030504040204" pitchFamily="50" charset="-128"/>
              </a:rPr>
              <a:t>等専攻科用・通常制度</a:t>
            </a:r>
            <a:r>
              <a:rPr kumimoji="1" lang="en-US" altLang="ja-JP" sz="1600" b="1" dirty="0">
                <a:solidFill>
                  <a:schemeClr val="tx1"/>
                </a:solidFill>
                <a:latin typeface="Meiryo UI" panose="020B0604030504040204" pitchFamily="50" charset="-128"/>
                <a:ea typeface="Meiryo UI" panose="020B0604030504040204" pitchFamily="50" charset="-128"/>
              </a:rPr>
              <a:t>】</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grpSp>
        <p:nvGrpSpPr>
          <p:cNvPr id="41" name="グループ化 40"/>
          <p:cNvGrpSpPr/>
          <p:nvPr/>
        </p:nvGrpSpPr>
        <p:grpSpPr>
          <a:xfrm>
            <a:off x="168934" y="6490630"/>
            <a:ext cx="6660000" cy="390721"/>
            <a:chOff x="351788" y="1022698"/>
            <a:chExt cx="6534423" cy="376238"/>
          </a:xfrm>
        </p:grpSpPr>
        <p:sp>
          <p:nvSpPr>
            <p:cNvPr id="43" name="Line 6"/>
            <p:cNvSpPr>
              <a:spLocks noChangeShapeType="1"/>
            </p:cNvSpPr>
            <p:nvPr/>
          </p:nvSpPr>
          <p:spPr bwMode="auto">
            <a:xfrm>
              <a:off x="351788" y="1334866"/>
              <a:ext cx="6534423"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44" name="AutoShape 7"/>
            <p:cNvSpPr>
              <a:spLocks noChangeArrowheads="1"/>
            </p:cNvSpPr>
            <p:nvPr/>
          </p:nvSpPr>
          <p:spPr bwMode="auto">
            <a:xfrm>
              <a:off x="354301" y="1022698"/>
              <a:ext cx="1147403"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8" name="テキスト ボックス 57"/>
          <p:cNvSpPr txBox="1"/>
          <p:nvPr/>
        </p:nvSpPr>
        <p:spPr>
          <a:xfrm>
            <a:off x="208323" y="4041921"/>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pPr marL="108000" indent="-457200"/>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a:t>
            </a:r>
            <a:br>
              <a:rPr kumimoji="1" lang="en-US" altLang="ja-JP" sz="900"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grpSp>
        <p:nvGrpSpPr>
          <p:cNvPr id="6" name="グループ化 5"/>
          <p:cNvGrpSpPr/>
          <p:nvPr/>
        </p:nvGrpSpPr>
        <p:grpSpPr>
          <a:xfrm>
            <a:off x="265241" y="1896970"/>
            <a:ext cx="6660000" cy="390721"/>
            <a:chOff x="265241" y="1755514"/>
            <a:chExt cx="6660000" cy="390721"/>
          </a:xfrm>
        </p:grpSpPr>
        <p:sp>
          <p:nvSpPr>
            <p:cNvPr id="59" name="Line 6"/>
            <p:cNvSpPr>
              <a:spLocks noChangeShapeType="1"/>
            </p:cNvSpPr>
            <p:nvPr/>
          </p:nvSpPr>
          <p:spPr bwMode="auto">
            <a:xfrm>
              <a:off x="265241" y="2103786"/>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latin typeface="Meiryo UI" panose="020B0604030504040204" pitchFamily="50" charset="-128"/>
                <a:ea typeface="Meiryo UI" panose="020B0604030504040204" pitchFamily="50" charset="-128"/>
              </a:endParaRPr>
            </a:p>
          </p:txBody>
        </p:sp>
        <p:sp>
          <p:nvSpPr>
            <p:cNvPr id="60" name="AutoShape 7"/>
            <p:cNvSpPr>
              <a:spLocks noChangeArrowheads="1"/>
            </p:cNvSpPr>
            <p:nvPr/>
          </p:nvSpPr>
          <p:spPr bwMode="auto">
            <a:xfrm>
              <a:off x="265241" y="1755514"/>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Arial" pitchFamily="34" charset="0"/>
                  <a:ea typeface="ＭＳ Ｐゴシック" pitchFamily="50" charset="-128"/>
                  <a:cs typeface="ＭＳ Ｐゴシック" pitchFamily="50" charset="-128"/>
                </a:rPr>
                <a:t>要　　　件</a:t>
              </a:r>
              <a:endParaRPr kumimoji="1" lang="ja-JP" sz="1800" b="1" i="0" u="none" strike="noStrike" cap="none" normalizeH="0" baseline="0" dirty="0">
                <a:ln>
                  <a:noFill/>
                </a:ln>
                <a:solidFill>
                  <a:schemeClr val="bg1"/>
                </a:solidFill>
                <a:effectLst/>
                <a:latin typeface="Arial" pitchFamily="34" charset="0"/>
                <a:ea typeface="ＭＳ Ｐゴシック" pitchFamily="50" charset="-128"/>
                <a:cs typeface="ＭＳ Ｐゴシック" pitchFamily="50" charset="-128"/>
              </a:endParaRPr>
            </a:p>
          </p:txBody>
        </p:sp>
      </p:gr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sp>
        <p:nvSpPr>
          <p:cNvPr id="46" name="テキスト ボックス 45"/>
          <p:cNvSpPr txBox="1"/>
          <p:nvPr/>
        </p:nvSpPr>
        <p:spPr>
          <a:xfrm>
            <a:off x="168934" y="6979689"/>
            <a:ext cx="7545862" cy="307777"/>
          </a:xfrm>
          <a:prstGeom prst="rect">
            <a:avLst/>
          </a:prstGeom>
          <a:noFill/>
          <a:ln cmpd="thickThin">
            <a:noFill/>
          </a:ln>
        </p:spPr>
        <p:txBody>
          <a:bodyPr wrap="square" rtlCol="0">
            <a:spAutoFit/>
          </a:bodyPr>
          <a:lstStyle/>
          <a:p>
            <a:r>
              <a:rPr lang="ja-JP" altLang="en-US" sz="1400" b="1" dirty="0">
                <a:latin typeface="Meiryo UI" panose="020B0604030504040204" pitchFamily="50" charset="-128"/>
                <a:ea typeface="Meiryo UI" panose="020B0604030504040204" pitchFamily="50" charset="-128"/>
              </a:rPr>
              <a:t>令和８年</a:t>
            </a:r>
            <a:r>
              <a:rPr lang="en-US" altLang="ja-JP" sz="1400" b="1" dirty="0">
                <a:latin typeface="Meiryo UI" panose="020B0604030504040204" pitchFamily="50" charset="-128"/>
                <a:ea typeface="Meiryo UI" panose="020B0604030504040204" pitchFamily="50" charset="-128"/>
              </a:rPr>
              <a:t>10</a:t>
            </a:r>
            <a:r>
              <a:rPr lang="ja-JP" altLang="en-US" sz="1400" b="1" dirty="0">
                <a:latin typeface="Meiryo UI" panose="020B0604030504040204" pitchFamily="50" charset="-128"/>
                <a:ea typeface="Meiryo UI" panose="020B0604030504040204" pitchFamily="50" charset="-128"/>
              </a:rPr>
              <a:t>月</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日（土曜日）</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消印有効</a:t>
            </a:r>
            <a:r>
              <a:rPr lang="en-US" altLang="ja-JP" sz="1400" dirty="0">
                <a:latin typeface="Meiryo UI" panose="020B0604030504040204" pitchFamily="50" charset="-128"/>
                <a:ea typeface="Meiryo UI" panose="020B0604030504040204" pitchFamily="50" charset="-128"/>
              </a:rPr>
              <a:t>】</a:t>
            </a:r>
          </a:p>
        </p:txBody>
      </p:sp>
      <p:sp>
        <p:nvSpPr>
          <p:cNvPr id="48" name="テキスト ボックス 49"/>
          <p:cNvSpPr txBox="1"/>
          <p:nvPr/>
        </p:nvSpPr>
        <p:spPr>
          <a:xfrm>
            <a:off x="168934" y="7303996"/>
            <a:ext cx="6563693" cy="400110"/>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b="1" u="sng" dirty="0">
                <a:latin typeface="Meiryo UI" panose="020B0604030504040204" pitchFamily="50" charset="-128"/>
                <a:ea typeface="Meiryo UI" panose="020B0604030504040204" pitchFamily="50" charset="-128"/>
              </a:rPr>
              <a:t>※</a:t>
            </a:r>
            <a:r>
              <a:rPr lang="ja-JP" altLang="en-US" sz="1000" b="1" u="sng">
                <a:latin typeface="Meiryo UI" panose="020B0604030504040204" pitchFamily="50" charset="-128"/>
                <a:ea typeface="Meiryo UI" panose="020B0604030504040204" pitchFamily="50" charset="-128"/>
              </a:rPr>
              <a:t>郵便物の</a:t>
            </a:r>
            <a:r>
              <a:rPr lang="ja-JP" altLang="en-US" sz="1000" b="1" u="sng" dirty="0">
                <a:latin typeface="Meiryo UI" panose="020B0604030504040204" pitchFamily="50" charset="-128"/>
                <a:ea typeface="Meiryo UI" panose="020B0604030504040204" pitchFamily="50" charset="-128"/>
              </a:rPr>
              <a:t>消印日付が令和８年</a:t>
            </a:r>
            <a:r>
              <a:rPr lang="en-US" altLang="ja-JP" sz="1000" b="1" u="sng" dirty="0">
                <a:latin typeface="Meiryo UI" panose="020B0604030504040204" pitchFamily="50" charset="-128"/>
                <a:ea typeface="Meiryo UI" panose="020B0604030504040204" pitchFamily="50" charset="-128"/>
              </a:rPr>
              <a:t>11</a:t>
            </a:r>
            <a:r>
              <a:rPr lang="ja-JP" altLang="en-US" sz="1000" b="1" u="sng" dirty="0">
                <a:latin typeface="Meiryo UI" panose="020B0604030504040204" pitchFamily="50" charset="-128"/>
                <a:ea typeface="Meiryo UI" panose="020B0604030504040204" pitchFamily="50" charset="-128"/>
              </a:rPr>
              <a:t>月１日以降の申請は受理</a:t>
            </a:r>
            <a:r>
              <a:rPr kumimoji="1" lang="ja-JP" altLang="en-US" sz="1000" b="1" u="sng" dirty="0">
                <a:latin typeface="Meiryo UI" panose="020B0604030504040204" pitchFamily="50" charset="-128"/>
                <a:ea typeface="Meiryo UI" panose="020B0604030504040204" pitchFamily="50" charset="-128"/>
              </a:rPr>
              <a:t>できませんので、ご注意ください</a:t>
            </a:r>
            <a:r>
              <a:rPr lang="ja-JP" altLang="en-US" sz="1000" b="1" u="sng" dirty="0">
                <a:latin typeface="Meiryo UI" panose="020B0604030504040204" pitchFamily="50" charset="-128"/>
                <a:ea typeface="Meiryo UI" panose="020B0604030504040204" pitchFamily="50" charset="-128"/>
              </a:rPr>
              <a:t>。</a:t>
            </a:r>
            <a:endParaRPr lang="en-US" altLang="ja-JP" sz="1000" b="1" u="sng" dirty="0">
              <a:latin typeface="Meiryo UI" panose="020B0604030504040204" pitchFamily="50" charset="-128"/>
              <a:ea typeface="Meiryo UI" panose="020B0604030504040204" pitchFamily="50" charset="-128"/>
            </a:endParaRPr>
          </a:p>
          <a:p>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日に発送する場合は、必ず郵便局で</a:t>
            </a:r>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日の消印を受けてください。　</a:t>
            </a:r>
            <a:endParaRPr kumimoji="1" lang="en-US" altLang="ja-JP" sz="1000" b="1" u="sng" dirty="0">
              <a:latin typeface="Meiryo UI" panose="020B0604030504040204" pitchFamily="50" charset="-128"/>
              <a:ea typeface="Meiryo UI" panose="020B0604030504040204" pitchFamily="50" charset="-128"/>
            </a:endParaRPr>
          </a:p>
        </p:txBody>
      </p:sp>
      <p:grpSp>
        <p:nvGrpSpPr>
          <p:cNvPr id="51" name="グループ化 50"/>
          <p:cNvGrpSpPr/>
          <p:nvPr/>
        </p:nvGrpSpPr>
        <p:grpSpPr>
          <a:xfrm>
            <a:off x="217692" y="7863402"/>
            <a:ext cx="6658127" cy="351449"/>
            <a:chOff x="281279" y="1596921"/>
            <a:chExt cx="6658127" cy="346656"/>
          </a:xfrm>
        </p:grpSpPr>
        <p:sp>
          <p:nvSpPr>
            <p:cNvPr id="55" name="Line 6"/>
            <p:cNvSpPr>
              <a:spLocks noChangeShapeType="1"/>
            </p:cNvSpPr>
            <p:nvPr/>
          </p:nvSpPr>
          <p:spPr bwMode="auto">
            <a:xfrm>
              <a:off x="281279" y="1883214"/>
              <a:ext cx="6658127"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6" name="AutoShape 7"/>
            <p:cNvSpPr>
              <a:spLocks noChangeArrowheads="1"/>
            </p:cNvSpPr>
            <p:nvPr/>
          </p:nvSpPr>
          <p:spPr bwMode="auto">
            <a:xfrm>
              <a:off x="283395" y="1596921"/>
              <a:ext cx="1178579" cy="346656"/>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送付先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57" name="グループ化 56"/>
          <p:cNvGrpSpPr/>
          <p:nvPr/>
        </p:nvGrpSpPr>
        <p:grpSpPr>
          <a:xfrm>
            <a:off x="181865" y="8406341"/>
            <a:ext cx="6742980" cy="1358734"/>
            <a:chOff x="530606" y="7918225"/>
            <a:chExt cx="6509589" cy="831917"/>
          </a:xfrm>
        </p:grpSpPr>
        <p:sp>
          <p:nvSpPr>
            <p:cNvPr id="61" name="Text Box 4"/>
            <p:cNvSpPr txBox="1">
              <a:spLocks noChangeArrowheads="1"/>
            </p:cNvSpPr>
            <p:nvPr/>
          </p:nvSpPr>
          <p:spPr bwMode="auto">
            <a:xfrm>
              <a:off x="530606" y="7918225"/>
              <a:ext cx="6453408" cy="375628"/>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96000"/>
                </a:lnSpc>
                <a:spcBef>
                  <a:spcPct val="0"/>
                </a:spcBef>
                <a:spcAft>
                  <a:spcPct val="0"/>
                </a:spcAft>
              </a:pPr>
              <a:endParaRPr lang="en-US" altLang="ja-JP" sz="1200" b="1" dirty="0">
                <a:latin typeface="Meiryo UI" panose="020B0604030504040204" pitchFamily="50" charset="-128"/>
                <a:ea typeface="Meiryo UI" panose="020B0604030504040204" pitchFamily="50" charset="-128"/>
                <a:cs typeface="ＭＳ Ｐゴシック" pitchFamily="50" charset="-128"/>
              </a:endParaRPr>
            </a:p>
            <a:p>
              <a:pPr fontAlgn="base">
                <a:lnSpc>
                  <a:spcPct val="96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ＭＳ Ｐゴシック" pitchFamily="50" charset="-128"/>
                </a:rPr>
                <a:t>　　</a:t>
              </a:r>
              <a:r>
                <a:rPr lang="ja-JP" altLang="en-US" sz="1400" b="1" dirty="0">
                  <a:latin typeface="Meiryo UI" panose="020B0604030504040204" pitchFamily="50" charset="-128"/>
                  <a:ea typeface="Meiryo UI" panose="020B0604030504040204" pitchFamily="50" charset="-128"/>
                  <a:cs typeface="ＭＳ Ｐゴシック" pitchFamily="50" charset="-128"/>
                </a:rPr>
                <a:t>〒</a:t>
              </a:r>
              <a:r>
                <a:rPr lang="en-US" altLang="ja-JP" sz="1400" b="1" dirty="0">
                  <a:latin typeface="Meiryo UI" panose="020B0604030504040204" pitchFamily="50" charset="-128"/>
                  <a:ea typeface="Meiryo UI" panose="020B0604030504040204" pitchFamily="50" charset="-128"/>
                  <a:cs typeface="ＭＳ Ｐゴシック" pitchFamily="50" charset="-128"/>
                </a:rPr>
                <a:t>564-0051 </a:t>
              </a:r>
              <a:r>
                <a:rPr lang="ja-JP" altLang="en-US" sz="1400" b="1" dirty="0">
                  <a:latin typeface="Meiryo UI" panose="020B0604030504040204" pitchFamily="50" charset="-128"/>
                  <a:ea typeface="Meiryo UI" panose="020B0604030504040204" pitchFamily="50" charset="-128"/>
                  <a:cs typeface="ＭＳ Ｐゴシック" pitchFamily="50" charset="-128"/>
                </a:rPr>
                <a:t>大阪府吹田市豊津町９－１　</a:t>
              </a:r>
              <a:r>
                <a:rPr lang="en-US" altLang="ja-JP" sz="1400" b="1" dirty="0">
                  <a:latin typeface="Meiryo UI" panose="020B0604030504040204" pitchFamily="50" charset="-128"/>
                  <a:ea typeface="Meiryo UI" panose="020B0604030504040204" pitchFamily="50" charset="-128"/>
                  <a:cs typeface="ＭＳ Ｐゴシック" pitchFamily="50" charset="-128"/>
                </a:rPr>
                <a:t>EDGE</a:t>
              </a:r>
              <a:r>
                <a:rPr lang="ja-JP" altLang="en-US" sz="1400" b="1" dirty="0">
                  <a:latin typeface="Meiryo UI" panose="020B0604030504040204" pitchFamily="50" charset="-128"/>
                  <a:ea typeface="Meiryo UI" panose="020B0604030504040204" pitchFamily="50" charset="-128"/>
                  <a:cs typeface="ＭＳ Ｐゴシック" pitchFamily="50" charset="-128"/>
                </a:rPr>
                <a:t>江坂</a:t>
              </a:r>
              <a:endParaRPr lang="en-US" altLang="ja-JP" sz="1400" b="1" dirty="0">
                <a:latin typeface="Meiryo UI" panose="020B0604030504040204" pitchFamily="50" charset="-128"/>
                <a:ea typeface="Meiryo UI" panose="020B0604030504040204" pitchFamily="50" charset="-128"/>
                <a:cs typeface="ＭＳ Ｐゴシック" pitchFamily="50" charset="-128"/>
              </a:endParaRPr>
            </a:p>
            <a:p>
              <a:pPr fontAlgn="base">
                <a:lnSpc>
                  <a:spcPct val="96000"/>
                </a:lnSpc>
                <a:spcBef>
                  <a:spcPct val="0"/>
                </a:spcBef>
                <a:spcAft>
                  <a:spcPct val="0"/>
                </a:spcAft>
              </a:pPr>
              <a:r>
                <a:rPr lang="ja-JP" altLang="en-US" sz="1400" b="1" dirty="0">
                  <a:latin typeface="Meiryo UI" panose="020B0604030504040204" pitchFamily="50" charset="-128"/>
                  <a:ea typeface="Meiryo UI" panose="020B0604030504040204" pitchFamily="50" charset="-128"/>
                  <a:cs typeface="ＭＳ Ｐゴシック" pitchFamily="50" charset="-128"/>
                </a:rPr>
                <a:t>　　　　</a:t>
              </a:r>
              <a:r>
                <a:rPr lang="en-US" altLang="ja-JP" sz="1400" b="1" dirty="0">
                  <a:latin typeface="Meiryo UI" panose="020B0604030504040204" pitchFamily="50" charset="-128"/>
                  <a:ea typeface="Meiryo UI" panose="020B0604030504040204" pitchFamily="50" charset="-128"/>
                  <a:cs typeface="ＭＳ Ｐゴシック" pitchFamily="50" charset="-128"/>
                </a:rPr>
                <a:t>『</a:t>
              </a:r>
              <a:r>
                <a:rPr lang="ja-JP" altLang="en-US" sz="1400" b="1" dirty="0">
                  <a:latin typeface="Meiryo UI" panose="020B0604030504040204" pitchFamily="50" charset="-128"/>
                  <a:ea typeface="Meiryo UI" panose="020B0604030504040204" pitchFamily="50" charset="-128"/>
                  <a:cs typeface="ＭＳ Ｐゴシック" pitchFamily="50" charset="-128"/>
                </a:rPr>
                <a:t>大阪府私立奨学のための給付金　申請事務局</a:t>
              </a:r>
              <a:r>
                <a:rPr lang="en-US" altLang="ja-JP" sz="1400" b="1" dirty="0">
                  <a:latin typeface="Meiryo UI" panose="020B0604030504040204" pitchFamily="50" charset="-128"/>
                  <a:ea typeface="Meiryo UI" panose="020B0604030504040204" pitchFamily="50" charset="-128"/>
                  <a:cs typeface="ＭＳ Ｐゴシック" pitchFamily="50" charset="-128"/>
                </a:rPr>
                <a:t>』</a:t>
              </a:r>
              <a:r>
                <a:rPr lang="ja-JP" altLang="en-US" sz="1400" b="1" dirty="0">
                  <a:latin typeface="Meiryo UI" panose="020B0604030504040204" pitchFamily="50" charset="-128"/>
                  <a:ea typeface="Meiryo UI" panose="020B0604030504040204" pitchFamily="50" charset="-128"/>
                  <a:cs typeface="ＭＳ Ｐゴシック" pitchFamily="50" charset="-128"/>
                </a:rPr>
                <a:t>　宛</a:t>
              </a:r>
              <a:endParaRPr lang="en-US" altLang="ja-JP" sz="1200" b="1" dirty="0">
                <a:latin typeface="Meiryo UI" panose="020B0604030504040204" pitchFamily="50" charset="-128"/>
                <a:ea typeface="Meiryo UI" panose="020B0604030504040204" pitchFamily="50" charset="-128"/>
                <a:cs typeface="ＭＳ Ｐゴシック" pitchFamily="50" charset="-128"/>
              </a:endParaRPr>
            </a:p>
          </p:txBody>
        </p:sp>
        <p:sp>
          <p:nvSpPr>
            <p:cNvPr id="62" name="テキスト ボックス 61"/>
            <p:cNvSpPr txBox="1"/>
            <p:nvPr/>
          </p:nvSpPr>
          <p:spPr>
            <a:xfrm>
              <a:off x="649663" y="8282691"/>
              <a:ext cx="6390532" cy="244977"/>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持ち込みによる申請はできません。必ず郵送でご申請ください。</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普通郵便の場合、追跡確認はできません。また、</a:t>
              </a:r>
              <a:r>
                <a:rPr lang="ja-JP" altLang="en-US" sz="1000" b="1" u="sng" dirty="0">
                  <a:latin typeface="Meiryo UI" panose="020B0604030504040204" pitchFamily="50" charset="-128"/>
                  <a:ea typeface="Meiryo UI" panose="020B0604030504040204" pitchFamily="50" charset="-128"/>
                </a:rPr>
                <a:t>電話問合せによる到達確認にも対応できません。</a:t>
              </a:r>
              <a:endParaRPr lang="ja-JP" altLang="en-US" sz="1000" b="1" u="sng" dirty="0">
                <a:effectLst/>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648684" y="8505165"/>
              <a:ext cx="6319460" cy="244977"/>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郵便事故等が心配な方は、レターパックもしくは特定記録等による郵便をご利用ください。</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（郵便局</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等において到達までの追跡が可能です。）</a:t>
              </a:r>
              <a:endParaRPr lang="ja-JP" altLang="en-US" sz="1000" dirty="0">
                <a:effectLst/>
                <a:latin typeface="Meiryo UI" panose="020B0604030504040204" pitchFamily="50" charset="-128"/>
                <a:ea typeface="Meiryo UI" panose="020B0604030504040204" pitchFamily="50" charset="-128"/>
              </a:endParaRPr>
            </a:p>
          </p:txBody>
        </p:sp>
      </p:grpSp>
      <p:sp>
        <p:nvSpPr>
          <p:cNvPr id="76" name="Rectangle 8"/>
          <p:cNvSpPr>
            <a:spLocks noChangeArrowheads="1"/>
          </p:cNvSpPr>
          <p:nvPr/>
        </p:nvSpPr>
        <p:spPr bwMode="auto">
          <a:xfrm>
            <a:off x="4069871" y="6506680"/>
            <a:ext cx="3711186" cy="29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1100" b="1" dirty="0">
                <a:latin typeface="Meiryo UI" panose="020B0604030504040204" pitchFamily="50" charset="-128"/>
                <a:ea typeface="Meiryo UI" panose="020B0604030504040204" pitchFamily="50" charset="-128"/>
                <a:cs typeface="ＭＳ Ｐゴシック" pitchFamily="50" charset="-128"/>
              </a:rPr>
              <a:t>申請書類等は、必ず期限内に提出してください。</a:t>
            </a:r>
            <a:endParaRPr kumimoji="1" lang="ja-JP" sz="1800" b="0" i="0" u="none" cap="none" normalizeH="0" dirty="0">
              <a:ln>
                <a:noFill/>
              </a:ln>
              <a:solidFill>
                <a:schemeClr val="tx1"/>
              </a:solidFill>
              <a:effectLst/>
              <a:latin typeface="Meiryo UI" panose="020B0604030504040204" pitchFamily="50" charset="-128"/>
              <a:ea typeface="Meiryo UI" panose="020B0604030504040204" pitchFamily="50" charset="-128"/>
              <a:cs typeface="ＭＳ Ｐゴシック" pitchFamily="50" charset="-128"/>
            </a:endParaRPr>
          </a:p>
        </p:txBody>
      </p:sp>
      <p:graphicFrame>
        <p:nvGraphicFramePr>
          <p:cNvPr id="14" name="表 13">
            <a:extLst>
              <a:ext uri="{FF2B5EF4-FFF2-40B4-BE49-F238E27FC236}">
                <a16:creationId xmlns:a16="http://schemas.microsoft.com/office/drawing/2014/main" id="{853B8DEE-8CED-483A-83EB-54D2E90957A2}"/>
              </a:ext>
            </a:extLst>
          </p:cNvPr>
          <p:cNvGraphicFramePr>
            <a:graphicFrameLocks noGrp="1"/>
          </p:cNvGraphicFramePr>
          <p:nvPr>
            <p:extLst>
              <p:ext uri="{D42A27DB-BD31-4B8C-83A1-F6EECF244321}">
                <p14:modId xmlns:p14="http://schemas.microsoft.com/office/powerpoint/2010/main" val="1780914932"/>
              </p:ext>
            </p:extLst>
          </p:nvPr>
        </p:nvGraphicFramePr>
        <p:xfrm>
          <a:off x="217692" y="4940140"/>
          <a:ext cx="6403607" cy="1429873"/>
        </p:xfrm>
        <a:graphic>
          <a:graphicData uri="http://schemas.openxmlformats.org/drawingml/2006/table">
            <a:tbl>
              <a:tblPr/>
              <a:tblGrid>
                <a:gridCol w="595108">
                  <a:extLst>
                    <a:ext uri="{9D8B030D-6E8A-4147-A177-3AD203B41FA5}">
                      <a16:colId xmlns:a16="http://schemas.microsoft.com/office/drawing/2014/main" val="1769209247"/>
                    </a:ext>
                  </a:extLst>
                </a:gridCol>
                <a:gridCol w="4343400">
                  <a:extLst>
                    <a:ext uri="{9D8B030D-6E8A-4147-A177-3AD203B41FA5}">
                      <a16:colId xmlns:a16="http://schemas.microsoft.com/office/drawing/2014/main" val="624571990"/>
                    </a:ext>
                  </a:extLst>
                </a:gridCol>
                <a:gridCol w="787400">
                  <a:extLst>
                    <a:ext uri="{9D8B030D-6E8A-4147-A177-3AD203B41FA5}">
                      <a16:colId xmlns:a16="http://schemas.microsoft.com/office/drawing/2014/main" val="543639481"/>
                    </a:ext>
                  </a:extLst>
                </a:gridCol>
                <a:gridCol w="677699">
                  <a:extLst>
                    <a:ext uri="{9D8B030D-6E8A-4147-A177-3AD203B41FA5}">
                      <a16:colId xmlns:a16="http://schemas.microsoft.com/office/drawing/2014/main" val="1412345458"/>
                    </a:ext>
                  </a:extLst>
                </a:gridCol>
              </a:tblGrid>
              <a:tr h="300058">
                <a:tc rowSpan="2">
                  <a:txBody>
                    <a:bodyPr/>
                    <a:lstStyle/>
                    <a:p>
                      <a:pPr algn="ctr" fontAlgn="ctr"/>
                      <a:endParaRPr lang="ja-JP" altLang="en-US" sz="800" b="0" i="0" u="none" strike="noStrike" dirty="0">
                        <a:solidFill>
                          <a:srgbClr val="000000"/>
                        </a:solidFill>
                        <a:effectLst/>
                        <a:latin typeface="Meiryo UI" panose="020B0604030504040204" pitchFamily="50" charset="-128"/>
                        <a:ea typeface="Meiryo UI" panose="020B0604030504040204" pitchFamily="50" charset="-128"/>
                      </a:endParaRP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対象生徒の世帯区分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給付金額</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133737569"/>
                  </a:ext>
                </a:extLst>
              </a:tr>
              <a:tr h="2303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新制度</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旧制度</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691732"/>
                  </a:ext>
                </a:extLst>
              </a:tr>
              <a:tr h="300058">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１</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保護者等全員の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令和８年度の所得割が非課税</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716908886"/>
                  </a:ext>
                </a:extLst>
              </a:tr>
              <a:tr h="299382">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２</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である世帯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17,370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10,420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0087333"/>
                  </a:ext>
                </a:extLst>
              </a:tr>
              <a:tr h="300058">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３</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264,500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である</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多子</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世帯</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13,030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10,420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547" marR="5547" marT="55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5574370"/>
                  </a:ext>
                </a:extLst>
              </a:tr>
            </a:tbl>
          </a:graphicData>
        </a:graphic>
      </p:graphicFrame>
      <p:sp>
        <p:nvSpPr>
          <p:cNvPr id="3" name="テキスト ボックス 2">
            <a:extLst>
              <a:ext uri="{FF2B5EF4-FFF2-40B4-BE49-F238E27FC236}">
                <a16:creationId xmlns:a16="http://schemas.microsoft.com/office/drawing/2014/main" id="{A7011414-F003-4F70-9B92-29EE12DFD029}"/>
              </a:ext>
            </a:extLst>
          </p:cNvPr>
          <p:cNvSpPr txBox="1"/>
          <p:nvPr/>
        </p:nvSpPr>
        <p:spPr>
          <a:xfrm>
            <a:off x="303346" y="8264304"/>
            <a:ext cx="6294868" cy="269626"/>
          </a:xfrm>
          <a:prstGeom prst="rect">
            <a:avLst/>
          </a:prstGeom>
          <a:noFill/>
        </p:spPr>
        <p:txBody>
          <a:bodyPr wrap="square" rtlCol="0">
            <a:spAutoFit/>
          </a:bodyPr>
          <a:lstStyle/>
          <a:p>
            <a:pPr fontAlgn="base">
              <a:lnSpc>
                <a:spcPct val="96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ＭＳ Ｐゴシック" pitchFamily="50" charset="-128"/>
              </a:rPr>
              <a:t>下記の送付先に、受給申請書と添付書類を郵送してください。</a:t>
            </a:r>
            <a:endParaRPr lang="en-US" altLang="ja-JP" sz="1200" b="1" dirty="0">
              <a:latin typeface="Meiryo UI" panose="020B0604030504040204" pitchFamily="50" charset="-128"/>
              <a:ea typeface="Meiryo UI" panose="020B0604030504040204" pitchFamily="50" charset="-128"/>
              <a:cs typeface="ＭＳ Ｐゴシック" pitchFamily="50" charset="-128"/>
            </a:endParaRPr>
          </a:p>
        </p:txBody>
      </p:sp>
    </p:spTree>
    <p:extLst>
      <p:ext uri="{BB962C8B-B14F-4D97-AF65-F5344CB8AC3E}">
        <p14:creationId xmlns:p14="http://schemas.microsoft.com/office/powerpoint/2010/main" val="79460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6"/>
          <p:cNvSpPr>
            <a:spLocks noChangeShapeType="1"/>
          </p:cNvSpPr>
          <p:nvPr/>
        </p:nvSpPr>
        <p:spPr bwMode="auto">
          <a:xfrm>
            <a:off x="269369" y="342150"/>
            <a:ext cx="6658537"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9" name="AutoShape 7"/>
          <p:cNvSpPr>
            <a:spLocks noChangeArrowheads="1"/>
          </p:cNvSpPr>
          <p:nvPr/>
        </p:nvSpPr>
        <p:spPr bwMode="auto">
          <a:xfrm>
            <a:off x="268600" y="7674"/>
            <a:ext cx="2154127"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申請に必要な書類</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sp>
        <p:nvSpPr>
          <p:cNvPr id="5" name="テキスト ボックス 4"/>
          <p:cNvSpPr txBox="1"/>
          <p:nvPr/>
        </p:nvSpPr>
        <p:spPr>
          <a:xfrm>
            <a:off x="335424" y="408742"/>
            <a:ext cx="6146203" cy="423193"/>
          </a:xfrm>
          <a:prstGeom prst="rect">
            <a:avLst/>
          </a:prstGeom>
          <a:noFill/>
          <a:ln>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支給を受けようとする保護者等は、下記の書類を申請期限までに提出してください。</a:t>
            </a:r>
            <a:endParaRPr kumimoji="1" lang="en-US" altLang="ja-JP" sz="1050" dirty="0">
              <a:latin typeface="Meiryo UI" panose="020B0604030504040204" pitchFamily="50" charset="-128"/>
              <a:ea typeface="Meiryo UI" panose="020B0604030504040204" pitchFamily="50" charset="-128"/>
            </a:endParaRPr>
          </a:p>
          <a:p>
            <a:endParaRPr kumimoji="1" lang="ja-JP" altLang="en-US" sz="11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246700" y="8214110"/>
            <a:ext cx="6661348" cy="390721"/>
            <a:chOff x="303765" y="1057271"/>
            <a:chExt cx="6661348" cy="376238"/>
          </a:xfrm>
        </p:grpSpPr>
        <p:sp>
          <p:nvSpPr>
            <p:cNvPr id="32" name="Line 6"/>
            <p:cNvSpPr>
              <a:spLocks noChangeShapeType="1"/>
            </p:cNvSpPr>
            <p:nvPr/>
          </p:nvSpPr>
          <p:spPr bwMode="auto">
            <a:xfrm>
              <a:off x="305113" y="1369387"/>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33" name="AutoShape 7"/>
            <p:cNvSpPr>
              <a:spLocks noChangeArrowheads="1"/>
            </p:cNvSpPr>
            <p:nvPr/>
          </p:nvSpPr>
          <p:spPr bwMode="auto">
            <a:xfrm>
              <a:off x="303765" y="1057271"/>
              <a:ext cx="254956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制度に関する問合せ先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34" name="Text Box 4"/>
          <p:cNvSpPr txBox="1">
            <a:spLocks noChangeArrowheads="1"/>
          </p:cNvSpPr>
          <p:nvPr/>
        </p:nvSpPr>
        <p:spPr bwMode="auto">
          <a:xfrm>
            <a:off x="214540" y="9003644"/>
            <a:ext cx="7067264" cy="974488"/>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150000"/>
              </a:lnSpc>
              <a:spcBef>
                <a:spcPct val="0"/>
              </a:spcBef>
              <a:spcAft>
                <a:spcPct val="0"/>
              </a:spcAft>
            </a:pPr>
            <a:r>
              <a:rPr lang="ja-JP" altLang="en-US" sz="1100" dirty="0">
                <a:latin typeface="Meiryo UI" panose="020B0604030504040204" pitchFamily="50" charset="-128"/>
                <a:ea typeface="Meiryo UI" panose="020B0604030504040204" pitchFamily="50" charset="-128"/>
                <a:cs typeface="ＭＳ Ｐゴシック" pitchFamily="50" charset="-128"/>
              </a:rPr>
              <a:t>●大阪府ホームページ「大阪府私立高等学校等奨学のための給付金（専攻科の生徒向け）について」</a:t>
            </a:r>
            <a:endParaRPr lang="en-US" altLang="ja-JP" sz="1100"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100" dirty="0">
                <a:latin typeface="Meiryo UI" panose="020B0604030504040204" pitchFamily="50" charset="-128"/>
                <a:ea typeface="Meiryo UI" panose="020B0604030504040204" pitchFamily="50" charset="-128"/>
                <a:cs typeface="ＭＳ Ｐゴシック" pitchFamily="50" charset="-128"/>
              </a:rPr>
              <a:t>　 </a:t>
            </a:r>
            <a:r>
              <a:rPr lang="en-US" altLang="ja-JP" sz="1100" dirty="0">
                <a:latin typeface="Meiryo UI" panose="020B0604030504040204" pitchFamily="50" charset="-128"/>
                <a:ea typeface="Meiryo UI" panose="020B0604030504040204" pitchFamily="50" charset="-128"/>
                <a:cs typeface="ＭＳ Ｐゴシック" pitchFamily="50" charset="-128"/>
                <a:hlinkClick r:id="rId2"/>
              </a:rPr>
              <a:t>https://www.pref.osaka.lg.jp/shigaku/shigakumushouka/senkoka_kyufukin.html</a:t>
            </a:r>
            <a:endParaRPr lang="en-US" altLang="ja-JP" sz="1100"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700" dirty="0">
                <a:latin typeface="Meiryo UI" panose="020B0604030504040204" pitchFamily="50" charset="-128"/>
                <a:ea typeface="Meiryo UI" panose="020B0604030504040204" pitchFamily="50" charset="-128"/>
                <a:cs typeface="ＭＳ Ｐゴシック" pitchFamily="50" charset="-128"/>
              </a:rPr>
              <a:t>携帯、スマートフォンからはこちら</a:t>
            </a:r>
            <a:r>
              <a:rPr lang="ja-JP" altLang="en-US" sz="1000" dirty="0">
                <a:latin typeface="Meiryo UI" panose="020B0604030504040204" pitchFamily="50" charset="-128"/>
                <a:ea typeface="Meiryo UI" panose="020B0604030504040204" pitchFamily="50" charset="-128"/>
                <a:cs typeface="ＭＳ Ｐゴシック" pitchFamily="50" charset="-128"/>
              </a:rPr>
              <a:t>→</a:t>
            </a:r>
            <a:endParaRPr lang="en-US" altLang="ja-JP" sz="800" dirty="0">
              <a:latin typeface="Meiryo UI" panose="020B0604030504040204" pitchFamily="50" charset="-128"/>
              <a:ea typeface="Meiryo UI" panose="020B0604030504040204" pitchFamily="50" charset="-128"/>
              <a:cs typeface="ＭＳ Ｐゴシック" pitchFamily="50" charset="-128"/>
            </a:endParaRPr>
          </a:p>
        </p:txBody>
      </p:sp>
      <p:sp>
        <p:nvSpPr>
          <p:cNvPr id="35" name="テキスト ボックス 34"/>
          <p:cNvSpPr txBox="1"/>
          <p:nvPr/>
        </p:nvSpPr>
        <p:spPr>
          <a:xfrm>
            <a:off x="226948" y="6602606"/>
            <a:ext cx="6630961" cy="502702"/>
          </a:xfrm>
          <a:prstGeom prst="rect">
            <a:avLst/>
          </a:prstGeom>
          <a:noFill/>
          <a:ln>
            <a:noFill/>
          </a:ln>
        </p:spPr>
        <p:txBody>
          <a:bodyPr wrap="square" rtlCol="0">
            <a:spAutoFit/>
          </a:bodyPr>
          <a:lstStyle/>
          <a:p>
            <a:pPr>
              <a:lnSpc>
                <a:spcPts val="1000"/>
              </a:lnSpc>
            </a:pPr>
            <a:endParaRPr lang="en-US" altLang="ja-JP" sz="900" dirty="0">
              <a:latin typeface="Meiryo UI" panose="020B0604030504040204" pitchFamily="50" charset="-128"/>
              <a:ea typeface="Meiryo UI" panose="020B0604030504040204" pitchFamily="50" charset="-128"/>
            </a:endParaRPr>
          </a:p>
          <a:p>
            <a:pPr>
              <a:lnSpc>
                <a:spcPts val="1000"/>
              </a:lnSpc>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保護者等全員の課税額を証明する書類が提出できない場合（例：海外単身赴任の場合等）、 給付金を受け取ることができません</a:t>
            </a: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p>
            <a:pPr algn="ctr"/>
            <a:endParaRPr kumimoji="1" lang="ja-JP" altLang="en-US" sz="900" dirty="0">
              <a:latin typeface="Meiryo UI" panose="020B0604030504040204" pitchFamily="50" charset="-128"/>
              <a:ea typeface="Meiryo UI" panose="020B0604030504040204" pitchFamily="50" charset="-128"/>
            </a:endParaRPr>
          </a:p>
        </p:txBody>
      </p:sp>
      <p:pic>
        <p:nvPicPr>
          <p:cNvPr id="36" name="図 3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0830" y="9002702"/>
            <a:ext cx="687996" cy="687996"/>
          </a:xfrm>
          <a:prstGeom prst="rect">
            <a:avLst/>
          </a:prstGeom>
          <a:ln>
            <a:solidFill>
              <a:schemeClr val="tx1"/>
            </a:solidFill>
          </a:ln>
        </p:spPr>
      </p:pic>
      <p:grpSp>
        <p:nvGrpSpPr>
          <p:cNvPr id="12" name="グループ化 18">
            <a:extLst>
              <a:ext uri="{FF2B5EF4-FFF2-40B4-BE49-F238E27FC236}">
                <a16:creationId xmlns:a16="http://schemas.microsoft.com/office/drawing/2014/main" id="{FA96F30E-EEC9-450F-B832-C4440E98C946}"/>
              </a:ext>
            </a:extLst>
          </p:cNvPr>
          <p:cNvGrpSpPr/>
          <p:nvPr/>
        </p:nvGrpSpPr>
        <p:grpSpPr>
          <a:xfrm>
            <a:off x="234609" y="6972975"/>
            <a:ext cx="6660000" cy="374036"/>
            <a:chOff x="269877" y="1939924"/>
            <a:chExt cx="6660000" cy="346654"/>
          </a:xfrm>
        </p:grpSpPr>
        <p:sp>
          <p:nvSpPr>
            <p:cNvPr id="13" name="Line 6">
              <a:extLst>
                <a:ext uri="{FF2B5EF4-FFF2-40B4-BE49-F238E27FC236}">
                  <a16:creationId xmlns:a16="http://schemas.microsoft.com/office/drawing/2014/main" id="{37AC254A-A485-4F8F-B703-3BFA99A663C0}"/>
                </a:ext>
              </a:extLst>
            </p:cNvPr>
            <p:cNvSpPr>
              <a:spLocks noChangeShapeType="1"/>
            </p:cNvSpPr>
            <p:nvPr/>
          </p:nvSpPr>
          <p:spPr bwMode="auto">
            <a:xfrm>
              <a:off x="269877" y="2227693"/>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14" name="AutoShape 7">
              <a:extLst>
                <a:ext uri="{FF2B5EF4-FFF2-40B4-BE49-F238E27FC236}">
                  <a16:creationId xmlns:a16="http://schemas.microsoft.com/office/drawing/2014/main" id="{5742EB0B-D06E-4B73-9D5F-B9EACF77E64C}"/>
                </a:ext>
              </a:extLst>
            </p:cNvPr>
            <p:cNvSpPr>
              <a:spLocks noChangeArrowheads="1"/>
            </p:cNvSpPr>
            <p:nvPr/>
          </p:nvSpPr>
          <p:spPr bwMode="auto">
            <a:xfrm>
              <a:off x="269877" y="1939924"/>
              <a:ext cx="2412349" cy="346654"/>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給付金の支給の流れ</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15" name="グループ化 14">
            <a:extLst>
              <a:ext uri="{FF2B5EF4-FFF2-40B4-BE49-F238E27FC236}">
                <a16:creationId xmlns:a16="http://schemas.microsoft.com/office/drawing/2014/main" id="{96EB6A90-65BA-43E3-A788-3C0732983D93}"/>
              </a:ext>
            </a:extLst>
          </p:cNvPr>
          <p:cNvGrpSpPr/>
          <p:nvPr/>
        </p:nvGrpSpPr>
        <p:grpSpPr>
          <a:xfrm>
            <a:off x="-120497" y="7429443"/>
            <a:ext cx="6926626" cy="782147"/>
            <a:chOff x="-117719" y="6485596"/>
            <a:chExt cx="7605023" cy="693854"/>
          </a:xfrm>
        </p:grpSpPr>
        <p:sp>
          <p:nvSpPr>
            <p:cNvPr id="16" name="右矢印吹き出し 79">
              <a:extLst>
                <a:ext uri="{FF2B5EF4-FFF2-40B4-BE49-F238E27FC236}">
                  <a16:creationId xmlns:a16="http://schemas.microsoft.com/office/drawing/2014/main" id="{45B8C6FA-4F37-4847-A513-81042CFE98A1}"/>
                </a:ext>
              </a:extLst>
            </p:cNvPr>
            <p:cNvSpPr/>
            <p:nvPr/>
          </p:nvSpPr>
          <p:spPr>
            <a:xfrm>
              <a:off x="2019226" y="6492221"/>
              <a:ext cx="1949445" cy="452663"/>
            </a:xfrm>
            <a:prstGeom prst="rightArrowCallout">
              <a:avLst>
                <a:gd name="adj1" fmla="val 18355"/>
                <a:gd name="adj2" fmla="val 32475"/>
                <a:gd name="adj3" fmla="val 20432"/>
                <a:gd name="adj4" fmla="val 81253"/>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受給資格の</a:t>
              </a:r>
              <a:r>
                <a:rPr lang="ja-JP" altLang="en-US" sz="900" dirty="0">
                  <a:solidFill>
                    <a:schemeClr val="tx1"/>
                  </a:solidFill>
                  <a:latin typeface="Meiryo UI" panose="020B0604030504040204" pitchFamily="50" charset="-128"/>
                  <a:ea typeface="Meiryo UI" panose="020B0604030504040204" pitchFamily="50" charset="-128"/>
                </a:rPr>
                <a:t>確認</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800" dirty="0">
                  <a:solidFill>
                    <a:schemeClr val="tx1"/>
                  </a:solidFill>
                  <a:latin typeface="Meiryo UI" panose="020B0604030504040204" pitchFamily="50" charset="-128"/>
                  <a:ea typeface="Meiryo UI" panose="020B0604030504040204" pitchFamily="50" charset="-128"/>
                </a:rPr>
                <a:t>（書類の不備等がある場合</a:t>
              </a:r>
              <a:r>
                <a:rPr lang="ja-JP" altLang="en-US" sz="800" dirty="0">
                  <a:solidFill>
                    <a:schemeClr val="tx1"/>
                  </a:solidFill>
                  <a:latin typeface="Meiryo UI" panose="020B0604030504040204" pitchFamily="50" charset="-128"/>
                  <a:ea typeface="Meiryo UI" panose="020B0604030504040204" pitchFamily="50" charset="-128"/>
                </a:rPr>
                <a:t>は、</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lang="ja-JP" altLang="en-US" sz="800" dirty="0">
                  <a:solidFill>
                    <a:schemeClr val="tx1"/>
                  </a:solidFill>
                  <a:latin typeface="Meiryo UI" panose="020B0604030504040204" pitchFamily="50" charset="-128"/>
                  <a:ea typeface="Meiryo UI" panose="020B0604030504040204" pitchFamily="50" charset="-128"/>
                </a:rPr>
                <a:t>府から確認の連絡をします</a:t>
              </a:r>
              <a:r>
                <a:rPr kumimoji="1" lang="ja-JP" altLang="en-US" sz="800" dirty="0">
                  <a:solidFill>
                    <a:schemeClr val="tx1"/>
                  </a:solidFill>
                  <a:latin typeface="Meiryo UI" panose="020B0604030504040204" pitchFamily="50" charset="-128"/>
                  <a:ea typeface="Meiryo UI" panose="020B0604030504040204" pitchFamily="50" charset="-128"/>
                </a:rPr>
                <a:t>）</a:t>
              </a:r>
              <a:endParaRPr kumimoji="1" lang="en-US" altLang="ja-JP" sz="800" dirty="0">
                <a:solidFill>
                  <a:schemeClr val="tx1"/>
                </a:solidFill>
                <a:latin typeface="Meiryo UI" panose="020B0604030504040204" pitchFamily="50" charset="-128"/>
                <a:ea typeface="Meiryo UI" panose="020B0604030504040204" pitchFamily="50" charset="-128"/>
              </a:endParaRPr>
            </a:p>
          </p:txBody>
        </p:sp>
        <p:sp>
          <p:nvSpPr>
            <p:cNvPr id="17" name="右矢印吹き出し 80">
              <a:extLst>
                <a:ext uri="{FF2B5EF4-FFF2-40B4-BE49-F238E27FC236}">
                  <a16:creationId xmlns:a16="http://schemas.microsoft.com/office/drawing/2014/main" id="{57FA6BF1-A8C9-4EAE-BF32-E35CFE56A980}"/>
                </a:ext>
              </a:extLst>
            </p:cNvPr>
            <p:cNvSpPr/>
            <p:nvPr/>
          </p:nvSpPr>
          <p:spPr>
            <a:xfrm>
              <a:off x="3978376" y="6485596"/>
              <a:ext cx="1851043" cy="458804"/>
            </a:xfrm>
            <a:prstGeom prst="rightArrowCallout">
              <a:avLst>
                <a:gd name="adj1" fmla="val 18355"/>
                <a:gd name="adj2" fmla="val 32475"/>
                <a:gd name="adj3" fmla="val 20432"/>
                <a:gd name="adj4" fmla="val 80974"/>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受給資格認定及び</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支給金額の決定・通知</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1AD0438B-5BF1-424B-9EB1-F21182E56F5F}"/>
                </a:ext>
              </a:extLst>
            </p:cNvPr>
            <p:cNvSpPr/>
            <p:nvPr/>
          </p:nvSpPr>
          <p:spPr>
            <a:xfrm>
              <a:off x="5894011" y="6494804"/>
              <a:ext cx="1029517" cy="458803"/>
            </a:xfrm>
            <a:prstGeom prst="rect">
              <a:avLst/>
            </a:prstGeom>
            <a:solidFill>
              <a:schemeClr val="tx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保護者等の</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口座へ振込</a:t>
              </a:r>
            </a:p>
          </p:txBody>
        </p:sp>
        <p:sp>
          <p:nvSpPr>
            <p:cNvPr id="19" name="右矢印吹き出し 82">
              <a:extLst>
                <a:ext uri="{FF2B5EF4-FFF2-40B4-BE49-F238E27FC236}">
                  <a16:creationId xmlns:a16="http://schemas.microsoft.com/office/drawing/2014/main" id="{4B929A74-63A0-4C92-BAAC-6C581B9F3873}"/>
                </a:ext>
              </a:extLst>
            </p:cNvPr>
            <p:cNvSpPr/>
            <p:nvPr/>
          </p:nvSpPr>
          <p:spPr>
            <a:xfrm>
              <a:off x="482906" y="6506367"/>
              <a:ext cx="1499250" cy="458803"/>
            </a:xfrm>
            <a:prstGeom prst="rightArrowCallout">
              <a:avLst>
                <a:gd name="adj1" fmla="val 18355"/>
                <a:gd name="adj2" fmla="val 30738"/>
                <a:gd name="adj3" fmla="val 20432"/>
                <a:gd name="adj4" fmla="val 78049"/>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a:t>
              </a:r>
              <a:r>
                <a:rPr lang="ja-JP" altLang="en-US" sz="900" dirty="0">
                  <a:solidFill>
                    <a:schemeClr val="tx1"/>
                  </a:solidFill>
                  <a:latin typeface="Meiryo UI" panose="020B0604030504040204" pitchFamily="50" charset="-128"/>
                  <a:ea typeface="Meiryo UI" panose="020B0604030504040204" pitchFamily="50" charset="-128"/>
                </a:rPr>
                <a:t>申請書を</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送付先に郵送</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A715B2F4-4571-4542-BCF2-3746AE919079}"/>
                </a:ext>
              </a:extLst>
            </p:cNvPr>
            <p:cNvSpPr txBox="1"/>
            <p:nvPr/>
          </p:nvSpPr>
          <p:spPr>
            <a:xfrm>
              <a:off x="-117719" y="6961024"/>
              <a:ext cx="2412349" cy="218426"/>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7/1</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10/31</a:t>
              </a:r>
              <a:r>
                <a:rPr lang="ja-JP" altLang="en-US" sz="1000" dirty="0">
                  <a:latin typeface="Meiryo UI" panose="020B0604030504040204" pitchFamily="50" charset="-128"/>
                  <a:ea typeface="Meiryo UI" panose="020B0604030504040204" pitchFamily="50" charset="-128"/>
                </a:rPr>
                <a:t>の消印有効）</a:t>
              </a:r>
            </a:p>
          </p:txBody>
        </p:sp>
        <p:sp>
          <p:nvSpPr>
            <p:cNvPr id="21" name="テキスト ボックス 20">
              <a:extLst>
                <a:ext uri="{FF2B5EF4-FFF2-40B4-BE49-F238E27FC236}">
                  <a16:creationId xmlns:a16="http://schemas.microsoft.com/office/drawing/2014/main" id="{4923704F-C4A8-42DF-9E95-BABCEFFC22E3}"/>
                </a:ext>
              </a:extLst>
            </p:cNvPr>
            <p:cNvSpPr txBox="1"/>
            <p:nvPr/>
          </p:nvSpPr>
          <p:spPr>
            <a:xfrm>
              <a:off x="3685351" y="6948992"/>
              <a:ext cx="2098757" cy="218427"/>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（令和８年</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月以降順次）</a:t>
              </a:r>
            </a:p>
          </p:txBody>
        </p:sp>
        <p:sp>
          <p:nvSpPr>
            <p:cNvPr id="22" name="テキスト ボックス 21">
              <a:extLst>
                <a:ext uri="{FF2B5EF4-FFF2-40B4-BE49-F238E27FC236}">
                  <a16:creationId xmlns:a16="http://schemas.microsoft.com/office/drawing/2014/main" id="{CC0392BD-A9C5-4EC3-98A7-B874FA1CDB5F}"/>
                </a:ext>
              </a:extLst>
            </p:cNvPr>
            <p:cNvSpPr txBox="1"/>
            <p:nvPr/>
          </p:nvSpPr>
          <p:spPr>
            <a:xfrm>
              <a:off x="2218258" y="6957016"/>
              <a:ext cx="1230991" cy="218426"/>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（７月～</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a:t>
              </a:r>
            </a:p>
          </p:txBody>
        </p:sp>
        <p:sp>
          <p:nvSpPr>
            <p:cNvPr id="23" name="テキスト ボックス 22">
              <a:extLst>
                <a:ext uri="{FF2B5EF4-FFF2-40B4-BE49-F238E27FC236}">
                  <a16:creationId xmlns:a16="http://schemas.microsoft.com/office/drawing/2014/main" id="{E5859272-488C-421F-B45D-05E5A5D39FB2}"/>
                </a:ext>
              </a:extLst>
            </p:cNvPr>
            <p:cNvSpPr txBox="1"/>
            <p:nvPr/>
          </p:nvSpPr>
          <p:spPr>
            <a:xfrm>
              <a:off x="5388548" y="6946465"/>
              <a:ext cx="2098756" cy="218426"/>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（令和８年</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月以降順次）</a:t>
              </a:r>
            </a:p>
          </p:txBody>
        </p:sp>
      </p:grpSp>
      <p:graphicFrame>
        <p:nvGraphicFramePr>
          <p:cNvPr id="3" name="表 2">
            <a:extLst>
              <a:ext uri="{FF2B5EF4-FFF2-40B4-BE49-F238E27FC236}">
                <a16:creationId xmlns:a16="http://schemas.microsoft.com/office/drawing/2014/main" id="{9EB8DB50-EFEE-4C54-A6A9-6A3852F155A3}"/>
              </a:ext>
            </a:extLst>
          </p:cNvPr>
          <p:cNvGraphicFramePr>
            <a:graphicFrameLocks noGrp="1"/>
          </p:cNvGraphicFramePr>
          <p:nvPr>
            <p:extLst>
              <p:ext uri="{D42A27DB-BD31-4B8C-83A1-F6EECF244321}">
                <p14:modId xmlns:p14="http://schemas.microsoft.com/office/powerpoint/2010/main" val="12882854"/>
              </p:ext>
            </p:extLst>
          </p:nvPr>
        </p:nvGraphicFramePr>
        <p:xfrm>
          <a:off x="392099" y="654198"/>
          <a:ext cx="6502510" cy="6088092"/>
        </p:xfrm>
        <a:graphic>
          <a:graphicData uri="http://schemas.openxmlformats.org/drawingml/2006/table">
            <a:tbl>
              <a:tblPr/>
              <a:tblGrid>
                <a:gridCol w="1593597">
                  <a:extLst>
                    <a:ext uri="{9D8B030D-6E8A-4147-A177-3AD203B41FA5}">
                      <a16:colId xmlns:a16="http://schemas.microsoft.com/office/drawing/2014/main" val="3750602678"/>
                    </a:ext>
                  </a:extLst>
                </a:gridCol>
                <a:gridCol w="4908913">
                  <a:extLst>
                    <a:ext uri="{9D8B030D-6E8A-4147-A177-3AD203B41FA5}">
                      <a16:colId xmlns:a16="http://schemas.microsoft.com/office/drawing/2014/main" val="2640475478"/>
                    </a:ext>
                  </a:extLst>
                </a:gridCol>
              </a:tblGrid>
              <a:tr h="342859">
                <a:tc rowSpan="10">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全世帯区分共通</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t"/>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●奨学のための給付金　受給申請書（様式第１号の４）</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endParaRPr lang="ja-JP" altLang="en-US" sz="1400" b="1" i="0" u="none" strike="noStrike" dirty="0">
                        <a:solidFill>
                          <a:srgbClr val="000000"/>
                        </a:solidFill>
                        <a:effectLst/>
                        <a:latin typeface="Meiryo UI" panose="020B0604030504040204" pitchFamily="50" charset="-128"/>
                        <a:ea typeface="Meiryo UI" panose="020B0604030504040204" pitchFamily="50" charset="-128"/>
                      </a:endParaRP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9219990"/>
                  </a:ext>
                </a:extLst>
              </a:tr>
              <a:tr h="831171">
                <a:tc vMerge="1">
                  <a:txBody>
                    <a:bodyPr/>
                    <a:lstStyle/>
                    <a:p>
                      <a:endParaRPr kumimoji="1" lang="ja-JP" altLang="en-US"/>
                    </a:p>
                  </a:txBody>
                  <a:tcPr/>
                </a:tc>
                <a:tc>
                  <a:txBody>
                    <a:bodyPr/>
                    <a:lstStyle/>
                    <a:p>
                      <a:pPr marL="108000" indent="-457200" algn="l" rtl="0" fontAlgn="t"/>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1" i="1" u="sng" strike="noStrike" dirty="0">
                          <a:solidFill>
                            <a:srgbClr val="000000"/>
                          </a:solidFill>
                          <a:effectLst/>
                          <a:latin typeface="Meiryo UI" panose="020B0604030504040204" pitchFamily="50" charset="-128"/>
                          <a:ea typeface="Meiryo UI" panose="020B0604030504040204" pitchFamily="50" charset="-128"/>
                        </a:rPr>
                        <a:t>受給申請書にある在学証明書は必ず記入してください。</a:t>
                      </a:r>
                      <a:endParaRPr lang="en-US" altLang="ja-JP" sz="900" b="1" i="1" u="sng" strike="noStrike" dirty="0">
                        <a:solidFill>
                          <a:srgbClr val="000000"/>
                        </a:solidFill>
                        <a:effectLst/>
                        <a:latin typeface="Meiryo UI" panose="020B0604030504040204" pitchFamily="50" charset="-128"/>
                        <a:ea typeface="Meiryo UI" panose="020B0604030504040204" pitchFamily="50" charset="-128"/>
                      </a:endParaRPr>
                    </a:p>
                    <a:p>
                      <a:pPr marL="108000" indent="-457200" algn="l" rtl="0" fontAlgn="t"/>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学校任意の在学証明書は、</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令和８年７月１日時点</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のものでなければならず、併せて</a:t>
                      </a:r>
                      <a:r>
                        <a:rPr lang="ja-JP" altLang="en-US" sz="900" b="1" i="0" u="sng" strike="noStrike" dirty="0">
                          <a:solidFill>
                            <a:srgbClr val="000000"/>
                          </a:solidFill>
                          <a:effectLst/>
                          <a:latin typeface="Meiryo UI" panose="020B0604030504040204" pitchFamily="50" charset="-128"/>
                          <a:ea typeface="Meiryo UI" panose="020B0604030504040204" pitchFamily="50" charset="-128"/>
                        </a:rPr>
                        <a:t>専攻科修学支援金の認定通知書を提出してください</a:t>
                      </a:r>
                      <a:r>
                        <a:rPr lang="ja-JP" altLang="en-US" sz="900" b="0" i="0" u="sng"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p>
                    <a:p>
                      <a:pPr marL="144000" indent="-457200" algn="l" rtl="0" fontAlgn="t"/>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受給申請書の提出後に、申請者の変更（例：離婚・死別等による親権者の変更）、申請者の住所や連絡先に変更があった場合、大阪府のホームページから申請事項変更届（様式第２号）の用紙を出力し、大阪府に提出してください。</a:t>
                      </a:r>
                    </a:p>
                  </a:txBody>
                  <a:tcPr marL="5896" marR="5896" marT="589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6076891"/>
                  </a:ext>
                </a:extLst>
              </a:tr>
              <a:tr h="313742">
                <a:tc vMerge="1">
                  <a:txBody>
                    <a:bodyPr/>
                    <a:lstStyle/>
                    <a:p>
                      <a:endParaRPr kumimoji="1" lang="ja-JP" altLang="en-US"/>
                    </a:p>
                  </a:txBody>
                  <a:tcPr/>
                </a:tc>
                <a:tc>
                  <a:txBody>
                    <a:body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●保護者等全員の課税証明書等　</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458336"/>
                  </a:ext>
                </a:extLst>
              </a:tr>
              <a:tr h="778563">
                <a:tc vMerge="1">
                  <a:txBody>
                    <a:bodyPr/>
                    <a:lstStyle/>
                    <a:p>
                      <a:endParaRPr kumimoji="1" lang="ja-JP" altLang="en-US"/>
                    </a:p>
                  </a:txBody>
                  <a:tcPr/>
                </a:tc>
                <a:tc>
                  <a:txBody>
                    <a:bodyPr/>
                    <a:lstStyle/>
                    <a:p>
                      <a:pPr algn="l"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下記の書類のいずれか（</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令和８年度</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のもの）を提出してください。</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・市（町村）民税・道府県民税課税証明書または非課税証明書の</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原本</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・市（町村）民税・道府県民税非課税通知書の写し</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・市（町村）民税・道府県民税特別徴収税額の決定通知書の写し</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・生活保護受給証明書の</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原本</a:t>
                      </a:r>
                    </a:p>
                    <a:p>
                      <a:pPr marL="108000" indent="-457200"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（令和８年１月１日で生活扶助の受給があるもの、かつ、世帯全員の氏名・生年月日・受給期間が記載されたもの）</a:t>
                      </a:r>
                    </a:p>
                    <a:p>
                      <a:pPr algn="l"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配偶者控除を受けている場合であっても、控除対象配偶者の課税証明書等は必要です。</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964973"/>
                  </a:ext>
                </a:extLst>
              </a:tr>
              <a:tr h="364363">
                <a:tc vMerge="1">
                  <a:txBody>
                    <a:bodyPr/>
                    <a:lstStyle/>
                    <a:p>
                      <a:endParaRPr kumimoji="1" lang="ja-JP" altLang="en-US"/>
                    </a:p>
                  </a:txBody>
                  <a:tcPr/>
                </a:tc>
                <a:tc>
                  <a:txBody>
                    <a:bodyPr/>
                    <a:lstStyle/>
                    <a:p>
                      <a:pPr algn="l" rtl="0" fontAlgn="ctr"/>
                      <a:r>
                        <a:rPr lang="ja-JP" altLang="en-US" sz="1300" b="1" i="0" u="none" strike="noStrike" dirty="0">
                          <a:solidFill>
                            <a:srgbClr val="000000"/>
                          </a:solidFill>
                          <a:effectLst/>
                          <a:latin typeface="Meiryo UI" panose="020B0604030504040204" pitchFamily="50" charset="-128"/>
                          <a:ea typeface="Meiryo UI" panose="020B0604030504040204" pitchFamily="50" charset="-128"/>
                        </a:rPr>
                        <a:t>●生徒本人の令和８年７月１日時点の個人対象要件を証明する書類</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8191257"/>
                  </a:ext>
                </a:extLst>
              </a:tr>
              <a:tr h="320175">
                <a:tc vMerge="1">
                  <a:txBody>
                    <a:bodyPr/>
                    <a:lstStyle/>
                    <a:p>
                      <a:endParaRPr kumimoji="1" lang="ja-JP" altLang="en-US"/>
                    </a:p>
                  </a:txBody>
                  <a:tcPr/>
                </a:tc>
                <a:tc>
                  <a:txBody>
                    <a:bodyPr/>
                    <a:lstStyle/>
                    <a:p>
                      <a:pPr algn="l"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在学する学校が記入、証明したもの</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6067049"/>
                  </a:ext>
                </a:extLst>
              </a:tr>
              <a:tr h="303099">
                <a:tc vMerge="1">
                  <a:txBody>
                    <a:bodyPr/>
                    <a:lstStyle/>
                    <a:p>
                      <a:endParaRPr kumimoji="1" lang="ja-JP" altLang="en-US"/>
                    </a:p>
                  </a:txBody>
                  <a:tcPr/>
                </a:tc>
                <a:tc>
                  <a:txBody>
                    <a:body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●給付金振込先口座の通帳等の写し</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1215973"/>
                  </a:ext>
                </a:extLst>
              </a:tr>
              <a:tr h="314680">
                <a:tc vMerge="1">
                  <a:txBody>
                    <a:bodyPr/>
                    <a:lstStyle/>
                    <a:p>
                      <a:endParaRPr kumimoji="1" lang="ja-JP" altLang="en-US"/>
                    </a:p>
                  </a:txBody>
                  <a:tcPr/>
                </a:tc>
                <a:tc>
                  <a:txBody>
                    <a:bodyPr/>
                    <a:lstStyle/>
                    <a:p>
                      <a:pPr algn="l"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金融機関名、支店名、口座番号、口座名義人が分かるページの写し（ネットバンキング可）を提出してください。</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2356917"/>
                  </a:ext>
                </a:extLst>
              </a:tr>
              <a:tr h="378359">
                <a:tc vMerge="1">
                  <a:txBody>
                    <a:bodyPr/>
                    <a:lstStyle/>
                    <a:p>
                      <a:endParaRPr kumimoji="1" lang="ja-JP" altLang="en-US"/>
                    </a:p>
                  </a:txBody>
                  <a:tcPr/>
                </a:tc>
                <a:tc>
                  <a:txBody>
                    <a:body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●住民票の写し（必要な場合のみ）</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9917447"/>
                  </a:ext>
                </a:extLst>
              </a:tr>
              <a:tr h="600100">
                <a:tc vMerge="1">
                  <a:txBody>
                    <a:bodyPr/>
                    <a:lstStyle/>
                    <a:p>
                      <a:endParaRPr kumimoji="1" lang="ja-JP" altLang="en-US"/>
                    </a:p>
                  </a:txBody>
                  <a:tcPr/>
                </a:tc>
                <a:tc>
                  <a:txBody>
                    <a:bodyPr/>
                    <a:lstStyle/>
                    <a:p>
                      <a:pPr algn="l"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下記のいずれかに該当する場合に提出してください。</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・住民税の課税額等を証明する書類の発行者が大阪府以外の市町村である場合</a:t>
                      </a:r>
                      <a:br>
                        <a:rPr lang="ja-JP" altLang="en-US" sz="8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・令和８年７月１日時点で大阪府内に在住しているが、令和８年１月１日時点では他府県に住所を有していた場合</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1692927"/>
                  </a:ext>
                </a:extLst>
              </a:tr>
              <a:tr h="321909">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世帯区分３のみ</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chemeClr val="tx1"/>
                          </a:solidFill>
                          <a:effectLst/>
                          <a:latin typeface="Meiryo UI" panose="020B0604030504040204" pitchFamily="50" charset="-128"/>
                          <a:ea typeface="Meiryo UI" panose="020B0604030504040204" pitchFamily="50" charset="-128"/>
                        </a:rPr>
                        <a:t>●出生等により新たに扶養することになった子等を証明する書類</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400" b="1" i="0" u="none" strike="noStrike" dirty="0">
                          <a:solidFill>
                            <a:schemeClr val="tx1"/>
                          </a:solidFill>
                          <a:effectLst/>
                          <a:latin typeface="Meiryo UI" panose="020B0604030504040204" pitchFamily="50" charset="-128"/>
                          <a:ea typeface="Meiryo UI" panose="020B0604030504040204" pitchFamily="50" charset="-128"/>
                        </a:rPr>
                        <a:t>（必要な場合のみ）</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3952248"/>
                  </a:ext>
                </a:extLst>
              </a:tr>
              <a:tr h="783752">
                <a:tc vMerge="1">
                  <a:txBody>
                    <a:bodyPr/>
                    <a:lstStyle/>
                    <a:p>
                      <a:endParaRPr kumimoji="1" lang="ja-JP" altLang="en-US"/>
                    </a:p>
                  </a:txBody>
                  <a:tcPr/>
                </a:tc>
                <a:tc>
                  <a:txBody>
                    <a:bodyPr/>
                    <a:lstStyle/>
                    <a:p>
                      <a:pPr marL="108000" indent="-457200"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多子世帯で令和８年１月１日以降に出生等により新たに扶養することになった子等が増えた場合、いずれかの書類を提出してください。</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①生計維持者の実子</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出生証明書、母子手帳、戸籍抄本等</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②生計維持者に委託された里子</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里親委託証明書等</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③生計維持者と特別養子縁組をした特別養子</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特別養子縁組の確定証明書、戸籍抄本等</a:t>
                      </a:r>
                    </a:p>
                  </a:txBody>
                  <a:tcPr marL="5896" marR="5896" marT="589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1740747"/>
                  </a:ext>
                </a:extLst>
              </a:tr>
            </a:tbl>
          </a:graphicData>
        </a:graphic>
      </p:graphicFrame>
      <p:sp>
        <p:nvSpPr>
          <p:cNvPr id="2" name="テキスト ボックス 1">
            <a:extLst>
              <a:ext uri="{FF2B5EF4-FFF2-40B4-BE49-F238E27FC236}">
                <a16:creationId xmlns:a16="http://schemas.microsoft.com/office/drawing/2014/main" id="{5CA45630-1A82-42CB-B25D-15A63C8AFB1F}"/>
              </a:ext>
            </a:extLst>
          </p:cNvPr>
          <p:cNvSpPr txBox="1"/>
          <p:nvPr/>
        </p:nvSpPr>
        <p:spPr>
          <a:xfrm>
            <a:off x="214540" y="8645988"/>
            <a:ext cx="6483046" cy="584775"/>
          </a:xfrm>
          <a:prstGeom prst="rect">
            <a:avLst/>
          </a:prstGeom>
          <a:noFill/>
        </p:spPr>
        <p:txBody>
          <a:bodyPr wrap="square" rtlCol="0">
            <a:spAutoFit/>
          </a:bodyPr>
          <a:lstStyle/>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●大阪府私立奨学のための給付金　申請事務局（令和８年７月１日～令和９年２月</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電話：</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0570-010‐103</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受付時間　平日９時から</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18</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時まで）</a:t>
            </a:r>
          </a:p>
          <a:p>
            <a:endParaRPr kumimoji="1" lang="ja-JP" altLang="en-US" sz="1000" dirty="0"/>
          </a:p>
        </p:txBody>
      </p:sp>
    </p:spTree>
    <p:extLst>
      <p:ext uri="{BB962C8B-B14F-4D97-AF65-F5344CB8AC3E}">
        <p14:creationId xmlns:p14="http://schemas.microsoft.com/office/powerpoint/2010/main" val="4216375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10078</TotalTime>
  <Words>1444</Words>
  <Application>Microsoft Office PowerPoint</Application>
  <PresentationFormat>ユーザー設定</PresentationFormat>
  <Paragraphs>90</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石塚　芙紀</cp:lastModifiedBy>
  <cp:revision>174</cp:revision>
  <cp:lastPrinted>2025-08-06T04:24:46Z</cp:lastPrinted>
  <dcterms:created xsi:type="dcterms:W3CDTF">2011-06-02T09:47:25Z</dcterms:created>
  <dcterms:modified xsi:type="dcterms:W3CDTF">2026-06-25T08:40:56Z</dcterms:modified>
</cp:coreProperties>
</file>