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7200900" cy="9721850"/>
  <p:notesSz cx="6797675" cy="9926638"/>
  <p:defaultTex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55">
          <p15:clr>
            <a:srgbClr val="A4A3A4"/>
          </p15:clr>
        </p15:guide>
        <p15:guide id="2" pos="22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石塚　芙紀" initials="石塚　芙紀" lastIdx="1" clrIdx="0">
    <p:extLst>
      <p:ext uri="{19B8F6BF-5375-455C-9EA6-DF929625EA0E}">
        <p15:presenceInfo xmlns:p15="http://schemas.microsoft.com/office/powerpoint/2012/main" userId="S::IshizukaF@lan.pref.osaka.jp::d3821a78-f16f-469e-9ad0-c1882821f4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00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24" autoAdjust="0"/>
    <p:restoredTop sz="98655" autoAdjust="0"/>
  </p:normalViewPr>
  <p:slideViewPr>
    <p:cSldViewPr snapToGrid="0">
      <p:cViewPr varScale="1">
        <p:scale>
          <a:sx n="69" d="100"/>
          <a:sy n="69" d="100"/>
        </p:scale>
        <p:origin x="2434" y="82"/>
      </p:cViewPr>
      <p:guideLst>
        <p:guide orient="horz" pos="3055"/>
        <p:guide pos="226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5659" cy="496332"/>
          </a:xfrm>
          <a:prstGeom prst="rect">
            <a:avLst/>
          </a:prstGeom>
        </p:spPr>
        <p:txBody>
          <a:bodyPr vert="horz" lIns="92100" tIns="46049" rIns="92100" bIns="4604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1"/>
            <a:ext cx="2945659" cy="496332"/>
          </a:xfrm>
          <a:prstGeom prst="rect">
            <a:avLst/>
          </a:prstGeom>
        </p:spPr>
        <p:txBody>
          <a:bodyPr vert="horz" lIns="92100" tIns="46049" rIns="92100" bIns="46049" rtlCol="0"/>
          <a:lstStyle>
            <a:lvl1pPr algn="r">
              <a:defRPr sz="1200"/>
            </a:lvl1pPr>
          </a:lstStyle>
          <a:p>
            <a:fld id="{53A585B8-3BC8-4533-85F5-B83566FEB325}" type="datetimeFigureOut">
              <a:rPr kumimoji="1" lang="ja-JP" altLang="en-US" smtClean="0"/>
              <a:pPr/>
              <a:t>2026/6/29</a:t>
            </a:fld>
            <a:endParaRPr kumimoji="1" lang="ja-JP" altLang="en-US"/>
          </a:p>
        </p:txBody>
      </p:sp>
      <p:sp>
        <p:nvSpPr>
          <p:cNvPr id="4" name="スライド イメージ プレースホルダー 3"/>
          <p:cNvSpPr>
            <a:spLocks noGrp="1" noRot="1" noChangeAspect="1"/>
          </p:cNvSpPr>
          <p:nvPr>
            <p:ph type="sldImg" idx="2"/>
          </p:nvPr>
        </p:nvSpPr>
        <p:spPr>
          <a:xfrm>
            <a:off x="2019300" y="742950"/>
            <a:ext cx="2759075" cy="3724275"/>
          </a:xfrm>
          <a:prstGeom prst="rect">
            <a:avLst/>
          </a:prstGeom>
          <a:noFill/>
          <a:ln w="12700">
            <a:solidFill>
              <a:prstClr val="black"/>
            </a:solidFill>
          </a:ln>
        </p:spPr>
        <p:txBody>
          <a:bodyPr vert="horz" lIns="92100" tIns="46049" rIns="92100" bIns="46049" rtlCol="0" anchor="ctr"/>
          <a:lstStyle/>
          <a:p>
            <a:endParaRPr lang="ja-JP" altLang="en-US"/>
          </a:p>
        </p:txBody>
      </p:sp>
      <p:sp>
        <p:nvSpPr>
          <p:cNvPr id="5" name="ノート プレースホルダー 4"/>
          <p:cNvSpPr>
            <a:spLocks noGrp="1"/>
          </p:cNvSpPr>
          <p:nvPr>
            <p:ph type="body" sz="quarter" idx="3"/>
          </p:nvPr>
        </p:nvSpPr>
        <p:spPr>
          <a:xfrm>
            <a:off x="679768" y="4715154"/>
            <a:ext cx="5438140" cy="4466987"/>
          </a:xfrm>
          <a:prstGeom prst="rect">
            <a:avLst/>
          </a:prstGeom>
        </p:spPr>
        <p:txBody>
          <a:bodyPr vert="horz" lIns="92100" tIns="46049" rIns="92100" bIns="4604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28585"/>
            <a:ext cx="2945659" cy="496332"/>
          </a:xfrm>
          <a:prstGeom prst="rect">
            <a:avLst/>
          </a:prstGeom>
        </p:spPr>
        <p:txBody>
          <a:bodyPr vert="horz" lIns="92100" tIns="46049" rIns="92100" bIns="4604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28585"/>
            <a:ext cx="2945659" cy="496332"/>
          </a:xfrm>
          <a:prstGeom prst="rect">
            <a:avLst/>
          </a:prstGeom>
        </p:spPr>
        <p:txBody>
          <a:bodyPr vert="horz" lIns="92100" tIns="46049" rIns="92100" bIns="46049" rtlCol="0" anchor="b"/>
          <a:lstStyle>
            <a:lvl1pPr algn="r">
              <a:defRPr sz="1200"/>
            </a:lvl1pPr>
          </a:lstStyle>
          <a:p>
            <a:fld id="{8BD18E85-DE4D-483B-911A-DEFA6C3A4B57}" type="slidenum">
              <a:rPr kumimoji="1" lang="ja-JP" altLang="en-US" smtClean="0"/>
              <a:pPr/>
              <a:t>‹#›</a:t>
            </a:fld>
            <a:endParaRPr kumimoji="1" lang="ja-JP" altLang="en-US"/>
          </a:p>
        </p:txBody>
      </p:sp>
    </p:spTree>
    <p:extLst>
      <p:ext uri="{BB962C8B-B14F-4D97-AF65-F5344CB8AC3E}">
        <p14:creationId xmlns:p14="http://schemas.microsoft.com/office/powerpoint/2010/main" val="204470246"/>
      </p:ext>
    </p:extLst>
  </p:cSld>
  <p:clrMap bg1="lt1" tx1="dk1" bg2="lt2" tx2="dk2" accent1="accent1" accent2="accent2" accent3="accent3" accent4="accent4" accent5="accent5" accent6="accent6" hlink="hlink" folHlink="folHlink"/>
  <p:notesStyle>
    <a:lvl1pPr marL="0" algn="l" defTabSz="946404" rtl="0" eaLnBrk="1" latinLnBrk="0" hangingPunct="1">
      <a:defRPr kumimoji="1" sz="1200" kern="1200">
        <a:solidFill>
          <a:schemeClr val="tx1"/>
        </a:solidFill>
        <a:latin typeface="+mn-lt"/>
        <a:ea typeface="+mn-ea"/>
        <a:cs typeface="+mn-cs"/>
      </a:defRPr>
    </a:lvl1pPr>
    <a:lvl2pPr marL="473202" algn="l" defTabSz="946404" rtl="0" eaLnBrk="1" latinLnBrk="0" hangingPunct="1">
      <a:defRPr kumimoji="1" sz="1200" kern="1200">
        <a:solidFill>
          <a:schemeClr val="tx1"/>
        </a:solidFill>
        <a:latin typeface="+mn-lt"/>
        <a:ea typeface="+mn-ea"/>
        <a:cs typeface="+mn-cs"/>
      </a:defRPr>
    </a:lvl2pPr>
    <a:lvl3pPr marL="946404" algn="l" defTabSz="946404" rtl="0" eaLnBrk="1" latinLnBrk="0" hangingPunct="1">
      <a:defRPr kumimoji="1" sz="1200" kern="1200">
        <a:solidFill>
          <a:schemeClr val="tx1"/>
        </a:solidFill>
        <a:latin typeface="+mn-lt"/>
        <a:ea typeface="+mn-ea"/>
        <a:cs typeface="+mn-cs"/>
      </a:defRPr>
    </a:lvl3pPr>
    <a:lvl4pPr marL="1419606" algn="l" defTabSz="946404" rtl="0" eaLnBrk="1" latinLnBrk="0" hangingPunct="1">
      <a:defRPr kumimoji="1" sz="1200" kern="1200">
        <a:solidFill>
          <a:schemeClr val="tx1"/>
        </a:solidFill>
        <a:latin typeface="+mn-lt"/>
        <a:ea typeface="+mn-ea"/>
        <a:cs typeface="+mn-cs"/>
      </a:defRPr>
    </a:lvl4pPr>
    <a:lvl5pPr marL="1892808" algn="l" defTabSz="946404" rtl="0" eaLnBrk="1" latinLnBrk="0" hangingPunct="1">
      <a:defRPr kumimoji="1" sz="1200" kern="1200">
        <a:solidFill>
          <a:schemeClr val="tx1"/>
        </a:solidFill>
        <a:latin typeface="+mn-lt"/>
        <a:ea typeface="+mn-ea"/>
        <a:cs typeface="+mn-cs"/>
      </a:defRPr>
    </a:lvl5pPr>
    <a:lvl6pPr marL="2366010" algn="l" defTabSz="946404" rtl="0" eaLnBrk="1" latinLnBrk="0" hangingPunct="1">
      <a:defRPr kumimoji="1" sz="1200" kern="1200">
        <a:solidFill>
          <a:schemeClr val="tx1"/>
        </a:solidFill>
        <a:latin typeface="+mn-lt"/>
        <a:ea typeface="+mn-ea"/>
        <a:cs typeface="+mn-cs"/>
      </a:defRPr>
    </a:lvl6pPr>
    <a:lvl7pPr marL="2839212" algn="l" defTabSz="946404" rtl="0" eaLnBrk="1" latinLnBrk="0" hangingPunct="1">
      <a:defRPr kumimoji="1" sz="1200" kern="1200">
        <a:solidFill>
          <a:schemeClr val="tx1"/>
        </a:solidFill>
        <a:latin typeface="+mn-lt"/>
        <a:ea typeface="+mn-ea"/>
        <a:cs typeface="+mn-cs"/>
      </a:defRPr>
    </a:lvl7pPr>
    <a:lvl8pPr marL="3312414" algn="l" defTabSz="946404" rtl="0" eaLnBrk="1" latinLnBrk="0" hangingPunct="1">
      <a:defRPr kumimoji="1" sz="1200" kern="1200">
        <a:solidFill>
          <a:schemeClr val="tx1"/>
        </a:solidFill>
        <a:latin typeface="+mn-lt"/>
        <a:ea typeface="+mn-ea"/>
        <a:cs typeface="+mn-cs"/>
      </a:defRPr>
    </a:lvl8pPr>
    <a:lvl9pPr marL="3785616" algn="l" defTabSz="946404"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19300" y="742950"/>
            <a:ext cx="2759075" cy="37242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BD18E85-DE4D-483B-911A-DEFA6C3A4B57}" type="slidenum">
              <a:rPr kumimoji="1" lang="ja-JP" altLang="en-US" smtClean="0"/>
              <a:pPr/>
              <a:t>1</a:t>
            </a:fld>
            <a:endParaRPr kumimoji="1" lang="ja-JP" altLang="en-US"/>
          </a:p>
        </p:txBody>
      </p:sp>
    </p:spTree>
    <p:extLst>
      <p:ext uri="{BB962C8B-B14F-4D97-AF65-F5344CB8AC3E}">
        <p14:creationId xmlns:p14="http://schemas.microsoft.com/office/powerpoint/2010/main" val="1021071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9" y="3020077"/>
            <a:ext cx="6120765" cy="208389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80135" y="5509048"/>
            <a:ext cx="5040630" cy="2484473"/>
          </a:xfrm>
        </p:spPr>
        <p:txBody>
          <a:bodyPr/>
          <a:lstStyle>
            <a:lvl1pPr marL="0" indent="0" algn="ctr">
              <a:buNone/>
              <a:defRPr>
                <a:solidFill>
                  <a:schemeClr val="tx1">
                    <a:tint val="75000"/>
                  </a:schemeClr>
                </a:solidFill>
              </a:defRPr>
            </a:lvl1pPr>
            <a:lvl2pPr marL="473202" indent="0" algn="ctr">
              <a:buNone/>
              <a:defRPr>
                <a:solidFill>
                  <a:schemeClr val="tx1">
                    <a:tint val="75000"/>
                  </a:schemeClr>
                </a:solidFill>
              </a:defRPr>
            </a:lvl2pPr>
            <a:lvl3pPr marL="946404" indent="0" algn="ctr">
              <a:buNone/>
              <a:defRPr>
                <a:solidFill>
                  <a:schemeClr val="tx1">
                    <a:tint val="75000"/>
                  </a:schemeClr>
                </a:solidFill>
              </a:defRPr>
            </a:lvl3pPr>
            <a:lvl4pPr marL="1419606" indent="0" algn="ctr">
              <a:buNone/>
              <a:defRPr>
                <a:solidFill>
                  <a:schemeClr val="tx1">
                    <a:tint val="75000"/>
                  </a:schemeClr>
                </a:solidFill>
              </a:defRPr>
            </a:lvl4pPr>
            <a:lvl5pPr marL="1892808" indent="0" algn="ctr">
              <a:buNone/>
              <a:defRPr>
                <a:solidFill>
                  <a:schemeClr val="tx1">
                    <a:tint val="75000"/>
                  </a:schemeClr>
                </a:solidFill>
              </a:defRPr>
            </a:lvl5pPr>
            <a:lvl6pPr marL="2366010" indent="0" algn="ctr">
              <a:buNone/>
              <a:defRPr>
                <a:solidFill>
                  <a:schemeClr val="tx1">
                    <a:tint val="75000"/>
                  </a:schemeClr>
                </a:solidFill>
              </a:defRPr>
            </a:lvl6pPr>
            <a:lvl7pPr marL="2839212" indent="0" algn="ctr">
              <a:buNone/>
              <a:defRPr>
                <a:solidFill>
                  <a:schemeClr val="tx1">
                    <a:tint val="75000"/>
                  </a:schemeClr>
                </a:solidFill>
              </a:defRPr>
            </a:lvl7pPr>
            <a:lvl8pPr marL="3312414" indent="0" algn="ctr">
              <a:buNone/>
              <a:defRPr>
                <a:solidFill>
                  <a:schemeClr val="tx1">
                    <a:tint val="75000"/>
                  </a:schemeClr>
                </a:solidFill>
              </a:defRPr>
            </a:lvl8pPr>
            <a:lvl9pPr marL="3785616"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536ADC8-A862-49CE-91E8-F175F019BA8D}" type="datetime1">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60208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076158E-7B14-44C7-B343-51FA9E54B9B6}" type="datetime1">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985663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915489" y="519850"/>
            <a:ext cx="1215152" cy="1105860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70035" y="519850"/>
            <a:ext cx="3525441" cy="1105860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C6011EE-AFB1-490B-A834-7486282DC93E}" type="datetime1">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392012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D390AAE-84B1-414F-B3B4-DB4A43D1AA58}" type="datetime1">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197733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3" y="6247189"/>
            <a:ext cx="6120765" cy="1930868"/>
          </a:xfrm>
        </p:spPr>
        <p:txBody>
          <a:bodyPr anchor="t"/>
          <a:lstStyle>
            <a:lvl1pPr algn="l">
              <a:defRPr sz="41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823" y="4120536"/>
            <a:ext cx="6120765" cy="2126653"/>
          </a:xfrm>
        </p:spPr>
        <p:txBody>
          <a:bodyPr anchor="b"/>
          <a:lstStyle>
            <a:lvl1pPr marL="0" indent="0">
              <a:buNone/>
              <a:defRPr sz="2100">
                <a:solidFill>
                  <a:schemeClr val="tx1">
                    <a:tint val="75000"/>
                  </a:schemeClr>
                </a:solidFill>
              </a:defRPr>
            </a:lvl1pPr>
            <a:lvl2pPr marL="473202" indent="0">
              <a:buNone/>
              <a:defRPr sz="1900">
                <a:solidFill>
                  <a:schemeClr val="tx1">
                    <a:tint val="75000"/>
                  </a:schemeClr>
                </a:solidFill>
              </a:defRPr>
            </a:lvl2pPr>
            <a:lvl3pPr marL="946404" indent="0">
              <a:buNone/>
              <a:defRPr sz="1700">
                <a:solidFill>
                  <a:schemeClr val="tx1">
                    <a:tint val="75000"/>
                  </a:schemeClr>
                </a:solidFill>
              </a:defRPr>
            </a:lvl3pPr>
            <a:lvl4pPr marL="1419606" indent="0">
              <a:buNone/>
              <a:defRPr sz="1400">
                <a:solidFill>
                  <a:schemeClr val="tx1">
                    <a:tint val="75000"/>
                  </a:schemeClr>
                </a:solidFill>
              </a:defRPr>
            </a:lvl4pPr>
            <a:lvl5pPr marL="1892808" indent="0">
              <a:buNone/>
              <a:defRPr sz="1400">
                <a:solidFill>
                  <a:schemeClr val="tx1">
                    <a:tint val="75000"/>
                  </a:schemeClr>
                </a:solidFill>
              </a:defRPr>
            </a:lvl5pPr>
            <a:lvl6pPr marL="2366010" indent="0">
              <a:buNone/>
              <a:defRPr sz="1400">
                <a:solidFill>
                  <a:schemeClr val="tx1">
                    <a:tint val="75000"/>
                  </a:schemeClr>
                </a:solidFill>
              </a:defRPr>
            </a:lvl6pPr>
            <a:lvl7pPr marL="2839212" indent="0">
              <a:buNone/>
              <a:defRPr sz="1400">
                <a:solidFill>
                  <a:schemeClr val="tx1">
                    <a:tint val="75000"/>
                  </a:schemeClr>
                </a:solidFill>
              </a:defRPr>
            </a:lvl7pPr>
            <a:lvl8pPr marL="3312414" indent="0">
              <a:buNone/>
              <a:defRPr sz="1400">
                <a:solidFill>
                  <a:schemeClr val="tx1">
                    <a:tint val="75000"/>
                  </a:schemeClr>
                </a:solidFill>
              </a:defRPr>
            </a:lvl8pPr>
            <a:lvl9pPr marL="3785616"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18FD24E-D89C-4B16-BF12-24F97456E968}" type="datetime1">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553182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70034" y="3024576"/>
            <a:ext cx="2370296" cy="8553879"/>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760346" y="3024576"/>
            <a:ext cx="2370296" cy="8553879"/>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774D54C-F7AB-4815-A674-99438EB23AD8}" type="datetime1">
              <a:rPr kumimoji="1" lang="ja-JP" altLang="en-US" smtClean="0"/>
              <a:t>2026/6/29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42492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389325"/>
            <a:ext cx="6480810" cy="1620308"/>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6" y="2176165"/>
            <a:ext cx="3181648" cy="906922"/>
          </a:xfrm>
        </p:spPr>
        <p:txBody>
          <a:bodyPr anchor="b"/>
          <a:lstStyle>
            <a:lvl1pPr marL="0" indent="0">
              <a:buNone/>
              <a:defRPr sz="2500" b="1"/>
            </a:lvl1pPr>
            <a:lvl2pPr marL="473202" indent="0">
              <a:buNone/>
              <a:defRPr sz="2100" b="1"/>
            </a:lvl2pPr>
            <a:lvl3pPr marL="946404" indent="0">
              <a:buNone/>
              <a:defRPr sz="1900" b="1"/>
            </a:lvl3pPr>
            <a:lvl4pPr marL="1419606" indent="0">
              <a:buNone/>
              <a:defRPr sz="1700" b="1"/>
            </a:lvl4pPr>
            <a:lvl5pPr marL="1892808" indent="0">
              <a:buNone/>
              <a:defRPr sz="1700" b="1"/>
            </a:lvl5pPr>
            <a:lvl6pPr marL="2366010" indent="0">
              <a:buNone/>
              <a:defRPr sz="1700" b="1"/>
            </a:lvl6pPr>
            <a:lvl7pPr marL="2839212" indent="0">
              <a:buNone/>
              <a:defRPr sz="1700" b="1"/>
            </a:lvl7pPr>
            <a:lvl8pPr marL="3312414" indent="0">
              <a:buNone/>
              <a:defRPr sz="1700" b="1"/>
            </a:lvl8pPr>
            <a:lvl9pPr marL="3785616"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60046" y="3083087"/>
            <a:ext cx="3181648" cy="5601316"/>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958" y="2176165"/>
            <a:ext cx="3182898" cy="906922"/>
          </a:xfrm>
        </p:spPr>
        <p:txBody>
          <a:bodyPr anchor="b"/>
          <a:lstStyle>
            <a:lvl1pPr marL="0" indent="0">
              <a:buNone/>
              <a:defRPr sz="2500" b="1"/>
            </a:lvl1pPr>
            <a:lvl2pPr marL="473202" indent="0">
              <a:buNone/>
              <a:defRPr sz="2100" b="1"/>
            </a:lvl2pPr>
            <a:lvl3pPr marL="946404" indent="0">
              <a:buNone/>
              <a:defRPr sz="1900" b="1"/>
            </a:lvl3pPr>
            <a:lvl4pPr marL="1419606" indent="0">
              <a:buNone/>
              <a:defRPr sz="1700" b="1"/>
            </a:lvl4pPr>
            <a:lvl5pPr marL="1892808" indent="0">
              <a:buNone/>
              <a:defRPr sz="1700" b="1"/>
            </a:lvl5pPr>
            <a:lvl6pPr marL="2366010" indent="0">
              <a:buNone/>
              <a:defRPr sz="1700" b="1"/>
            </a:lvl6pPr>
            <a:lvl7pPr marL="2839212" indent="0">
              <a:buNone/>
              <a:defRPr sz="1700" b="1"/>
            </a:lvl7pPr>
            <a:lvl8pPr marL="3312414" indent="0">
              <a:buNone/>
              <a:defRPr sz="1700" b="1"/>
            </a:lvl8pPr>
            <a:lvl9pPr marL="3785616"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958" y="3083087"/>
            <a:ext cx="3182898" cy="5601316"/>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960E3F6-3066-49BE-BE76-604CECD05C09}" type="datetime1">
              <a:rPr kumimoji="1" lang="ja-JP" altLang="en-US" smtClean="0"/>
              <a:t>2026/6/29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699259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B52BFBF-EC6A-413B-A4A2-A4A6AD2F3604}" type="datetime1">
              <a:rPr kumimoji="1" lang="ja-JP" altLang="en-US" smtClean="0"/>
              <a:t>2026/6/29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506378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16624E4-C2DA-475A-8912-57663E8BC1DD}" type="datetime1">
              <a:rPr kumimoji="1" lang="ja-JP" altLang="en-US" smtClean="0"/>
              <a:t>2026/6/29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9782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6" y="387074"/>
            <a:ext cx="2369047" cy="1647313"/>
          </a:xfrm>
        </p:spPr>
        <p:txBody>
          <a:bodyPr anchor="b"/>
          <a:lstStyle>
            <a:lvl1pPr algn="l">
              <a:defRPr sz="21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5352" y="387075"/>
            <a:ext cx="4025504" cy="8297330"/>
          </a:xfrm>
        </p:spPr>
        <p:txBody>
          <a:bodyPr/>
          <a:lstStyle>
            <a:lvl1pPr>
              <a:defRPr sz="33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60046" y="2034388"/>
            <a:ext cx="2369047" cy="6650017"/>
          </a:xfrm>
        </p:spPr>
        <p:txBody>
          <a:bodyPr/>
          <a:lstStyle>
            <a:lvl1pPr marL="0" indent="0">
              <a:buNone/>
              <a:defRPr sz="1400"/>
            </a:lvl1pPr>
            <a:lvl2pPr marL="473202" indent="0">
              <a:buNone/>
              <a:defRPr sz="1200"/>
            </a:lvl2pPr>
            <a:lvl3pPr marL="946404" indent="0">
              <a:buNone/>
              <a:defRPr sz="1000"/>
            </a:lvl3pPr>
            <a:lvl4pPr marL="1419606" indent="0">
              <a:buNone/>
              <a:defRPr sz="900"/>
            </a:lvl4pPr>
            <a:lvl5pPr marL="1892808" indent="0">
              <a:buNone/>
              <a:defRPr sz="900"/>
            </a:lvl5pPr>
            <a:lvl6pPr marL="2366010" indent="0">
              <a:buNone/>
              <a:defRPr sz="900"/>
            </a:lvl6pPr>
            <a:lvl7pPr marL="2839212" indent="0">
              <a:buNone/>
              <a:defRPr sz="900"/>
            </a:lvl7pPr>
            <a:lvl8pPr marL="3312414" indent="0">
              <a:buNone/>
              <a:defRPr sz="900"/>
            </a:lvl8pPr>
            <a:lvl9pPr marL="3785616"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379DDD7-FC76-4BD5-831D-9E95381A9CF8}" type="datetime1">
              <a:rPr kumimoji="1" lang="ja-JP" altLang="en-US" smtClean="0"/>
              <a:t>2026/6/29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553235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7" y="6805295"/>
            <a:ext cx="4320540" cy="803404"/>
          </a:xfrm>
        </p:spPr>
        <p:txBody>
          <a:bodyPr anchor="b"/>
          <a:lstStyle>
            <a:lvl1pPr algn="l">
              <a:defRPr sz="2100" b="1"/>
            </a:lvl1pPr>
          </a:lstStyle>
          <a:p>
            <a:r>
              <a:rPr kumimoji="1" lang="ja-JP" altLang="en-US"/>
              <a:t>マスター タイトルの書式設定</a:t>
            </a:r>
          </a:p>
        </p:txBody>
      </p:sp>
      <p:sp>
        <p:nvSpPr>
          <p:cNvPr id="3" name="図プレースホルダー 2"/>
          <p:cNvSpPr>
            <a:spLocks noGrp="1"/>
          </p:cNvSpPr>
          <p:nvPr>
            <p:ph type="pic" idx="1"/>
          </p:nvPr>
        </p:nvSpPr>
        <p:spPr>
          <a:xfrm>
            <a:off x="1411427" y="868666"/>
            <a:ext cx="4320540" cy="5833110"/>
          </a:xfrm>
        </p:spPr>
        <p:txBody>
          <a:bodyPr/>
          <a:lstStyle>
            <a:lvl1pPr marL="0" indent="0">
              <a:buNone/>
              <a:defRPr sz="3300"/>
            </a:lvl1pPr>
            <a:lvl2pPr marL="473202" indent="0">
              <a:buNone/>
              <a:defRPr sz="2900"/>
            </a:lvl2pPr>
            <a:lvl3pPr marL="946404" indent="0">
              <a:buNone/>
              <a:defRPr sz="2500"/>
            </a:lvl3pPr>
            <a:lvl4pPr marL="1419606" indent="0">
              <a:buNone/>
              <a:defRPr sz="2100"/>
            </a:lvl4pPr>
            <a:lvl5pPr marL="1892808" indent="0">
              <a:buNone/>
              <a:defRPr sz="2100"/>
            </a:lvl5pPr>
            <a:lvl6pPr marL="2366010" indent="0">
              <a:buNone/>
              <a:defRPr sz="2100"/>
            </a:lvl6pPr>
            <a:lvl7pPr marL="2839212" indent="0">
              <a:buNone/>
              <a:defRPr sz="2100"/>
            </a:lvl7pPr>
            <a:lvl8pPr marL="3312414" indent="0">
              <a:buNone/>
              <a:defRPr sz="2100"/>
            </a:lvl8pPr>
            <a:lvl9pPr marL="3785616" indent="0">
              <a:buNone/>
              <a:defRPr sz="2100"/>
            </a:lvl9pPr>
          </a:lstStyle>
          <a:p>
            <a:endParaRPr kumimoji="1" lang="ja-JP" altLang="en-US"/>
          </a:p>
        </p:txBody>
      </p:sp>
      <p:sp>
        <p:nvSpPr>
          <p:cNvPr id="4" name="テキスト プレースホルダー 3"/>
          <p:cNvSpPr>
            <a:spLocks noGrp="1"/>
          </p:cNvSpPr>
          <p:nvPr>
            <p:ph type="body" sz="half" idx="2"/>
          </p:nvPr>
        </p:nvSpPr>
        <p:spPr>
          <a:xfrm>
            <a:off x="1411427" y="7608700"/>
            <a:ext cx="4320540" cy="1140966"/>
          </a:xfrm>
        </p:spPr>
        <p:txBody>
          <a:bodyPr/>
          <a:lstStyle>
            <a:lvl1pPr marL="0" indent="0">
              <a:buNone/>
              <a:defRPr sz="1400"/>
            </a:lvl1pPr>
            <a:lvl2pPr marL="473202" indent="0">
              <a:buNone/>
              <a:defRPr sz="1200"/>
            </a:lvl2pPr>
            <a:lvl3pPr marL="946404" indent="0">
              <a:buNone/>
              <a:defRPr sz="1000"/>
            </a:lvl3pPr>
            <a:lvl4pPr marL="1419606" indent="0">
              <a:buNone/>
              <a:defRPr sz="900"/>
            </a:lvl4pPr>
            <a:lvl5pPr marL="1892808" indent="0">
              <a:buNone/>
              <a:defRPr sz="900"/>
            </a:lvl5pPr>
            <a:lvl6pPr marL="2366010" indent="0">
              <a:buNone/>
              <a:defRPr sz="900"/>
            </a:lvl6pPr>
            <a:lvl7pPr marL="2839212" indent="0">
              <a:buNone/>
              <a:defRPr sz="900"/>
            </a:lvl7pPr>
            <a:lvl8pPr marL="3312414" indent="0">
              <a:buNone/>
              <a:defRPr sz="900"/>
            </a:lvl8pPr>
            <a:lvl9pPr marL="3785616"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0B93286-B587-45A6-B7B0-359FA6CF1C9E}" type="datetime1">
              <a:rPr kumimoji="1" lang="ja-JP" altLang="en-US" smtClean="0"/>
              <a:t>2026/6/29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617752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389325"/>
            <a:ext cx="6480810" cy="1620308"/>
          </a:xfrm>
          <a:prstGeom prst="rect">
            <a:avLst/>
          </a:prstGeom>
        </p:spPr>
        <p:txBody>
          <a:bodyPr vert="horz" lIns="94640" tIns="47320" rIns="94640" bIns="473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5" y="2268434"/>
            <a:ext cx="6480810" cy="6415971"/>
          </a:xfrm>
          <a:prstGeom prst="rect">
            <a:avLst/>
          </a:prstGeom>
        </p:spPr>
        <p:txBody>
          <a:bodyPr vert="horz" lIns="94640" tIns="47320" rIns="94640" bIns="473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60045" y="9010716"/>
            <a:ext cx="1680210" cy="517598"/>
          </a:xfrm>
          <a:prstGeom prst="rect">
            <a:avLst/>
          </a:prstGeom>
        </p:spPr>
        <p:txBody>
          <a:bodyPr vert="horz" lIns="94640" tIns="47320" rIns="94640" bIns="47320" rtlCol="0" anchor="ctr"/>
          <a:lstStyle>
            <a:lvl1pPr algn="l">
              <a:defRPr sz="1200">
                <a:solidFill>
                  <a:schemeClr val="tx1">
                    <a:tint val="75000"/>
                  </a:schemeClr>
                </a:solidFill>
              </a:defRPr>
            </a:lvl1pPr>
          </a:lstStyle>
          <a:p>
            <a:fld id="{615A1D57-A37F-486E-AA20-8092CD3515A2}" type="datetime1">
              <a:rPr kumimoji="1" lang="ja-JP" altLang="en-US" smtClean="0"/>
              <a:t>2026/6/29</a:t>
            </a:fld>
            <a:endParaRPr kumimoji="1" lang="ja-JP" altLang="en-US"/>
          </a:p>
        </p:txBody>
      </p:sp>
      <p:sp>
        <p:nvSpPr>
          <p:cNvPr id="5" name="フッター プレースホルダー 4"/>
          <p:cNvSpPr>
            <a:spLocks noGrp="1"/>
          </p:cNvSpPr>
          <p:nvPr>
            <p:ph type="ftr" sz="quarter" idx="3"/>
          </p:nvPr>
        </p:nvSpPr>
        <p:spPr>
          <a:xfrm>
            <a:off x="2460309" y="9010716"/>
            <a:ext cx="2280285" cy="517598"/>
          </a:xfrm>
          <a:prstGeom prst="rect">
            <a:avLst/>
          </a:prstGeom>
        </p:spPr>
        <p:txBody>
          <a:bodyPr vert="horz" lIns="94640" tIns="47320" rIns="94640" bIns="473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010716"/>
            <a:ext cx="1680210" cy="517598"/>
          </a:xfrm>
          <a:prstGeom prst="rect">
            <a:avLst/>
          </a:prstGeom>
        </p:spPr>
        <p:txBody>
          <a:bodyPr vert="horz" lIns="94640" tIns="47320" rIns="94640" bIns="47320" rtlCol="0" anchor="ctr"/>
          <a:lstStyle>
            <a:lvl1pPr algn="r">
              <a:defRPr sz="1200">
                <a:solidFill>
                  <a:schemeClr val="tx1">
                    <a:tint val="75000"/>
                  </a:schemeClr>
                </a:solidFill>
              </a:defRPr>
            </a:lvl1p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368854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46404" rtl="0" eaLnBrk="1" latinLnBrk="0" hangingPunct="1">
        <a:spcBef>
          <a:spcPct val="0"/>
        </a:spcBef>
        <a:buNone/>
        <a:defRPr kumimoji="1" sz="4600" kern="1200">
          <a:solidFill>
            <a:schemeClr val="tx1"/>
          </a:solidFill>
          <a:latin typeface="+mj-lt"/>
          <a:ea typeface="+mj-ea"/>
          <a:cs typeface="+mj-cs"/>
        </a:defRPr>
      </a:lvl1pPr>
    </p:titleStyle>
    <p:bodyStyle>
      <a:lvl1pPr marL="354902" indent="-354902" algn="l" defTabSz="946404" rtl="0" eaLnBrk="1" latinLnBrk="0" hangingPunct="1">
        <a:spcBef>
          <a:spcPct val="20000"/>
        </a:spcBef>
        <a:buFont typeface="Arial" pitchFamily="34" charset="0"/>
        <a:buChar char="•"/>
        <a:defRPr kumimoji="1" sz="3300" kern="1200">
          <a:solidFill>
            <a:schemeClr val="tx1"/>
          </a:solidFill>
          <a:latin typeface="+mn-lt"/>
          <a:ea typeface="+mn-ea"/>
          <a:cs typeface="+mn-cs"/>
        </a:defRPr>
      </a:lvl1pPr>
      <a:lvl2pPr marL="768953" indent="-295751" algn="l" defTabSz="946404" rtl="0" eaLnBrk="1" latinLnBrk="0" hangingPunct="1">
        <a:spcBef>
          <a:spcPct val="20000"/>
        </a:spcBef>
        <a:buFont typeface="Arial" pitchFamily="34" charset="0"/>
        <a:buChar char="–"/>
        <a:defRPr kumimoji="1" sz="2900" kern="1200">
          <a:solidFill>
            <a:schemeClr val="tx1"/>
          </a:solidFill>
          <a:latin typeface="+mn-lt"/>
          <a:ea typeface="+mn-ea"/>
          <a:cs typeface="+mn-cs"/>
        </a:defRPr>
      </a:lvl2pPr>
      <a:lvl3pPr marL="1183005" indent="-236601" algn="l" defTabSz="946404" rtl="0" eaLnBrk="1" latinLnBrk="0" hangingPunct="1">
        <a:spcBef>
          <a:spcPct val="20000"/>
        </a:spcBef>
        <a:buFont typeface="Arial" pitchFamily="34" charset="0"/>
        <a:buChar char="•"/>
        <a:defRPr kumimoji="1" sz="2500" kern="1200">
          <a:solidFill>
            <a:schemeClr val="tx1"/>
          </a:solidFill>
          <a:latin typeface="+mn-lt"/>
          <a:ea typeface="+mn-ea"/>
          <a:cs typeface="+mn-cs"/>
        </a:defRPr>
      </a:lvl3pPr>
      <a:lvl4pPr marL="1656207"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4pPr>
      <a:lvl5pPr marL="2129409"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5pPr>
      <a:lvl6pPr marL="2602611"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075813"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549015"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022217"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65637" y="602710"/>
            <a:ext cx="6659208" cy="397879"/>
          </a:xfrm>
          <a:prstGeom prst="rect">
            <a:avLst/>
          </a:prstGeom>
          <a:noFill/>
          <a:ln w="79375" cmpd="dbl">
            <a:solidFill>
              <a:srgbClr val="00008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74295" tIns="8890" rIns="74295" bIns="8890" numCol="1" anchor="b" anchorCtr="1" compatLnSpc="1">
            <a:prstTxWarp prst="textNoShape">
              <a:avLst/>
            </a:prstTxWarp>
          </a:bodyPr>
          <a:lstStyle/>
          <a:p>
            <a:pPr lvl="0" algn="ctr"/>
            <a:r>
              <a:rPr lang="ja-JP" altLang="en-US" sz="1800" b="1" dirty="0">
                <a:latin typeface="メイリオ" pitchFamily="50" charset="-128"/>
                <a:ea typeface="メイリオ" pitchFamily="50" charset="-128"/>
                <a:cs typeface="メイリオ" pitchFamily="50" charset="-128"/>
              </a:rPr>
              <a:t>私立高等学校等奨学のための給付金受給申請手続きについて</a:t>
            </a:r>
            <a:endParaRPr lang="en-US" altLang="ja-JP" sz="2000" dirty="0">
              <a:latin typeface="メイリオ" pitchFamily="50" charset="-128"/>
              <a:ea typeface="メイリオ" pitchFamily="50" charset="-128"/>
              <a:cs typeface="メイリオ" pitchFamily="50" charset="-128"/>
            </a:endParaRPr>
          </a:p>
        </p:txBody>
      </p:sp>
      <p:grpSp>
        <p:nvGrpSpPr>
          <p:cNvPr id="13" name="グループ化 12"/>
          <p:cNvGrpSpPr/>
          <p:nvPr/>
        </p:nvGrpSpPr>
        <p:grpSpPr>
          <a:xfrm>
            <a:off x="199449" y="1103565"/>
            <a:ext cx="6660000" cy="390721"/>
            <a:chOff x="357468" y="1638698"/>
            <a:chExt cx="6768000" cy="376238"/>
          </a:xfrm>
        </p:grpSpPr>
        <p:sp>
          <p:nvSpPr>
            <p:cNvPr id="9" name="Line 6"/>
            <p:cNvSpPr>
              <a:spLocks noChangeShapeType="1"/>
            </p:cNvSpPr>
            <p:nvPr/>
          </p:nvSpPr>
          <p:spPr bwMode="auto">
            <a:xfrm>
              <a:off x="357468" y="1958425"/>
              <a:ext cx="6768000"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solidFill>
                  <a:schemeClr val="bg1"/>
                </a:solidFill>
              </a:endParaRPr>
            </a:p>
          </p:txBody>
        </p:sp>
        <p:sp>
          <p:nvSpPr>
            <p:cNvPr id="10" name="AutoShape 7"/>
            <p:cNvSpPr>
              <a:spLocks noChangeArrowheads="1"/>
            </p:cNvSpPr>
            <p:nvPr/>
          </p:nvSpPr>
          <p:spPr bwMode="auto">
            <a:xfrm>
              <a:off x="358942" y="1638698"/>
              <a:ext cx="1178579" cy="37623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制度概要</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52" name="テキスト ボックス 51"/>
          <p:cNvSpPr txBox="1"/>
          <p:nvPr/>
        </p:nvSpPr>
        <p:spPr>
          <a:xfrm>
            <a:off x="-71001" y="1551148"/>
            <a:ext cx="7200900" cy="415498"/>
          </a:xfrm>
          <a:prstGeom prst="rect">
            <a:avLst/>
          </a:prstGeom>
          <a:noFill/>
        </p:spPr>
        <p:txBody>
          <a:bodyPr wrap="square" rtlCol="0">
            <a:spAutoFit/>
          </a:bodyPr>
          <a:lstStyle/>
          <a:p>
            <a:r>
              <a:rPr lang="ja-JP" altLang="en-US" sz="1050" dirty="0">
                <a:latin typeface="Meiryo UI" panose="020B0604030504040204" pitchFamily="50" charset="-128"/>
                <a:ea typeface="Meiryo UI" panose="020B0604030504040204" pitchFamily="50" charset="-128"/>
              </a:rPr>
              <a:t>　　　　全ての意志ある生徒が安心して教育を受けられるよう、府内に在住する低中所得者世帯の保護者等に対し、授業料以外</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の教育費の経済的負担を軽減するために、奨学のための給付金を支給します。（返済の必要はありません。）</a:t>
            </a:r>
            <a:endParaRPr lang="en-US" altLang="ja-JP" sz="1050" dirty="0">
              <a:latin typeface="Meiryo UI" panose="020B0604030504040204" pitchFamily="50" charset="-128"/>
              <a:ea typeface="Meiryo UI" panose="020B0604030504040204" pitchFamily="50" charset="-128"/>
            </a:endParaRPr>
          </a:p>
        </p:txBody>
      </p:sp>
      <p:sp>
        <p:nvSpPr>
          <p:cNvPr id="33" name="テキスト ボックス 32"/>
          <p:cNvSpPr txBox="1"/>
          <p:nvPr/>
        </p:nvSpPr>
        <p:spPr>
          <a:xfrm>
            <a:off x="195722" y="2345881"/>
            <a:ext cx="6781760" cy="2078261"/>
          </a:xfrm>
          <a:prstGeom prst="rect">
            <a:avLst/>
          </a:prstGeom>
          <a:noFill/>
        </p:spPr>
        <p:txBody>
          <a:bodyPr wrap="square" rtlCol="0">
            <a:spAutoFit/>
          </a:bodyPr>
          <a:lstStyle>
            <a:defPPr>
              <a:defRPr lang="ja-JP"/>
            </a:defPPr>
            <a:lvl1pPr>
              <a:defRPr sz="1050">
                <a:latin typeface="+mj-ea"/>
                <a:ea typeface="+mj-ea"/>
              </a:defRPr>
            </a:lvl1pPr>
          </a:lstStyle>
          <a:p>
            <a:pPr>
              <a:lnSpc>
                <a:spcPct val="150000"/>
              </a:lnSpc>
            </a:pPr>
            <a:r>
              <a:rPr lang="ja-JP" altLang="en-US" b="1" u="sng" dirty="0">
                <a:latin typeface="Meiryo UI" panose="020B0604030504040204" pitchFamily="50" charset="-128"/>
                <a:ea typeface="Meiryo UI" panose="020B0604030504040204" pitchFamily="50" charset="-128"/>
              </a:rPr>
              <a:t>令和</a:t>
            </a:r>
            <a:r>
              <a:rPr lang="ja-JP" altLang="en-US" sz="1400" b="1" u="sng" dirty="0">
                <a:latin typeface="Meiryo UI" panose="020B0604030504040204" pitchFamily="50" charset="-128"/>
                <a:ea typeface="Meiryo UI" panose="020B0604030504040204" pitchFamily="50" charset="-128"/>
              </a:rPr>
              <a:t>８</a:t>
            </a:r>
            <a:r>
              <a:rPr lang="ja-JP" altLang="en-US" b="1" u="sng" dirty="0">
                <a:latin typeface="Meiryo UI" panose="020B0604030504040204" pitchFamily="50" charset="-128"/>
                <a:ea typeface="Meiryo UI" panose="020B0604030504040204" pitchFamily="50" charset="-128"/>
              </a:rPr>
              <a:t>年</a:t>
            </a:r>
            <a:r>
              <a:rPr lang="ja-JP" altLang="en-US" sz="1400" b="1" u="sng" dirty="0">
                <a:latin typeface="Meiryo UI" panose="020B0604030504040204" pitchFamily="50" charset="-128"/>
                <a:ea typeface="Meiryo UI" panose="020B0604030504040204" pitchFamily="50" charset="-128"/>
              </a:rPr>
              <a:t>７</a:t>
            </a:r>
            <a:r>
              <a:rPr lang="ja-JP" altLang="en-US" b="1" u="sng" dirty="0">
                <a:latin typeface="Meiryo UI" panose="020B0604030504040204" pitchFamily="50" charset="-128"/>
                <a:ea typeface="Meiryo UI" panose="020B0604030504040204" pitchFamily="50" charset="-128"/>
              </a:rPr>
              <a:t>月</a:t>
            </a:r>
            <a:r>
              <a:rPr lang="ja-JP" altLang="en-US" sz="1400" b="1" u="sng" dirty="0">
                <a:latin typeface="Meiryo UI" panose="020B0604030504040204" pitchFamily="50" charset="-128"/>
                <a:ea typeface="Meiryo UI" panose="020B0604030504040204" pitchFamily="50" charset="-128"/>
              </a:rPr>
              <a:t>１</a:t>
            </a:r>
            <a:r>
              <a:rPr lang="ja-JP" altLang="en-US" b="1" u="sng" dirty="0">
                <a:latin typeface="Meiryo UI" panose="020B0604030504040204" pitchFamily="50" charset="-128"/>
                <a:ea typeface="Meiryo UI" panose="020B0604030504040204" pitchFamily="50" charset="-128"/>
              </a:rPr>
              <a:t>日時点において、次の①～④の要件をすべて満たしている必要があります。</a:t>
            </a:r>
            <a:endParaRPr lang="ja-JP" altLang="ja-JP" b="1" u="sng" dirty="0">
              <a:latin typeface="Meiryo UI" panose="020B0604030504040204" pitchFamily="50" charset="-128"/>
              <a:ea typeface="Meiryo UI" panose="020B0604030504040204" pitchFamily="50" charset="-128"/>
            </a:endParaRPr>
          </a:p>
          <a:p>
            <a:pPr>
              <a:lnSpc>
                <a:spcPct val="150000"/>
              </a:lnSpc>
            </a:pPr>
            <a:r>
              <a:rPr lang="ja-JP" altLang="ja-JP" dirty="0">
                <a:latin typeface="Meiryo UI" panose="020B0604030504040204" pitchFamily="50" charset="-128"/>
                <a:ea typeface="Meiryo UI" panose="020B0604030504040204" pitchFamily="50" charset="-128"/>
              </a:rPr>
              <a:t>①　</a:t>
            </a:r>
            <a:r>
              <a:rPr lang="ja-JP" altLang="ja-JP" u="sng" dirty="0">
                <a:latin typeface="Meiryo UI" panose="020B0604030504040204" pitchFamily="50" charset="-128"/>
                <a:ea typeface="Meiryo UI" panose="020B0604030504040204" pitchFamily="50" charset="-128"/>
              </a:rPr>
              <a:t>保護者</a:t>
            </a:r>
            <a:r>
              <a:rPr lang="ja-JP" altLang="en-US" u="sng" dirty="0">
                <a:latin typeface="Meiryo UI" panose="020B0604030504040204" pitchFamily="50" charset="-128"/>
                <a:ea typeface="Meiryo UI" panose="020B0604030504040204" pitchFamily="50" charset="-128"/>
              </a:rPr>
              <a:t>等全員の令和８年度の</a:t>
            </a:r>
            <a:r>
              <a:rPr lang="ja-JP" altLang="en-US" b="1" u="sng" dirty="0">
                <a:latin typeface="Meiryo UI" panose="020B0604030504040204" pitchFamily="50" charset="-128"/>
                <a:ea typeface="Meiryo UI" panose="020B0604030504040204" pitchFamily="50" charset="-128"/>
              </a:rPr>
              <a:t>市町村民税及び道府県民税の所得割</a:t>
            </a:r>
            <a:r>
              <a:rPr lang="ja-JP" altLang="en-US" u="sng" dirty="0">
                <a:latin typeface="Meiryo UI" panose="020B0604030504040204" pitchFamily="50" charset="-128"/>
                <a:ea typeface="Meiryo UI" panose="020B0604030504040204" pitchFamily="50" charset="-128"/>
              </a:rPr>
              <a:t>（以下「所得割」という。）</a:t>
            </a:r>
            <a:r>
              <a:rPr lang="ja-JP" altLang="en-US" b="1" u="sng" dirty="0">
                <a:latin typeface="Meiryo UI" panose="020B0604030504040204" pitchFamily="50" charset="-128"/>
                <a:ea typeface="Meiryo UI" panose="020B0604030504040204" pitchFamily="50" charset="-128"/>
              </a:rPr>
              <a:t>の合算額</a:t>
            </a:r>
            <a:r>
              <a:rPr lang="ja-JP" altLang="en-US" u="sng" dirty="0">
                <a:latin typeface="Meiryo UI" panose="020B0604030504040204" pitchFamily="50" charset="-128"/>
                <a:ea typeface="Meiryo UI" panose="020B0604030504040204" pitchFamily="50" charset="-128"/>
              </a:rPr>
              <a:t>が、</a:t>
            </a:r>
            <a:endParaRPr lang="en-US" altLang="ja-JP" u="sng" dirty="0">
              <a:latin typeface="Meiryo UI" panose="020B0604030504040204" pitchFamily="50" charset="-128"/>
              <a:ea typeface="Meiryo UI" panose="020B0604030504040204" pitchFamily="50" charset="-128"/>
            </a:endParaRPr>
          </a:p>
          <a:p>
            <a:pPr>
              <a:lnSpc>
                <a:spcPct val="150000"/>
              </a:lnSpc>
            </a:pPr>
            <a:r>
              <a:rPr lang="ja-JP" altLang="en-US" dirty="0">
                <a:latin typeface="Meiryo UI" panose="020B0604030504040204" pitchFamily="50" charset="-128"/>
                <a:ea typeface="Meiryo UI" panose="020B0604030504040204" pitchFamily="50" charset="-128"/>
              </a:rPr>
              <a:t>　　 対象生徒の世帯区分に該当すること</a:t>
            </a:r>
            <a:endParaRPr lang="ja-JP" altLang="ja-JP" u="sng" dirty="0">
              <a:latin typeface="Meiryo UI" panose="020B0604030504040204" pitchFamily="50" charset="-128"/>
              <a:ea typeface="Meiryo UI" panose="020B0604030504040204" pitchFamily="50" charset="-128"/>
            </a:endParaRPr>
          </a:p>
          <a:p>
            <a:pPr>
              <a:lnSpc>
                <a:spcPct val="150000"/>
              </a:lnSpc>
            </a:pPr>
            <a:r>
              <a:rPr lang="ja-JP" altLang="en-US" dirty="0">
                <a:latin typeface="Meiryo UI" panose="020B0604030504040204" pitchFamily="50" charset="-128"/>
                <a:ea typeface="Meiryo UI" panose="020B0604030504040204" pitchFamily="50" charset="-128"/>
              </a:rPr>
              <a:t>②　</a:t>
            </a:r>
            <a:r>
              <a:rPr lang="ja-JP" altLang="ja-JP" dirty="0">
                <a:latin typeface="Meiryo UI" panose="020B0604030504040204" pitchFamily="50" charset="-128"/>
                <a:ea typeface="Meiryo UI" panose="020B0604030504040204" pitchFamily="50" charset="-128"/>
              </a:rPr>
              <a:t>保護者</a:t>
            </a:r>
            <a:r>
              <a:rPr lang="ja-JP" altLang="en-US" dirty="0">
                <a:latin typeface="Meiryo UI" panose="020B0604030504040204" pitchFamily="50" charset="-128"/>
                <a:ea typeface="Meiryo UI" panose="020B0604030504040204" pitchFamily="50" charset="-128"/>
              </a:rPr>
              <a:t>等全員</a:t>
            </a:r>
            <a:r>
              <a:rPr lang="ja-JP" altLang="ja-JP" dirty="0">
                <a:latin typeface="Meiryo UI" panose="020B0604030504040204" pitchFamily="50" charset="-128"/>
                <a:ea typeface="Meiryo UI" panose="020B0604030504040204" pitchFamily="50" charset="-128"/>
              </a:rPr>
              <a:t>が、</a:t>
            </a:r>
            <a:r>
              <a:rPr lang="ja-JP" altLang="ja-JP" b="1" u="sng" dirty="0">
                <a:latin typeface="Meiryo UI" panose="020B0604030504040204" pitchFamily="50" charset="-128"/>
                <a:ea typeface="Meiryo UI" panose="020B0604030504040204" pitchFamily="50" charset="-128"/>
              </a:rPr>
              <a:t>大阪府内に在住</a:t>
            </a:r>
            <a:r>
              <a:rPr lang="ja-JP" altLang="ja-JP" dirty="0">
                <a:latin typeface="Meiryo UI" panose="020B0604030504040204" pitchFamily="50" charset="-128"/>
                <a:ea typeface="Meiryo UI" panose="020B0604030504040204" pitchFamily="50" charset="-128"/>
              </a:rPr>
              <a:t>していること</a:t>
            </a:r>
            <a:r>
              <a:rPr lang="ja-JP" altLang="en-US" dirty="0">
                <a:latin typeface="Meiryo UI" panose="020B0604030504040204" pitchFamily="50" charset="-128"/>
                <a:ea typeface="Meiryo UI" panose="020B0604030504040204" pitchFamily="50" charset="-128"/>
              </a:rPr>
              <a:t>（</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a:t>
            </a:r>
            <a:endParaRPr lang="en-US" altLang="ja-JP" dirty="0">
              <a:latin typeface="Meiryo UI" panose="020B0604030504040204" pitchFamily="50" charset="-128"/>
              <a:ea typeface="Meiryo UI" panose="020B0604030504040204" pitchFamily="50" charset="-128"/>
            </a:endParaRPr>
          </a:p>
          <a:p>
            <a:pPr>
              <a:lnSpc>
                <a:spcPct val="150000"/>
              </a:lnSpc>
            </a:pPr>
            <a:r>
              <a:rPr lang="ja-JP" altLang="en-US" dirty="0">
                <a:latin typeface="Meiryo UI" panose="020B0604030504040204" pitchFamily="50" charset="-128"/>
                <a:ea typeface="Meiryo UI" panose="020B0604030504040204" pitchFamily="50" charset="-128"/>
              </a:rPr>
              <a:t>③　生徒が、高等学校等修学支援事業費補助金（専攻科の生徒への修学支援）の支給対象となる者であること</a:t>
            </a:r>
            <a:endParaRPr lang="en-US" altLang="ja-JP" dirty="0">
              <a:latin typeface="Meiryo UI" panose="020B0604030504040204" pitchFamily="50" charset="-128"/>
              <a:ea typeface="Meiryo UI" panose="020B0604030504040204" pitchFamily="50" charset="-128"/>
            </a:endParaRPr>
          </a:p>
          <a:p>
            <a:pPr>
              <a:lnSpc>
                <a:spcPct val="150000"/>
              </a:lnSpc>
            </a:pPr>
            <a:r>
              <a:rPr lang="ja-JP" altLang="en-US" dirty="0">
                <a:latin typeface="Meiryo UI" panose="020B0604030504040204" pitchFamily="50" charset="-128"/>
                <a:ea typeface="Meiryo UI" panose="020B0604030504040204" pitchFamily="50" charset="-128"/>
              </a:rPr>
              <a:t>　　（新制度と旧制度では、対象者及び給付金額が異なります。どちらの対象となるかはお通いの学校に確認してください。）</a:t>
            </a:r>
            <a:endParaRPr lang="en-US" altLang="ja-JP" dirty="0">
              <a:latin typeface="Meiryo UI" panose="020B0604030504040204" pitchFamily="50" charset="-128"/>
              <a:ea typeface="Meiryo UI" panose="020B0604030504040204" pitchFamily="50" charset="-128"/>
            </a:endParaRPr>
          </a:p>
          <a:p>
            <a:pPr>
              <a:lnSpc>
                <a:spcPct val="150000"/>
              </a:lnSpc>
            </a:pPr>
            <a:r>
              <a:rPr lang="ja-JP" altLang="en-US" dirty="0">
                <a:latin typeface="Meiryo UI" panose="020B0604030504040204" pitchFamily="50" charset="-128"/>
                <a:ea typeface="Meiryo UI" panose="020B0604030504040204" pitchFamily="50" charset="-128"/>
              </a:rPr>
              <a:t>④　生徒が、高等学校等専攻科に在学し、休学していないこと（令和９年３月１日までに復学した場合は支給対象と</a:t>
            </a:r>
            <a:endParaRPr lang="en-US" altLang="ja-JP" dirty="0">
              <a:latin typeface="Meiryo UI" panose="020B0604030504040204" pitchFamily="50" charset="-128"/>
              <a:ea typeface="Meiryo UI" panose="020B0604030504040204" pitchFamily="50" charset="-128"/>
            </a:endParaRPr>
          </a:p>
          <a:p>
            <a:pPr>
              <a:lnSpc>
                <a:spcPct val="150000"/>
              </a:lnSpc>
            </a:pPr>
            <a:r>
              <a:rPr lang="ja-JP" altLang="en-US" dirty="0">
                <a:latin typeface="Meiryo UI" panose="020B0604030504040204" pitchFamily="50" charset="-128"/>
                <a:ea typeface="Meiryo UI" panose="020B0604030504040204" pitchFamily="50" charset="-128"/>
              </a:rPr>
              <a:t>　　 なりますので、復学日までに学校事務室にお問い合わせください。）</a:t>
            </a:r>
            <a:endParaRPr lang="en-US" altLang="ja-JP" dirty="0">
              <a:latin typeface="Meiryo UI" panose="020B0604030504040204" pitchFamily="50" charset="-128"/>
              <a:ea typeface="Meiryo UI" panose="020B0604030504040204" pitchFamily="50" charset="-128"/>
            </a:endParaRPr>
          </a:p>
        </p:txBody>
      </p:sp>
      <p:sp>
        <p:nvSpPr>
          <p:cNvPr id="29" name="テキスト ボックス 28"/>
          <p:cNvSpPr txBox="1"/>
          <p:nvPr/>
        </p:nvSpPr>
        <p:spPr>
          <a:xfrm>
            <a:off x="1417824" y="215878"/>
            <a:ext cx="5814311" cy="338554"/>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rPr>
              <a:t>　</a:t>
            </a: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重要</a:t>
            </a: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rPr>
              <a:t>このお知らせは、必ず保護者に渡してください。　　　　　　　　</a:t>
            </a:r>
            <a:r>
              <a:rPr lang="ja-JP" altLang="en-US" sz="1200" dirty="0">
                <a:latin typeface="Meiryo UI" panose="020B0604030504040204" pitchFamily="50" charset="-128"/>
                <a:ea typeface="Meiryo UI" panose="020B0604030504040204" pitchFamily="50" charset="-128"/>
              </a:rPr>
              <a:t>（令和８年度）</a:t>
            </a:r>
            <a:endParaRPr kumimoji="1" lang="ja-JP" altLang="en-US" sz="1000" u="sng" dirty="0">
              <a:latin typeface="Meiryo UI" panose="020B0604030504040204" pitchFamily="50" charset="-128"/>
              <a:ea typeface="Meiryo UI" panose="020B0604030504040204" pitchFamily="50" charset="-128"/>
            </a:endParaRPr>
          </a:p>
        </p:txBody>
      </p:sp>
      <p:grpSp>
        <p:nvGrpSpPr>
          <p:cNvPr id="31" name="グループ化 30"/>
          <p:cNvGrpSpPr/>
          <p:nvPr/>
        </p:nvGrpSpPr>
        <p:grpSpPr>
          <a:xfrm>
            <a:off x="256602" y="4915210"/>
            <a:ext cx="6659152" cy="366963"/>
            <a:chOff x="350366" y="1670230"/>
            <a:chExt cx="6840000" cy="353360"/>
          </a:xfrm>
        </p:grpSpPr>
        <p:sp>
          <p:nvSpPr>
            <p:cNvPr id="32" name="Line 6"/>
            <p:cNvSpPr>
              <a:spLocks noChangeShapeType="1"/>
            </p:cNvSpPr>
            <p:nvPr/>
          </p:nvSpPr>
          <p:spPr bwMode="auto">
            <a:xfrm>
              <a:off x="350366" y="1960196"/>
              <a:ext cx="6840000" cy="0"/>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dirty="0">
                <a:solidFill>
                  <a:schemeClr val="bg1"/>
                </a:solidFill>
              </a:endParaRPr>
            </a:p>
          </p:txBody>
        </p:sp>
        <p:sp>
          <p:nvSpPr>
            <p:cNvPr id="39" name="AutoShape 7"/>
            <p:cNvSpPr>
              <a:spLocks noChangeArrowheads="1"/>
            </p:cNvSpPr>
            <p:nvPr/>
          </p:nvSpPr>
          <p:spPr bwMode="auto">
            <a:xfrm>
              <a:off x="350366" y="1670230"/>
              <a:ext cx="1192758" cy="353360"/>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給付金額</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2" name="正方形/長方形 1"/>
          <p:cNvSpPr/>
          <p:nvPr/>
        </p:nvSpPr>
        <p:spPr>
          <a:xfrm>
            <a:off x="2567688" y="-96146"/>
            <a:ext cx="4528437" cy="4255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大阪府認可の</a:t>
            </a:r>
            <a:r>
              <a:rPr lang="ja-JP" altLang="en-US" sz="1400" b="1" dirty="0">
                <a:solidFill>
                  <a:schemeClr val="tx1"/>
                </a:solidFill>
                <a:latin typeface="Meiryo UI" panose="020B0604030504040204" pitchFamily="50" charset="-128"/>
                <a:ea typeface="Meiryo UI" panose="020B0604030504040204" pitchFamily="50" charset="-128"/>
              </a:rPr>
              <a:t>高等学校</a:t>
            </a:r>
            <a:r>
              <a:rPr kumimoji="1" lang="ja-JP" altLang="en-US" sz="1400" b="1" dirty="0">
                <a:solidFill>
                  <a:schemeClr val="tx1"/>
                </a:solidFill>
                <a:latin typeface="Meiryo UI" panose="020B0604030504040204" pitchFamily="50" charset="-128"/>
                <a:ea typeface="Meiryo UI" panose="020B0604030504040204" pitchFamily="50" charset="-128"/>
              </a:rPr>
              <a:t>等専攻科用・通常制度</a:t>
            </a:r>
            <a:r>
              <a:rPr kumimoji="1" lang="en-US" altLang="ja-JP" sz="1400" b="1" dirty="0">
                <a:solidFill>
                  <a:schemeClr val="tx1"/>
                </a:solidFill>
                <a:latin typeface="Meiryo UI" panose="020B0604030504040204" pitchFamily="50" charset="-128"/>
                <a:ea typeface="Meiryo UI" panose="020B0604030504040204" pitchFamily="50" charset="-128"/>
              </a:rPr>
              <a:t>】</a:t>
            </a:r>
            <a:endParaRPr kumimoji="1" lang="ja-JP" altLang="en-US" sz="1400" b="1" dirty="0">
              <a:solidFill>
                <a:schemeClr val="tx1"/>
              </a:solidFill>
              <a:latin typeface="Meiryo UI" panose="020B0604030504040204" pitchFamily="50" charset="-128"/>
              <a:ea typeface="Meiryo UI" panose="020B0604030504040204" pitchFamily="50" charset="-128"/>
            </a:endParaRPr>
          </a:p>
        </p:txBody>
      </p:sp>
      <p:sp>
        <p:nvSpPr>
          <p:cNvPr id="58" name="テキスト ボックス 57"/>
          <p:cNvSpPr txBox="1"/>
          <p:nvPr/>
        </p:nvSpPr>
        <p:spPr>
          <a:xfrm>
            <a:off x="195722" y="4453264"/>
            <a:ext cx="6345779" cy="369332"/>
          </a:xfrm>
          <a:prstGeom prst="rect">
            <a:avLst/>
          </a:prstGeom>
          <a:noFill/>
        </p:spPr>
        <p:txBody>
          <a:bodyPr wrap="square" rtlCol="0">
            <a:spAutoFit/>
          </a:bodyPr>
          <a:ls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a:lstStyle>
          <a:p>
            <a:r>
              <a:rPr kumimoji="1" lang="en-US" altLang="ja-JP" sz="900" dirty="0">
                <a:latin typeface="Meiryo UI" panose="020B0604030504040204" pitchFamily="50" charset="-128"/>
                <a:ea typeface="Meiryo UI" panose="020B0604030504040204" pitchFamily="50" charset="-128"/>
              </a:rPr>
              <a:t>※</a:t>
            </a:r>
            <a:r>
              <a:rPr kumimoji="1" lang="ja-JP" altLang="en-US" sz="900">
                <a:latin typeface="Meiryo UI" panose="020B0604030504040204" pitchFamily="50" charset="-128"/>
                <a:ea typeface="Meiryo UI" panose="020B0604030504040204" pitchFamily="50" charset="-128"/>
              </a:rPr>
              <a:t>　保護者</a:t>
            </a:r>
            <a:r>
              <a:rPr kumimoji="1" lang="ja-JP" altLang="en-US" sz="900" dirty="0">
                <a:latin typeface="Meiryo UI" panose="020B0604030504040204" pitchFamily="50" charset="-128"/>
                <a:ea typeface="Meiryo UI" panose="020B0604030504040204" pitchFamily="50" charset="-128"/>
              </a:rPr>
              <a:t>等のいずれか一方が他の都道府県に</a:t>
            </a:r>
            <a:r>
              <a:rPr lang="ja-JP" altLang="en-US" sz="900" dirty="0">
                <a:latin typeface="Meiryo UI" panose="020B0604030504040204" pitchFamily="50" charset="-128"/>
                <a:ea typeface="Meiryo UI" panose="020B0604030504040204" pitchFamily="50" charset="-128"/>
              </a:rPr>
              <a:t>在住</a:t>
            </a:r>
            <a:r>
              <a:rPr kumimoji="1" lang="ja-JP" altLang="en-US" sz="900" dirty="0">
                <a:latin typeface="Meiryo UI" panose="020B0604030504040204" pitchFamily="50" charset="-128"/>
                <a:ea typeface="Meiryo UI" panose="020B0604030504040204" pitchFamily="50" charset="-128"/>
              </a:rPr>
              <a:t>している場合は、生活の本拠が</a:t>
            </a:r>
            <a:r>
              <a:rPr lang="ja-JP" altLang="en-US" sz="900" dirty="0">
                <a:latin typeface="Meiryo UI" panose="020B0604030504040204" pitchFamily="50" charset="-128"/>
                <a:ea typeface="Meiryo UI" panose="020B0604030504040204" pitchFamily="50" charset="-128"/>
              </a:rPr>
              <a:t>大阪府内</a:t>
            </a:r>
            <a:r>
              <a:rPr kumimoji="1" lang="ja-JP" altLang="en-US" sz="900" dirty="0">
                <a:latin typeface="Meiryo UI" panose="020B0604030504040204" pitchFamily="50" charset="-128"/>
                <a:ea typeface="Meiryo UI" panose="020B0604030504040204" pitchFamily="50" charset="-128"/>
              </a:rPr>
              <a:t>に</a:t>
            </a:r>
            <a:r>
              <a:rPr lang="ja-JP" altLang="en-US" sz="900" dirty="0">
                <a:latin typeface="Meiryo UI" panose="020B0604030504040204" pitchFamily="50" charset="-128"/>
                <a:ea typeface="Meiryo UI" panose="020B0604030504040204" pitchFamily="50" charset="-128"/>
              </a:rPr>
              <a:t>ある世帯で</a:t>
            </a:r>
            <a:r>
              <a:rPr kumimoji="1" lang="ja-JP" altLang="en-US" sz="900" dirty="0">
                <a:latin typeface="Meiryo UI" panose="020B0604030504040204" pitchFamily="50" charset="-128"/>
                <a:ea typeface="Meiryo UI" panose="020B0604030504040204" pitchFamily="50" charset="-128"/>
              </a:rPr>
              <a:t>、かつ、</a:t>
            </a:r>
            <a:br>
              <a:rPr kumimoji="1" lang="en-US" altLang="ja-JP" sz="900" dirty="0">
                <a:latin typeface="Meiryo UI" panose="020B0604030504040204" pitchFamily="50" charset="-128"/>
                <a:ea typeface="Meiryo UI" panose="020B0604030504040204" pitchFamily="50" charset="-128"/>
              </a:rPr>
            </a:br>
            <a:r>
              <a:rPr kumimoji="1" lang="ja-JP" altLang="en-US" sz="900" dirty="0">
                <a:latin typeface="Meiryo UI" panose="020B0604030504040204" pitchFamily="50" charset="-128"/>
                <a:ea typeface="Meiryo UI" panose="020B0604030504040204" pitchFamily="50" charset="-128"/>
              </a:rPr>
              <a:t>　　他の都道府県に対し奨学のための給付金を申請しない場合</a:t>
            </a:r>
            <a:r>
              <a:rPr lang="ja-JP" altLang="en-US" sz="900" dirty="0">
                <a:latin typeface="Meiryo UI" panose="020B0604030504040204" pitchFamily="50" charset="-128"/>
                <a:ea typeface="Meiryo UI" panose="020B0604030504040204" pitchFamily="50" charset="-128"/>
              </a:rPr>
              <a:t>に限り</a:t>
            </a:r>
            <a:r>
              <a:rPr kumimoji="1" lang="ja-JP" altLang="en-US" sz="900" dirty="0">
                <a:latin typeface="Meiryo UI" panose="020B0604030504040204" pitchFamily="50" charset="-128"/>
                <a:ea typeface="Meiryo UI" panose="020B0604030504040204" pitchFamily="50" charset="-128"/>
              </a:rPr>
              <a:t>、申請できます。</a:t>
            </a:r>
          </a:p>
        </p:txBody>
      </p:sp>
      <p:grpSp>
        <p:nvGrpSpPr>
          <p:cNvPr id="6" name="グループ化 5"/>
          <p:cNvGrpSpPr/>
          <p:nvPr/>
        </p:nvGrpSpPr>
        <p:grpSpPr>
          <a:xfrm>
            <a:off x="256602" y="1993010"/>
            <a:ext cx="6660000" cy="390721"/>
            <a:chOff x="265241" y="1755514"/>
            <a:chExt cx="6660000" cy="390721"/>
          </a:xfrm>
        </p:grpSpPr>
        <p:sp>
          <p:nvSpPr>
            <p:cNvPr id="59" name="Line 6"/>
            <p:cNvSpPr>
              <a:spLocks noChangeShapeType="1"/>
            </p:cNvSpPr>
            <p:nvPr/>
          </p:nvSpPr>
          <p:spPr bwMode="auto">
            <a:xfrm>
              <a:off x="265241" y="2103786"/>
              <a:ext cx="6660000" cy="1322"/>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60" name="AutoShape 7"/>
            <p:cNvSpPr>
              <a:spLocks noChangeArrowheads="1"/>
            </p:cNvSpPr>
            <p:nvPr/>
          </p:nvSpPr>
          <p:spPr bwMode="auto">
            <a:xfrm>
              <a:off x="265241" y="1755514"/>
              <a:ext cx="1167062" cy="390721"/>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要　　　件</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pic>
        <p:nvPicPr>
          <p:cNvPr id="5" name="図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150" y="48214"/>
            <a:ext cx="1285875" cy="459632"/>
          </a:xfrm>
          <a:prstGeom prst="rect">
            <a:avLst/>
          </a:prstGeom>
        </p:spPr>
      </p:pic>
      <p:grpSp>
        <p:nvGrpSpPr>
          <p:cNvPr id="47" name="グループ化 18"/>
          <p:cNvGrpSpPr/>
          <p:nvPr/>
        </p:nvGrpSpPr>
        <p:grpSpPr>
          <a:xfrm>
            <a:off x="255754" y="6937051"/>
            <a:ext cx="6660000" cy="326432"/>
            <a:chOff x="364349" y="1620356"/>
            <a:chExt cx="6660000" cy="314333"/>
          </a:xfrm>
        </p:grpSpPr>
        <p:sp>
          <p:nvSpPr>
            <p:cNvPr id="49" name="Line 6"/>
            <p:cNvSpPr>
              <a:spLocks noChangeShapeType="1"/>
            </p:cNvSpPr>
            <p:nvPr/>
          </p:nvSpPr>
          <p:spPr bwMode="auto">
            <a:xfrm>
              <a:off x="364349" y="1933416"/>
              <a:ext cx="6660000"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50" name="AutoShape 7"/>
            <p:cNvSpPr>
              <a:spLocks noChangeArrowheads="1"/>
            </p:cNvSpPr>
            <p:nvPr/>
          </p:nvSpPr>
          <p:spPr bwMode="auto">
            <a:xfrm>
              <a:off x="364349" y="1620356"/>
              <a:ext cx="3005912" cy="313060"/>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rPr>
                <a:t>給付金申請及び支給の流れ</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53" name="テキスト ボックス 52"/>
          <p:cNvSpPr txBox="1"/>
          <p:nvPr/>
        </p:nvSpPr>
        <p:spPr>
          <a:xfrm>
            <a:off x="291252" y="8766856"/>
            <a:ext cx="6781760" cy="784830"/>
          </a:xfrm>
          <a:prstGeom prst="rect">
            <a:avLst/>
          </a:prstGeom>
          <a:noFill/>
        </p:spPr>
        <p:txBody>
          <a:bodyPr wrap="square" rtlCol="0">
            <a:spAutoFit/>
          </a:bodyPr>
          <a:lstStyle/>
          <a:p>
            <a:pPr marL="216000" indent="-457200"/>
            <a:r>
              <a:rPr lang="en-US" altLang="ja-JP" sz="900" b="1" dirty="0">
                <a:latin typeface="Meiryo UI" panose="020B0604030504040204" pitchFamily="50" charset="-128"/>
                <a:ea typeface="Meiryo UI" panose="020B0604030504040204" pitchFamily="50" charset="-128"/>
              </a:rPr>
              <a:t>※</a:t>
            </a:r>
            <a:r>
              <a:rPr lang="ja-JP" altLang="en-US" sz="900" b="1" u="sng" dirty="0">
                <a:latin typeface="Meiryo UI" panose="020B0604030504040204" pitchFamily="50" charset="-128"/>
                <a:ea typeface="Meiryo UI" panose="020B0604030504040204" pitchFamily="50" charset="-128"/>
              </a:rPr>
              <a:t>生徒又は保護者は、生徒が在学する高等学校等の設置者に、給付金の受給申請に関する事務手続き及び給付金の代理受領を委任して</a:t>
            </a:r>
            <a:endParaRPr lang="en-US" altLang="ja-JP" sz="900" b="1" u="sng" dirty="0">
              <a:latin typeface="Meiryo UI" panose="020B0604030504040204" pitchFamily="50" charset="-128"/>
              <a:ea typeface="Meiryo UI" panose="020B0604030504040204" pitchFamily="50" charset="-128"/>
            </a:endParaRPr>
          </a:p>
          <a:p>
            <a:pPr marL="216000" indent="-457200"/>
            <a:r>
              <a:rPr lang="ja-JP" altLang="en-US" sz="900" b="1" dirty="0">
                <a:latin typeface="Meiryo UI" panose="020B0604030504040204" pitchFamily="50" charset="-128"/>
                <a:ea typeface="Meiryo UI" panose="020B0604030504040204" pitchFamily="50" charset="-128"/>
              </a:rPr>
              <a:t>   </a:t>
            </a:r>
            <a:r>
              <a:rPr lang="ja-JP" altLang="en-US" sz="900" b="1" u="sng" dirty="0">
                <a:latin typeface="Meiryo UI" panose="020B0604030504040204" pitchFamily="50" charset="-128"/>
                <a:ea typeface="Meiryo UI" panose="020B0604030504040204" pitchFamily="50" charset="-128"/>
              </a:rPr>
              <a:t>いただきます。</a:t>
            </a:r>
            <a:r>
              <a:rPr lang="ja-JP" altLang="en-US" sz="900" b="1" dirty="0">
                <a:latin typeface="Meiryo UI" panose="020B0604030504040204" pitchFamily="50" charset="-128"/>
                <a:ea typeface="Meiryo UI" panose="020B0604030504040204" pitchFamily="50" charset="-128"/>
              </a:rPr>
              <a:t> </a:t>
            </a:r>
            <a:r>
              <a:rPr lang="ja-JP" altLang="en-US" sz="900" b="1" u="sng" dirty="0">
                <a:latin typeface="Meiryo UI" panose="020B0604030504040204" pitchFamily="50" charset="-128"/>
                <a:ea typeface="Meiryo UI" panose="020B0604030504040204" pitchFamily="50" charset="-128"/>
              </a:rPr>
              <a:t>給付金額全額が学校から保護者等の口座に振り込まれます。</a:t>
            </a:r>
            <a:endParaRPr lang="en-US" altLang="ja-JP" sz="900" b="1" u="sng" dirty="0">
              <a:latin typeface="Meiryo UI" panose="020B0604030504040204" pitchFamily="50" charset="-128"/>
              <a:ea typeface="Meiryo UI" panose="020B0604030504040204" pitchFamily="50" charset="-128"/>
            </a:endParaRPr>
          </a:p>
          <a:p>
            <a:pPr marL="216000" indent="-457200"/>
            <a:r>
              <a:rPr lang="ja-JP" altLang="en-US" sz="900" b="1" dirty="0">
                <a:latin typeface="Meiryo UI" panose="020B0604030504040204" pitchFamily="50" charset="-128"/>
                <a:ea typeface="Meiryo UI" panose="020B0604030504040204" pitchFamily="50" charset="-128"/>
              </a:rPr>
              <a:t>   </a:t>
            </a:r>
            <a:r>
              <a:rPr lang="ja-JP" altLang="en-US" sz="900" b="1" u="sng" dirty="0">
                <a:latin typeface="Meiryo UI" panose="020B0604030504040204" pitchFamily="50" charset="-128"/>
                <a:ea typeface="Meiryo UI" panose="020B0604030504040204" pitchFamily="50" charset="-128"/>
              </a:rPr>
              <a:t>ただし、未納・未収金がある場合は、給付金を充当して相殺し、残金がある場合は残金が学校から保護者等の口座に振り込まれます。</a:t>
            </a:r>
            <a:endParaRPr lang="en-US" altLang="ja-JP" sz="900" b="1" u="sng" dirty="0">
              <a:latin typeface="Meiryo UI" panose="020B0604030504040204" pitchFamily="50" charset="-128"/>
              <a:ea typeface="Meiryo UI" panose="020B0604030504040204" pitchFamily="50" charset="-128"/>
            </a:endParaRPr>
          </a:p>
          <a:p>
            <a:r>
              <a:rPr lang="en-US" altLang="ja-JP" sz="900" b="1" dirty="0">
                <a:latin typeface="Meiryo UI" panose="020B0604030504040204" pitchFamily="50" charset="-128"/>
                <a:ea typeface="Meiryo UI" panose="020B0604030504040204" pitchFamily="50" charset="-128"/>
              </a:rPr>
              <a:t>※</a:t>
            </a:r>
            <a:r>
              <a:rPr lang="ja-JP" altLang="en-US" sz="900" b="1" u="sng" dirty="0">
                <a:latin typeface="Meiryo UI" panose="020B0604030504040204" pitchFamily="50" charset="-128"/>
                <a:ea typeface="Meiryo UI" panose="020B0604030504040204" pitchFamily="50" charset="-128"/>
              </a:rPr>
              <a:t>給付金が振り込まれるまで、授業料以外の学校納付金の納付が困難で、一時的な納付猶予を希望する場合は、在学する学校に</a:t>
            </a:r>
            <a:endParaRPr lang="en-US" altLang="ja-JP" sz="900" b="1" u="sng"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r>
              <a:rPr lang="ja-JP" altLang="en-US" sz="900" b="1" u="sng" dirty="0">
                <a:latin typeface="Meiryo UI" panose="020B0604030504040204" pitchFamily="50" charset="-128"/>
                <a:ea typeface="Meiryo UI" panose="020B0604030504040204" pitchFamily="50" charset="-128"/>
              </a:rPr>
              <a:t>ご相談ください。</a:t>
            </a:r>
            <a:endParaRPr kumimoji="1" lang="ja-JP" altLang="en-US" sz="900" b="1" u="sng" dirty="0">
              <a:latin typeface="Meiryo UI" panose="020B0604030504040204" pitchFamily="50" charset="-128"/>
              <a:ea typeface="Meiryo UI" panose="020B0604030504040204" pitchFamily="50" charset="-128"/>
            </a:endParaRPr>
          </a:p>
        </p:txBody>
      </p:sp>
      <p:sp>
        <p:nvSpPr>
          <p:cNvPr id="54" name="正方形/長方形 53"/>
          <p:cNvSpPr/>
          <p:nvPr/>
        </p:nvSpPr>
        <p:spPr>
          <a:xfrm>
            <a:off x="264263" y="7380568"/>
            <a:ext cx="6661956" cy="1404680"/>
          </a:xfrm>
          <a:prstGeom prst="rect">
            <a:avLst/>
          </a:prstGeom>
        </p:spPr>
        <p:txBody>
          <a:bodyPr wrap="square">
            <a:spAutoFit/>
          </a:bodyPr>
          <a:lstStyle/>
          <a:p>
            <a:pPr>
              <a:lnSpc>
                <a:spcPts val="1500"/>
              </a:lnSpc>
            </a:pPr>
            <a:r>
              <a:rPr lang="ja-JP" altLang="en-US" sz="1050" dirty="0">
                <a:latin typeface="Meiryo UI" panose="020B0604030504040204" pitchFamily="50" charset="-128"/>
                <a:ea typeface="Meiryo UI" panose="020B0604030504040204" pitchFamily="50" charset="-128"/>
              </a:rPr>
              <a:t>①　学校がリーフレット及び受給申請書等を保護者等に配布（配布方法は在学する学校にお問合せください）</a:t>
            </a:r>
            <a:endParaRPr lang="en-US" altLang="ja-JP" sz="1050" dirty="0">
              <a:latin typeface="Meiryo UI" panose="020B0604030504040204" pitchFamily="50" charset="-128"/>
              <a:ea typeface="Meiryo UI" panose="020B0604030504040204" pitchFamily="50" charset="-128"/>
            </a:endParaRPr>
          </a:p>
          <a:p>
            <a:pPr>
              <a:lnSpc>
                <a:spcPts val="1500"/>
              </a:lnSpc>
            </a:pPr>
            <a:r>
              <a:rPr lang="ja-JP" altLang="en-US" sz="1050" dirty="0">
                <a:latin typeface="Meiryo UI" panose="020B0604030504040204" pitchFamily="50" charset="-128"/>
                <a:ea typeface="Meiryo UI" panose="020B0604030504040204" pitchFamily="50" charset="-128"/>
              </a:rPr>
              <a:t>②　申請者が受給申請書等を学校に提出（書類の不足等がある場合は、学校から連絡をします）</a:t>
            </a:r>
            <a:endParaRPr lang="en-US" altLang="ja-JP" sz="400" dirty="0">
              <a:latin typeface="Meiryo UI" panose="020B0604030504040204" pitchFamily="50" charset="-128"/>
              <a:ea typeface="Meiryo UI" panose="020B0604030504040204" pitchFamily="50" charset="-128"/>
            </a:endParaRPr>
          </a:p>
          <a:p>
            <a:pPr>
              <a:lnSpc>
                <a:spcPts val="1500"/>
              </a:lnSpc>
            </a:pPr>
            <a:r>
              <a:rPr lang="ja-JP" altLang="en-US" sz="1050" dirty="0">
                <a:latin typeface="Meiryo UI" panose="020B0604030504040204" pitchFamily="50" charset="-128"/>
                <a:ea typeface="Meiryo UI" panose="020B0604030504040204" pitchFamily="50" charset="-128"/>
              </a:rPr>
              <a:t>③　学校が受給申請書等を府に送付</a:t>
            </a:r>
            <a:endParaRPr lang="en-US" altLang="ja-JP" sz="400" dirty="0">
              <a:latin typeface="Meiryo UI" panose="020B0604030504040204" pitchFamily="50" charset="-128"/>
              <a:ea typeface="Meiryo UI" panose="020B0604030504040204" pitchFamily="50" charset="-128"/>
            </a:endParaRPr>
          </a:p>
          <a:p>
            <a:pPr>
              <a:lnSpc>
                <a:spcPts val="1500"/>
              </a:lnSpc>
            </a:pPr>
            <a:r>
              <a:rPr lang="ja-JP" altLang="en-US" sz="1050" dirty="0">
                <a:latin typeface="Meiryo UI" panose="020B0604030504040204" pitchFamily="50" charset="-128"/>
                <a:ea typeface="Meiryo UI" panose="020B0604030504040204" pitchFamily="50" charset="-128"/>
              </a:rPr>
              <a:t>④　府が受給資格の確認（書類の不備等がある場合は、府から申請者に確認の連絡をします）（７月以降随時）</a:t>
            </a:r>
            <a:endParaRPr lang="ja-JP" altLang="en-US" sz="400" dirty="0">
              <a:latin typeface="Meiryo UI" panose="020B0604030504040204" pitchFamily="50" charset="-128"/>
              <a:ea typeface="Meiryo UI" panose="020B0604030504040204" pitchFamily="50" charset="-128"/>
            </a:endParaRPr>
          </a:p>
          <a:p>
            <a:pPr>
              <a:lnSpc>
                <a:spcPts val="1500"/>
              </a:lnSpc>
            </a:pPr>
            <a:r>
              <a:rPr lang="ja-JP" altLang="en-US" sz="1050" dirty="0">
                <a:latin typeface="Meiryo UI" panose="020B0604030504040204" pitchFamily="50" charset="-128"/>
                <a:ea typeface="Meiryo UI" panose="020B0604030504040204" pitchFamily="50" charset="-128"/>
              </a:rPr>
              <a:t>⑤　府が受給資格認定及び支給金額の決定　（</a:t>
            </a:r>
            <a:r>
              <a:rPr lang="en-US" altLang="ja-JP" sz="1050" dirty="0">
                <a:latin typeface="Meiryo UI" panose="020B0604030504040204" pitchFamily="50" charset="-128"/>
                <a:ea typeface="Meiryo UI" panose="020B0604030504040204" pitchFamily="50" charset="-128"/>
              </a:rPr>
              <a:t>12</a:t>
            </a:r>
            <a:r>
              <a:rPr lang="ja-JP" altLang="en-US" sz="1050" dirty="0">
                <a:latin typeface="Meiryo UI" panose="020B0604030504040204" pitchFamily="50" charset="-128"/>
                <a:ea typeface="Meiryo UI" panose="020B0604030504040204" pitchFamily="50" charset="-128"/>
              </a:rPr>
              <a:t>月以降予定）</a:t>
            </a:r>
            <a:endParaRPr lang="en-US" altLang="ja-JP" sz="400" dirty="0">
              <a:latin typeface="Meiryo UI" panose="020B0604030504040204" pitchFamily="50" charset="-128"/>
              <a:ea typeface="Meiryo UI" panose="020B0604030504040204" pitchFamily="50" charset="-128"/>
            </a:endParaRPr>
          </a:p>
          <a:p>
            <a:pPr>
              <a:lnSpc>
                <a:spcPts val="1400"/>
              </a:lnSpc>
            </a:pPr>
            <a:r>
              <a:rPr lang="ja-JP" altLang="en-US" sz="1050" dirty="0">
                <a:latin typeface="Meiryo UI" panose="020B0604030504040204" pitchFamily="50" charset="-128"/>
                <a:ea typeface="Meiryo UI" panose="020B0604030504040204" pitchFamily="50" charset="-128"/>
              </a:rPr>
              <a:t>⑥　府が学校に認定結果等の通知を送付並びに給付金を交付（学校が代理受領）　（</a:t>
            </a:r>
            <a:r>
              <a:rPr lang="en-US" altLang="ja-JP" sz="1050" dirty="0">
                <a:latin typeface="Meiryo UI" panose="020B0604030504040204" pitchFamily="50" charset="-128"/>
                <a:ea typeface="Meiryo UI" panose="020B0604030504040204" pitchFamily="50" charset="-128"/>
              </a:rPr>
              <a:t>12</a:t>
            </a:r>
            <a:r>
              <a:rPr lang="ja-JP" altLang="en-US" sz="1050" dirty="0">
                <a:latin typeface="Meiryo UI" panose="020B0604030504040204" pitchFamily="50" charset="-128"/>
                <a:ea typeface="Meiryo UI" panose="020B0604030504040204" pitchFamily="50" charset="-128"/>
              </a:rPr>
              <a:t>月以降予定）</a:t>
            </a:r>
            <a:endParaRPr lang="ja-JP" altLang="en-US" sz="400" dirty="0">
              <a:latin typeface="Meiryo UI" panose="020B0604030504040204" pitchFamily="50" charset="-128"/>
              <a:ea typeface="Meiryo UI" panose="020B0604030504040204" pitchFamily="50" charset="-128"/>
            </a:endParaRPr>
          </a:p>
          <a:p>
            <a:pPr>
              <a:lnSpc>
                <a:spcPts val="1500"/>
              </a:lnSpc>
            </a:pPr>
            <a:r>
              <a:rPr lang="ja-JP" altLang="en-US" sz="1050" dirty="0">
                <a:latin typeface="Meiryo UI" panose="020B0604030504040204" pitchFamily="50" charset="-128"/>
                <a:ea typeface="Meiryo UI" panose="020B0604030504040204" pitchFamily="50" charset="-128"/>
              </a:rPr>
              <a:t>⑦　学校が保護者等に通知を配付及び給付金を口座へ振込　 （１月以降予定）</a:t>
            </a:r>
          </a:p>
        </p:txBody>
      </p:sp>
      <p:graphicFrame>
        <p:nvGraphicFramePr>
          <p:cNvPr id="3" name="表 2">
            <a:extLst>
              <a:ext uri="{FF2B5EF4-FFF2-40B4-BE49-F238E27FC236}">
                <a16:creationId xmlns:a16="http://schemas.microsoft.com/office/drawing/2014/main" id="{187F01AE-37CD-4375-9514-96600D39E1D2}"/>
              </a:ext>
            </a:extLst>
          </p:cNvPr>
          <p:cNvGraphicFramePr>
            <a:graphicFrameLocks noGrp="1"/>
          </p:cNvGraphicFramePr>
          <p:nvPr>
            <p:extLst>
              <p:ext uri="{D42A27DB-BD31-4B8C-83A1-F6EECF244321}">
                <p14:modId xmlns:p14="http://schemas.microsoft.com/office/powerpoint/2010/main" val="518750095"/>
              </p:ext>
            </p:extLst>
          </p:nvPr>
        </p:nvGraphicFramePr>
        <p:xfrm>
          <a:off x="256602" y="5409305"/>
          <a:ext cx="6426516" cy="1471965"/>
        </p:xfrm>
        <a:graphic>
          <a:graphicData uri="http://schemas.openxmlformats.org/drawingml/2006/table">
            <a:tbl>
              <a:tblPr/>
              <a:tblGrid>
                <a:gridCol w="452058">
                  <a:extLst>
                    <a:ext uri="{9D8B030D-6E8A-4147-A177-3AD203B41FA5}">
                      <a16:colId xmlns:a16="http://schemas.microsoft.com/office/drawing/2014/main" val="1140525904"/>
                    </a:ext>
                  </a:extLst>
                </a:gridCol>
                <a:gridCol w="4434840">
                  <a:extLst>
                    <a:ext uri="{9D8B030D-6E8A-4147-A177-3AD203B41FA5}">
                      <a16:colId xmlns:a16="http://schemas.microsoft.com/office/drawing/2014/main" val="687663753"/>
                    </a:ext>
                  </a:extLst>
                </a:gridCol>
                <a:gridCol w="853819">
                  <a:extLst>
                    <a:ext uri="{9D8B030D-6E8A-4147-A177-3AD203B41FA5}">
                      <a16:colId xmlns:a16="http://schemas.microsoft.com/office/drawing/2014/main" val="1032675869"/>
                    </a:ext>
                  </a:extLst>
                </a:gridCol>
                <a:gridCol w="685799">
                  <a:extLst>
                    <a:ext uri="{9D8B030D-6E8A-4147-A177-3AD203B41FA5}">
                      <a16:colId xmlns:a16="http://schemas.microsoft.com/office/drawing/2014/main" val="3404304536"/>
                    </a:ext>
                  </a:extLst>
                </a:gridCol>
              </a:tblGrid>
              <a:tr h="327634">
                <a:tc rowSpan="2">
                  <a:txBody>
                    <a:bodyPr/>
                    <a:lstStyle/>
                    <a:p>
                      <a:pPr algn="ctr" fontAlgn="ct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対象生徒の世帯区分</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給付金額</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796780986"/>
                  </a:ext>
                </a:extLst>
              </a:tr>
              <a:tr h="161427">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新制度</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旧制度</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3767256"/>
                  </a:ext>
                </a:extLst>
              </a:tr>
              <a:tr h="327634">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保護者等全員の</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令和８年度の所得割が非課税</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の世帯</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52,100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505524950"/>
                  </a:ext>
                </a:extLst>
              </a:tr>
              <a:tr h="327634">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2</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令和８年度の</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所得割の合算額が</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105,500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円未満</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である世帯</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17,370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10,420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6811641"/>
                  </a:ext>
                </a:extLst>
              </a:tr>
              <a:tr h="323496">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3</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令和８年度の</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所得割の合算額が</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264,500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円未満</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である多子世帯</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a:solidFill>
                            <a:srgbClr val="000000"/>
                          </a:solidFill>
                          <a:effectLst/>
                          <a:latin typeface="Meiryo UI" panose="020B0604030504040204" pitchFamily="50" charset="-128"/>
                          <a:ea typeface="Meiryo UI" panose="020B0604030504040204" pitchFamily="50" charset="-128"/>
                        </a:rPr>
                        <a:t>13,030</a:t>
                      </a:r>
                      <a:r>
                        <a:rPr lang="ja-JP" altLang="en-US" sz="1050" b="1" i="0" u="none" strike="noStrike">
                          <a:solidFill>
                            <a:srgbClr val="000000"/>
                          </a:solidFill>
                          <a:effectLst/>
                          <a:latin typeface="Meiryo UI" panose="020B0604030504040204" pitchFamily="50" charset="-128"/>
                          <a:ea typeface="Meiryo UI" panose="020B0604030504040204" pitchFamily="50" charset="-128"/>
                        </a:rPr>
                        <a:t>円</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10,420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7714257"/>
                  </a:ext>
                </a:extLst>
              </a:tr>
            </a:tbl>
          </a:graphicData>
        </a:graphic>
      </p:graphicFrame>
    </p:spTree>
    <p:extLst>
      <p:ext uri="{BB962C8B-B14F-4D97-AF65-F5344CB8AC3E}">
        <p14:creationId xmlns:p14="http://schemas.microsoft.com/office/powerpoint/2010/main" val="794607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 name="グループ化 39"/>
          <p:cNvGrpSpPr/>
          <p:nvPr/>
        </p:nvGrpSpPr>
        <p:grpSpPr>
          <a:xfrm>
            <a:off x="150768" y="8186881"/>
            <a:ext cx="6661348" cy="390721"/>
            <a:chOff x="288659" y="1021050"/>
            <a:chExt cx="6661348" cy="376238"/>
          </a:xfrm>
        </p:grpSpPr>
        <p:sp>
          <p:nvSpPr>
            <p:cNvPr id="41" name="Line 6"/>
            <p:cNvSpPr>
              <a:spLocks noChangeShapeType="1"/>
            </p:cNvSpPr>
            <p:nvPr/>
          </p:nvSpPr>
          <p:spPr bwMode="auto">
            <a:xfrm>
              <a:off x="290007" y="1333164"/>
              <a:ext cx="6660000"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latin typeface="Meiryo UI" panose="020B0604030504040204" pitchFamily="50" charset="-128"/>
                <a:ea typeface="Meiryo UI" panose="020B0604030504040204" pitchFamily="50" charset="-128"/>
              </a:endParaRPr>
            </a:p>
          </p:txBody>
        </p:sp>
        <p:sp>
          <p:nvSpPr>
            <p:cNvPr id="42" name="AutoShape 7"/>
            <p:cNvSpPr>
              <a:spLocks noChangeArrowheads="1"/>
            </p:cNvSpPr>
            <p:nvPr/>
          </p:nvSpPr>
          <p:spPr bwMode="auto">
            <a:xfrm>
              <a:off x="288659" y="1021050"/>
              <a:ext cx="2549561" cy="37623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制度に関する問合せ先</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49" name="Text Box 4"/>
          <p:cNvSpPr txBox="1">
            <a:spLocks noChangeArrowheads="1"/>
          </p:cNvSpPr>
          <p:nvPr/>
        </p:nvSpPr>
        <p:spPr bwMode="auto">
          <a:xfrm>
            <a:off x="165961" y="8708469"/>
            <a:ext cx="6996732" cy="1345007"/>
          </a:xfrm>
          <a:prstGeom prst="rect">
            <a:avLst/>
          </a:prstGeom>
          <a:noFill/>
          <a:ln>
            <a:noFill/>
          </a:ln>
        </p:spPr>
        <p:txBody>
          <a:bodyPr vert="horz" wrap="square" lIns="74295" tIns="8890" rIns="74295" bIns="8890" numCol="1" anchor="t" anchorCtr="0" compatLnSpc="1">
            <a:prstTxWarp prst="textNoShape">
              <a:avLst/>
            </a:prstTxWarp>
          </a:bodyPr>
          <a:lstStyle/>
          <a:p>
            <a:pPr fontAlgn="base">
              <a:lnSpc>
                <a:spcPct val="150000"/>
              </a:lnSpc>
              <a:spcBef>
                <a:spcPct val="0"/>
              </a:spcBef>
              <a:spcAft>
                <a:spcPct val="0"/>
              </a:spcAft>
            </a:pPr>
            <a:r>
              <a:rPr lang="ja-JP" altLang="en-US" sz="1000" dirty="0">
                <a:latin typeface="Meiryo UI" panose="020B0604030504040204" pitchFamily="50" charset="-128"/>
                <a:ea typeface="Meiryo UI" panose="020B0604030504040204" pitchFamily="50" charset="-128"/>
                <a:cs typeface="ＭＳ Ｐゴシック" pitchFamily="50" charset="-128"/>
              </a:rPr>
              <a:t>　●大阪府ホームページ「大阪府私立高等学校等奨学のための給付金（専攻科の生徒向け）について」</a:t>
            </a:r>
            <a:endParaRPr lang="en-US" altLang="ja-JP" sz="1000" dirty="0">
              <a:latin typeface="Meiryo UI" panose="020B0604030504040204" pitchFamily="50" charset="-128"/>
              <a:ea typeface="Meiryo UI" panose="020B0604030504040204" pitchFamily="50" charset="-128"/>
              <a:cs typeface="ＭＳ Ｐゴシック" pitchFamily="50" charset="-128"/>
            </a:endParaRPr>
          </a:p>
          <a:p>
            <a:pPr fontAlgn="base">
              <a:lnSpc>
                <a:spcPct val="150000"/>
              </a:lnSpc>
              <a:spcBef>
                <a:spcPct val="0"/>
              </a:spcBef>
              <a:spcAft>
                <a:spcPct val="0"/>
              </a:spcAft>
            </a:pPr>
            <a:r>
              <a:rPr lang="ja-JP" altLang="en-US" sz="1000" dirty="0">
                <a:latin typeface="Meiryo UI" panose="020B0604030504040204" pitchFamily="50" charset="-128"/>
                <a:ea typeface="Meiryo UI" panose="020B0604030504040204" pitchFamily="50" charset="-128"/>
                <a:cs typeface="ＭＳ Ｐゴシック" pitchFamily="50" charset="-128"/>
              </a:rPr>
              <a:t>　 </a:t>
            </a:r>
            <a:r>
              <a:rPr lang="en-US" altLang="ja-JP" sz="1000" dirty="0">
                <a:latin typeface="Meiryo UI" panose="020B0604030504040204" pitchFamily="50" charset="-128"/>
                <a:ea typeface="Meiryo UI" panose="020B0604030504040204" pitchFamily="50" charset="-128"/>
                <a:cs typeface="ＭＳ Ｐゴシック" pitchFamily="50" charset="-128"/>
              </a:rPr>
              <a:t>https://www.pref.osaka.lg.jp/shigaku/shigakumushouka/senkoka_kyufukin.html</a:t>
            </a:r>
          </a:p>
          <a:p>
            <a:pPr fontAlgn="base">
              <a:lnSpc>
                <a:spcPct val="150000"/>
              </a:lnSpc>
              <a:spcBef>
                <a:spcPct val="0"/>
              </a:spcBef>
              <a:spcAft>
                <a:spcPct val="0"/>
              </a:spcAft>
            </a:pPr>
            <a:r>
              <a:rPr lang="ja-JP" altLang="en-US" sz="1000" dirty="0">
                <a:latin typeface="Meiryo UI" panose="020B0604030504040204" pitchFamily="50" charset="-128"/>
                <a:ea typeface="Meiryo UI" panose="020B0604030504040204" pitchFamily="50" charset="-128"/>
                <a:cs typeface="ＭＳ Ｐゴシック" pitchFamily="50" charset="-128"/>
              </a:rPr>
              <a:t>　　　　　　　　　　　　　　　　　　　　　　　　　　　　　　　　　　　　　　　　　　　　　　　　　　</a:t>
            </a:r>
            <a:r>
              <a:rPr lang="ja-JP" altLang="en-US" sz="700" dirty="0">
                <a:latin typeface="Meiryo UI" panose="020B0604030504040204" pitchFamily="50" charset="-128"/>
                <a:ea typeface="Meiryo UI" panose="020B0604030504040204" pitchFamily="50" charset="-128"/>
                <a:cs typeface="ＭＳ Ｐゴシック" pitchFamily="50" charset="-128"/>
              </a:rPr>
              <a:t>携帯、スマートフォンからはこちら→</a:t>
            </a:r>
            <a:endParaRPr lang="en-US" altLang="ja-JP" sz="800" dirty="0">
              <a:latin typeface="Meiryo UI" panose="020B0604030504040204" pitchFamily="50" charset="-128"/>
              <a:ea typeface="Meiryo UI" panose="020B0604030504040204" pitchFamily="50" charset="-128"/>
              <a:cs typeface="ＭＳ Ｐゴシック" pitchFamily="50" charset="-128"/>
            </a:endParaRPr>
          </a:p>
        </p:txBody>
      </p:sp>
      <p:sp>
        <p:nvSpPr>
          <p:cNvPr id="58" name="Line 6"/>
          <p:cNvSpPr>
            <a:spLocks noChangeShapeType="1"/>
          </p:cNvSpPr>
          <p:nvPr/>
        </p:nvSpPr>
        <p:spPr bwMode="auto">
          <a:xfrm>
            <a:off x="242326" y="2150967"/>
            <a:ext cx="6658537" cy="1322"/>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dirty="0"/>
          </a:p>
        </p:txBody>
      </p:sp>
      <p:sp>
        <p:nvSpPr>
          <p:cNvPr id="59" name="AutoShape 7"/>
          <p:cNvSpPr>
            <a:spLocks noChangeArrowheads="1"/>
          </p:cNvSpPr>
          <p:nvPr/>
        </p:nvSpPr>
        <p:spPr bwMode="auto">
          <a:xfrm>
            <a:off x="242326" y="1809626"/>
            <a:ext cx="2154127" cy="390721"/>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申請に必要な書類</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sp>
        <p:nvSpPr>
          <p:cNvPr id="5" name="テキスト ボックス 4"/>
          <p:cNvSpPr txBox="1"/>
          <p:nvPr/>
        </p:nvSpPr>
        <p:spPr>
          <a:xfrm>
            <a:off x="181155" y="2265781"/>
            <a:ext cx="6146203" cy="423193"/>
          </a:xfrm>
          <a:prstGeom prst="rect">
            <a:avLst/>
          </a:prstGeom>
          <a:noFill/>
          <a:ln>
            <a:noFill/>
          </a:ln>
        </p:spPr>
        <p:txBody>
          <a:bodyPr wrap="square" rtlCol="0">
            <a:spAutoFit/>
          </a:bodyPr>
          <a:lstStyle/>
          <a:p>
            <a:r>
              <a:rPr kumimoji="1" lang="ja-JP" altLang="en-US" sz="1050" dirty="0">
                <a:latin typeface="Meiryo UI" panose="020B0604030504040204" pitchFamily="50" charset="-128"/>
                <a:ea typeface="Meiryo UI" panose="020B0604030504040204" pitchFamily="50" charset="-128"/>
              </a:rPr>
              <a:t>支給を受けようとする保護者等は、下記の書類を学校の定める期日までに提出してください。</a:t>
            </a:r>
            <a:endParaRPr kumimoji="1" lang="en-US" altLang="ja-JP" sz="1050" dirty="0">
              <a:latin typeface="Meiryo UI" panose="020B0604030504040204" pitchFamily="50" charset="-128"/>
              <a:ea typeface="Meiryo UI" panose="020B0604030504040204" pitchFamily="50" charset="-128"/>
            </a:endParaRPr>
          </a:p>
          <a:p>
            <a:endParaRPr kumimoji="1" lang="ja-JP" altLang="en-US" sz="1100" u="sng" dirty="0">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231487" y="7697048"/>
            <a:ext cx="6630961" cy="477054"/>
          </a:xfrm>
          <a:prstGeom prst="rect">
            <a:avLst/>
          </a:prstGeom>
          <a:noFill/>
          <a:ln>
            <a:noFill/>
          </a:ln>
        </p:spPr>
        <p:txBody>
          <a:bodyPr wrap="square" rtlCol="0">
            <a:spAutoFit/>
          </a:bodyPr>
          <a:lstStyle/>
          <a:p>
            <a:pPr>
              <a:lnSpc>
                <a:spcPts val="1000"/>
              </a:lnSpc>
            </a:pPr>
            <a:endParaRPr lang="en-US" altLang="ja-JP" sz="1000" dirty="0">
              <a:latin typeface="Meiryo UI" panose="020B0604030504040204" pitchFamily="50" charset="-128"/>
              <a:ea typeface="Meiryo UI" panose="020B0604030504040204" pitchFamily="50" charset="-128"/>
            </a:endParaRPr>
          </a:p>
          <a:p>
            <a:pPr marL="144000" indent="-457200">
              <a:lnSpc>
                <a:spcPts val="1000"/>
              </a:lnSpc>
            </a:pP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保護者等全員の課税額を証明する書類が提出できない場合（例：海外単身赴任の場合等）は、給付金を受け取ることができません</a:t>
            </a:r>
            <a:r>
              <a:rPr lang="ja-JP" altLang="en-US" sz="1050" dirty="0">
                <a:latin typeface="Meiryo UI" panose="020B0604030504040204" pitchFamily="50" charset="-128"/>
                <a:ea typeface="Meiryo UI" panose="020B0604030504040204" pitchFamily="50" charset="-128"/>
              </a:rPr>
              <a:t>。</a:t>
            </a:r>
            <a:endParaRPr lang="en-US" altLang="ja-JP" sz="1050" dirty="0">
              <a:latin typeface="Meiryo UI" panose="020B0604030504040204" pitchFamily="50" charset="-128"/>
              <a:ea typeface="Meiryo UI" panose="020B0604030504040204" pitchFamily="50" charset="-128"/>
            </a:endParaRPr>
          </a:p>
        </p:txBody>
      </p:sp>
      <p:pic>
        <p:nvPicPr>
          <p:cNvPr id="2" name="図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45293" y="8682911"/>
            <a:ext cx="766823" cy="766823"/>
          </a:xfrm>
          <a:prstGeom prst="rect">
            <a:avLst/>
          </a:prstGeom>
          <a:ln>
            <a:solidFill>
              <a:schemeClr val="tx1"/>
            </a:solidFill>
          </a:ln>
        </p:spPr>
      </p:pic>
      <p:grpSp>
        <p:nvGrpSpPr>
          <p:cNvPr id="26" name="グループ化 25">
            <a:extLst>
              <a:ext uri="{FF2B5EF4-FFF2-40B4-BE49-F238E27FC236}">
                <a16:creationId xmlns:a16="http://schemas.microsoft.com/office/drawing/2014/main" id="{05B5C2C5-A916-48FF-A455-94FCA16C2BFB}"/>
              </a:ext>
            </a:extLst>
          </p:cNvPr>
          <p:cNvGrpSpPr/>
          <p:nvPr/>
        </p:nvGrpSpPr>
        <p:grpSpPr>
          <a:xfrm>
            <a:off x="218924" y="125428"/>
            <a:ext cx="6660000" cy="366963"/>
            <a:chOff x="338935" y="1064878"/>
            <a:chExt cx="6660000" cy="353360"/>
          </a:xfrm>
        </p:grpSpPr>
        <p:sp>
          <p:nvSpPr>
            <p:cNvPr id="27" name="Line 6">
              <a:extLst>
                <a:ext uri="{FF2B5EF4-FFF2-40B4-BE49-F238E27FC236}">
                  <a16:creationId xmlns:a16="http://schemas.microsoft.com/office/drawing/2014/main" id="{E1F9F090-E5CB-409C-8C1D-1A5D7B17FD81}"/>
                </a:ext>
              </a:extLst>
            </p:cNvPr>
            <p:cNvSpPr>
              <a:spLocks noChangeShapeType="1"/>
            </p:cNvSpPr>
            <p:nvPr/>
          </p:nvSpPr>
          <p:spPr bwMode="auto">
            <a:xfrm>
              <a:off x="338935" y="1353648"/>
              <a:ext cx="6660000" cy="0"/>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28" name="AutoShape 7">
              <a:extLst>
                <a:ext uri="{FF2B5EF4-FFF2-40B4-BE49-F238E27FC236}">
                  <a16:creationId xmlns:a16="http://schemas.microsoft.com/office/drawing/2014/main" id="{E508D61C-F749-479D-84F0-B53D7C277F78}"/>
                </a:ext>
              </a:extLst>
            </p:cNvPr>
            <p:cNvSpPr>
              <a:spLocks noChangeArrowheads="1"/>
            </p:cNvSpPr>
            <p:nvPr/>
          </p:nvSpPr>
          <p:spPr bwMode="auto">
            <a:xfrm>
              <a:off x="339174" y="1064878"/>
              <a:ext cx="1170806" cy="353360"/>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申請先</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29" name="テキスト ボックス 28">
            <a:extLst>
              <a:ext uri="{FF2B5EF4-FFF2-40B4-BE49-F238E27FC236}">
                <a16:creationId xmlns:a16="http://schemas.microsoft.com/office/drawing/2014/main" id="{6E431DBE-8B91-4E2C-8F83-6EAF08CE2746}"/>
              </a:ext>
            </a:extLst>
          </p:cNvPr>
          <p:cNvSpPr txBox="1"/>
          <p:nvPr/>
        </p:nvSpPr>
        <p:spPr>
          <a:xfrm>
            <a:off x="242326" y="534803"/>
            <a:ext cx="6326755" cy="338554"/>
          </a:xfrm>
          <a:prstGeom prst="rect">
            <a:avLst/>
          </a:prstGeom>
          <a:noFill/>
        </p:spPr>
        <p:txBody>
          <a:bodyPr wrap="square" rtlCol="0">
            <a:spAutoFit/>
          </a:bodyPr>
          <a:lstStyle>
            <a:defPPr>
              <a:defRPr lang="ja-JP"/>
            </a:defPPr>
            <a:lvl1pPr>
              <a:defRPr sz="1050">
                <a:latin typeface="+mj-ea"/>
                <a:ea typeface="+mj-ea"/>
              </a:defRPr>
            </a:lvl1pPr>
          </a:lstStyle>
          <a:p>
            <a:r>
              <a:rPr lang="ja-JP" altLang="en-US" sz="1600" b="1" dirty="0">
                <a:uFill>
                  <a:solidFill>
                    <a:schemeClr val="tx1"/>
                  </a:solidFill>
                </a:uFill>
                <a:latin typeface="Meiryo UI" panose="020B0604030504040204" pitchFamily="50" charset="-128"/>
                <a:ea typeface="Meiryo UI" panose="020B0604030504040204" pitchFamily="50" charset="-128"/>
              </a:rPr>
              <a:t>在学する高等学校等</a:t>
            </a:r>
            <a:endParaRPr lang="en-US" altLang="ja-JP" sz="1600" b="1" dirty="0">
              <a:uFill>
                <a:solidFill>
                  <a:schemeClr val="tx1"/>
                </a:solidFill>
              </a:uFill>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C0E6B0E5-AF2C-4ABF-A38D-66008C149DF1}"/>
              </a:ext>
            </a:extLst>
          </p:cNvPr>
          <p:cNvSpPr txBox="1"/>
          <p:nvPr/>
        </p:nvSpPr>
        <p:spPr>
          <a:xfrm>
            <a:off x="218924" y="1364919"/>
            <a:ext cx="1824754" cy="338554"/>
          </a:xfrm>
          <a:prstGeom prst="rect">
            <a:avLst/>
          </a:prstGeom>
          <a:noFill/>
          <a:ln>
            <a:solidFill>
              <a:schemeClr val="tx1"/>
            </a:solidFill>
          </a:ln>
        </p:spPr>
        <p:txBody>
          <a:bodyPr wrap="square" rtlCol="0">
            <a:spAutoFit/>
          </a:bodyPr>
          <a:lstStyle>
            <a:defPPr>
              <a:defRPr lang="ja-JP"/>
            </a:defPPr>
            <a:lvl1pPr>
              <a:defRPr sz="1050">
                <a:latin typeface="+mj-ea"/>
                <a:ea typeface="+mj-ea"/>
              </a:defRPr>
            </a:lvl1pPr>
          </a:lstStyle>
          <a:p>
            <a:r>
              <a:rPr lang="ja-JP" altLang="en-US" sz="1600" b="1" dirty="0">
                <a:uFill>
                  <a:solidFill>
                    <a:schemeClr val="tx1"/>
                  </a:solidFill>
                </a:uFill>
                <a:latin typeface="Meiryo UI" panose="020B0604030504040204" pitchFamily="50" charset="-128"/>
                <a:ea typeface="Meiryo UI" panose="020B0604030504040204" pitchFamily="50" charset="-128"/>
              </a:rPr>
              <a:t>学校が定める期限</a:t>
            </a:r>
            <a:endParaRPr lang="en-US" altLang="ja-JP" sz="1600" b="1" dirty="0">
              <a:uFill>
                <a:solidFill>
                  <a:schemeClr val="tx1"/>
                </a:solidFill>
              </a:uFill>
              <a:latin typeface="Meiryo UI" panose="020B0604030504040204" pitchFamily="50" charset="-128"/>
              <a:ea typeface="Meiryo UI" panose="020B0604030504040204" pitchFamily="50" charset="-128"/>
            </a:endParaRPr>
          </a:p>
        </p:txBody>
      </p:sp>
      <p:sp>
        <p:nvSpPr>
          <p:cNvPr id="32" name="Line 6">
            <a:extLst>
              <a:ext uri="{FF2B5EF4-FFF2-40B4-BE49-F238E27FC236}">
                <a16:creationId xmlns:a16="http://schemas.microsoft.com/office/drawing/2014/main" id="{5692FA5F-18B8-4A47-B304-A869DA5EC9E2}"/>
              </a:ext>
            </a:extLst>
          </p:cNvPr>
          <p:cNvSpPr>
            <a:spLocks noChangeShapeType="1"/>
          </p:cNvSpPr>
          <p:nvPr/>
        </p:nvSpPr>
        <p:spPr bwMode="auto">
          <a:xfrm>
            <a:off x="270450" y="1214777"/>
            <a:ext cx="6660000" cy="1322"/>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33" name="AutoShape 7">
            <a:extLst>
              <a:ext uri="{FF2B5EF4-FFF2-40B4-BE49-F238E27FC236}">
                <a16:creationId xmlns:a16="http://schemas.microsoft.com/office/drawing/2014/main" id="{129C1135-A945-47F4-9B37-A14DEB5B2A35}"/>
              </a:ext>
            </a:extLst>
          </p:cNvPr>
          <p:cNvSpPr>
            <a:spLocks noChangeArrowheads="1"/>
          </p:cNvSpPr>
          <p:nvPr/>
        </p:nvSpPr>
        <p:spPr bwMode="auto">
          <a:xfrm>
            <a:off x="222583" y="889040"/>
            <a:ext cx="1169453" cy="390721"/>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申請期限</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aphicFrame>
        <p:nvGraphicFramePr>
          <p:cNvPr id="4" name="表 3">
            <a:extLst>
              <a:ext uri="{FF2B5EF4-FFF2-40B4-BE49-F238E27FC236}">
                <a16:creationId xmlns:a16="http://schemas.microsoft.com/office/drawing/2014/main" id="{9992A92D-00EB-4DF5-BC0A-93B94F5EFAC3}"/>
              </a:ext>
            </a:extLst>
          </p:cNvPr>
          <p:cNvGraphicFramePr>
            <a:graphicFrameLocks noGrp="1"/>
          </p:cNvGraphicFramePr>
          <p:nvPr>
            <p:extLst>
              <p:ext uri="{D42A27DB-BD31-4B8C-83A1-F6EECF244321}">
                <p14:modId xmlns:p14="http://schemas.microsoft.com/office/powerpoint/2010/main" val="371052548"/>
              </p:ext>
            </p:extLst>
          </p:nvPr>
        </p:nvGraphicFramePr>
        <p:xfrm>
          <a:off x="218924" y="2521924"/>
          <a:ext cx="6605755" cy="5234352"/>
        </p:xfrm>
        <a:graphic>
          <a:graphicData uri="http://schemas.openxmlformats.org/drawingml/2006/table">
            <a:tbl>
              <a:tblPr/>
              <a:tblGrid>
                <a:gridCol w="1417024">
                  <a:extLst>
                    <a:ext uri="{9D8B030D-6E8A-4147-A177-3AD203B41FA5}">
                      <a16:colId xmlns:a16="http://schemas.microsoft.com/office/drawing/2014/main" val="2569884468"/>
                    </a:ext>
                  </a:extLst>
                </a:gridCol>
                <a:gridCol w="5188731">
                  <a:extLst>
                    <a:ext uri="{9D8B030D-6E8A-4147-A177-3AD203B41FA5}">
                      <a16:colId xmlns:a16="http://schemas.microsoft.com/office/drawing/2014/main" val="959121030"/>
                    </a:ext>
                  </a:extLst>
                </a:gridCol>
              </a:tblGrid>
              <a:tr h="465281">
                <a:tc rowSpan="6">
                  <a:txBody>
                    <a:bodyPr/>
                    <a:lstStyle/>
                    <a:p>
                      <a:pPr algn="ctr" fontAlgn="ctr"/>
                      <a:r>
                        <a:rPr lang="ja-JP" sz="1200" b="0" i="0" u="none" strike="noStrike" dirty="0">
                          <a:solidFill>
                            <a:srgbClr val="000000"/>
                          </a:solidFill>
                          <a:effectLst/>
                          <a:latin typeface="Meiryo UI" panose="020B0604030504040204" pitchFamily="50" charset="-128"/>
                          <a:ea typeface="Meiryo UI" panose="020B0604030504040204" pitchFamily="50" charset="-128"/>
                        </a:rPr>
                        <a:t>全</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世帯</a:t>
                      </a:r>
                      <a:r>
                        <a:rPr lang="ja-JP" sz="1200" b="0" i="0" u="none" strike="noStrike" dirty="0">
                          <a:solidFill>
                            <a:srgbClr val="000000"/>
                          </a:solidFill>
                          <a:effectLst/>
                          <a:latin typeface="Meiryo UI" panose="020B0604030504040204" pitchFamily="50" charset="-128"/>
                          <a:ea typeface="Meiryo UI" panose="020B0604030504040204" pitchFamily="50" charset="-128"/>
                        </a:rPr>
                        <a:t>区分共通</a:t>
                      </a:r>
                    </a:p>
                  </a:txBody>
                  <a:tcPr marL="6928" marR="6928" marT="692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sz="1600" b="1" i="0" u="none" strike="noStrike" dirty="0">
                          <a:solidFill>
                            <a:srgbClr val="000000"/>
                          </a:solidFill>
                          <a:effectLst/>
                          <a:latin typeface="Meiryo UI" panose="020B0604030504040204" pitchFamily="50" charset="-128"/>
                          <a:ea typeface="Meiryo UI" panose="020B0604030504040204" pitchFamily="50" charset="-128"/>
                        </a:rPr>
                        <a:t>●奨学のための給付金　受給申請書（様式第１号の3）</a:t>
                      </a:r>
                    </a:p>
                  </a:txBody>
                  <a:tcPr marL="6928" marR="6928" marT="692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0810585"/>
                  </a:ext>
                </a:extLst>
              </a:tr>
              <a:tr h="681157">
                <a:tc vMerge="1">
                  <a:txBody>
                    <a:bodyPr/>
                    <a:lstStyle/>
                    <a:p>
                      <a:endParaRPr kumimoji="1" lang="ja-JP" altLang="en-US"/>
                    </a:p>
                  </a:txBody>
                  <a:tcPr/>
                </a:tc>
                <a:tc>
                  <a:txBody>
                    <a:bodyPr/>
                    <a:lstStyle/>
                    <a:p>
                      <a:pPr marL="540000" indent="-457200" algn="l" fontAlgn="ctr"/>
                      <a:r>
                        <a:rPr lang="ja-JP" sz="1000" b="1" i="0" u="sng" strike="noStrike" dirty="0">
                          <a:solidFill>
                            <a:srgbClr val="000000"/>
                          </a:solidFill>
                          <a:effectLst/>
                          <a:latin typeface="Meiryo UI" panose="020B0604030504040204" pitchFamily="50" charset="-128"/>
                          <a:ea typeface="Meiryo UI" panose="020B0604030504040204" pitchFamily="50" charset="-128"/>
                        </a:rPr>
                        <a:t>※世帯区分にかかわらず</a:t>
                      </a:r>
                      <a:r>
                        <a:rPr lang="ja-JP" sz="1000" b="0" i="0" u="none" strike="noStrike" dirty="0">
                          <a:solidFill>
                            <a:srgbClr val="000000"/>
                          </a:solidFill>
                          <a:effectLst/>
                          <a:latin typeface="Meiryo UI" panose="020B0604030504040204" pitchFamily="50" charset="-128"/>
                          <a:ea typeface="Meiryo UI" panose="020B0604030504040204" pitchFamily="50" charset="-128"/>
                        </a:rPr>
                        <a:t>提出が必要です。</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216000" indent="-457200"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r>
                        <a:rPr lang="ja-JP" sz="1000" b="0" i="0" u="none" strike="noStrike" dirty="0">
                          <a:solidFill>
                            <a:srgbClr val="000000"/>
                          </a:solidFill>
                          <a:effectLst/>
                          <a:latin typeface="Meiryo UI" panose="020B0604030504040204" pitchFamily="50" charset="-128"/>
                          <a:ea typeface="Meiryo UI" panose="020B0604030504040204" pitchFamily="50" charset="-128"/>
                        </a:rPr>
                        <a:t>※受給申請書の提出後に、申請者の変更（例：離婚・死別等による親権者の変更）、</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申請者</a:t>
                      </a:r>
                      <a:r>
                        <a:rPr lang="ja-JP" sz="1000" b="0" i="0" u="none" strike="noStrike" dirty="0">
                          <a:solidFill>
                            <a:srgbClr val="000000"/>
                          </a:solidFill>
                          <a:effectLst/>
                          <a:latin typeface="Meiryo UI" panose="020B0604030504040204" pitchFamily="50" charset="-128"/>
                          <a:ea typeface="Meiryo UI" panose="020B0604030504040204" pitchFamily="50" charset="-128"/>
                        </a:rPr>
                        <a:t>の住所や連絡先の変更があった場合、学校から申請事項変更届（様式第２号）の用紙をもらい、学校に提出してください。</a:t>
                      </a:r>
                    </a:p>
                  </a:txBody>
                  <a:tcPr marL="6928" marR="6928" marT="692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9653254"/>
                  </a:ext>
                </a:extLst>
              </a:tr>
              <a:tr h="342995">
                <a:tc vMerge="1">
                  <a:txBody>
                    <a:bodyPr/>
                    <a:lstStyle/>
                    <a:p>
                      <a:endParaRPr kumimoji="1" lang="ja-JP" altLang="en-US"/>
                    </a:p>
                  </a:txBody>
                  <a:tcPr/>
                </a:tc>
                <a:tc>
                  <a:txBody>
                    <a:bodyPr/>
                    <a:lstStyle/>
                    <a:p>
                      <a:pPr algn="l" fontAlgn="ctr"/>
                      <a:r>
                        <a:rPr lang="ja-JP" sz="1600" b="1" i="0" u="none" strike="noStrike" dirty="0">
                          <a:solidFill>
                            <a:srgbClr val="000000"/>
                          </a:solidFill>
                          <a:effectLst/>
                          <a:latin typeface="Meiryo UI" panose="020B0604030504040204" pitchFamily="50" charset="-128"/>
                          <a:ea typeface="Meiryo UI" panose="020B0604030504040204" pitchFamily="50" charset="-128"/>
                        </a:rPr>
                        <a:t>●保護者等全員の課税証明書等</a:t>
                      </a:r>
                    </a:p>
                  </a:txBody>
                  <a:tcPr marL="6928" marR="6928" marT="692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0738790"/>
                  </a:ext>
                </a:extLst>
              </a:tr>
              <a:tr h="1278026">
                <a:tc vMerge="1">
                  <a:txBody>
                    <a:bodyPr/>
                    <a:lstStyle/>
                    <a:p>
                      <a:endParaRPr kumimoji="1" lang="ja-JP" altLang="en-US"/>
                    </a:p>
                  </a:txBody>
                  <a:tcPr/>
                </a:tc>
                <a:tc>
                  <a:txBody>
                    <a:bodyPr/>
                    <a:lstStyle/>
                    <a:p>
                      <a:pPr algn="l" fontAlgn="ctr"/>
                      <a:r>
                        <a:rPr lang="ja-JP" sz="1000" b="0" i="0" u="none" strike="noStrike" dirty="0">
                          <a:solidFill>
                            <a:srgbClr val="000000"/>
                          </a:solidFill>
                          <a:effectLst/>
                          <a:latin typeface="Meiryo UI" panose="020B0604030504040204" pitchFamily="50" charset="-128"/>
                          <a:ea typeface="Meiryo UI" panose="020B0604030504040204" pitchFamily="50" charset="-128"/>
                        </a:rPr>
                        <a:t>※下記の書類のいずれか（</a:t>
                      </a:r>
                      <a:r>
                        <a:rPr lang="ja-JP" sz="1000" b="1" i="0" u="none" strike="noStrike" dirty="0">
                          <a:solidFill>
                            <a:srgbClr val="000000"/>
                          </a:solidFill>
                          <a:effectLst/>
                          <a:latin typeface="Meiryo UI" panose="020B0604030504040204" pitchFamily="50" charset="-128"/>
                          <a:ea typeface="Meiryo UI" panose="020B0604030504040204" pitchFamily="50" charset="-128"/>
                        </a:rPr>
                        <a:t>令和８年度</a:t>
                      </a:r>
                      <a:r>
                        <a:rPr lang="ja-JP" sz="1000" b="0" i="0" u="none" strike="noStrike" dirty="0">
                          <a:solidFill>
                            <a:srgbClr val="000000"/>
                          </a:solidFill>
                          <a:effectLst/>
                          <a:latin typeface="Meiryo UI" panose="020B0604030504040204" pitchFamily="50" charset="-128"/>
                          <a:ea typeface="Meiryo UI" panose="020B0604030504040204" pitchFamily="50" charset="-128"/>
                        </a:rPr>
                        <a:t>のもの）を提出</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して</a:t>
                      </a:r>
                      <a:r>
                        <a:rPr lang="ja-JP" sz="1000" b="0" i="0" u="none" strike="noStrike" dirty="0">
                          <a:solidFill>
                            <a:srgbClr val="000000"/>
                          </a:solidFill>
                          <a:effectLst/>
                          <a:latin typeface="Meiryo UI" panose="020B0604030504040204" pitchFamily="50" charset="-128"/>
                          <a:ea typeface="Meiryo UI" panose="020B0604030504040204" pitchFamily="50" charset="-128"/>
                        </a:rPr>
                        <a:t>ください。</a:t>
                      </a:r>
                      <a:br>
                        <a:rPr lang="ja-JP" sz="1000" b="0" i="0" u="none" strike="noStrike" dirty="0">
                          <a:solidFill>
                            <a:srgbClr val="000000"/>
                          </a:solidFill>
                          <a:effectLst/>
                          <a:latin typeface="Meiryo UI" panose="020B0604030504040204" pitchFamily="50" charset="-128"/>
                          <a:ea typeface="Meiryo UI" panose="020B0604030504040204" pitchFamily="50" charset="-128"/>
                        </a:rPr>
                      </a:br>
                      <a:r>
                        <a:rPr lang="ja-JP" sz="10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r>
                        <a:rPr lang="ja-JP" sz="1000" b="0" i="0" u="none" strike="noStrike" dirty="0">
                          <a:solidFill>
                            <a:srgbClr val="000000"/>
                          </a:solidFill>
                          <a:effectLst/>
                          <a:latin typeface="Meiryo UI" panose="020B0604030504040204" pitchFamily="50" charset="-128"/>
                          <a:ea typeface="Meiryo UI" panose="020B0604030504040204" pitchFamily="50" charset="-128"/>
                        </a:rPr>
                        <a:t>・市（町村）民税・道府県民税課税証明書または非課税証明書の</a:t>
                      </a:r>
                      <a:r>
                        <a:rPr lang="ja-JP" sz="1000" b="1" i="0" u="none" strike="noStrike" dirty="0">
                          <a:solidFill>
                            <a:srgbClr val="000000"/>
                          </a:solidFill>
                          <a:effectLst/>
                          <a:latin typeface="Meiryo UI" panose="020B0604030504040204" pitchFamily="50" charset="-128"/>
                          <a:ea typeface="Meiryo UI" panose="020B0604030504040204" pitchFamily="50" charset="-128"/>
                        </a:rPr>
                        <a:t>原本</a:t>
                      </a:r>
                      <a:br>
                        <a:rPr lang="ja-JP" sz="1000" b="0" i="0" u="none" strike="noStrike" dirty="0">
                          <a:solidFill>
                            <a:srgbClr val="000000"/>
                          </a:solidFill>
                          <a:effectLst/>
                          <a:latin typeface="Meiryo UI" panose="020B0604030504040204" pitchFamily="50" charset="-128"/>
                          <a:ea typeface="Meiryo UI" panose="020B0604030504040204" pitchFamily="50" charset="-128"/>
                        </a:rPr>
                      </a:br>
                      <a:r>
                        <a:rPr lang="ja-JP" sz="10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r>
                        <a:rPr lang="ja-JP" sz="1000" b="0" i="0" u="none" strike="noStrike" dirty="0">
                          <a:solidFill>
                            <a:srgbClr val="000000"/>
                          </a:solidFill>
                          <a:effectLst/>
                          <a:latin typeface="Meiryo UI" panose="020B0604030504040204" pitchFamily="50" charset="-128"/>
                          <a:ea typeface="Meiryo UI" panose="020B0604030504040204" pitchFamily="50" charset="-128"/>
                        </a:rPr>
                        <a:t>・市（町村）民税・道府県民税非課税通知書の写し</a:t>
                      </a:r>
                      <a:br>
                        <a:rPr lang="ja-JP" sz="1000" b="0" i="0" u="none" strike="noStrike" dirty="0">
                          <a:solidFill>
                            <a:srgbClr val="000000"/>
                          </a:solidFill>
                          <a:effectLst/>
                          <a:latin typeface="Meiryo UI" panose="020B0604030504040204" pitchFamily="50" charset="-128"/>
                          <a:ea typeface="Meiryo UI" panose="020B0604030504040204" pitchFamily="50" charset="-128"/>
                        </a:rPr>
                      </a:br>
                      <a:r>
                        <a:rPr lang="ja-JP" sz="10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r>
                        <a:rPr lang="ja-JP" sz="1000" b="0" i="0" u="none" strike="noStrike" dirty="0">
                          <a:solidFill>
                            <a:srgbClr val="000000"/>
                          </a:solidFill>
                          <a:effectLst/>
                          <a:latin typeface="Meiryo UI" panose="020B0604030504040204" pitchFamily="50" charset="-128"/>
                          <a:ea typeface="Meiryo UI" panose="020B0604030504040204" pitchFamily="50" charset="-128"/>
                        </a:rPr>
                        <a:t>・市（町村）民税・道府県民税の特別徴収税額の決定通知書の写し</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・生活保護受給証明書の</a:t>
                      </a: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原本</a:t>
                      </a:r>
                    </a:p>
                    <a:p>
                      <a:pPr marL="108000" indent="-457200"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（令和８年１月１日で生活扶助の受給があるもの、かつ、世帯全員の氏名・生年月日・受給期間が記載されたもの）</a:t>
                      </a:r>
                    </a:p>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r>
                        <a:rPr lang="ja-JP" sz="1000" b="0" i="0" u="none" strike="noStrike" dirty="0">
                          <a:solidFill>
                            <a:srgbClr val="000000"/>
                          </a:solidFill>
                          <a:effectLst/>
                          <a:latin typeface="Meiryo UI" panose="020B0604030504040204" pitchFamily="50" charset="-128"/>
                          <a:ea typeface="Meiryo UI" panose="020B0604030504040204" pitchFamily="50" charset="-128"/>
                        </a:rPr>
                        <a:t>※配偶者控除を受けている場合であっても、控除対象配偶者の課税証明書等の提出が必要です。</a:t>
                      </a:r>
                    </a:p>
                  </a:txBody>
                  <a:tcPr marL="6928" marR="6928" marT="692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3605649"/>
                  </a:ext>
                </a:extLst>
              </a:tr>
              <a:tr h="306840">
                <a:tc vMerge="1">
                  <a:txBody>
                    <a:bodyPr/>
                    <a:lstStyle/>
                    <a:p>
                      <a:endParaRPr kumimoji="1" lang="ja-JP" altLang="en-US"/>
                    </a:p>
                  </a:txBody>
                  <a:tcPr/>
                </a:tc>
                <a:tc>
                  <a:txBody>
                    <a:bodyPr/>
                    <a:lstStyle/>
                    <a:p>
                      <a:pPr algn="l" fontAlgn="ctr"/>
                      <a:r>
                        <a:rPr lang="ja-JP" sz="1800" b="1" i="0" u="none" strike="noStrike" dirty="0">
                          <a:solidFill>
                            <a:srgbClr val="000000"/>
                          </a:solidFill>
                          <a:effectLst/>
                          <a:latin typeface="Meiryo UI" panose="020B0604030504040204" pitchFamily="50" charset="-128"/>
                          <a:ea typeface="Meiryo UI" panose="020B0604030504040204" pitchFamily="50" charset="-128"/>
                        </a:rPr>
                        <a:t>●住民票</a:t>
                      </a:r>
                      <a:r>
                        <a:rPr lang="ja-JP" altLang="en-US" sz="1800" b="1" i="0" u="none" strike="noStrike" dirty="0">
                          <a:solidFill>
                            <a:srgbClr val="000000"/>
                          </a:solidFill>
                          <a:effectLst/>
                          <a:latin typeface="Meiryo UI" panose="020B0604030504040204" pitchFamily="50" charset="-128"/>
                          <a:ea typeface="Meiryo UI" panose="020B0604030504040204" pitchFamily="50" charset="-128"/>
                        </a:rPr>
                        <a:t>の写し</a:t>
                      </a:r>
                      <a:r>
                        <a:rPr lang="ja-JP" sz="1800" b="1" i="0" u="none" strike="noStrike" dirty="0">
                          <a:solidFill>
                            <a:srgbClr val="000000"/>
                          </a:solidFill>
                          <a:effectLst/>
                          <a:latin typeface="Meiryo UI" panose="020B0604030504040204" pitchFamily="50" charset="-128"/>
                          <a:ea typeface="Meiryo UI" panose="020B0604030504040204" pitchFamily="50" charset="-128"/>
                        </a:rPr>
                        <a:t>（必要な場合のみ）</a:t>
                      </a:r>
                    </a:p>
                  </a:txBody>
                  <a:tcPr marL="6928" marR="6928" marT="692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6873428"/>
                  </a:ext>
                </a:extLst>
              </a:tr>
              <a:tr h="774699">
                <a:tc vMerge="1">
                  <a:txBody>
                    <a:bodyPr/>
                    <a:lstStyle/>
                    <a:p>
                      <a:endParaRPr kumimoji="1" lang="ja-JP" altLang="en-US"/>
                    </a:p>
                  </a:txBody>
                  <a:tcPr/>
                </a:tc>
                <a:tc>
                  <a:txBody>
                    <a:bodyPr/>
                    <a:lstStyle/>
                    <a:p>
                      <a:pPr marL="540000" indent="-457200" algn="l" fontAlgn="ctr"/>
                      <a:r>
                        <a:rPr lang="ja-JP" sz="1000" b="0" i="0" u="none" strike="noStrike" dirty="0">
                          <a:solidFill>
                            <a:srgbClr val="000000"/>
                          </a:solidFill>
                          <a:effectLst/>
                          <a:latin typeface="Meiryo UI" panose="020B0604030504040204" pitchFamily="50" charset="-128"/>
                          <a:ea typeface="Meiryo UI" panose="020B0604030504040204" pitchFamily="50" charset="-128"/>
                        </a:rPr>
                        <a:t>※下記のいずれかに該当する場合に提出してください</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p>
                    <a:p>
                      <a:pPr marL="540000" indent="-457200"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 </a:t>
                      </a:r>
                      <a:r>
                        <a:rPr lang="ja-JP" sz="1000" b="0" i="0" u="none" strike="noStrike" dirty="0">
                          <a:solidFill>
                            <a:srgbClr val="000000"/>
                          </a:solidFill>
                          <a:effectLst/>
                          <a:latin typeface="Meiryo UI" panose="020B0604030504040204" pitchFamily="50" charset="-128"/>
                          <a:ea typeface="Meiryo UI" panose="020B0604030504040204" pitchFamily="50" charset="-128"/>
                        </a:rPr>
                        <a:t>・住民税の課税額等を証明する書類の発行者が大阪府以外の市町村である場合</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216000" indent="-457200"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  </a:t>
                      </a:r>
                      <a:r>
                        <a:rPr lang="ja-JP" sz="1000" b="0" i="0" u="none" strike="noStrike" dirty="0">
                          <a:solidFill>
                            <a:srgbClr val="000000"/>
                          </a:solidFill>
                          <a:effectLst/>
                          <a:latin typeface="Meiryo UI" panose="020B0604030504040204" pitchFamily="50" charset="-128"/>
                          <a:ea typeface="Meiryo UI" panose="020B0604030504040204" pitchFamily="50" charset="-128"/>
                        </a:rPr>
                        <a:t> ・令和８年７月１日時点で大阪府内に在住しているが、令和８年１月１日時点では他府県</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に住所を有していた場合</a:t>
                      </a:r>
                      <a:endParaRPr 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928" marR="6928" marT="692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4158598"/>
                  </a:ext>
                </a:extLst>
              </a:tr>
              <a:tr h="380188">
                <a:tc rowSpan="2">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世帯</a:t>
                      </a:r>
                      <a:r>
                        <a:rPr lang="ja-JP" sz="1200" b="0" i="0" u="none" strike="noStrike" dirty="0">
                          <a:solidFill>
                            <a:srgbClr val="000000"/>
                          </a:solidFill>
                          <a:effectLst/>
                          <a:latin typeface="Meiryo UI" panose="020B0604030504040204" pitchFamily="50" charset="-128"/>
                          <a:ea typeface="Meiryo UI" panose="020B0604030504040204" pitchFamily="50" charset="-128"/>
                        </a:rPr>
                        <a:t>区分３のみ</a:t>
                      </a:r>
                    </a:p>
                  </a:txBody>
                  <a:tcPr marL="6928" marR="6928" marT="692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sz="1500" b="1" i="0" u="none" strike="noStrike" dirty="0">
                          <a:solidFill>
                            <a:srgbClr val="000000"/>
                          </a:solidFill>
                          <a:effectLst/>
                          <a:latin typeface="Meiryo UI" panose="020B0604030504040204" pitchFamily="50" charset="-128"/>
                          <a:ea typeface="Meiryo UI" panose="020B0604030504040204" pitchFamily="50" charset="-128"/>
                        </a:rPr>
                        <a:t>●出生等により新たに扶養することになった子等を証明する書類</a:t>
                      </a:r>
                    </a:p>
                  </a:txBody>
                  <a:tcPr marL="6928" marR="6928" marT="692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2998058"/>
                  </a:ext>
                </a:extLst>
              </a:tr>
              <a:tr h="1005166">
                <a:tc vMerge="1">
                  <a:txBody>
                    <a:bodyPr/>
                    <a:lstStyle/>
                    <a:p>
                      <a:endParaRPr kumimoji="1" lang="ja-JP" altLang="en-US"/>
                    </a:p>
                  </a:txBody>
                  <a:tcPr/>
                </a:tc>
                <a:tc>
                  <a:txBody>
                    <a:bodyPr/>
                    <a:lstStyle/>
                    <a:p>
                      <a:pPr marL="180000" indent="-457200"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 </a:t>
                      </a:r>
                      <a:r>
                        <a:rPr lang="ja-JP" sz="1000" b="0" i="0" u="none" strike="noStrike" dirty="0">
                          <a:solidFill>
                            <a:srgbClr val="000000"/>
                          </a:solidFill>
                          <a:effectLst/>
                          <a:latin typeface="Meiryo UI" panose="020B0604030504040204" pitchFamily="50" charset="-128"/>
                          <a:ea typeface="Meiryo UI" panose="020B0604030504040204" pitchFamily="50" charset="-128"/>
                        </a:rPr>
                        <a:t>※多子世帯で令和８年１月１日以降に出生等により新たに扶養することになった子等が増えた</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場合、いずれかの</a:t>
                      </a:r>
                      <a:r>
                        <a:rPr lang="ja-JP" sz="1000" b="0" i="0" u="none" strike="noStrike" dirty="0">
                          <a:solidFill>
                            <a:srgbClr val="000000"/>
                          </a:solidFill>
                          <a:effectLst/>
                          <a:latin typeface="Meiryo UI" panose="020B0604030504040204" pitchFamily="50" charset="-128"/>
                          <a:ea typeface="Meiryo UI" panose="020B0604030504040204" pitchFamily="50" charset="-128"/>
                        </a:rPr>
                        <a:t>書類を提出してください。</a:t>
                      </a:r>
                      <a:br>
                        <a:rPr lang="ja-JP" sz="1000" b="0" i="0" u="none" strike="noStrike" dirty="0">
                          <a:solidFill>
                            <a:srgbClr val="000000"/>
                          </a:solidFill>
                          <a:effectLst/>
                          <a:latin typeface="Meiryo UI" panose="020B0604030504040204" pitchFamily="50" charset="-128"/>
                          <a:ea typeface="Meiryo UI" panose="020B0604030504040204" pitchFamily="50" charset="-128"/>
                        </a:rPr>
                      </a:br>
                      <a:r>
                        <a:rPr lang="ja-JP" sz="1000" b="0" i="0" u="none" strike="noStrike" dirty="0">
                          <a:solidFill>
                            <a:srgbClr val="000000"/>
                          </a:solidFill>
                          <a:effectLst/>
                          <a:latin typeface="Meiryo UI" panose="020B0604030504040204" pitchFamily="50" charset="-128"/>
                          <a:ea typeface="Meiryo UI" panose="020B0604030504040204" pitchFamily="50" charset="-128"/>
                        </a:rPr>
                        <a:t>①生計維持者の実子</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ja-JP" sz="1000" b="0" i="0" u="none" strike="noStrike" dirty="0">
                          <a:solidFill>
                            <a:srgbClr val="000000"/>
                          </a:solidFill>
                          <a:effectLst/>
                          <a:latin typeface="Meiryo UI" panose="020B0604030504040204" pitchFamily="50" charset="-128"/>
                          <a:ea typeface="Meiryo UI" panose="020B0604030504040204" pitchFamily="50" charset="-128"/>
                        </a:rPr>
                        <a:t>出生証明書、母子手帳、戸籍抄本等</a:t>
                      </a:r>
                      <a:br>
                        <a:rPr lang="ja-JP" sz="1000" b="0" i="0" u="none" strike="noStrike" dirty="0">
                          <a:solidFill>
                            <a:srgbClr val="000000"/>
                          </a:solidFill>
                          <a:effectLst/>
                          <a:latin typeface="Meiryo UI" panose="020B0604030504040204" pitchFamily="50" charset="-128"/>
                          <a:ea typeface="Meiryo UI" panose="020B0604030504040204" pitchFamily="50" charset="-128"/>
                        </a:rPr>
                      </a:br>
                      <a:r>
                        <a:rPr lang="ja-JP" sz="1000" b="0" i="0" u="none" strike="noStrike" dirty="0">
                          <a:solidFill>
                            <a:srgbClr val="000000"/>
                          </a:solidFill>
                          <a:effectLst/>
                          <a:latin typeface="Meiryo UI" panose="020B0604030504040204" pitchFamily="50" charset="-128"/>
                          <a:ea typeface="Meiryo UI" panose="020B0604030504040204" pitchFamily="50" charset="-128"/>
                        </a:rPr>
                        <a:t>②生計維持者に委託された里子</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ja-JP" sz="1000" b="0" i="0" u="none" strike="noStrike" dirty="0">
                          <a:solidFill>
                            <a:srgbClr val="000000"/>
                          </a:solidFill>
                          <a:effectLst/>
                          <a:latin typeface="Meiryo UI" panose="020B0604030504040204" pitchFamily="50" charset="-128"/>
                          <a:ea typeface="Meiryo UI" panose="020B0604030504040204" pitchFamily="50" charset="-128"/>
                        </a:rPr>
                        <a:t>里親委託証明書等</a:t>
                      </a:r>
                      <a:br>
                        <a:rPr lang="ja-JP" sz="1000" b="0" i="0" u="none" strike="noStrike" dirty="0">
                          <a:solidFill>
                            <a:srgbClr val="000000"/>
                          </a:solidFill>
                          <a:effectLst/>
                          <a:latin typeface="Meiryo UI" panose="020B0604030504040204" pitchFamily="50" charset="-128"/>
                          <a:ea typeface="Meiryo UI" panose="020B0604030504040204" pitchFamily="50" charset="-128"/>
                        </a:rPr>
                      </a:br>
                      <a:r>
                        <a:rPr lang="ja-JP" sz="1000" b="0" i="0" u="none" strike="noStrike" dirty="0">
                          <a:solidFill>
                            <a:srgbClr val="000000"/>
                          </a:solidFill>
                          <a:effectLst/>
                          <a:latin typeface="Meiryo UI" panose="020B0604030504040204" pitchFamily="50" charset="-128"/>
                          <a:ea typeface="Meiryo UI" panose="020B0604030504040204" pitchFamily="50" charset="-128"/>
                        </a:rPr>
                        <a:t>③生計維持者と特別養子縁組をした特別養子</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ja-JP" sz="1000" b="0" i="0" u="none" strike="noStrike" dirty="0">
                          <a:solidFill>
                            <a:srgbClr val="000000"/>
                          </a:solidFill>
                          <a:effectLst/>
                          <a:latin typeface="Meiryo UI" panose="020B0604030504040204" pitchFamily="50" charset="-128"/>
                          <a:ea typeface="Meiryo UI" panose="020B0604030504040204" pitchFamily="50" charset="-128"/>
                        </a:rPr>
                        <a:t>特別養子縁組の確定証明書、戸籍抄本等</a:t>
                      </a:r>
                      <a:br>
                        <a:rPr lang="ja-JP" sz="1000" b="0" i="0" u="none" strike="noStrike" dirty="0">
                          <a:solidFill>
                            <a:srgbClr val="000000"/>
                          </a:solidFill>
                          <a:effectLst/>
                          <a:latin typeface="Meiryo UI" panose="020B0604030504040204" pitchFamily="50" charset="-128"/>
                          <a:ea typeface="Meiryo UI" panose="020B0604030504040204" pitchFamily="50" charset="-128"/>
                        </a:rPr>
                      </a:br>
                      <a:endParaRPr 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928" marR="6928" marT="692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1101121"/>
                  </a:ext>
                </a:extLst>
              </a:tr>
            </a:tbl>
          </a:graphicData>
        </a:graphic>
      </p:graphicFrame>
    </p:spTree>
    <p:extLst>
      <p:ext uri="{BB962C8B-B14F-4D97-AF65-F5344CB8AC3E}">
        <p14:creationId xmlns:p14="http://schemas.microsoft.com/office/powerpoint/2010/main" val="42163754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kumimoji="1" sz="1400" b="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solidFill>
          <a:schemeClr val="bg1"/>
        </a:solidFill>
      </a:spPr>
      <a:bodyPr wrap="square" rtlCol="0">
        <a:spAutoFit/>
      </a:bodyPr>
      <a:lstStyle>
        <a:defPPr algn="ctr">
          <a:defRPr kumimoji="1" sz="1000" dirty="0" smtClean="0"/>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10855</TotalTime>
  <Words>1330</Words>
  <Application>Microsoft Office PowerPoint</Application>
  <PresentationFormat>ユーザー設定</PresentationFormat>
  <Paragraphs>74</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メイリオ</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石上　瑠美依</dc:creator>
  <cp:lastModifiedBy>飴谷　優里</cp:lastModifiedBy>
  <cp:revision>173</cp:revision>
  <cp:lastPrinted>2026-06-24T05:45:30Z</cp:lastPrinted>
  <dcterms:created xsi:type="dcterms:W3CDTF">2011-06-02T09:47:25Z</dcterms:created>
  <dcterms:modified xsi:type="dcterms:W3CDTF">2026-06-29T05:32:00Z</dcterms:modified>
</cp:coreProperties>
</file>