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7200900" cy="9721850"/>
  <p:notesSz cx="6797675" cy="9926638"/>
  <p:defaultTextStyle>
    <a:defPPr>
      <a:defRPr lang="ja-JP"/>
    </a:defPPr>
    <a:lvl1pPr marL="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7" autoAdjust="0"/>
    <p:restoredTop sz="98655" autoAdjust="0"/>
  </p:normalViewPr>
  <p:slideViewPr>
    <p:cSldViewPr snapToGrid="0">
      <p:cViewPr>
        <p:scale>
          <a:sx n="125" d="100"/>
          <a:sy n="125" d="100"/>
        </p:scale>
        <p:origin x="1392" y="-2794"/>
      </p:cViewPr>
      <p:guideLst>
        <p:guide orient="horz" pos="3055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r">
              <a:defRPr sz="1200"/>
            </a:lvl1pPr>
          </a:lstStyle>
          <a:p>
            <a:fld id="{53A585B8-3BC8-4533-85F5-B83566FEB325}" type="datetimeFigureOut">
              <a:rPr kumimoji="1" lang="ja-JP" altLang="en-US" smtClean="0"/>
              <a:pPr/>
              <a:t>2026/6/29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2950"/>
            <a:ext cx="27590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0" tIns="46049" rIns="92100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0" tIns="46049" rIns="92100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r">
              <a:defRPr sz="1200"/>
            </a:lvl1pPr>
          </a:lstStyle>
          <a:p>
            <a:fld id="{8BD18E85-DE4D-483B-911A-DEFA6C3A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9" y="3020077"/>
            <a:ext cx="612076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2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5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DC8-A862-49CE-91E8-F175F019BA8D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158E-7B14-44C7-B343-51FA9E54B9B6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19850"/>
            <a:ext cx="1215152" cy="1105860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19850"/>
            <a:ext cx="3525441" cy="1105860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11EE-AFB1-490B-A834-7486282DC93E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01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0AAE-84B1-414F-B3B4-DB4A43D1AA5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73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3" y="6247189"/>
            <a:ext cx="6120765" cy="1930868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3" y="4120536"/>
            <a:ext cx="6120765" cy="2126653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32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6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96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2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60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92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12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5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D24E-D89C-4B16-BF12-24F97456E96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1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D54C-F7AB-4815-A674-99438EB23AD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176165"/>
            <a:ext cx="318164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083087"/>
            <a:ext cx="318164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176165"/>
            <a:ext cx="318289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083087"/>
            <a:ext cx="318289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E3F6-3066-49BE-BE76-604CECD05C09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BFBF-EC6A-413B-A4A2-A4A6AD2F3604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7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24E4-C2DA-475A-8912-57663E8BC1DD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387074"/>
            <a:ext cx="2369047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387075"/>
            <a:ext cx="4025504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034388"/>
            <a:ext cx="2369047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DDD7-FC76-4BD5-831D-9E95381A9CF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23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6805295"/>
            <a:ext cx="4320540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68666"/>
            <a:ext cx="4320540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3202" indent="0">
              <a:buNone/>
              <a:defRPr sz="2900"/>
            </a:lvl2pPr>
            <a:lvl3pPr marL="946404" indent="0">
              <a:buNone/>
              <a:defRPr sz="2500"/>
            </a:lvl3pPr>
            <a:lvl4pPr marL="1419606" indent="0">
              <a:buNone/>
              <a:defRPr sz="2100"/>
            </a:lvl4pPr>
            <a:lvl5pPr marL="1892808" indent="0">
              <a:buNone/>
              <a:defRPr sz="2100"/>
            </a:lvl5pPr>
            <a:lvl6pPr marL="2366010" indent="0">
              <a:buNone/>
              <a:defRPr sz="2100"/>
            </a:lvl6pPr>
            <a:lvl7pPr marL="2839212" indent="0">
              <a:buNone/>
              <a:defRPr sz="2100"/>
            </a:lvl7pPr>
            <a:lvl8pPr marL="3312414" indent="0">
              <a:buNone/>
              <a:defRPr sz="2100"/>
            </a:lvl8pPr>
            <a:lvl9pPr marL="3785616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608700"/>
            <a:ext cx="432054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3286-B587-45A6-B7B0-359FA6CF1C9E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7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  <a:prstGeom prst="rect">
            <a:avLst/>
          </a:prstGeom>
        </p:spPr>
        <p:txBody>
          <a:bodyPr vert="horz" lIns="94640" tIns="47320" rIns="94640" bIns="473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268434"/>
            <a:ext cx="6480810" cy="6415971"/>
          </a:xfrm>
          <a:prstGeom prst="rect">
            <a:avLst/>
          </a:prstGeom>
        </p:spPr>
        <p:txBody>
          <a:bodyPr vert="horz" lIns="94640" tIns="47320" rIns="94640" bIns="473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A1D57-A37F-486E-AA20-8092CD3515A2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9" y="9010716"/>
            <a:ext cx="2280285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5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4640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902" indent="-354902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8953" indent="-29575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300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6207" indent="-23660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9409" indent="-236601" algn="l" defTabSz="94640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2611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5813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901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217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320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640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960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2808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601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921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241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561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1592" y="499001"/>
            <a:ext cx="6860553" cy="686948"/>
          </a:xfrm>
          <a:prstGeom prst="rect">
            <a:avLst/>
          </a:prstGeom>
          <a:noFill/>
          <a:ln w="79375" cmpd="dbl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私立高等学校等奨学のための給付金（家計急変制度）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～家計が急変した世帯へのお知らせ～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498984" y="147087"/>
            <a:ext cx="7200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このお知らせは、必ず保護者に渡してください。　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（令和８年度）</a:t>
            </a:r>
            <a:endParaRPr kumimoji="1" lang="ja-JP" altLang="en-US" sz="1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224"/>
            <a:ext cx="1114425" cy="398348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181613" y="1254690"/>
            <a:ext cx="6880532" cy="390721"/>
            <a:chOff x="357468" y="1638698"/>
            <a:chExt cx="6768000" cy="376238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57468" y="1958425"/>
              <a:ext cx="6768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358942" y="1638698"/>
              <a:ext cx="1178579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制度概要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215738" y="1626718"/>
            <a:ext cx="6769870" cy="839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「奨学のための給付金」は、全ての意志ある生徒が安心して教育を受けられるよう、大阪府内在住の低中所得者世帯の保護者等に対し、授業料以外の教育費の経済的負担を軽減するために支給されます。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家計急変制度は、対象</a:t>
            </a:r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となる家計急変事由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（災害等本人の責めによらないもの）により、保護者の収入が減少するなどの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家計急変によって、要件に該当する水準まで収入が減少した世帯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を対象とします。なお、「奨学のための給付金」は返済の必要はありません。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4615" y="2908980"/>
            <a:ext cx="701450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等全員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r>
              <a:rPr lang="ja-JP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大阪府内に在住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②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対象となる家計急変事由（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）に該当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し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保護者等全員の家計急変後１年間の収入見込額が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490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万円未満相当まで減少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すること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/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対象となる家計事由：負傷、疾病により離職または休職等した場合、自己の責めに帰することのできない理由により離職した場合等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③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月１日までに家計が急変し、収入が減少している状態が申請時点でも継続していること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 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月２日以降に家計が急変した場合は、今年度の支給対象外となります。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④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奨学のための給付金の通常制度に申請していないこと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通常制度と家計急変制度の二重申請はできません。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保護者全員の令和８年度の所得割が非課税世帯または生活保護（生業扶助）受給世帯は、家計急変制度の対象外のため、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奨学のための給付金（通常制度）に申請してください。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191603" y="2513636"/>
            <a:ext cx="6880532" cy="390721"/>
            <a:chOff x="264845" y="2856067"/>
            <a:chExt cx="6660001" cy="390721"/>
          </a:xfrm>
        </p:grpSpPr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264846" y="3182098"/>
              <a:ext cx="6660000" cy="1322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264845" y="2856067"/>
              <a:ext cx="1167062" cy="390721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主な要件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150490" y="4817606"/>
            <a:ext cx="6852559" cy="366963"/>
            <a:chOff x="266444" y="6254267"/>
            <a:chExt cx="6852559" cy="366963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V="1">
              <a:off x="266444" y="6548677"/>
              <a:ext cx="6852559" cy="6719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266445" y="6254267"/>
              <a:ext cx="1161222" cy="366963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給付金額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84757" y="5184517"/>
            <a:ext cx="7688332" cy="103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家計の急変が発生した時期により、給付金額が異なります。学校が定める期限までに提出しない場合は、受給できません。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①　令和８年７月１日以前に家計が急変した場合　→　下表の給付金額（年額）を支給します。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②　令和８年７月２日以降令和８年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月１日までに家計が急変した場合　→　下表の給付金額を月割計算し、支給します。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世帯区分ごとの給付金額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158333" y="7897208"/>
            <a:ext cx="6873815" cy="390721"/>
            <a:chOff x="285830" y="932581"/>
            <a:chExt cx="6682011" cy="376238"/>
          </a:xfrm>
        </p:grpSpPr>
        <p:sp>
          <p:nvSpPr>
            <p:cNvPr id="27" name="Line 6"/>
            <p:cNvSpPr>
              <a:spLocks noChangeShapeType="1"/>
            </p:cNvSpPr>
            <p:nvPr/>
          </p:nvSpPr>
          <p:spPr bwMode="auto">
            <a:xfrm>
              <a:off x="307841" y="1252648"/>
              <a:ext cx="6660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AutoShape 7"/>
            <p:cNvSpPr>
              <a:spLocks noChangeArrowheads="1"/>
            </p:cNvSpPr>
            <p:nvPr/>
          </p:nvSpPr>
          <p:spPr bwMode="auto">
            <a:xfrm>
              <a:off x="285830" y="932581"/>
              <a:ext cx="1838426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申請について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180976" y="8651571"/>
            <a:ext cx="6852559" cy="390721"/>
            <a:chOff x="288659" y="1021050"/>
            <a:chExt cx="6661348" cy="376238"/>
          </a:xfrm>
        </p:grpSpPr>
        <p:sp>
          <p:nvSpPr>
            <p:cNvPr id="34" name="Line 6"/>
            <p:cNvSpPr>
              <a:spLocks noChangeShapeType="1"/>
            </p:cNvSpPr>
            <p:nvPr/>
          </p:nvSpPr>
          <p:spPr bwMode="auto">
            <a:xfrm>
              <a:off x="290007" y="1333164"/>
              <a:ext cx="6660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5" name="AutoShape 7"/>
            <p:cNvSpPr>
              <a:spLocks noChangeArrowheads="1"/>
            </p:cNvSpPr>
            <p:nvPr/>
          </p:nvSpPr>
          <p:spPr bwMode="auto">
            <a:xfrm>
              <a:off x="288659" y="1021050"/>
              <a:ext cx="2549561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制度に関する問合せ先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153581" y="8348648"/>
            <a:ext cx="6860553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家計急変制度の申請を希望される場合は、在学する学校へご連絡ください。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193103" y="9085666"/>
            <a:ext cx="6256024" cy="675549"/>
          </a:xfrm>
          <a:prstGeom prst="rect">
            <a:avLst/>
          </a:prstGeom>
          <a:noFill/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その他詳細は、大阪府ホームページ等でご確認ください。</a:t>
            </a:r>
            <a:endParaRPr lang="en-US" altLang="ja-JP" sz="100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●大阪府ホームページ「大阪府私立高等学校等奨学のための給付金（家計急変世帯向け）について」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https://www.pref.osaka.lg.jp/shigaku/shigakumushouka/kyuhen_syuuti.html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　　　　　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携帯・スマートフォンからはこちら→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0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012" y="9110810"/>
            <a:ext cx="594881" cy="594881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AC21155F-A914-4572-854E-E58B5AA20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619680"/>
              </p:ext>
            </p:extLst>
          </p:nvPr>
        </p:nvGraphicFramePr>
        <p:xfrm>
          <a:off x="215738" y="6170282"/>
          <a:ext cx="6816411" cy="1435945"/>
        </p:xfrm>
        <a:graphic>
          <a:graphicData uri="http://schemas.openxmlformats.org/drawingml/2006/table">
            <a:tbl>
              <a:tblPr/>
              <a:tblGrid>
                <a:gridCol w="261856">
                  <a:extLst>
                    <a:ext uri="{9D8B030D-6E8A-4147-A177-3AD203B41FA5}">
                      <a16:colId xmlns:a16="http://schemas.microsoft.com/office/drawing/2014/main" val="2222905422"/>
                    </a:ext>
                  </a:extLst>
                </a:gridCol>
                <a:gridCol w="4569190">
                  <a:extLst>
                    <a:ext uri="{9D8B030D-6E8A-4147-A177-3AD203B41FA5}">
                      <a16:colId xmlns:a16="http://schemas.microsoft.com/office/drawing/2014/main" val="638590360"/>
                    </a:ext>
                  </a:extLst>
                </a:gridCol>
                <a:gridCol w="1011592">
                  <a:extLst>
                    <a:ext uri="{9D8B030D-6E8A-4147-A177-3AD203B41FA5}">
                      <a16:colId xmlns:a16="http://schemas.microsoft.com/office/drawing/2014/main" val="2819730181"/>
                    </a:ext>
                  </a:extLst>
                </a:gridCol>
                <a:gridCol w="973773">
                  <a:extLst>
                    <a:ext uri="{9D8B030D-6E8A-4147-A177-3AD203B41FA5}">
                      <a16:colId xmlns:a16="http://schemas.microsoft.com/office/drawing/2014/main" val="3443058449"/>
                    </a:ext>
                  </a:extLst>
                </a:gridCol>
              </a:tblGrid>
              <a:tr h="17521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対象生徒の世帯区分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給付金額（年額）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507402"/>
                  </a:ext>
                </a:extLst>
              </a:tr>
              <a:tr h="20332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全日制・定時制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通信制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57553146"/>
                  </a:ext>
                </a:extLst>
              </a:tr>
              <a:tr h="34891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非課税相当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152,000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52,100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6541702"/>
                  </a:ext>
                </a:extLst>
              </a:tr>
              <a:tr h="34656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50,670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611872"/>
                  </a:ext>
                </a:extLst>
              </a:tr>
              <a:tr h="36187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40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38,000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13,030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27537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1297FC-2BE3-4AB3-A5F1-8B10A6BB613F}"/>
              </a:ext>
            </a:extLst>
          </p:cNvPr>
          <p:cNvSpPr txBox="1"/>
          <p:nvPr/>
        </p:nvSpPr>
        <p:spPr>
          <a:xfrm>
            <a:off x="399506" y="7624407"/>
            <a:ext cx="77506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</a:t>
            </a:r>
            <a:r>
              <a:rPr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 扶養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人数により、家計急変後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年間の収入見込み額は異なります。詳細は大阪府ホームページ等で確認してください。</a:t>
            </a:r>
            <a:endParaRPr kumimoji="1" lang="ja-JP" altLang="en-US" sz="8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E82FA10-5889-45BB-BF04-292F93FDFD16}"/>
              </a:ext>
            </a:extLst>
          </p:cNvPr>
          <p:cNvSpPr/>
          <p:nvPr/>
        </p:nvSpPr>
        <p:spPr>
          <a:xfrm>
            <a:off x="3321115" y="-93621"/>
            <a:ext cx="3887099" cy="437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大阪府認可の高等学校等用・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家計急変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70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 algn="ctr">
          <a:defRPr kumimoji="1" sz="1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9748</TotalTime>
  <Words>979</Words>
  <Application>Microsoft Office PowerPoint</Application>
  <PresentationFormat>ユーザー設定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　瑠美依</dc:creator>
  <cp:lastModifiedBy>飴谷　優里</cp:lastModifiedBy>
  <cp:revision>141</cp:revision>
  <cp:lastPrinted>2026-05-08T06:57:01Z</cp:lastPrinted>
  <dcterms:created xsi:type="dcterms:W3CDTF">2011-06-02T09:47:25Z</dcterms:created>
  <dcterms:modified xsi:type="dcterms:W3CDTF">2026-06-29T07:08:55Z</dcterms:modified>
</cp:coreProperties>
</file>