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sldIdLst>
    <p:sldId id="257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D18E"/>
    <a:srgbClr val="1F4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245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018A-0950-4EED-ACB6-5448B9BC000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0F5D3-1DAC-46BB-8EF5-89D88DC9A3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959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018A-0950-4EED-ACB6-5448B9BC000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0F5D3-1DAC-46BB-8EF5-89D88DC9A3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0425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018A-0950-4EED-ACB6-5448B9BC000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0F5D3-1DAC-46BB-8EF5-89D88DC9A3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7560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018A-0950-4EED-ACB6-5448B9BC000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0F5D3-1DAC-46BB-8EF5-89D88DC9A3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7980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018A-0950-4EED-ACB6-5448B9BC000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0F5D3-1DAC-46BB-8EF5-89D88DC9A3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2923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018A-0950-4EED-ACB6-5448B9BC000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0F5D3-1DAC-46BB-8EF5-89D88DC9A3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8439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018A-0950-4EED-ACB6-5448B9BC000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0F5D3-1DAC-46BB-8EF5-89D88DC9A3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9342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018A-0950-4EED-ACB6-5448B9BC000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0F5D3-1DAC-46BB-8EF5-89D88DC9A3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7331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018A-0950-4EED-ACB6-5448B9BC000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0F5D3-1DAC-46BB-8EF5-89D88DC9A3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6317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018A-0950-4EED-ACB6-5448B9BC000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0F5D3-1DAC-46BB-8EF5-89D88DC9A3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793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018A-0950-4EED-ACB6-5448B9BC000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0F5D3-1DAC-46BB-8EF5-89D88DC9A3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2916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E018A-0950-4EED-ACB6-5448B9BC0005}" type="datetimeFigureOut">
              <a:rPr kumimoji="1" lang="ja-JP" altLang="en-US" smtClean="0"/>
              <a:t>2026/6/24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0F5D3-1DAC-46BB-8EF5-89D88DC9A3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2173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下矢印 34">
            <a:extLst>
              <a:ext uri="{FF2B5EF4-FFF2-40B4-BE49-F238E27FC236}">
                <a16:creationId xmlns:a16="http://schemas.microsoft.com/office/drawing/2014/main" id="{F119348A-826D-48E2-8B2C-74F08703297C}"/>
              </a:ext>
            </a:extLst>
          </p:cNvPr>
          <p:cNvSpPr/>
          <p:nvPr/>
        </p:nvSpPr>
        <p:spPr>
          <a:xfrm>
            <a:off x="5584731" y="3294181"/>
            <a:ext cx="360578" cy="1949743"/>
          </a:xfrm>
          <a:prstGeom prst="downArrow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下矢印 34">
            <a:extLst>
              <a:ext uri="{FF2B5EF4-FFF2-40B4-BE49-F238E27FC236}">
                <a16:creationId xmlns:a16="http://schemas.microsoft.com/office/drawing/2014/main" id="{7D42CABF-B775-47C2-8323-188FA8E6D983}"/>
              </a:ext>
            </a:extLst>
          </p:cNvPr>
          <p:cNvSpPr/>
          <p:nvPr/>
        </p:nvSpPr>
        <p:spPr>
          <a:xfrm>
            <a:off x="3434584" y="3501987"/>
            <a:ext cx="388214" cy="1708035"/>
          </a:xfrm>
          <a:prstGeom prst="downArrow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屈折矢印 26"/>
          <p:cNvSpPr/>
          <p:nvPr/>
        </p:nvSpPr>
        <p:spPr>
          <a:xfrm rot="10800000">
            <a:off x="952444" y="863753"/>
            <a:ext cx="1307660" cy="1007611"/>
          </a:xfrm>
          <a:prstGeom prst="bentUpArrow">
            <a:avLst>
              <a:gd name="adj1" fmla="val 14687"/>
              <a:gd name="adj2" fmla="val 12345"/>
              <a:gd name="adj3" fmla="val 17455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下矢印 4"/>
          <p:cNvSpPr/>
          <p:nvPr/>
        </p:nvSpPr>
        <p:spPr>
          <a:xfrm>
            <a:off x="439542" y="169688"/>
            <a:ext cx="276225" cy="1662002"/>
          </a:xfrm>
          <a:prstGeom prst="downArrow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下矢印 32"/>
          <p:cNvSpPr/>
          <p:nvPr/>
        </p:nvSpPr>
        <p:spPr>
          <a:xfrm>
            <a:off x="394160" y="2403495"/>
            <a:ext cx="339413" cy="2858649"/>
          </a:xfrm>
          <a:prstGeom prst="downArrow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下矢印 83"/>
          <p:cNvSpPr/>
          <p:nvPr/>
        </p:nvSpPr>
        <p:spPr>
          <a:xfrm>
            <a:off x="4698187" y="3308162"/>
            <a:ext cx="423145" cy="1946883"/>
          </a:xfrm>
          <a:prstGeom prst="downArrow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96" name="直線コネクタ 95"/>
          <p:cNvCxnSpPr>
            <a:cxnSpLocks/>
          </p:cNvCxnSpPr>
          <p:nvPr/>
        </p:nvCxnSpPr>
        <p:spPr>
          <a:xfrm>
            <a:off x="4340861" y="1780565"/>
            <a:ext cx="12070" cy="3908110"/>
          </a:xfrm>
          <a:prstGeom prst="line">
            <a:avLst/>
          </a:prstGeom>
          <a:ln w="28575">
            <a:solidFill>
              <a:srgbClr val="1F4E79">
                <a:alpha val="56078"/>
              </a:srgb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線コネクタ 94"/>
          <p:cNvCxnSpPr/>
          <p:nvPr/>
        </p:nvCxnSpPr>
        <p:spPr>
          <a:xfrm>
            <a:off x="2153521" y="1249900"/>
            <a:ext cx="22653" cy="4431356"/>
          </a:xfrm>
          <a:prstGeom prst="line">
            <a:avLst/>
          </a:prstGeom>
          <a:ln w="28575">
            <a:solidFill>
              <a:srgbClr val="1F4E79">
                <a:alpha val="56078"/>
              </a:srgb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下矢印 34"/>
          <p:cNvSpPr/>
          <p:nvPr/>
        </p:nvSpPr>
        <p:spPr>
          <a:xfrm>
            <a:off x="4646947" y="444959"/>
            <a:ext cx="276225" cy="353794"/>
          </a:xfrm>
          <a:prstGeom prst="downArrow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角丸四角形 3"/>
          <p:cNvSpPr/>
          <p:nvPr/>
        </p:nvSpPr>
        <p:spPr>
          <a:xfrm>
            <a:off x="108251" y="32272"/>
            <a:ext cx="6683074" cy="4126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保護者（親権者）はひとり親ですか？</a:t>
            </a:r>
            <a:endParaRPr kumimoji="1" lang="en-US" altLang="ja-JP" sz="12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（以降、</a:t>
            </a:r>
            <a:r>
              <a: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人目の保護者（ひとり親の場合の保護者）を保護者</a:t>
            </a:r>
            <a:r>
              <a: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A</a:t>
            </a:r>
            <a:r>
              <a:rPr lang="ja-JP" altLang="en-US" sz="1000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、</a:t>
            </a:r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２人目の保護者を保護者</a:t>
            </a:r>
            <a:r>
              <a:rPr lang="en-US" altLang="ja-JP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B</a:t>
            </a:r>
            <a:r>
              <a:rPr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という。）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2090985" y="798752"/>
            <a:ext cx="4697856" cy="38614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保護者</a:t>
            </a:r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Ｂ</a:t>
            </a:r>
            <a:r>
              <a:rPr kumimoji="1"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は控除対象配偶者で令和７年の</a:t>
            </a:r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年収が１００万円以下、かつ</a:t>
            </a:r>
            <a:r>
              <a:rPr kumimoji="1"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家計急変後１年間の年収が１００万以下の見込ですか？</a:t>
            </a:r>
            <a:endParaRPr kumimoji="1" lang="ja-JP" altLang="en-US" sz="9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201647" y="1883803"/>
            <a:ext cx="1530778" cy="51552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保護者Ａに家計急変事由はありますか？</a:t>
            </a:r>
            <a:endParaRPr kumimoji="1" lang="ja-JP" altLang="en-US" sz="110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357550"/>
              </p:ext>
            </p:extLst>
          </p:nvPr>
        </p:nvGraphicFramePr>
        <p:xfrm>
          <a:off x="381716" y="6059157"/>
          <a:ext cx="5865826" cy="34704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8439">
                  <a:extLst>
                    <a:ext uri="{9D8B030D-6E8A-4147-A177-3AD203B41FA5}">
                      <a16:colId xmlns:a16="http://schemas.microsoft.com/office/drawing/2014/main" val="3150660740"/>
                    </a:ext>
                  </a:extLst>
                </a:gridCol>
                <a:gridCol w="1955275">
                  <a:extLst>
                    <a:ext uri="{9D8B030D-6E8A-4147-A177-3AD203B41FA5}">
                      <a16:colId xmlns:a16="http://schemas.microsoft.com/office/drawing/2014/main" val="2310066108"/>
                    </a:ext>
                  </a:extLst>
                </a:gridCol>
                <a:gridCol w="883028">
                  <a:extLst>
                    <a:ext uri="{9D8B030D-6E8A-4147-A177-3AD203B41FA5}">
                      <a16:colId xmlns:a16="http://schemas.microsoft.com/office/drawing/2014/main" val="1133049456"/>
                    </a:ext>
                  </a:extLst>
                </a:gridCol>
                <a:gridCol w="883028">
                  <a:extLst>
                    <a:ext uri="{9D8B030D-6E8A-4147-A177-3AD203B41FA5}">
                      <a16:colId xmlns:a16="http://schemas.microsoft.com/office/drawing/2014/main" val="3806752497"/>
                    </a:ext>
                  </a:extLst>
                </a:gridCol>
                <a:gridCol w="883028">
                  <a:extLst>
                    <a:ext uri="{9D8B030D-6E8A-4147-A177-3AD203B41FA5}">
                      <a16:colId xmlns:a16="http://schemas.microsoft.com/office/drawing/2014/main" val="2686953752"/>
                    </a:ext>
                  </a:extLst>
                </a:gridCol>
                <a:gridCol w="883028">
                  <a:extLst>
                    <a:ext uri="{9D8B030D-6E8A-4147-A177-3AD203B41FA5}">
                      <a16:colId xmlns:a16="http://schemas.microsoft.com/office/drawing/2014/main" val="2427777773"/>
                    </a:ext>
                  </a:extLst>
                </a:gridCol>
              </a:tblGrid>
              <a:tr h="350738">
                <a:tc gridSpan="2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1" lang="ja-JP" altLang="en-US" sz="1400" b="1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提出区分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kumimoji="1" lang="ja-JP" altLang="en-US" sz="8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①</a:t>
                      </a:r>
                    </a:p>
                  </a:txBody>
                  <a:tcPr anchor="b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②</a:t>
                      </a:r>
                    </a:p>
                  </a:txBody>
                  <a:tcPr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③</a:t>
                      </a:r>
                    </a:p>
                  </a:txBody>
                  <a:tcPr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④</a:t>
                      </a:r>
                    </a:p>
                  </a:txBody>
                  <a:tcPr anchor="b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353278"/>
                  </a:ext>
                </a:extLst>
              </a:tr>
              <a:tr h="502726">
                <a:tc rowSpan="3"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1" lang="ja-JP" altLang="en-US" sz="1400" b="1" i="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保護者Ａ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家計急変理由を</a:t>
                      </a:r>
                      <a:endParaRPr kumimoji="1" lang="en-US" altLang="ja-JP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証明する書類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en-US" altLang="ja-JP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×</a:t>
                      </a:r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869180"/>
                  </a:ext>
                </a:extLst>
              </a:tr>
              <a:tr h="502726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家計急変前の収入を</a:t>
                      </a:r>
                      <a:endParaRPr kumimoji="1" lang="en-US" altLang="ja-JP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証明する書類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△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43048188"/>
                  </a:ext>
                </a:extLst>
              </a:tr>
              <a:tr h="502726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家計急変後の収入を</a:t>
                      </a:r>
                      <a:endParaRPr kumimoji="1" lang="en-US" altLang="ja-JP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証明する書類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  <a:endParaRPr kumimoji="1" lang="en-US" altLang="ja-JP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en-US" altLang="ja-JP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×</a:t>
                      </a:r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4173985"/>
                  </a:ext>
                </a:extLst>
              </a:tr>
              <a:tr h="502726">
                <a:tc rowSpan="3">
                  <a:txBody>
                    <a:bodyPr/>
                    <a:lstStyle/>
                    <a:p>
                      <a:pPr marL="0" marR="0" lvl="0" indent="0" algn="l" defTabSz="1320759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  <a:cs typeface="+mn-cs"/>
                        </a:rPr>
                        <a:t>保護者Ｂ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家計急変理由を</a:t>
                      </a:r>
                      <a:endParaRPr kumimoji="1" lang="en-US" altLang="ja-JP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証明する書類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en-US" altLang="ja-JP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―</a:t>
                      </a:r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en-US" altLang="ja-JP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×</a:t>
                      </a:r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254678221"/>
                  </a:ext>
                </a:extLst>
              </a:tr>
              <a:tr h="502726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家計急変前の収入を</a:t>
                      </a:r>
                      <a:endParaRPr kumimoji="1" lang="en-US" altLang="ja-JP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証明する書類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en-US" altLang="ja-JP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―</a:t>
                      </a:r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△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1631673"/>
                  </a:ext>
                </a:extLst>
              </a:tr>
              <a:tr h="502726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家計急変後の収入を</a:t>
                      </a:r>
                      <a:endParaRPr kumimoji="1" lang="en-US" altLang="ja-JP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証明する書類</a:t>
                      </a:r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en-US" altLang="ja-JP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―</a:t>
                      </a:r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en-US" altLang="ja-JP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×</a:t>
                      </a:r>
                      <a:endParaRPr kumimoji="1" lang="ja-JP" altLang="en-US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kumimoji="1" lang="ja-JP" altLang="en-US" sz="1400" dirty="0"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○</a:t>
                      </a:r>
                      <a:endParaRPr kumimoji="1" lang="en-US" altLang="ja-JP" sz="14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7158536"/>
                  </a:ext>
                </a:extLst>
              </a:tr>
            </a:tbl>
          </a:graphicData>
        </a:graphic>
      </p:graphicFrame>
      <p:sp>
        <p:nvSpPr>
          <p:cNvPr id="17" name="角丸四角形 16"/>
          <p:cNvSpPr/>
          <p:nvPr/>
        </p:nvSpPr>
        <p:spPr>
          <a:xfrm>
            <a:off x="2880454" y="1569816"/>
            <a:ext cx="2944954" cy="46517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保護者Ａ</a:t>
            </a:r>
            <a:r>
              <a:rPr lang="ja-JP" altLang="en-US" sz="11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に家計急変事由はありますか？</a:t>
            </a:r>
            <a:endParaRPr kumimoji="1" lang="ja-JP" altLang="en-US" sz="1050" b="1" u="sng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下矢印 17"/>
          <p:cNvSpPr/>
          <p:nvPr/>
        </p:nvSpPr>
        <p:spPr>
          <a:xfrm>
            <a:off x="3410299" y="2030375"/>
            <a:ext cx="417033" cy="912517"/>
          </a:xfrm>
          <a:prstGeom prst="downArrow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角丸四角形 22"/>
          <p:cNvSpPr/>
          <p:nvPr/>
        </p:nvSpPr>
        <p:spPr>
          <a:xfrm>
            <a:off x="2629008" y="2942892"/>
            <a:ext cx="1475176" cy="61613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05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保護者Ｂ</a:t>
            </a:r>
            <a:r>
              <a:rPr lang="ja-JP" altLang="en-US" sz="105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に家計急変事由はありますか？</a:t>
            </a:r>
            <a:endParaRPr lang="en-US" altLang="ja-JP" sz="1050" b="1" u="sng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972668" y="444529"/>
            <a:ext cx="749751" cy="31483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いいえ</a:t>
            </a:r>
          </a:p>
        </p:txBody>
      </p:sp>
      <p:sp>
        <p:nvSpPr>
          <p:cNvPr id="37" name="下矢印 36"/>
          <p:cNvSpPr/>
          <p:nvPr/>
        </p:nvSpPr>
        <p:spPr>
          <a:xfrm>
            <a:off x="4646947" y="1197584"/>
            <a:ext cx="276225" cy="353794"/>
          </a:xfrm>
          <a:prstGeom prst="downArrow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正方形/長方形 99"/>
          <p:cNvSpPr/>
          <p:nvPr/>
        </p:nvSpPr>
        <p:spPr>
          <a:xfrm>
            <a:off x="276255" y="5403075"/>
            <a:ext cx="555663" cy="487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n w="0"/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dirty="0">
              <a:ln w="0"/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2543652" y="5364310"/>
            <a:ext cx="547169" cy="5405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n w="0"/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</a:p>
        </p:txBody>
      </p:sp>
      <p:sp>
        <p:nvSpPr>
          <p:cNvPr id="104" name="正方形/長方形 103"/>
          <p:cNvSpPr/>
          <p:nvPr/>
        </p:nvSpPr>
        <p:spPr>
          <a:xfrm>
            <a:off x="3391722" y="5359605"/>
            <a:ext cx="547170" cy="5405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n w="0"/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</a:p>
        </p:txBody>
      </p:sp>
      <p:sp>
        <p:nvSpPr>
          <p:cNvPr id="108" name="正方形/長方形 107"/>
          <p:cNvSpPr/>
          <p:nvPr/>
        </p:nvSpPr>
        <p:spPr>
          <a:xfrm>
            <a:off x="4664343" y="5354536"/>
            <a:ext cx="547170" cy="5261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n w="0"/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98802" y="9609926"/>
            <a:ext cx="655919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△・・・控除対象配偶者について、令和７年の年収が</a:t>
            </a:r>
            <a:r>
              <a:rPr kumimoji="1" lang="en-US" altLang="ja-JP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kumimoji="1"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万円以下かつ急変後も状況が変わらない場合、省略可能。</a:t>
            </a: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0987279F-B2DB-4F00-B7C2-2CB9A72C9139}"/>
              </a:ext>
            </a:extLst>
          </p:cNvPr>
          <p:cNvSpPr/>
          <p:nvPr/>
        </p:nvSpPr>
        <p:spPr>
          <a:xfrm>
            <a:off x="997023" y="5393326"/>
            <a:ext cx="926197" cy="487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>
              <a:lnSpc>
                <a:spcPts val="1500"/>
              </a:lnSpc>
            </a:pPr>
            <a:r>
              <a:rPr lang="ja-JP" altLang="en-US" dirty="0">
                <a:ln w="0"/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対象外</a:t>
            </a:r>
            <a:endParaRPr kumimoji="1" lang="ja-JP" altLang="en-US" dirty="0">
              <a:ln w="0"/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99" name="下矢印 34">
            <a:extLst>
              <a:ext uri="{FF2B5EF4-FFF2-40B4-BE49-F238E27FC236}">
                <a16:creationId xmlns:a16="http://schemas.microsoft.com/office/drawing/2014/main" id="{E0A1CBE7-31DA-4BBA-981C-A8142D5C3219}"/>
              </a:ext>
            </a:extLst>
          </p:cNvPr>
          <p:cNvSpPr/>
          <p:nvPr/>
        </p:nvSpPr>
        <p:spPr>
          <a:xfrm>
            <a:off x="1251760" y="2450635"/>
            <a:ext cx="339413" cy="2811385"/>
          </a:xfrm>
          <a:prstGeom prst="downArrow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CC2C30F4-A089-4C70-9065-C88693D98CE6}"/>
              </a:ext>
            </a:extLst>
          </p:cNvPr>
          <p:cNvSpPr/>
          <p:nvPr/>
        </p:nvSpPr>
        <p:spPr>
          <a:xfrm>
            <a:off x="244496" y="3042019"/>
            <a:ext cx="579127" cy="48241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はい</a:t>
            </a:r>
            <a:endParaRPr kumimoji="1" lang="ja-JP" altLang="en-US" sz="800" b="1" dirty="0">
              <a:solidFill>
                <a:sysClr val="windowText" lastClr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6" name="下矢印 34">
            <a:extLst>
              <a:ext uri="{FF2B5EF4-FFF2-40B4-BE49-F238E27FC236}">
                <a16:creationId xmlns:a16="http://schemas.microsoft.com/office/drawing/2014/main" id="{3410647E-0CE4-4E06-9884-8F69F5C2209A}"/>
              </a:ext>
            </a:extLst>
          </p:cNvPr>
          <p:cNvSpPr/>
          <p:nvPr/>
        </p:nvSpPr>
        <p:spPr>
          <a:xfrm>
            <a:off x="4623505" y="2026915"/>
            <a:ext cx="365265" cy="868450"/>
          </a:xfrm>
          <a:prstGeom prst="downArrow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4A512251-D81B-4F3F-BE75-B7B872E4CA69}"/>
              </a:ext>
            </a:extLst>
          </p:cNvPr>
          <p:cNvSpPr/>
          <p:nvPr/>
        </p:nvSpPr>
        <p:spPr>
          <a:xfrm>
            <a:off x="4576973" y="2241914"/>
            <a:ext cx="749751" cy="31483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いいえ</a:t>
            </a:r>
          </a:p>
        </p:txBody>
      </p:sp>
      <p:sp>
        <p:nvSpPr>
          <p:cNvPr id="118" name="角丸四角形 22">
            <a:extLst>
              <a:ext uri="{FF2B5EF4-FFF2-40B4-BE49-F238E27FC236}">
                <a16:creationId xmlns:a16="http://schemas.microsoft.com/office/drawing/2014/main" id="{5B16D57E-32CD-4289-8237-A780E1A7F1E6}"/>
              </a:ext>
            </a:extLst>
          </p:cNvPr>
          <p:cNvSpPr/>
          <p:nvPr/>
        </p:nvSpPr>
        <p:spPr>
          <a:xfrm>
            <a:off x="4550151" y="2906345"/>
            <a:ext cx="1475176" cy="61613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05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保護者Ｂ</a:t>
            </a:r>
            <a:r>
              <a:rPr lang="ja-JP" altLang="en-US" sz="105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に家計急変事由はありますか？</a:t>
            </a:r>
            <a:endParaRPr lang="en-US" altLang="ja-JP" sz="1050" b="1" u="sng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9" name="下矢印 17">
            <a:extLst>
              <a:ext uri="{FF2B5EF4-FFF2-40B4-BE49-F238E27FC236}">
                <a16:creationId xmlns:a16="http://schemas.microsoft.com/office/drawing/2014/main" id="{B6225D57-2B1E-4911-99FA-A05029228581}"/>
              </a:ext>
            </a:extLst>
          </p:cNvPr>
          <p:cNvSpPr/>
          <p:nvPr/>
        </p:nvSpPr>
        <p:spPr>
          <a:xfrm>
            <a:off x="2611361" y="3553985"/>
            <a:ext cx="421293" cy="1708035"/>
          </a:xfrm>
          <a:prstGeom prst="downArrow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6D9ACAAE-D35D-46DD-8BD0-E18208D1E617}"/>
              </a:ext>
            </a:extLst>
          </p:cNvPr>
          <p:cNvSpPr/>
          <p:nvPr/>
        </p:nvSpPr>
        <p:spPr>
          <a:xfrm>
            <a:off x="2462672" y="3783738"/>
            <a:ext cx="579127" cy="48241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はい</a:t>
            </a:r>
            <a:endParaRPr kumimoji="1" lang="ja-JP" altLang="en-US" sz="800" b="1" dirty="0">
              <a:solidFill>
                <a:sysClr val="windowText" lastClr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2" name="正方形/長方形 121">
            <a:extLst>
              <a:ext uri="{FF2B5EF4-FFF2-40B4-BE49-F238E27FC236}">
                <a16:creationId xmlns:a16="http://schemas.microsoft.com/office/drawing/2014/main" id="{EFC5C83E-8F42-4A58-B794-8C721E129955}"/>
              </a:ext>
            </a:extLst>
          </p:cNvPr>
          <p:cNvSpPr/>
          <p:nvPr/>
        </p:nvSpPr>
        <p:spPr>
          <a:xfrm>
            <a:off x="5002580" y="1236546"/>
            <a:ext cx="749751" cy="31483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いいえ</a:t>
            </a:r>
          </a:p>
        </p:txBody>
      </p: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80EE050F-E0ED-4C96-94A7-84AB96128E0A}"/>
              </a:ext>
            </a:extLst>
          </p:cNvPr>
          <p:cNvSpPr/>
          <p:nvPr/>
        </p:nvSpPr>
        <p:spPr>
          <a:xfrm>
            <a:off x="281741" y="715174"/>
            <a:ext cx="579127" cy="48241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はい</a:t>
            </a:r>
            <a:endParaRPr kumimoji="1" lang="ja-JP" altLang="en-US" sz="800" b="1" dirty="0">
              <a:solidFill>
                <a:sysClr val="windowText" lastClr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4" name="正方形/長方形 123">
            <a:extLst>
              <a:ext uri="{FF2B5EF4-FFF2-40B4-BE49-F238E27FC236}">
                <a16:creationId xmlns:a16="http://schemas.microsoft.com/office/drawing/2014/main" id="{1B382CB9-007C-44B5-8BE5-88996ABDC694}"/>
              </a:ext>
            </a:extLst>
          </p:cNvPr>
          <p:cNvSpPr/>
          <p:nvPr/>
        </p:nvSpPr>
        <p:spPr>
          <a:xfrm>
            <a:off x="1228014" y="715050"/>
            <a:ext cx="579127" cy="48241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はい</a:t>
            </a:r>
            <a:endParaRPr kumimoji="1" lang="ja-JP" altLang="en-US" sz="800" b="1" dirty="0">
              <a:solidFill>
                <a:sysClr val="windowText" lastClr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9AE78325-64AB-48C1-996F-9F618D1A6F2A}"/>
              </a:ext>
            </a:extLst>
          </p:cNvPr>
          <p:cNvSpPr/>
          <p:nvPr/>
        </p:nvSpPr>
        <p:spPr>
          <a:xfrm>
            <a:off x="5480393" y="5348600"/>
            <a:ext cx="926197" cy="487326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>
              <a:lnSpc>
                <a:spcPts val="1500"/>
              </a:lnSpc>
            </a:pPr>
            <a:r>
              <a:rPr lang="ja-JP" altLang="en-US" dirty="0">
                <a:ln w="0"/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対象外</a:t>
            </a:r>
            <a:endParaRPr kumimoji="1" lang="ja-JP" altLang="en-US" dirty="0">
              <a:ln w="0"/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06CF976B-D20D-4FB8-9B53-486173680BB0}"/>
              </a:ext>
            </a:extLst>
          </p:cNvPr>
          <p:cNvSpPr/>
          <p:nvPr/>
        </p:nvSpPr>
        <p:spPr>
          <a:xfrm>
            <a:off x="5450532" y="3878932"/>
            <a:ext cx="749751" cy="31483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いいえ</a:t>
            </a:r>
          </a:p>
        </p:txBody>
      </p: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F79DC925-D3AF-4EAC-944F-404DD4338754}"/>
              </a:ext>
            </a:extLst>
          </p:cNvPr>
          <p:cNvSpPr/>
          <p:nvPr/>
        </p:nvSpPr>
        <p:spPr>
          <a:xfrm>
            <a:off x="4606365" y="3775466"/>
            <a:ext cx="579127" cy="48241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はい</a:t>
            </a:r>
            <a:endParaRPr kumimoji="1" lang="ja-JP" altLang="en-US" sz="800" b="1" dirty="0">
              <a:solidFill>
                <a:sysClr val="windowText" lastClr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C6F60131-2D50-4470-BFFA-2D18F956FE13}"/>
              </a:ext>
            </a:extLst>
          </p:cNvPr>
          <p:cNvSpPr/>
          <p:nvPr/>
        </p:nvSpPr>
        <p:spPr>
          <a:xfrm>
            <a:off x="3314629" y="2158125"/>
            <a:ext cx="579127" cy="48241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ysClr val="windowText" lastClr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はい</a:t>
            </a:r>
            <a:endParaRPr kumimoji="1" lang="ja-JP" altLang="en-US" sz="800" b="1" dirty="0">
              <a:solidFill>
                <a:sysClr val="windowText" lastClr="00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228378CC-349D-4460-AA36-92614A47C399}"/>
              </a:ext>
            </a:extLst>
          </p:cNvPr>
          <p:cNvSpPr/>
          <p:nvPr/>
        </p:nvSpPr>
        <p:spPr>
          <a:xfrm>
            <a:off x="3256696" y="3929507"/>
            <a:ext cx="749751" cy="31483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いいえ</a:t>
            </a:r>
          </a:p>
        </p:txBody>
      </p:sp>
      <p:sp>
        <p:nvSpPr>
          <p:cNvPr id="131" name="正方形/長方形 130">
            <a:extLst>
              <a:ext uri="{FF2B5EF4-FFF2-40B4-BE49-F238E27FC236}">
                <a16:creationId xmlns:a16="http://schemas.microsoft.com/office/drawing/2014/main" id="{6AE1C280-F891-46B4-B729-D14D07B69FFF}"/>
              </a:ext>
            </a:extLst>
          </p:cNvPr>
          <p:cNvSpPr/>
          <p:nvPr/>
        </p:nvSpPr>
        <p:spPr>
          <a:xfrm>
            <a:off x="1020071" y="3150746"/>
            <a:ext cx="749751" cy="31483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いいえ</a:t>
            </a:r>
          </a:p>
        </p:txBody>
      </p:sp>
    </p:spTree>
    <p:extLst>
      <p:ext uri="{BB962C8B-B14F-4D97-AF65-F5344CB8AC3E}">
        <p14:creationId xmlns:p14="http://schemas.microsoft.com/office/powerpoint/2010/main" val="1955507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</Words>
  <Application>Microsoft Office PowerPoint</Application>
  <PresentationFormat>A4 210 x 297 mm</PresentationFormat>
  <Paragraphs>69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2021-06-15T09:13:18Z</dcterms:created>
  <dcterms:modified xsi:type="dcterms:W3CDTF">2026-06-24T06:07:04Z</dcterms:modified>
</cp:coreProperties>
</file>