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25" d="100"/>
          <a:sy n="125" d="100"/>
        </p:scale>
        <p:origin x="1066" y="-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40B9-9AB1-4835-B1AF-816FCA689B72}" type="datetimeFigureOut">
              <a:rPr kumimoji="1" lang="ja-JP" altLang="en-US" smtClean="0"/>
              <a:t>2026/6/24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40F8-685A-4179-8808-EA1AD61762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6578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40B9-9AB1-4835-B1AF-816FCA689B72}" type="datetimeFigureOut">
              <a:rPr kumimoji="1" lang="ja-JP" altLang="en-US" smtClean="0"/>
              <a:t>2026/6/24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40F8-685A-4179-8808-EA1AD61762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20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40B9-9AB1-4835-B1AF-816FCA689B72}" type="datetimeFigureOut">
              <a:rPr kumimoji="1" lang="ja-JP" altLang="en-US" smtClean="0"/>
              <a:t>2026/6/24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40F8-685A-4179-8808-EA1AD61762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80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40B9-9AB1-4835-B1AF-816FCA689B72}" type="datetimeFigureOut">
              <a:rPr kumimoji="1" lang="ja-JP" altLang="en-US" smtClean="0"/>
              <a:t>2026/6/24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40F8-685A-4179-8808-EA1AD61762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870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40B9-9AB1-4835-B1AF-816FCA689B72}" type="datetimeFigureOut">
              <a:rPr kumimoji="1" lang="ja-JP" altLang="en-US" smtClean="0"/>
              <a:t>2026/6/24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40F8-685A-4179-8808-EA1AD61762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343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40B9-9AB1-4835-B1AF-816FCA689B72}" type="datetimeFigureOut">
              <a:rPr kumimoji="1" lang="ja-JP" altLang="en-US" smtClean="0"/>
              <a:t>2026/6/24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40F8-685A-4179-8808-EA1AD61762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227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40B9-9AB1-4835-B1AF-816FCA689B72}" type="datetimeFigureOut">
              <a:rPr kumimoji="1" lang="ja-JP" altLang="en-US" smtClean="0"/>
              <a:t>2026/6/24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40F8-685A-4179-8808-EA1AD61762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2912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40B9-9AB1-4835-B1AF-816FCA689B72}" type="datetimeFigureOut">
              <a:rPr kumimoji="1" lang="ja-JP" altLang="en-US" smtClean="0"/>
              <a:t>2026/6/24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40F8-685A-4179-8808-EA1AD61762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347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40B9-9AB1-4835-B1AF-816FCA689B72}" type="datetimeFigureOut">
              <a:rPr kumimoji="1" lang="ja-JP" altLang="en-US" smtClean="0"/>
              <a:t>2026/6/24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40F8-685A-4179-8808-EA1AD61762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7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40B9-9AB1-4835-B1AF-816FCA689B72}" type="datetimeFigureOut">
              <a:rPr kumimoji="1" lang="ja-JP" altLang="en-US" smtClean="0"/>
              <a:t>2026/6/24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40F8-685A-4179-8808-EA1AD61762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686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40B9-9AB1-4835-B1AF-816FCA689B72}" type="datetimeFigureOut">
              <a:rPr kumimoji="1" lang="ja-JP" altLang="en-US" smtClean="0"/>
              <a:t>2026/6/24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40F8-685A-4179-8808-EA1AD61762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5100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640B9-9AB1-4835-B1AF-816FCA689B72}" type="datetimeFigureOut">
              <a:rPr kumimoji="1" lang="ja-JP" altLang="en-US" smtClean="0"/>
              <a:t>2026/6/24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740F8-685A-4179-8808-EA1AD61762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22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hyperlink" Target="https://img.myna.go.jp/manual/03-01/0042.html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img.myna.go.jp/manual/03-01/0041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4">
            <a:extLst>
              <a:ext uri="{FF2B5EF4-FFF2-40B4-BE49-F238E27FC236}">
                <a16:creationId xmlns:a16="http://schemas.microsoft.com/office/drawing/2014/main" id="{88B09A2A-1BF8-4052-BDB9-63ABA0DFF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58" y="2747957"/>
            <a:ext cx="6318975" cy="1925643"/>
          </a:xfrm>
          <a:prstGeom prst="rect">
            <a:avLst/>
          </a:prstGeom>
          <a:solidFill>
            <a:srgbClr val="FFFECD"/>
          </a:solidFill>
          <a:ln>
            <a:noFill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　　　　　　　　　　　　　　　　　　　　　　　　　　　　　　　　　　　　　　　　　　　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ＭＳ Ｐゴシック" pitchFamily="50" charset="-128"/>
            </a:endParaRPr>
          </a:p>
        </p:txBody>
      </p:sp>
      <p:sp>
        <p:nvSpPr>
          <p:cNvPr id="33" name="Text Box 4">
            <a:extLst>
              <a:ext uri="{FF2B5EF4-FFF2-40B4-BE49-F238E27FC236}">
                <a16:creationId xmlns:a16="http://schemas.microsoft.com/office/drawing/2014/main" id="{70A437DE-4A9F-4C7F-92F0-0AED9DAB9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46" y="4925052"/>
            <a:ext cx="6374422" cy="4780648"/>
          </a:xfrm>
          <a:prstGeom prst="rect">
            <a:avLst/>
          </a:prstGeom>
          <a:solidFill>
            <a:srgbClr val="FFFECD"/>
          </a:solidFill>
          <a:ln>
            <a:noFill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　　　　　　　　　　　　　　　　　　　　　　　　　　　　　　　　　　　　　　　　　　　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ＭＳ Ｐゴシック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41" y="76802"/>
            <a:ext cx="1135534" cy="405893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251F756D-7364-4128-B8DF-7D86215C6362}"/>
              </a:ext>
            </a:extLst>
          </p:cNvPr>
          <p:cNvSpPr/>
          <p:nvPr/>
        </p:nvSpPr>
        <p:spPr>
          <a:xfrm>
            <a:off x="1810339" y="152776"/>
            <a:ext cx="4894119" cy="404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sz="1222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222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令和８年度 大阪府</a:t>
            </a:r>
            <a:r>
              <a:rPr lang="ja-JP" altLang="en-US" sz="1222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私立高等学校等奨学のための給付金</a:t>
            </a:r>
            <a:r>
              <a:rPr lang="en-US" altLang="ja-JP" sz="1222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en-US" sz="163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C3A54149-D2A3-4D74-9302-5E1BF927A675}"/>
              </a:ext>
            </a:extLst>
          </p:cNvPr>
          <p:cNvSpPr/>
          <p:nvPr/>
        </p:nvSpPr>
        <p:spPr>
          <a:xfrm>
            <a:off x="246659" y="598935"/>
            <a:ext cx="6318975" cy="574424"/>
          </a:xfrm>
          <a:prstGeom prst="roundRect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11"/>
              </a:spcAft>
            </a:pPr>
            <a:r>
              <a:rPr lang="ja-JP" altLang="en-US" sz="2039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所得割額の確認方法について</a:t>
            </a:r>
            <a:endParaRPr lang="en-US" altLang="ja-JP" sz="2039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7A0707A-E46E-4F0A-A885-E9F4E83F5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18" y="6247076"/>
            <a:ext cx="1103281" cy="224683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07120F9-815A-4419-82DA-ECC0A6E8F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27" y="6247076"/>
            <a:ext cx="1269902" cy="224683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42E8246-B465-4814-A90A-C5F6B2F03A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37" y="6247076"/>
            <a:ext cx="1246009" cy="2246832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1A51B0D6-3E13-477B-AE52-A47261D561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18" y="6257860"/>
            <a:ext cx="1185828" cy="2246832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8E6C7477-C071-4A96-9E71-D408F45905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9" t="-1" r="-8933" b="-8933"/>
          <a:stretch/>
        </p:blipFill>
        <p:spPr>
          <a:xfrm>
            <a:off x="3899637" y="6257860"/>
            <a:ext cx="1411769" cy="2421684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0DD0E1B7-E88C-4770-8DC9-18DF6AC7410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9920" r="-1283" b="44003"/>
          <a:stretch/>
        </p:blipFill>
        <p:spPr>
          <a:xfrm>
            <a:off x="3923670" y="6876615"/>
            <a:ext cx="1266594" cy="252043"/>
          </a:xfrm>
          <a:prstGeom prst="rect">
            <a:avLst/>
          </a:prstGeom>
        </p:spPr>
      </p:pic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AD95584E-A23A-45F1-953F-4C65D9010D1B}"/>
              </a:ext>
            </a:extLst>
          </p:cNvPr>
          <p:cNvGrpSpPr/>
          <p:nvPr/>
        </p:nvGrpSpPr>
        <p:grpSpPr>
          <a:xfrm>
            <a:off x="198488" y="2407341"/>
            <a:ext cx="6231481" cy="338005"/>
            <a:chOff x="288660" y="1066817"/>
            <a:chExt cx="6661347" cy="313387"/>
          </a:xfrm>
        </p:grpSpPr>
        <p:sp>
          <p:nvSpPr>
            <p:cNvPr id="35" name="Line 6">
              <a:extLst>
                <a:ext uri="{FF2B5EF4-FFF2-40B4-BE49-F238E27FC236}">
                  <a16:creationId xmlns:a16="http://schemas.microsoft.com/office/drawing/2014/main" id="{0472DA02-0EE6-4119-908E-CC5238FD83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007" y="1333164"/>
              <a:ext cx="6660000" cy="1273"/>
            </a:xfrm>
            <a:prstGeom prst="line">
              <a:avLst/>
            </a:prstGeom>
            <a:noFill/>
            <a:ln w="133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" name="AutoShape 7">
              <a:extLst>
                <a:ext uri="{FF2B5EF4-FFF2-40B4-BE49-F238E27FC236}">
                  <a16:creationId xmlns:a16="http://schemas.microsoft.com/office/drawing/2014/main" id="{60304BCA-1FC8-4363-96F2-E6A89FC95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660" y="1066817"/>
              <a:ext cx="3377439" cy="313387"/>
            </a:xfrm>
            <a:prstGeom prst="roundRect">
              <a:avLst>
                <a:gd name="adj" fmla="val 16667"/>
              </a:avLst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ＭＳ Ｐゴシック" pitchFamily="50" charset="-128"/>
                </a:rPr>
                <a:t>①課税証明書等で確認</a:t>
              </a:r>
              <a:endParaRPr kumimoji="1" lang="ja-JP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endParaRPr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DDAA595F-096E-4590-8337-8A1BB2F7B5B4}"/>
              </a:ext>
            </a:extLst>
          </p:cNvPr>
          <p:cNvGrpSpPr/>
          <p:nvPr/>
        </p:nvGrpSpPr>
        <p:grpSpPr>
          <a:xfrm>
            <a:off x="223232" y="4723911"/>
            <a:ext cx="6231481" cy="338005"/>
            <a:chOff x="288660" y="1066817"/>
            <a:chExt cx="6661347" cy="313387"/>
          </a:xfrm>
        </p:grpSpPr>
        <p:sp>
          <p:nvSpPr>
            <p:cNvPr id="39" name="Line 6">
              <a:extLst>
                <a:ext uri="{FF2B5EF4-FFF2-40B4-BE49-F238E27FC236}">
                  <a16:creationId xmlns:a16="http://schemas.microsoft.com/office/drawing/2014/main" id="{8CA90764-87A5-484F-A787-5E7539E3CE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007" y="1333164"/>
              <a:ext cx="6660000" cy="1273"/>
            </a:xfrm>
            <a:prstGeom prst="line">
              <a:avLst/>
            </a:prstGeom>
            <a:noFill/>
            <a:ln w="133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0" name="AutoShape 7">
              <a:extLst>
                <a:ext uri="{FF2B5EF4-FFF2-40B4-BE49-F238E27FC236}">
                  <a16:creationId xmlns:a16="http://schemas.microsoft.com/office/drawing/2014/main" id="{6EC33848-2B97-4783-8442-6CFA86E7D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660" y="1066817"/>
              <a:ext cx="3377439" cy="313387"/>
            </a:xfrm>
            <a:prstGeom prst="roundRect">
              <a:avLst>
                <a:gd name="adj" fmla="val 16667"/>
              </a:avLst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ＭＳ Ｐゴシック" pitchFamily="50" charset="-128"/>
                </a:rPr>
                <a:t>②マイナポータル</a:t>
              </a:r>
              <a:r>
                <a:rPr kumimoji="1" lang="ja-JP" altLang="en-US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ＭＳ Ｐゴシック" pitchFamily="50" charset="-128"/>
                </a:rPr>
                <a:t>で確認</a:t>
              </a:r>
              <a:endParaRPr kumimoji="1" lang="ja-JP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endParaRPr>
            </a:p>
          </p:txBody>
        </p:sp>
      </p:grpSp>
      <p:sp>
        <p:nvSpPr>
          <p:cNvPr id="31" name="AutoShape 2" descr="外部サイトへリンクします">
            <a:hlinkClick r:id="rId9"/>
            <a:extLst>
              <a:ext uri="{FF2B5EF4-FFF2-40B4-BE49-F238E27FC236}">
                <a16:creationId xmlns:a16="http://schemas.microsoft.com/office/drawing/2014/main" id="{900B4DF9-0F4F-44FC-B105-12DC549C56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70116" y="3320982"/>
            <a:ext cx="6286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2" name="AutoShape 3" descr="外部サイトへリンクします">
            <a:hlinkClick r:id="rId10"/>
            <a:extLst>
              <a:ext uri="{FF2B5EF4-FFF2-40B4-BE49-F238E27FC236}">
                <a16:creationId xmlns:a16="http://schemas.microsoft.com/office/drawing/2014/main" id="{2162299B-5B0D-4581-BF15-8518CC6899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96916" y="3505132"/>
            <a:ext cx="6286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17011E9-226F-44E2-8DC9-342EE43220C5}"/>
              </a:ext>
            </a:extLst>
          </p:cNvPr>
          <p:cNvSpPr txBox="1"/>
          <p:nvPr/>
        </p:nvSpPr>
        <p:spPr>
          <a:xfrm>
            <a:off x="281342" y="8684492"/>
            <a:ext cx="623629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申請時は、添付書類として</a:t>
            </a:r>
            <a:r>
              <a:rPr kumimoji="1"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課税証明書等の提出が必要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です。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マイナポータルで出力した</a:t>
            </a:r>
            <a:r>
              <a:rPr kumimoji="1" lang="en-US" altLang="ja-JP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PDF</a:t>
            </a:r>
            <a:r>
              <a:rPr kumimoji="1"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や、スクリーンショットを添付書類として提出すること</a:t>
            </a:r>
            <a:endParaRPr kumimoji="1" lang="en-US" altLang="ja-JP" sz="1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はできません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E719157-DEDC-4255-A1DE-767746A4274C}"/>
              </a:ext>
            </a:extLst>
          </p:cNvPr>
          <p:cNvSpPr txBox="1"/>
          <p:nvPr/>
        </p:nvSpPr>
        <p:spPr>
          <a:xfrm>
            <a:off x="165648" y="2819515"/>
            <a:ext cx="573040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☛</a:t>
            </a:r>
            <a:r>
              <a:rPr lang="ja-JP" altLang="en-US" sz="1400" b="0" i="0" u="none" strike="noStrike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市（町村）民税・道府県民税課税証明書または非課税証明書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br>
              <a:rPr lang="ja-JP" altLang="en-US" sz="1400" b="0" i="0" u="none" strike="noStrike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400" b="0" i="0" u="none" strike="noStrike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☛市（町村）民税・道府県民税非課税通知書</a:t>
            </a:r>
            <a:br>
              <a:rPr lang="ja-JP" altLang="en-US" sz="1400" b="0" i="0" u="none" strike="noStrike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400" b="0" i="0" u="none" strike="noStrike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☛市（町村）民税・道府県民税の特別徴収税額の決定通知書</a:t>
            </a:r>
            <a:endParaRPr lang="en-US" altLang="ja-JP" sz="1400" b="0" i="0" u="none" strike="noStrike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065A4083-6550-4295-B9E3-36BCD9732E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24" y="3556689"/>
            <a:ext cx="3696020" cy="845893"/>
          </a:xfrm>
          <a:prstGeom prst="rect">
            <a:avLst/>
          </a:prstGeom>
        </p:spPr>
      </p:pic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5BDE28DD-A86E-4A7A-B500-35516624DA69}"/>
              </a:ext>
            </a:extLst>
          </p:cNvPr>
          <p:cNvSpPr/>
          <p:nvPr/>
        </p:nvSpPr>
        <p:spPr>
          <a:xfrm>
            <a:off x="2457134" y="3783188"/>
            <a:ext cx="1594707" cy="621063"/>
          </a:xfrm>
          <a:prstGeom prst="rect">
            <a:avLst/>
          </a:prstGeom>
          <a:solidFill>
            <a:srgbClr val="FBE5D6">
              <a:alpha val="25882"/>
            </a:srgbClr>
          </a:solidFill>
          <a:ln w="28575" cap="flat" cmpd="sng" algn="ctr">
            <a:solidFill>
              <a:srgbClr val="FF0000"/>
            </a:solidFill>
            <a:prstDash val="dash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A1617098-582E-4E5F-8961-D16099AA9895}"/>
              </a:ext>
            </a:extLst>
          </p:cNvPr>
          <p:cNvSpPr/>
          <p:nvPr/>
        </p:nvSpPr>
        <p:spPr>
          <a:xfrm>
            <a:off x="263477" y="6963307"/>
            <a:ext cx="486138" cy="3924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7F6F0965-808F-4E34-961A-2CF78AFAB9B8}"/>
              </a:ext>
            </a:extLst>
          </p:cNvPr>
          <p:cNvSpPr txBox="1"/>
          <p:nvPr/>
        </p:nvSpPr>
        <p:spPr>
          <a:xfrm>
            <a:off x="246659" y="5785411"/>
            <a:ext cx="1473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①マイナポータル</a:t>
            </a:r>
            <a:endParaRPr kumimoji="1"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にログイン</a:t>
            </a:r>
            <a:endParaRPr kumimoji="1"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31C74CD3-4793-418C-841F-73ADFDDDF702}"/>
              </a:ext>
            </a:extLst>
          </p:cNvPr>
          <p:cNvSpPr txBox="1"/>
          <p:nvPr/>
        </p:nvSpPr>
        <p:spPr>
          <a:xfrm>
            <a:off x="1885547" y="5777340"/>
            <a:ext cx="1762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②ホームから「おかね」　税・所得を選択</a:t>
            </a:r>
            <a:endParaRPr kumimoji="1"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F78A0535-179F-4A96-8D07-130484456E8A}"/>
              </a:ext>
            </a:extLst>
          </p:cNvPr>
          <p:cNvSpPr/>
          <p:nvPr/>
        </p:nvSpPr>
        <p:spPr>
          <a:xfrm>
            <a:off x="3259105" y="7242049"/>
            <a:ext cx="557938" cy="1636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A29D4682-E1ED-4F91-AAE5-A9E1DB2DE53E}"/>
              </a:ext>
            </a:extLst>
          </p:cNvPr>
          <p:cNvSpPr txBox="1"/>
          <p:nvPr/>
        </p:nvSpPr>
        <p:spPr>
          <a:xfrm>
            <a:off x="1708735" y="7965598"/>
            <a:ext cx="43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↓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25A4E0D1-733A-4304-904B-E80E547E6396}"/>
              </a:ext>
            </a:extLst>
          </p:cNvPr>
          <p:cNvSpPr/>
          <p:nvPr/>
        </p:nvSpPr>
        <p:spPr>
          <a:xfrm>
            <a:off x="4257399" y="7569055"/>
            <a:ext cx="194762" cy="122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AB711E3C-78A4-48A8-8CA6-DB0AA9678AD3}"/>
              </a:ext>
            </a:extLst>
          </p:cNvPr>
          <p:cNvSpPr/>
          <p:nvPr/>
        </p:nvSpPr>
        <p:spPr>
          <a:xfrm>
            <a:off x="5097773" y="7965598"/>
            <a:ext cx="51435" cy="136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C9A9C765-EDF3-469D-985A-3F6B561CC6AB}"/>
              </a:ext>
            </a:extLst>
          </p:cNvPr>
          <p:cNvSpPr txBox="1"/>
          <p:nvPr/>
        </p:nvSpPr>
        <p:spPr>
          <a:xfrm>
            <a:off x="5032050" y="7959276"/>
            <a:ext cx="91440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50" b="1" dirty="0">
                <a:latin typeface="Wingdings 3" panose="05040102010807070707" pitchFamily="18" charset="2"/>
              </a:rPr>
              <a:t>６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F0EF8526-86AF-4470-8677-D701C47E02AD}"/>
              </a:ext>
            </a:extLst>
          </p:cNvPr>
          <p:cNvSpPr/>
          <p:nvPr/>
        </p:nvSpPr>
        <p:spPr>
          <a:xfrm>
            <a:off x="5266293" y="7370492"/>
            <a:ext cx="1116787" cy="1650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FBA00A47-19F6-49B1-BB32-B711544AB28B}"/>
              </a:ext>
            </a:extLst>
          </p:cNvPr>
          <p:cNvSpPr/>
          <p:nvPr/>
        </p:nvSpPr>
        <p:spPr>
          <a:xfrm>
            <a:off x="5265838" y="7691447"/>
            <a:ext cx="1116787" cy="1650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F523716-B191-456E-B618-0A47ADA63282}"/>
              </a:ext>
            </a:extLst>
          </p:cNvPr>
          <p:cNvSpPr/>
          <p:nvPr/>
        </p:nvSpPr>
        <p:spPr>
          <a:xfrm>
            <a:off x="6198639" y="6259338"/>
            <a:ext cx="108992" cy="92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A42F904A-5E7C-4CA3-B6E7-CF4BC66232E2}"/>
              </a:ext>
            </a:extLst>
          </p:cNvPr>
          <p:cNvSpPr/>
          <p:nvPr/>
        </p:nvSpPr>
        <p:spPr>
          <a:xfrm>
            <a:off x="6198639" y="6431461"/>
            <a:ext cx="108992" cy="92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5EC43364-99A6-488E-BDD2-78667F0BE9B5}"/>
              </a:ext>
            </a:extLst>
          </p:cNvPr>
          <p:cNvSpPr/>
          <p:nvPr/>
        </p:nvSpPr>
        <p:spPr>
          <a:xfrm>
            <a:off x="6198325" y="6588185"/>
            <a:ext cx="108992" cy="92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D0D34BCC-DFF8-4810-8928-A9E72784CD0F}"/>
              </a:ext>
            </a:extLst>
          </p:cNvPr>
          <p:cNvSpPr/>
          <p:nvPr/>
        </p:nvSpPr>
        <p:spPr>
          <a:xfrm>
            <a:off x="6194201" y="6755541"/>
            <a:ext cx="108992" cy="92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33B12EE0-A9B5-4246-911F-397AEAAF522E}"/>
              </a:ext>
            </a:extLst>
          </p:cNvPr>
          <p:cNvSpPr/>
          <p:nvPr/>
        </p:nvSpPr>
        <p:spPr>
          <a:xfrm>
            <a:off x="6196613" y="6912265"/>
            <a:ext cx="108992" cy="92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5D692CAF-FD3F-471E-B0B9-6EE2BCBA0306}"/>
              </a:ext>
            </a:extLst>
          </p:cNvPr>
          <p:cNvSpPr/>
          <p:nvPr/>
        </p:nvSpPr>
        <p:spPr>
          <a:xfrm>
            <a:off x="6194201" y="7231085"/>
            <a:ext cx="108992" cy="92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DE001B8F-321B-42AA-8BEC-E0189940549D}"/>
              </a:ext>
            </a:extLst>
          </p:cNvPr>
          <p:cNvSpPr/>
          <p:nvPr/>
        </p:nvSpPr>
        <p:spPr>
          <a:xfrm>
            <a:off x="6192995" y="7403208"/>
            <a:ext cx="108992" cy="92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BE84D486-F21E-4E8A-B984-4CBA3634047D}"/>
              </a:ext>
            </a:extLst>
          </p:cNvPr>
          <p:cNvSpPr/>
          <p:nvPr/>
        </p:nvSpPr>
        <p:spPr>
          <a:xfrm>
            <a:off x="6198579" y="7569056"/>
            <a:ext cx="108992" cy="92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5608868C-E09A-4583-8CDD-E1519AE5C9B1}"/>
              </a:ext>
            </a:extLst>
          </p:cNvPr>
          <p:cNvSpPr/>
          <p:nvPr/>
        </p:nvSpPr>
        <p:spPr>
          <a:xfrm>
            <a:off x="6192995" y="7720603"/>
            <a:ext cx="108992" cy="97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7C7CF267-B0FF-447E-B03F-1F8720856EBB}"/>
              </a:ext>
            </a:extLst>
          </p:cNvPr>
          <p:cNvSpPr/>
          <p:nvPr/>
        </p:nvSpPr>
        <p:spPr>
          <a:xfrm>
            <a:off x="6190998" y="7893847"/>
            <a:ext cx="108992" cy="92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583E8249-B5A6-4B54-B24D-FB662C0C0809}"/>
              </a:ext>
            </a:extLst>
          </p:cNvPr>
          <p:cNvSpPr/>
          <p:nvPr/>
        </p:nvSpPr>
        <p:spPr>
          <a:xfrm>
            <a:off x="6190867" y="8040208"/>
            <a:ext cx="108992" cy="92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667D8E55-3249-4798-89C7-6BBF2B1E7A9A}"/>
              </a:ext>
            </a:extLst>
          </p:cNvPr>
          <p:cNvSpPr/>
          <p:nvPr/>
        </p:nvSpPr>
        <p:spPr>
          <a:xfrm>
            <a:off x="6190867" y="8207871"/>
            <a:ext cx="108992" cy="92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A12992EE-C03B-47B1-B06D-0C57D58A907B}"/>
              </a:ext>
            </a:extLst>
          </p:cNvPr>
          <p:cNvSpPr/>
          <p:nvPr/>
        </p:nvSpPr>
        <p:spPr>
          <a:xfrm>
            <a:off x="6190867" y="8406427"/>
            <a:ext cx="108992" cy="92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5749900A-EDCE-47E8-BF0E-CE3B9B28AB55}"/>
              </a:ext>
            </a:extLst>
          </p:cNvPr>
          <p:cNvSpPr/>
          <p:nvPr/>
        </p:nvSpPr>
        <p:spPr>
          <a:xfrm>
            <a:off x="4968778" y="8169162"/>
            <a:ext cx="108992" cy="92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84E064E4-F071-4CBE-B8D0-0A1F5E18F3E7}"/>
              </a:ext>
            </a:extLst>
          </p:cNvPr>
          <p:cNvSpPr/>
          <p:nvPr/>
        </p:nvSpPr>
        <p:spPr>
          <a:xfrm>
            <a:off x="4968778" y="8360024"/>
            <a:ext cx="108992" cy="92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16440E62-F07C-446B-B9A7-137C1999B164}"/>
              </a:ext>
            </a:extLst>
          </p:cNvPr>
          <p:cNvSpPr txBox="1"/>
          <p:nvPr/>
        </p:nvSpPr>
        <p:spPr>
          <a:xfrm>
            <a:off x="3769512" y="5748014"/>
            <a:ext cx="275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>
                <a:latin typeface="Meiryo UI" panose="020B0604030504040204" pitchFamily="50" charset="-128"/>
                <a:ea typeface="Meiryo UI" panose="020B0604030504040204" pitchFamily="50" charset="-128"/>
              </a:rPr>
              <a:t>③今年度の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「市町村民税所得割額」及び「都道府県民税所得割額」を確認</a:t>
            </a:r>
            <a:endParaRPr kumimoji="1"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AC7F709C-F93B-44DC-9A59-CD1F6AAEAB02}"/>
              </a:ext>
            </a:extLst>
          </p:cNvPr>
          <p:cNvSpPr/>
          <p:nvPr/>
        </p:nvSpPr>
        <p:spPr>
          <a:xfrm>
            <a:off x="3469572" y="3998365"/>
            <a:ext cx="490457" cy="17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318905CC-B624-4066-8473-0896E9609EB1}"/>
              </a:ext>
            </a:extLst>
          </p:cNvPr>
          <p:cNvSpPr/>
          <p:nvPr/>
        </p:nvSpPr>
        <p:spPr>
          <a:xfrm>
            <a:off x="3469572" y="4216150"/>
            <a:ext cx="514640" cy="137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Text Box 4">
            <a:extLst>
              <a:ext uri="{FF2B5EF4-FFF2-40B4-BE49-F238E27FC236}">
                <a16:creationId xmlns:a16="http://schemas.microsoft.com/office/drawing/2014/main" id="{9F1E7362-7DB4-4BAA-81EE-2FD5F88FB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59" y="1226456"/>
            <a:ext cx="6318975" cy="1040494"/>
          </a:xfrm>
          <a:prstGeom prst="rect">
            <a:avLst/>
          </a:prstGeom>
          <a:solidFill>
            <a:srgbClr val="FFFECD"/>
          </a:solidFill>
          <a:ln>
            <a:noFill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・奨学のための給付金（通常制度）では、保護者等全員の</a:t>
            </a:r>
            <a:r>
              <a:rPr lang="ja-JP" altLang="en-US" sz="1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令和８年度の</a:t>
            </a:r>
            <a:r>
              <a:rPr lang="ja-JP" alt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市町村民税及び道府県民税の所得割の合算額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で判定を行います。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　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ＭＳ Ｐゴシック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・所得割額については、以下の①または②の方法で確認いただき、申請してください。　　　　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ＭＳ Ｐゴシック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700" dirty="0">
              <a:latin typeface="Meiryo UI" panose="020B0604030504040204" pitchFamily="50" charset="-128"/>
              <a:ea typeface="Meiryo UI" panose="020B0604030504040204" pitchFamily="50" charset="-128"/>
              <a:cs typeface="ＭＳ Ｐゴシック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※</a:t>
            </a:r>
            <a:r>
              <a:rPr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保護者等全員の税申告を要します。収入が０円である場合も必ず申告してください。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A82DB44-B4D7-48B4-8FFA-63D30D201D94}"/>
              </a:ext>
            </a:extLst>
          </p:cNvPr>
          <p:cNvSpPr txBox="1"/>
          <p:nvPr/>
        </p:nvSpPr>
        <p:spPr>
          <a:xfrm>
            <a:off x="475180" y="4382692"/>
            <a:ext cx="49604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市町村により、課税証明書等の様式や所得割額の記載場所が異なります。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8AE79AD-2750-4FBD-95BA-AC25B6451863}"/>
              </a:ext>
            </a:extLst>
          </p:cNvPr>
          <p:cNvSpPr txBox="1"/>
          <p:nvPr/>
        </p:nvSpPr>
        <p:spPr>
          <a:xfrm>
            <a:off x="262446" y="5139127"/>
            <a:ext cx="6250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マイナンバーカードをお持ちの方は、マイナンバーカードの読み取り機能が付いた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またはスマートフォンを利用して、所得割額を確認することができます。</a:t>
            </a:r>
          </a:p>
        </p:txBody>
      </p:sp>
    </p:spTree>
    <p:extLst>
      <p:ext uri="{BB962C8B-B14F-4D97-AF65-F5344CB8AC3E}">
        <p14:creationId xmlns:p14="http://schemas.microsoft.com/office/powerpoint/2010/main" val="3592704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761</TotalTime>
  <Words>380</Words>
  <Application>Microsoft Office PowerPoint</Application>
  <PresentationFormat>A4 210 x 297 mm</PresentationFormat>
  <Paragraphs>22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Arial</vt:lpstr>
      <vt:lpstr>Calibri</vt:lpstr>
      <vt:lpstr>Calibri Light</vt:lpstr>
      <vt:lpstr>Wingdings 3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大阪府</dc:creator>
  <cp:lastModifiedBy>石塚　芙紀</cp:lastModifiedBy>
  <cp:revision>22</cp:revision>
  <dcterms:created xsi:type="dcterms:W3CDTF">2026-06-09T01:36:54Z</dcterms:created>
  <dcterms:modified xsi:type="dcterms:W3CDTF">2026-06-24T02:10:49Z</dcterms:modified>
</cp:coreProperties>
</file>