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3" r:id="rId2"/>
    <p:sldId id="257" r:id="rId3"/>
  </p:sldIdLst>
  <p:sldSz cx="7200900" cy="9721850"/>
  <p:notesSz cx="6807200" cy="99393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3">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24" autoAdjust="0"/>
    <p:restoredTop sz="94710" autoAdjust="0"/>
  </p:normalViewPr>
  <p:slideViewPr>
    <p:cSldViewPr snapToGrid="0">
      <p:cViewPr>
        <p:scale>
          <a:sx n="125" d="100"/>
          <a:sy n="125" d="100"/>
        </p:scale>
        <p:origin x="1147" y="-3394"/>
      </p:cViewPr>
      <p:guideLst>
        <p:guide orient="horz" pos="3063"/>
        <p:guide pos="22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53A585B8-3BC8-4533-85F5-B83566FEB325}" type="datetimeFigureOut">
              <a:rPr kumimoji="1" lang="ja-JP" altLang="en-US" smtClean="0"/>
              <a:pPr/>
              <a:t>2026/6/25</a:t>
            </a:fld>
            <a:endParaRPr kumimoji="1" lang="ja-JP" altLang="en-US"/>
          </a:p>
        </p:txBody>
      </p:sp>
      <p:sp>
        <p:nvSpPr>
          <p:cNvPr id="4" name="スライド イメージ プレースホルダー 3"/>
          <p:cNvSpPr>
            <a:spLocks noGrp="1" noRot="1" noChangeAspect="1"/>
          </p:cNvSpPr>
          <p:nvPr>
            <p:ph type="sldImg" idx="2"/>
          </p:nvPr>
        </p:nvSpPr>
        <p:spPr>
          <a:xfrm>
            <a:off x="2022475" y="744538"/>
            <a:ext cx="2762250"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22475" y="744538"/>
            <a:ext cx="276225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BD18E85-DE4D-483B-911A-DEFA6C3A4B57}" type="slidenum">
              <a:rPr kumimoji="1" lang="ja-JP" altLang="en-US" smtClean="0"/>
              <a:pPr/>
              <a:t>1</a:t>
            </a:fld>
            <a:endParaRPr kumimoji="1" lang="ja-JP" altLang="en-US"/>
          </a:p>
        </p:txBody>
      </p:sp>
    </p:spTree>
    <p:extLst>
      <p:ext uri="{BB962C8B-B14F-4D97-AF65-F5344CB8AC3E}">
        <p14:creationId xmlns:p14="http://schemas.microsoft.com/office/powerpoint/2010/main" val="102107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536ADC8-A862-49CE-91E8-F175F019BA8D}"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76158E-7B14-44C7-B343-51FA9E54B9B6}"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C6011EE-AFB1-490B-A834-7486282DC93E}"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D390AAE-84B1-414F-B3B4-DB4A43D1AA58}"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18FD24E-D89C-4B16-BF12-24F97456E968}" type="datetime1">
              <a:rPr kumimoji="1" lang="ja-JP" altLang="en-US" smtClean="0"/>
              <a:t>2026/6/25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774D54C-F7AB-4815-A674-99438EB23AD8}" type="datetime1">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960E3F6-3066-49BE-BE76-604CECD05C09}" type="datetime1">
              <a:rPr kumimoji="1" lang="ja-JP" altLang="en-US" smtClean="0"/>
              <a:t>2026/6/25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B52BFBF-EC6A-413B-A4A2-A4A6AD2F3604}" type="datetime1">
              <a:rPr kumimoji="1" lang="ja-JP" altLang="en-US" smtClean="0"/>
              <a:t>2026/6/25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16624E4-C2DA-475A-8912-57663E8BC1DD}" type="datetime1">
              <a:rPr kumimoji="1" lang="ja-JP" altLang="en-US" smtClean="0"/>
              <a:t>2026/6/25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379DDD7-FC76-4BD5-831D-9E95381A9CF8}" type="datetime1">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B93286-B587-45A6-B7B0-359FA6CF1C9E}" type="datetime1">
              <a:rPr kumimoji="1" lang="ja-JP" altLang="en-US" smtClean="0"/>
              <a:t>2026/6/25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615A1D57-A37F-486E-AA20-8092CD3515A2}" type="datetime1">
              <a:rPr kumimoji="1" lang="ja-JP" altLang="en-US" smtClean="0"/>
              <a:t>2026/6/25</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pref.osaka.lg.jp/shigaku/shigakumushouka/syougaku_kyuuhu.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57166" y="605395"/>
            <a:ext cx="6659208" cy="397879"/>
          </a:xfrm>
          <a:prstGeom prst="rect">
            <a:avLst/>
          </a:prstGeom>
          <a:noFill/>
          <a:ln w="79375" cmpd="dbl">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b" anchorCtr="1" compatLnSpc="1">
            <a:prstTxWarp prst="textNoShape">
              <a:avLst/>
            </a:prstTxWarp>
          </a:bodyPr>
          <a:lstStyle/>
          <a:p>
            <a:pPr lvl="0" algn="ctr"/>
            <a:r>
              <a:rPr lang="ja-JP" altLang="en-US" sz="1800" b="1" dirty="0">
                <a:latin typeface="メイリオ" pitchFamily="50" charset="-128"/>
                <a:ea typeface="メイリオ" pitchFamily="50" charset="-128"/>
                <a:cs typeface="メイリオ" pitchFamily="50" charset="-128"/>
              </a:rPr>
              <a:t>私立高等学校等奨学のための給付金受給申請手続きについて</a:t>
            </a:r>
            <a:endParaRPr lang="en-US" altLang="ja-JP" sz="2000" dirty="0">
              <a:latin typeface="メイリオ" pitchFamily="50" charset="-128"/>
              <a:ea typeface="メイリオ" pitchFamily="50" charset="-128"/>
              <a:cs typeface="メイリオ" pitchFamily="50" charset="-128"/>
            </a:endParaRPr>
          </a:p>
        </p:txBody>
      </p:sp>
      <p:grpSp>
        <p:nvGrpSpPr>
          <p:cNvPr id="13" name="グループ化 12"/>
          <p:cNvGrpSpPr/>
          <p:nvPr/>
        </p:nvGrpSpPr>
        <p:grpSpPr>
          <a:xfrm>
            <a:off x="256374" y="1075636"/>
            <a:ext cx="6660000" cy="301786"/>
            <a:chOff x="351430" y="1641876"/>
            <a:chExt cx="6768000" cy="376238"/>
          </a:xfrm>
        </p:grpSpPr>
        <p:sp>
          <p:nvSpPr>
            <p:cNvPr id="9" name="Line 6"/>
            <p:cNvSpPr>
              <a:spLocks noChangeShapeType="1"/>
            </p:cNvSpPr>
            <p:nvPr/>
          </p:nvSpPr>
          <p:spPr bwMode="auto">
            <a:xfrm>
              <a:off x="351430" y="195279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0" name="AutoShape 7"/>
            <p:cNvSpPr>
              <a:spLocks noChangeArrowheads="1"/>
            </p:cNvSpPr>
            <p:nvPr/>
          </p:nvSpPr>
          <p:spPr bwMode="auto">
            <a:xfrm>
              <a:off x="351430" y="1641876"/>
              <a:ext cx="1172802"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2" name="テキスト ボックス 51"/>
          <p:cNvSpPr txBox="1"/>
          <p:nvPr/>
        </p:nvSpPr>
        <p:spPr>
          <a:xfrm>
            <a:off x="-2418" y="1349764"/>
            <a:ext cx="7200900" cy="478144"/>
          </a:xfrm>
          <a:prstGeom prst="rect">
            <a:avLst/>
          </a:prstGeom>
          <a:noFill/>
        </p:spPr>
        <p:txBody>
          <a:bodyPr wrap="square" rtlCol="0">
            <a:spAutoFit/>
          </a:bodyPr>
          <a:lstStyle/>
          <a:p>
            <a:pPr>
              <a:lnSpc>
                <a:spcPts val="1600"/>
              </a:lnSpc>
            </a:pPr>
            <a:r>
              <a:rPr lang="ja-JP" altLang="en-US" sz="1050" dirty="0">
                <a:latin typeface="Meiryo UI" panose="020B0604030504040204" pitchFamily="50" charset="-128"/>
                <a:ea typeface="Meiryo UI" panose="020B0604030504040204" pitchFamily="50" charset="-128"/>
              </a:rPr>
              <a:t>　　　　全ての意志ある生徒が安心して教育を受けられるよう、府内に在住する低中所得者世帯の保護者等に対し、授業料以外</a:t>
            </a:r>
            <a:endParaRPr lang="en-US" altLang="ja-JP" sz="1050" dirty="0">
              <a:latin typeface="Meiryo UI" panose="020B0604030504040204" pitchFamily="50" charset="-128"/>
              <a:ea typeface="Meiryo UI" panose="020B0604030504040204" pitchFamily="50" charset="-128"/>
            </a:endParaRPr>
          </a:p>
          <a:p>
            <a:pPr>
              <a:lnSpc>
                <a:spcPts val="1600"/>
              </a:lnSpc>
            </a:pPr>
            <a:r>
              <a:rPr lang="ja-JP" altLang="en-US" sz="1050" dirty="0">
                <a:latin typeface="Meiryo UI" panose="020B0604030504040204" pitchFamily="50" charset="-128"/>
                <a:ea typeface="Meiryo UI" panose="020B0604030504040204" pitchFamily="50" charset="-128"/>
              </a:rPr>
              <a:t>　　　の教育費の経済的負担を軽減するために、奨学のための給付金を支給します。（返済の必要はありません。）</a:t>
            </a:r>
            <a:endParaRPr lang="en-US" altLang="ja-JP" sz="1050"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1338966" y="271161"/>
            <a:ext cx="5804784" cy="33855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重要</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このお知らせは、必ず保護者に渡してください。　　　　　　　</a:t>
            </a:r>
            <a:r>
              <a:rPr lang="ja-JP" altLang="en-US" sz="1200" dirty="0">
                <a:latin typeface="Meiryo UI" panose="020B0604030504040204" pitchFamily="50" charset="-128"/>
                <a:ea typeface="Meiryo UI" panose="020B0604030504040204" pitchFamily="50" charset="-128"/>
              </a:rPr>
              <a:t>（令和８年度）</a:t>
            </a:r>
            <a:endParaRPr kumimoji="1" lang="ja-JP" altLang="en-US" sz="1000" u="sng" dirty="0">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207693" y="4612145"/>
            <a:ext cx="6661053" cy="310171"/>
            <a:chOff x="355927" y="1670230"/>
            <a:chExt cx="6841954" cy="353360"/>
          </a:xfrm>
        </p:grpSpPr>
        <p:sp>
          <p:nvSpPr>
            <p:cNvPr id="32" name="Line 6"/>
            <p:cNvSpPr>
              <a:spLocks noChangeShapeType="1"/>
            </p:cNvSpPr>
            <p:nvPr/>
          </p:nvSpPr>
          <p:spPr bwMode="auto">
            <a:xfrm>
              <a:off x="357880" y="1960196"/>
              <a:ext cx="6840001"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39" name="AutoShape 7"/>
            <p:cNvSpPr>
              <a:spLocks noChangeArrowheads="1"/>
            </p:cNvSpPr>
            <p:nvPr/>
          </p:nvSpPr>
          <p:spPr bwMode="auto">
            <a:xfrm>
              <a:off x="355927" y="1670230"/>
              <a:ext cx="1191984"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pSp>
        <p:nvGrpSpPr>
          <p:cNvPr id="41" name="グループ化 40"/>
          <p:cNvGrpSpPr/>
          <p:nvPr/>
        </p:nvGrpSpPr>
        <p:grpSpPr>
          <a:xfrm>
            <a:off x="216261" y="7444628"/>
            <a:ext cx="6660207" cy="302276"/>
            <a:chOff x="351585" y="1021050"/>
            <a:chExt cx="6534626" cy="376238"/>
          </a:xfrm>
        </p:grpSpPr>
        <p:sp>
          <p:nvSpPr>
            <p:cNvPr id="43" name="Line 6"/>
            <p:cNvSpPr>
              <a:spLocks noChangeShapeType="1"/>
            </p:cNvSpPr>
            <p:nvPr/>
          </p:nvSpPr>
          <p:spPr bwMode="auto">
            <a:xfrm>
              <a:off x="351788" y="1334866"/>
              <a:ext cx="6534423"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44" name="AutoShape 7"/>
            <p:cNvSpPr>
              <a:spLocks noChangeArrowheads="1"/>
            </p:cNvSpPr>
            <p:nvPr/>
          </p:nvSpPr>
          <p:spPr bwMode="auto">
            <a:xfrm>
              <a:off x="351585" y="1021050"/>
              <a:ext cx="1132326"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b="1" dirty="0">
                  <a:solidFill>
                    <a:schemeClr val="bg1"/>
                  </a:solidFill>
                  <a:latin typeface="Meiryo UI" panose="020B0604030504040204" pitchFamily="50" charset="-128"/>
                  <a:ea typeface="Meiryo UI" panose="020B0604030504040204" pitchFamily="50" charset="-128"/>
                  <a:cs typeface="ＭＳ Ｐゴシック" pitchFamily="50" charset="-128"/>
                </a:rPr>
                <a:t>申請期限</a:t>
              </a:r>
              <a:endParaRPr kumimoji="1" lang="ja-JP"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9" name="Line 6"/>
          <p:cNvSpPr>
            <a:spLocks noChangeShapeType="1"/>
          </p:cNvSpPr>
          <p:nvPr/>
        </p:nvSpPr>
        <p:spPr bwMode="auto">
          <a:xfrm>
            <a:off x="257276" y="2099209"/>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60" name="AutoShape 7"/>
          <p:cNvSpPr>
            <a:spLocks noChangeArrowheads="1"/>
          </p:cNvSpPr>
          <p:nvPr/>
        </p:nvSpPr>
        <p:spPr bwMode="auto">
          <a:xfrm>
            <a:off x="256476" y="1852904"/>
            <a:ext cx="1153985" cy="26039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b="1" dirty="0">
                <a:solidFill>
                  <a:schemeClr val="bg1"/>
                </a:solidFill>
                <a:latin typeface="Meiryo UI" panose="020B0604030504040204" pitchFamily="50" charset="-128"/>
                <a:ea typeface="Meiryo UI" panose="020B0604030504040204" pitchFamily="50" charset="-128"/>
                <a:cs typeface="ＭＳ Ｐゴシック" pitchFamily="50" charset="-128"/>
              </a:rPr>
              <a:t>要　　　件</a:t>
            </a:r>
            <a:endParaRPr kumimoji="1" lang="ja-JP"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sp>
        <p:nvSpPr>
          <p:cNvPr id="30" name="正方形/長方形 29"/>
          <p:cNvSpPr/>
          <p:nvPr/>
        </p:nvSpPr>
        <p:spPr>
          <a:xfrm>
            <a:off x="3188002" y="-76432"/>
            <a:ext cx="4050998" cy="437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大阪府認可校以外の高等学校等用・通常制度</a:t>
            </a:r>
            <a:r>
              <a:rPr kumimoji="1" lang="en-US" altLang="ja-JP" sz="1400" b="1" dirty="0">
                <a:solidFill>
                  <a:schemeClr val="tx1"/>
                </a:solidFill>
                <a:latin typeface="Meiryo UI" panose="020B0604030504040204" pitchFamily="50" charset="-128"/>
                <a:ea typeface="Meiryo UI" panose="020B0604030504040204" pitchFamily="50" charset="-128"/>
              </a:rPr>
              <a:t>】</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46" name="テキスト ボックス 45"/>
          <p:cNvSpPr txBox="1"/>
          <p:nvPr/>
        </p:nvSpPr>
        <p:spPr>
          <a:xfrm>
            <a:off x="205373" y="7786678"/>
            <a:ext cx="8246310" cy="369332"/>
          </a:xfrm>
          <a:prstGeom prst="rect">
            <a:avLst/>
          </a:prstGeom>
          <a:noFill/>
          <a:ln cmpd="thickThin">
            <a:noFill/>
          </a:ln>
        </p:spPr>
        <p:txBody>
          <a:bodyPr wrap="square" rtlCol="0">
            <a:spAutoFit/>
          </a:bodyPr>
          <a:lstStyle/>
          <a:p>
            <a:r>
              <a:rPr lang="ja-JP" altLang="en-US" sz="1800" b="1" dirty="0">
                <a:latin typeface="Meiryo UI" panose="020B0604030504040204" pitchFamily="50" charset="-128"/>
                <a:ea typeface="Meiryo UI" panose="020B0604030504040204" pitchFamily="50" charset="-128"/>
              </a:rPr>
              <a:t>令和８年</a:t>
            </a:r>
            <a:r>
              <a:rPr lang="en-US" altLang="ja-JP" sz="1800" b="1" dirty="0">
                <a:latin typeface="Meiryo UI" panose="020B0604030504040204" pitchFamily="50" charset="-128"/>
                <a:ea typeface="Meiryo UI" panose="020B0604030504040204" pitchFamily="50" charset="-128"/>
              </a:rPr>
              <a:t>10</a:t>
            </a:r>
            <a:r>
              <a:rPr lang="ja-JP" altLang="en-US" sz="1800" b="1" dirty="0">
                <a:latin typeface="Meiryo UI" panose="020B0604030504040204" pitchFamily="50" charset="-128"/>
                <a:ea typeface="Meiryo UI" panose="020B0604030504040204" pitchFamily="50" charset="-128"/>
              </a:rPr>
              <a:t>月</a:t>
            </a:r>
            <a:r>
              <a:rPr lang="en-US" altLang="ja-JP" sz="1800" b="1" dirty="0">
                <a:latin typeface="Meiryo UI" panose="020B0604030504040204" pitchFamily="50" charset="-128"/>
                <a:ea typeface="Meiryo UI" panose="020B0604030504040204" pitchFamily="50" charset="-128"/>
              </a:rPr>
              <a:t>31</a:t>
            </a:r>
            <a:r>
              <a:rPr lang="ja-JP" altLang="en-US" sz="1800" b="1" dirty="0">
                <a:latin typeface="Meiryo UI" panose="020B0604030504040204" pitchFamily="50" charset="-128"/>
                <a:ea typeface="Meiryo UI" panose="020B0604030504040204" pitchFamily="50" charset="-128"/>
              </a:rPr>
              <a:t>日（土曜日）</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消印有効</a:t>
            </a:r>
            <a:r>
              <a:rPr lang="en-US" altLang="ja-JP" sz="1800" dirty="0">
                <a:latin typeface="Meiryo UI" panose="020B0604030504040204" pitchFamily="50" charset="-128"/>
                <a:ea typeface="Meiryo UI" panose="020B0604030504040204" pitchFamily="50" charset="-128"/>
              </a:rPr>
              <a:t>】</a:t>
            </a:r>
          </a:p>
        </p:txBody>
      </p:sp>
      <p:sp>
        <p:nvSpPr>
          <p:cNvPr id="47" name="テキスト ボックス 49"/>
          <p:cNvSpPr txBox="1"/>
          <p:nvPr/>
        </p:nvSpPr>
        <p:spPr>
          <a:xfrm>
            <a:off x="205373" y="8190296"/>
            <a:ext cx="6563693" cy="400110"/>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1000" b="1" u="sng" dirty="0">
                <a:latin typeface="Meiryo UI" panose="020B0604030504040204" pitchFamily="50" charset="-128"/>
                <a:ea typeface="Meiryo UI" panose="020B0604030504040204" pitchFamily="50" charset="-128"/>
              </a:rPr>
              <a:t>※</a:t>
            </a:r>
            <a:r>
              <a:rPr lang="ja-JP" altLang="en-US" sz="1000" b="1" u="sng" dirty="0">
                <a:latin typeface="Meiryo UI" panose="020B0604030504040204" pitchFamily="50" charset="-128"/>
                <a:ea typeface="Meiryo UI" panose="020B0604030504040204" pitchFamily="50" charset="-128"/>
              </a:rPr>
              <a:t>郵便物の消印日付が令和８年</a:t>
            </a:r>
            <a:r>
              <a:rPr lang="en-US" altLang="ja-JP" sz="1000" b="1" u="sng" dirty="0">
                <a:latin typeface="Meiryo UI" panose="020B0604030504040204" pitchFamily="50" charset="-128"/>
                <a:ea typeface="Meiryo UI" panose="020B0604030504040204" pitchFamily="50" charset="-128"/>
              </a:rPr>
              <a:t>11</a:t>
            </a:r>
            <a:r>
              <a:rPr lang="ja-JP" altLang="en-US" sz="1000" b="1" u="sng">
                <a:latin typeface="Meiryo UI" panose="020B0604030504040204" pitchFamily="50" charset="-128"/>
                <a:ea typeface="Meiryo UI" panose="020B0604030504040204" pitchFamily="50" charset="-128"/>
              </a:rPr>
              <a:t>月</a:t>
            </a:r>
            <a:r>
              <a:rPr lang="ja-JP" altLang="en-US" sz="1000" b="1" u="sng" dirty="0">
                <a:latin typeface="Meiryo UI" panose="020B0604030504040204" pitchFamily="50" charset="-128"/>
                <a:ea typeface="Meiryo UI" panose="020B0604030504040204" pitchFamily="50" charset="-128"/>
              </a:rPr>
              <a:t>１</a:t>
            </a:r>
            <a:r>
              <a:rPr lang="ja-JP" altLang="en-US" sz="1000" b="1" u="sng">
                <a:latin typeface="Meiryo UI" panose="020B0604030504040204" pitchFamily="50" charset="-128"/>
                <a:ea typeface="Meiryo UI" panose="020B0604030504040204" pitchFamily="50" charset="-128"/>
              </a:rPr>
              <a:t>日</a:t>
            </a:r>
            <a:r>
              <a:rPr lang="ja-JP" altLang="en-US" sz="1000" b="1" u="sng" dirty="0">
                <a:latin typeface="Meiryo UI" panose="020B0604030504040204" pitchFamily="50" charset="-128"/>
                <a:ea typeface="Meiryo UI" panose="020B0604030504040204" pitchFamily="50" charset="-128"/>
              </a:rPr>
              <a:t>以降の申請は</a:t>
            </a:r>
            <a:r>
              <a:rPr kumimoji="1" lang="ja-JP" altLang="en-US" sz="1000" b="1" u="sng" dirty="0">
                <a:latin typeface="Meiryo UI" panose="020B0604030504040204" pitchFamily="50" charset="-128"/>
                <a:ea typeface="Meiryo UI" panose="020B0604030504040204" pitchFamily="50" charset="-128"/>
              </a:rPr>
              <a:t>、受理できませんので、ご注意ください</a:t>
            </a:r>
            <a:r>
              <a:rPr lang="ja-JP" altLang="en-US" sz="1000" b="1" u="sng" dirty="0">
                <a:latin typeface="Meiryo UI" panose="020B0604030504040204" pitchFamily="50" charset="-128"/>
                <a:ea typeface="Meiryo UI" panose="020B0604030504040204" pitchFamily="50" charset="-128"/>
              </a:rPr>
              <a:t>。</a:t>
            </a:r>
            <a:endParaRPr lang="en-US" altLang="ja-JP" sz="1000" b="1" u="sng" dirty="0">
              <a:latin typeface="Meiryo UI" panose="020B0604030504040204" pitchFamily="50" charset="-128"/>
              <a:ea typeface="Meiryo UI" panose="020B0604030504040204" pitchFamily="50" charset="-128"/>
            </a:endParaRPr>
          </a:p>
          <a:p>
            <a:r>
              <a:rPr lang="en-US" altLang="ja-JP" sz="1000" b="1" u="sng" dirty="0">
                <a:latin typeface="Meiryo UI" panose="020B0604030504040204" pitchFamily="50" charset="-128"/>
                <a:ea typeface="Meiryo UI" panose="020B0604030504040204" pitchFamily="50" charset="-128"/>
              </a:rPr>
              <a:t>※10</a:t>
            </a:r>
            <a:r>
              <a:rPr lang="ja-JP" altLang="en-US" sz="1000" b="1" u="sng" dirty="0">
                <a:latin typeface="Meiryo UI" panose="020B0604030504040204" pitchFamily="50" charset="-128"/>
                <a:ea typeface="Meiryo UI" panose="020B0604030504040204" pitchFamily="50" charset="-128"/>
              </a:rPr>
              <a:t>月</a:t>
            </a:r>
            <a:r>
              <a:rPr lang="en-US" altLang="ja-JP" sz="1000" b="1" u="sng" dirty="0">
                <a:latin typeface="Meiryo UI" panose="020B0604030504040204" pitchFamily="50" charset="-128"/>
                <a:ea typeface="Meiryo UI" panose="020B0604030504040204" pitchFamily="50" charset="-128"/>
              </a:rPr>
              <a:t>31</a:t>
            </a:r>
            <a:r>
              <a:rPr lang="ja-JP" altLang="en-US" sz="1000" b="1" u="sng" dirty="0">
                <a:latin typeface="Meiryo UI" panose="020B0604030504040204" pitchFamily="50" charset="-128"/>
                <a:ea typeface="Meiryo UI" panose="020B0604030504040204" pitchFamily="50" charset="-128"/>
              </a:rPr>
              <a:t>日に発送する場合は、必ず郵便局で</a:t>
            </a:r>
            <a:r>
              <a:rPr lang="en-US" altLang="ja-JP" sz="1000" b="1" u="sng" dirty="0">
                <a:latin typeface="Meiryo UI" panose="020B0604030504040204" pitchFamily="50" charset="-128"/>
                <a:ea typeface="Meiryo UI" panose="020B0604030504040204" pitchFamily="50" charset="-128"/>
              </a:rPr>
              <a:t>10</a:t>
            </a:r>
            <a:r>
              <a:rPr lang="ja-JP" altLang="en-US" sz="1000" b="1" u="sng" dirty="0">
                <a:latin typeface="Meiryo UI" panose="020B0604030504040204" pitchFamily="50" charset="-128"/>
                <a:ea typeface="Meiryo UI" panose="020B0604030504040204" pitchFamily="50" charset="-128"/>
              </a:rPr>
              <a:t>月</a:t>
            </a:r>
            <a:r>
              <a:rPr lang="en-US" altLang="ja-JP" sz="1000" b="1" u="sng" dirty="0">
                <a:latin typeface="Meiryo UI" panose="020B0604030504040204" pitchFamily="50" charset="-128"/>
                <a:ea typeface="Meiryo UI" panose="020B0604030504040204" pitchFamily="50" charset="-128"/>
              </a:rPr>
              <a:t>31</a:t>
            </a:r>
            <a:r>
              <a:rPr lang="ja-JP" altLang="en-US" sz="1000" b="1" u="sng" dirty="0">
                <a:latin typeface="Meiryo UI" panose="020B0604030504040204" pitchFamily="50" charset="-128"/>
                <a:ea typeface="Meiryo UI" panose="020B0604030504040204" pitchFamily="50" charset="-128"/>
              </a:rPr>
              <a:t>日の消印を受けてください。　</a:t>
            </a:r>
            <a:endParaRPr kumimoji="1" lang="en-US" altLang="ja-JP" sz="1000" b="1" u="sng" dirty="0">
              <a:latin typeface="Meiryo UI" panose="020B0604030504040204" pitchFamily="50" charset="-128"/>
              <a:ea typeface="Meiryo UI" panose="020B0604030504040204" pitchFamily="50" charset="-128"/>
            </a:endParaRPr>
          </a:p>
        </p:txBody>
      </p:sp>
      <p:pic>
        <p:nvPicPr>
          <p:cNvPr id="34" name="図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50" y="48214"/>
            <a:ext cx="1285875" cy="459632"/>
          </a:xfrm>
          <a:prstGeom prst="rect">
            <a:avLst/>
          </a:prstGeom>
        </p:spPr>
      </p:pic>
      <p:sp>
        <p:nvSpPr>
          <p:cNvPr id="36" name="テキスト ボックス 35"/>
          <p:cNvSpPr txBox="1"/>
          <p:nvPr/>
        </p:nvSpPr>
        <p:spPr>
          <a:xfrm>
            <a:off x="191755" y="4133445"/>
            <a:ext cx="6345779" cy="369332"/>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　保護者等のいずれか一方が他の都道府県に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、かつ、</a:t>
            </a:r>
            <a:br>
              <a:rPr kumimoji="1" lang="en-US" altLang="ja-JP" sz="900" dirty="0">
                <a:latin typeface="Meiryo UI" panose="020B0604030504040204" pitchFamily="50" charset="-128"/>
                <a:ea typeface="Meiryo UI" panose="020B0604030504040204" pitchFamily="50" charset="-128"/>
              </a:rPr>
            </a:br>
            <a:r>
              <a:rPr kumimoji="1" lang="ja-JP" altLang="en-US" sz="900" dirty="0">
                <a:latin typeface="Meiryo UI" panose="020B0604030504040204" pitchFamily="50" charset="-128"/>
                <a:ea typeface="Meiryo UI" panose="020B0604030504040204" pitchFamily="50" charset="-128"/>
              </a:rPr>
              <a:t>　　他の都道府県に対し奨学のための給付金を申請しない場合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p>
        </p:txBody>
      </p:sp>
      <p:grpSp>
        <p:nvGrpSpPr>
          <p:cNvPr id="45" name="グループ化 18"/>
          <p:cNvGrpSpPr/>
          <p:nvPr/>
        </p:nvGrpSpPr>
        <p:grpSpPr>
          <a:xfrm>
            <a:off x="249720" y="8661137"/>
            <a:ext cx="6564500" cy="270258"/>
            <a:chOff x="251530" y="2187495"/>
            <a:chExt cx="6564500" cy="346654"/>
          </a:xfrm>
        </p:grpSpPr>
        <p:sp>
          <p:nvSpPr>
            <p:cNvPr id="53" name="Line 6"/>
            <p:cNvSpPr>
              <a:spLocks noChangeShapeType="1"/>
            </p:cNvSpPr>
            <p:nvPr/>
          </p:nvSpPr>
          <p:spPr bwMode="auto">
            <a:xfrm>
              <a:off x="264030" y="2450781"/>
              <a:ext cx="6552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p>
          </p:txBody>
        </p:sp>
        <p:sp>
          <p:nvSpPr>
            <p:cNvPr id="54" name="AutoShape 7"/>
            <p:cNvSpPr>
              <a:spLocks noChangeArrowheads="1"/>
            </p:cNvSpPr>
            <p:nvPr/>
          </p:nvSpPr>
          <p:spPr bwMode="auto">
            <a:xfrm>
              <a:off x="251530" y="2187495"/>
              <a:ext cx="2412349" cy="346654"/>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rPr>
                <a:t>給付金の支給の流れ</a:t>
              </a:r>
              <a:endParaRPr kumimoji="1" lang="ja-JP"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0" name="Rectangle 8"/>
          <p:cNvSpPr>
            <a:spLocks noChangeArrowheads="1"/>
          </p:cNvSpPr>
          <p:nvPr/>
        </p:nvSpPr>
        <p:spPr bwMode="auto">
          <a:xfrm>
            <a:off x="4193448" y="7408513"/>
            <a:ext cx="3711186" cy="29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ja-JP" altLang="en-US" sz="1100" b="1" dirty="0">
                <a:latin typeface="Meiryo UI" panose="020B0604030504040204" pitchFamily="50" charset="-128"/>
                <a:ea typeface="Meiryo UI" panose="020B0604030504040204" pitchFamily="50" charset="-128"/>
                <a:cs typeface="ＭＳ Ｐゴシック" pitchFamily="50" charset="-128"/>
              </a:rPr>
              <a:t>申請書類等は、必ず期限内に提出してください。</a:t>
            </a:r>
            <a:endParaRPr kumimoji="1" lang="ja-JP" sz="1800" b="0" i="0" u="none" cap="none" normalizeH="0" dirty="0">
              <a:ln>
                <a:noFill/>
              </a:ln>
              <a:solidFill>
                <a:schemeClr val="tx1"/>
              </a:solidFill>
              <a:effectLst/>
              <a:latin typeface="Meiryo UI" panose="020B0604030504040204" pitchFamily="50" charset="-128"/>
              <a:ea typeface="Meiryo UI" panose="020B0604030504040204" pitchFamily="50" charset="-128"/>
              <a:cs typeface="ＭＳ Ｐゴシック" pitchFamily="50" charset="-128"/>
            </a:endParaRPr>
          </a:p>
        </p:txBody>
      </p:sp>
      <p:grpSp>
        <p:nvGrpSpPr>
          <p:cNvPr id="55" name="グループ化 54"/>
          <p:cNvGrpSpPr/>
          <p:nvPr/>
        </p:nvGrpSpPr>
        <p:grpSpPr>
          <a:xfrm>
            <a:off x="-506430" y="8995351"/>
            <a:ext cx="7437645" cy="705282"/>
            <a:chOff x="-274701" y="6264038"/>
            <a:chExt cx="7437645" cy="705282"/>
          </a:xfrm>
        </p:grpSpPr>
        <p:sp>
          <p:nvSpPr>
            <p:cNvPr id="56" name="右矢印吹き出し 55"/>
            <p:cNvSpPr/>
            <p:nvPr/>
          </p:nvSpPr>
          <p:spPr>
            <a:xfrm>
              <a:off x="1943228" y="6264038"/>
              <a:ext cx="1949445" cy="452663"/>
            </a:xfrm>
            <a:prstGeom prst="rightArrowCallout">
              <a:avLst>
                <a:gd name="adj1" fmla="val 18355"/>
                <a:gd name="adj2" fmla="val 32475"/>
                <a:gd name="adj3" fmla="val 20432"/>
                <a:gd name="adj4" fmla="val 81291"/>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受給資格の</a:t>
              </a:r>
              <a:r>
                <a:rPr lang="ja-JP" altLang="en-US" sz="900" dirty="0">
                  <a:solidFill>
                    <a:schemeClr val="tx1"/>
                  </a:solidFill>
                  <a:latin typeface="Meiryo UI" panose="020B0604030504040204" pitchFamily="50" charset="-128"/>
                  <a:ea typeface="Meiryo UI" panose="020B0604030504040204" pitchFamily="50" charset="-128"/>
                </a:rPr>
                <a:t>確認</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800" dirty="0">
                  <a:solidFill>
                    <a:schemeClr val="tx1"/>
                  </a:solidFill>
                  <a:latin typeface="Meiryo UI" panose="020B0604030504040204" pitchFamily="50" charset="-128"/>
                  <a:ea typeface="Meiryo UI" panose="020B0604030504040204" pitchFamily="50" charset="-128"/>
                </a:rPr>
                <a:t>（書類の不備等がある場合</a:t>
              </a:r>
              <a:r>
                <a:rPr lang="ja-JP" altLang="en-US" sz="800" dirty="0">
                  <a:solidFill>
                    <a:schemeClr val="tx1"/>
                  </a:solidFill>
                  <a:latin typeface="Meiryo UI" panose="020B0604030504040204" pitchFamily="50" charset="-128"/>
                  <a:ea typeface="Meiryo UI" panose="020B0604030504040204" pitchFamily="50" charset="-128"/>
                </a:rPr>
                <a:t>は、</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lang="ja-JP" altLang="en-US" sz="800" dirty="0">
                  <a:solidFill>
                    <a:schemeClr val="tx1"/>
                  </a:solidFill>
                  <a:latin typeface="Meiryo UI" panose="020B0604030504040204" pitchFamily="50" charset="-128"/>
                  <a:ea typeface="Meiryo UI" panose="020B0604030504040204" pitchFamily="50" charset="-128"/>
                </a:rPr>
                <a:t>府から確認の連絡をします</a:t>
              </a:r>
              <a:r>
                <a:rPr kumimoji="1" lang="ja-JP" altLang="en-US" sz="800" dirty="0">
                  <a:solidFill>
                    <a:schemeClr val="tx1"/>
                  </a:solidFill>
                  <a:latin typeface="Meiryo UI" panose="020B0604030504040204" pitchFamily="50" charset="-128"/>
                  <a:ea typeface="Meiryo UI" panose="020B0604030504040204" pitchFamily="50" charset="-128"/>
                </a:rPr>
                <a:t>）</a:t>
              </a:r>
              <a:endParaRPr kumimoji="1" lang="en-US" altLang="ja-JP" sz="800" dirty="0">
                <a:solidFill>
                  <a:schemeClr val="tx1"/>
                </a:solidFill>
                <a:latin typeface="Meiryo UI" panose="020B0604030504040204" pitchFamily="50" charset="-128"/>
                <a:ea typeface="Meiryo UI" panose="020B0604030504040204" pitchFamily="50" charset="-128"/>
              </a:endParaRPr>
            </a:p>
          </p:txBody>
        </p:sp>
        <p:sp>
          <p:nvSpPr>
            <p:cNvPr id="57" name="右矢印吹き出し 56"/>
            <p:cNvSpPr/>
            <p:nvPr/>
          </p:nvSpPr>
          <p:spPr>
            <a:xfrm>
              <a:off x="3939118" y="6264038"/>
              <a:ext cx="1760420" cy="452663"/>
            </a:xfrm>
            <a:prstGeom prst="rightArrowCallout">
              <a:avLst>
                <a:gd name="adj1" fmla="val 18355"/>
                <a:gd name="adj2" fmla="val 32475"/>
                <a:gd name="adj3" fmla="val 20432"/>
                <a:gd name="adj4" fmla="val 81291"/>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受給資格認定及び</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支給金額の決定・通知</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61" name="正方形/長方形 60"/>
            <p:cNvSpPr/>
            <p:nvPr/>
          </p:nvSpPr>
          <p:spPr>
            <a:xfrm>
              <a:off x="5723262" y="6264296"/>
              <a:ext cx="946923" cy="458803"/>
            </a:xfrm>
            <a:prstGeom prst="rect">
              <a:avLst/>
            </a:prstGeom>
            <a:solidFill>
              <a:schemeClr val="tx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保護者等の</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口座へ振込</a:t>
              </a:r>
            </a:p>
          </p:txBody>
        </p:sp>
        <p:sp>
          <p:nvSpPr>
            <p:cNvPr id="62" name="右矢印吹き出し 61"/>
            <p:cNvSpPr/>
            <p:nvPr/>
          </p:nvSpPr>
          <p:spPr>
            <a:xfrm>
              <a:off x="515872" y="6264296"/>
              <a:ext cx="1427356" cy="458803"/>
            </a:xfrm>
            <a:prstGeom prst="rightArrowCallout">
              <a:avLst>
                <a:gd name="adj1" fmla="val 18355"/>
                <a:gd name="adj2" fmla="val 30738"/>
                <a:gd name="adj3" fmla="val 20432"/>
                <a:gd name="adj4" fmla="val 82141"/>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受給</a:t>
              </a:r>
              <a:r>
                <a:rPr lang="ja-JP" altLang="en-US" sz="900" dirty="0">
                  <a:solidFill>
                    <a:schemeClr val="tx1"/>
                  </a:solidFill>
                  <a:latin typeface="Meiryo UI" panose="020B0604030504040204" pitchFamily="50" charset="-128"/>
                  <a:ea typeface="Meiryo UI" panose="020B0604030504040204" pitchFamily="50" charset="-128"/>
                </a:rPr>
                <a:t>申請書を</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送付先に郵送</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274701" y="6701941"/>
              <a:ext cx="2857983" cy="246221"/>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（７</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１～</a:t>
              </a:r>
              <a:r>
                <a:rPr lang="en-US" altLang="ja-JP" sz="1000" dirty="0">
                  <a:latin typeface="Meiryo UI" panose="020B0604030504040204" pitchFamily="50" charset="-128"/>
                  <a:ea typeface="Meiryo UI" panose="020B0604030504040204" pitchFamily="50" charset="-128"/>
                </a:rPr>
                <a:t>10/31</a:t>
              </a:r>
              <a:r>
                <a:rPr lang="ja-JP" altLang="en-US" sz="1000" dirty="0">
                  <a:latin typeface="Meiryo UI" panose="020B0604030504040204" pitchFamily="50" charset="-128"/>
                  <a:ea typeface="Meiryo UI" panose="020B0604030504040204" pitchFamily="50" charset="-128"/>
                </a:rPr>
                <a:t>の消印有効）</a:t>
              </a:r>
            </a:p>
          </p:txBody>
        </p:sp>
        <p:sp>
          <p:nvSpPr>
            <p:cNvPr id="64" name="テキスト ボックス 63"/>
            <p:cNvSpPr txBox="1"/>
            <p:nvPr/>
          </p:nvSpPr>
          <p:spPr>
            <a:xfrm>
              <a:off x="3718948" y="6723099"/>
              <a:ext cx="1900805" cy="246221"/>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（令和８年</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月以降順次）</a:t>
              </a:r>
            </a:p>
          </p:txBody>
        </p:sp>
        <p:sp>
          <p:nvSpPr>
            <p:cNvPr id="65" name="テキスト ボックス 64"/>
            <p:cNvSpPr txBox="1"/>
            <p:nvPr/>
          </p:nvSpPr>
          <p:spPr>
            <a:xfrm>
              <a:off x="2104693" y="6709321"/>
              <a:ext cx="1230991" cy="246221"/>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（７月～</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a:t>
              </a:r>
            </a:p>
          </p:txBody>
        </p:sp>
        <p:sp>
          <p:nvSpPr>
            <p:cNvPr id="66" name="テキスト ボックス 65"/>
            <p:cNvSpPr txBox="1"/>
            <p:nvPr/>
          </p:nvSpPr>
          <p:spPr>
            <a:xfrm>
              <a:off x="5230502" y="6723099"/>
              <a:ext cx="1932442" cy="246221"/>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（令和８年</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月以降順次）</a:t>
              </a:r>
            </a:p>
          </p:txBody>
        </p:sp>
      </p:grpSp>
      <p:sp>
        <p:nvSpPr>
          <p:cNvPr id="38" name="テキスト ボックス 37">
            <a:extLst>
              <a:ext uri="{FF2B5EF4-FFF2-40B4-BE49-F238E27FC236}">
                <a16:creationId xmlns:a16="http://schemas.microsoft.com/office/drawing/2014/main" id="{E33F0141-CEF0-439E-9256-33A70A1E49B8}"/>
              </a:ext>
            </a:extLst>
          </p:cNvPr>
          <p:cNvSpPr txBox="1"/>
          <p:nvPr/>
        </p:nvSpPr>
        <p:spPr>
          <a:xfrm>
            <a:off x="191755" y="2324828"/>
            <a:ext cx="6938377" cy="1802225"/>
          </a:xfrm>
          <a:prstGeom prst="rect">
            <a:avLst/>
          </a:prstGeom>
          <a:noFill/>
        </p:spPr>
        <p:txBody>
          <a:bodyPr wrap="square" rtlCol="0">
            <a:spAutoFit/>
          </a:bodyPr>
          <a:lstStyle>
            <a:defPPr>
              <a:defRPr lang="ja-JP"/>
            </a:defPPr>
            <a:lvl1pPr>
              <a:defRPr sz="1050">
                <a:latin typeface="+mj-ea"/>
                <a:ea typeface="+mj-ea"/>
              </a:defRPr>
            </a:lvl1pPr>
          </a:lstStyle>
          <a:p>
            <a:pPr>
              <a:lnSpc>
                <a:spcPts val="1500"/>
              </a:lnSpc>
            </a:pPr>
            <a:r>
              <a:rPr lang="ja-JP" altLang="en-US" b="1" u="sng" dirty="0">
                <a:latin typeface="Meiryo UI" panose="020B0604030504040204" pitchFamily="50" charset="-128"/>
                <a:ea typeface="Meiryo UI" panose="020B0604030504040204" pitchFamily="50" charset="-128"/>
              </a:rPr>
              <a:t>令和</a:t>
            </a:r>
            <a:r>
              <a:rPr lang="ja-JP" altLang="en-US" sz="1600" b="1" u="sng" dirty="0">
                <a:latin typeface="Meiryo UI" panose="020B0604030504040204" pitchFamily="50" charset="-128"/>
                <a:ea typeface="Meiryo UI" panose="020B0604030504040204" pitchFamily="50" charset="-128"/>
              </a:rPr>
              <a:t>８</a:t>
            </a:r>
            <a:r>
              <a:rPr lang="ja-JP" altLang="en-US" b="1" u="sng" dirty="0">
                <a:latin typeface="Meiryo UI" panose="020B0604030504040204" pitchFamily="50" charset="-128"/>
                <a:ea typeface="Meiryo UI" panose="020B0604030504040204" pitchFamily="50" charset="-128"/>
              </a:rPr>
              <a:t>年</a:t>
            </a:r>
            <a:r>
              <a:rPr lang="ja-JP" altLang="en-US" sz="1400" b="1" u="sng" dirty="0">
                <a:latin typeface="Meiryo UI" panose="020B0604030504040204" pitchFamily="50" charset="-128"/>
                <a:ea typeface="Meiryo UI" panose="020B0604030504040204" pitchFamily="50" charset="-128"/>
              </a:rPr>
              <a:t>７</a:t>
            </a:r>
            <a:r>
              <a:rPr lang="ja-JP" altLang="en-US" b="1" u="sng" dirty="0">
                <a:latin typeface="Meiryo UI" panose="020B0604030504040204" pitchFamily="50" charset="-128"/>
                <a:ea typeface="Meiryo UI" panose="020B0604030504040204" pitchFamily="50" charset="-128"/>
              </a:rPr>
              <a:t>月</a:t>
            </a:r>
            <a:r>
              <a:rPr lang="ja-JP" altLang="en-US" sz="1400" b="1" u="sng" dirty="0">
                <a:latin typeface="Meiryo UI" panose="020B0604030504040204" pitchFamily="50" charset="-128"/>
                <a:ea typeface="Meiryo UI" panose="020B0604030504040204" pitchFamily="50" charset="-128"/>
              </a:rPr>
              <a:t>１</a:t>
            </a:r>
            <a:r>
              <a:rPr lang="ja-JP" altLang="en-US" b="1" u="sng" dirty="0">
                <a:latin typeface="Meiryo UI" panose="020B0604030504040204" pitchFamily="50" charset="-128"/>
                <a:ea typeface="Meiryo UI" panose="020B0604030504040204" pitchFamily="50" charset="-128"/>
              </a:rPr>
              <a:t>日時点において、次の①～④の要件をすべて満たしている必要があります。</a:t>
            </a:r>
            <a:endParaRPr lang="ja-JP" altLang="ja-JP" b="1" u="sng" dirty="0">
              <a:latin typeface="Meiryo UI" panose="020B0604030504040204" pitchFamily="50" charset="-128"/>
              <a:ea typeface="Meiryo UI" panose="020B0604030504040204" pitchFamily="50" charset="-128"/>
            </a:endParaRPr>
          </a:p>
          <a:p>
            <a:pPr marL="216000" indent="-457200">
              <a:lnSpc>
                <a:spcPts val="1500"/>
              </a:lnSpc>
            </a:pPr>
            <a:r>
              <a:rPr lang="ja-JP" altLang="ja-JP" dirty="0">
                <a:latin typeface="Meiryo UI" panose="020B0604030504040204" pitchFamily="50" charset="-128"/>
                <a:ea typeface="Meiryo UI" panose="020B0604030504040204" pitchFamily="50" charset="-128"/>
              </a:rPr>
              <a:t>①　</a:t>
            </a:r>
            <a:r>
              <a:rPr lang="ja-JP" altLang="ja-JP" u="sng" dirty="0">
                <a:latin typeface="Meiryo UI" panose="020B0604030504040204" pitchFamily="50" charset="-128"/>
                <a:ea typeface="Meiryo UI" panose="020B0604030504040204" pitchFamily="50" charset="-128"/>
              </a:rPr>
              <a:t>保護者</a:t>
            </a:r>
            <a:r>
              <a:rPr lang="ja-JP" altLang="en-US" u="sng" dirty="0">
                <a:latin typeface="Meiryo UI" panose="020B0604030504040204" pitchFamily="50" charset="-128"/>
                <a:ea typeface="Meiryo UI" panose="020B0604030504040204" pitchFamily="50" charset="-128"/>
              </a:rPr>
              <a:t>等全員の令和８年度の</a:t>
            </a:r>
            <a:r>
              <a:rPr lang="ja-JP" altLang="en-US" b="1" u="sng" dirty="0">
                <a:latin typeface="Meiryo UI" panose="020B0604030504040204" pitchFamily="50" charset="-128"/>
                <a:ea typeface="Meiryo UI" panose="020B0604030504040204" pitchFamily="50" charset="-128"/>
              </a:rPr>
              <a:t>市町村民税及び道府県民税の所得割</a:t>
            </a:r>
            <a:r>
              <a:rPr lang="ja-JP" altLang="en-US" u="sng" dirty="0">
                <a:latin typeface="Meiryo UI" panose="020B0604030504040204" pitchFamily="50" charset="-128"/>
                <a:ea typeface="Meiryo UI" panose="020B0604030504040204" pitchFamily="50" charset="-128"/>
              </a:rPr>
              <a:t>（以下「所得割」という。）</a:t>
            </a:r>
            <a:r>
              <a:rPr lang="ja-JP" altLang="en-US" b="1" u="sng" dirty="0">
                <a:latin typeface="Meiryo UI" panose="020B0604030504040204" pitchFamily="50" charset="-128"/>
                <a:ea typeface="Meiryo UI" panose="020B0604030504040204" pitchFamily="50" charset="-128"/>
              </a:rPr>
              <a:t>の合算額</a:t>
            </a:r>
            <a:r>
              <a:rPr lang="ja-JP" altLang="en-US" u="sng" dirty="0">
                <a:latin typeface="Meiryo UI" panose="020B0604030504040204" pitchFamily="50" charset="-128"/>
                <a:ea typeface="Meiryo UI" panose="020B0604030504040204" pitchFamily="50" charset="-128"/>
              </a:rPr>
              <a:t>が</a:t>
            </a:r>
            <a:endParaRPr lang="en-US" altLang="ja-JP" u="sng" dirty="0">
              <a:latin typeface="Meiryo UI" panose="020B0604030504040204" pitchFamily="50" charset="-128"/>
              <a:ea typeface="Meiryo UI" panose="020B0604030504040204" pitchFamily="50" charset="-128"/>
            </a:endParaRPr>
          </a:p>
          <a:p>
            <a:pPr marL="216000" indent="-457200">
              <a:lnSpc>
                <a:spcPts val="1500"/>
              </a:lnSpc>
            </a:pPr>
            <a:r>
              <a:rPr lang="ja-JP" altLang="en-US" dirty="0">
                <a:latin typeface="Meiryo UI" panose="020B0604030504040204" pitchFamily="50" charset="-128"/>
                <a:ea typeface="Meiryo UI" panose="020B0604030504040204" pitchFamily="50" charset="-128"/>
              </a:rPr>
              <a:t>　　 対象生徒の世帯区分に該当すること</a:t>
            </a:r>
            <a:endParaRPr lang="ja-JP"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②　保護者等全員</a:t>
            </a:r>
            <a:r>
              <a:rPr lang="ja-JP" altLang="ja-JP" dirty="0">
                <a:latin typeface="Meiryo UI" panose="020B0604030504040204" pitchFamily="50" charset="-128"/>
                <a:ea typeface="Meiryo UI" panose="020B0604030504040204" pitchFamily="50" charset="-128"/>
              </a:rPr>
              <a:t>が、</a:t>
            </a:r>
            <a:r>
              <a:rPr lang="ja-JP" altLang="ja-JP" b="1" u="sng" dirty="0">
                <a:latin typeface="Meiryo UI" panose="020B0604030504040204" pitchFamily="50" charset="-128"/>
                <a:ea typeface="Meiryo UI" panose="020B0604030504040204" pitchFamily="50" charset="-128"/>
              </a:rPr>
              <a:t>大阪府内に在住</a:t>
            </a:r>
            <a:r>
              <a:rPr lang="ja-JP" altLang="ja-JP" dirty="0">
                <a:latin typeface="Meiryo UI" panose="020B0604030504040204" pitchFamily="50" charset="-128"/>
                <a:ea typeface="Meiryo UI" panose="020B0604030504040204" pitchFamily="50" charset="-128"/>
              </a:rPr>
              <a:t>していること</a:t>
            </a:r>
            <a:r>
              <a:rPr lang="ja-JP" altLang="en-US" dirty="0">
                <a:latin typeface="Meiryo UI" panose="020B0604030504040204" pitchFamily="50" charset="-128"/>
                <a:ea typeface="Meiryo UI" panose="020B0604030504040204" pitchFamily="50" charset="-128"/>
              </a:rPr>
              <a:t>（</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marL="216000" indent="-457200">
              <a:lnSpc>
                <a:spcPts val="1500"/>
              </a:lnSpc>
            </a:pPr>
            <a:r>
              <a:rPr lang="ja-JP" altLang="en-US" dirty="0">
                <a:latin typeface="Meiryo UI" panose="020B0604030504040204" pitchFamily="50" charset="-128"/>
                <a:ea typeface="Meiryo UI" panose="020B0604030504040204" pitchFamily="50" charset="-128"/>
              </a:rPr>
              <a:t>③　生徒が、高等学校等就学支援金又は高校生等新修学支援金の支給を受ける資格を有する者、</a:t>
            </a:r>
            <a:endParaRPr lang="en-US" altLang="ja-JP" dirty="0">
              <a:latin typeface="Meiryo UI" panose="020B0604030504040204" pitchFamily="50" charset="-128"/>
              <a:ea typeface="Meiryo UI" panose="020B0604030504040204" pitchFamily="50" charset="-128"/>
            </a:endParaRPr>
          </a:p>
          <a:p>
            <a:pPr marL="216000" indent="-457200">
              <a:lnSpc>
                <a:spcPts val="1500"/>
              </a:lnSpc>
            </a:pPr>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もしくは高等学校等学び直し支援金の支給対象となる者であること</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④　生徒が、高等学校等就学支援金又は高校生等新修学支援金の支給対象校に在学し、休学していないこと</a:t>
            </a:r>
            <a:endParaRPr lang="en-US" altLang="ja-JP" dirty="0">
              <a:latin typeface="Meiryo UI" panose="020B0604030504040204" pitchFamily="50" charset="-128"/>
              <a:ea typeface="Meiryo UI" panose="020B0604030504040204" pitchFamily="50" charset="-128"/>
            </a:endParaRPr>
          </a:p>
          <a:p>
            <a:pPr marL="216000" indent="-457200">
              <a:lnSpc>
                <a:spcPts val="1500"/>
              </a:lnSpc>
            </a:pPr>
            <a:r>
              <a:rPr lang="ja-JP" altLang="en-US" dirty="0">
                <a:latin typeface="Meiryo UI" panose="020B0604030504040204" pitchFamily="50" charset="-128"/>
                <a:ea typeface="Meiryo UI" panose="020B0604030504040204" pitchFamily="50" charset="-128"/>
              </a:rPr>
              <a:t>　（令和９年３月１日までに復学した場合は支給対象となりますので、復学日までに大阪府（裏面問合せ先参照）にお問い  合わせください。）</a:t>
            </a:r>
            <a:endParaRPr lang="en-US" altLang="ja-JP" dirty="0">
              <a:latin typeface="Meiryo UI" panose="020B0604030504040204" pitchFamily="50" charset="-128"/>
              <a:ea typeface="Meiryo UI" panose="020B0604030504040204" pitchFamily="50" charset="-128"/>
            </a:endParaRPr>
          </a:p>
        </p:txBody>
      </p:sp>
      <p:graphicFrame>
        <p:nvGraphicFramePr>
          <p:cNvPr id="37" name="表 36">
            <a:extLst>
              <a:ext uri="{FF2B5EF4-FFF2-40B4-BE49-F238E27FC236}">
                <a16:creationId xmlns:a16="http://schemas.microsoft.com/office/drawing/2014/main" id="{3D87AA5B-5696-443A-B772-32B401BA8D7D}"/>
              </a:ext>
            </a:extLst>
          </p:cNvPr>
          <p:cNvGraphicFramePr>
            <a:graphicFrameLocks noGrp="1"/>
          </p:cNvGraphicFramePr>
          <p:nvPr>
            <p:extLst>
              <p:ext uri="{D42A27DB-BD31-4B8C-83A1-F6EECF244321}">
                <p14:modId xmlns:p14="http://schemas.microsoft.com/office/powerpoint/2010/main" val="1687065943"/>
              </p:ext>
            </p:extLst>
          </p:nvPr>
        </p:nvGraphicFramePr>
        <p:xfrm>
          <a:off x="216261" y="5015034"/>
          <a:ext cx="6643918" cy="2093707"/>
        </p:xfrm>
        <a:graphic>
          <a:graphicData uri="http://schemas.openxmlformats.org/drawingml/2006/table">
            <a:tbl>
              <a:tblPr/>
              <a:tblGrid>
                <a:gridCol w="561205">
                  <a:extLst>
                    <a:ext uri="{9D8B030D-6E8A-4147-A177-3AD203B41FA5}">
                      <a16:colId xmlns:a16="http://schemas.microsoft.com/office/drawing/2014/main" val="182547512"/>
                    </a:ext>
                  </a:extLst>
                </a:gridCol>
                <a:gridCol w="4333014">
                  <a:extLst>
                    <a:ext uri="{9D8B030D-6E8A-4147-A177-3AD203B41FA5}">
                      <a16:colId xmlns:a16="http://schemas.microsoft.com/office/drawing/2014/main" val="1351205939"/>
                    </a:ext>
                  </a:extLst>
                </a:gridCol>
                <a:gridCol w="949960">
                  <a:extLst>
                    <a:ext uri="{9D8B030D-6E8A-4147-A177-3AD203B41FA5}">
                      <a16:colId xmlns:a16="http://schemas.microsoft.com/office/drawing/2014/main" val="1840863913"/>
                    </a:ext>
                  </a:extLst>
                </a:gridCol>
                <a:gridCol w="799739">
                  <a:extLst>
                    <a:ext uri="{9D8B030D-6E8A-4147-A177-3AD203B41FA5}">
                      <a16:colId xmlns:a16="http://schemas.microsoft.com/office/drawing/2014/main" val="2712701543"/>
                    </a:ext>
                  </a:extLst>
                </a:gridCol>
              </a:tblGrid>
              <a:tr h="309113">
                <a:tc rowSpan="2" grid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対象生徒の世帯区分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2">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給付金額</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37088523"/>
                  </a:ext>
                </a:extLst>
              </a:tr>
              <a:tr h="185984">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全日制・定時制</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通信制</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0269411"/>
                  </a:ext>
                </a:extLst>
              </a:tr>
              <a:tr h="323253">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生活保護</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生業扶助）の受給世帯</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52,600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696870663"/>
                  </a:ext>
                </a:extLst>
              </a:tr>
              <a:tr h="320028">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令和８年度の所得割が</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非課税の世帯</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152,000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3971793"/>
                  </a:ext>
                </a:extLst>
              </a:tr>
              <a:tr h="470448">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円以上</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105,500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の世帯</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50,670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a:solidFill>
                            <a:srgbClr val="000000"/>
                          </a:solidFill>
                          <a:effectLst/>
                          <a:latin typeface="Meiryo UI" panose="020B0604030504040204" pitchFamily="50" charset="-128"/>
                          <a:ea typeface="Meiryo UI" panose="020B0604030504040204" pitchFamily="50" charset="-128"/>
                        </a:rPr>
                        <a:t>17,370</a:t>
                      </a:r>
                      <a:r>
                        <a:rPr lang="ja-JP" altLang="en-US" sz="1050" b="1" i="0" u="none" strike="noStrike">
                          <a:solidFill>
                            <a:srgbClr val="000000"/>
                          </a:solidFill>
                          <a:effectLst/>
                          <a:latin typeface="Meiryo UI" panose="020B0604030504040204" pitchFamily="50" charset="-128"/>
                          <a:ea typeface="Meiryo UI" panose="020B0604030504040204" pitchFamily="50" charset="-128"/>
                        </a:rPr>
                        <a:t>円</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endParaRP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0141609"/>
                  </a:ext>
                </a:extLst>
              </a:tr>
              <a:tr h="484881">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105,500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円以上</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182,500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の世帯</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38,000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13,030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4189729"/>
                  </a:ext>
                </a:extLst>
              </a:tr>
            </a:tbl>
          </a:graphicData>
        </a:graphic>
      </p:graphicFrame>
      <p:sp>
        <p:nvSpPr>
          <p:cNvPr id="2" name="テキスト ボックス 1">
            <a:extLst>
              <a:ext uri="{FF2B5EF4-FFF2-40B4-BE49-F238E27FC236}">
                <a16:creationId xmlns:a16="http://schemas.microsoft.com/office/drawing/2014/main" id="{B60CE5D1-707B-45A0-9425-A85FACB24C07}"/>
              </a:ext>
            </a:extLst>
          </p:cNvPr>
          <p:cNvSpPr txBox="1"/>
          <p:nvPr/>
        </p:nvSpPr>
        <p:spPr>
          <a:xfrm>
            <a:off x="0" y="7147406"/>
            <a:ext cx="5090160" cy="246221"/>
          </a:xfrm>
          <a:prstGeom prst="rect">
            <a:avLst/>
          </a:prstGeom>
          <a:noFill/>
        </p:spPr>
        <p:txBody>
          <a:bodyPr wrap="square" rtlCol="0">
            <a:spAutoFit/>
          </a:bodyPr>
          <a:lstStyle/>
          <a:p>
            <a:pPr algn="ct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世帯区分３、世帯区分４は就学支援金新制度又は学び直し支援金新制度の対象者のみ。</a:t>
            </a:r>
          </a:p>
        </p:txBody>
      </p:sp>
    </p:spTree>
    <p:extLst>
      <p:ext uri="{BB962C8B-B14F-4D97-AF65-F5344CB8AC3E}">
        <p14:creationId xmlns:p14="http://schemas.microsoft.com/office/powerpoint/2010/main" val="1657319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グループ化 45"/>
          <p:cNvGrpSpPr/>
          <p:nvPr/>
        </p:nvGrpSpPr>
        <p:grpSpPr>
          <a:xfrm>
            <a:off x="250031" y="32747"/>
            <a:ext cx="6659044" cy="360000"/>
            <a:chOff x="308830" y="1665527"/>
            <a:chExt cx="6659044" cy="346656"/>
          </a:xfrm>
        </p:grpSpPr>
        <p:sp>
          <p:nvSpPr>
            <p:cNvPr id="47" name="Line 6"/>
            <p:cNvSpPr>
              <a:spLocks noChangeShapeType="1"/>
            </p:cNvSpPr>
            <p:nvPr/>
          </p:nvSpPr>
          <p:spPr bwMode="auto">
            <a:xfrm>
              <a:off x="309746" y="1960426"/>
              <a:ext cx="6658128"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48" name="AutoShape 7"/>
            <p:cNvSpPr>
              <a:spLocks noChangeArrowheads="1"/>
            </p:cNvSpPr>
            <p:nvPr/>
          </p:nvSpPr>
          <p:spPr bwMode="auto">
            <a:xfrm>
              <a:off x="308830" y="1665527"/>
              <a:ext cx="2159377" cy="346656"/>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申請に必要な書類</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pSp>
        <p:nvGrpSpPr>
          <p:cNvPr id="83" name="グループ化 82"/>
          <p:cNvGrpSpPr/>
          <p:nvPr/>
        </p:nvGrpSpPr>
        <p:grpSpPr>
          <a:xfrm>
            <a:off x="225069" y="6618830"/>
            <a:ext cx="6658127" cy="307838"/>
            <a:chOff x="281279" y="1596921"/>
            <a:chExt cx="6658127" cy="346656"/>
          </a:xfrm>
        </p:grpSpPr>
        <p:sp>
          <p:nvSpPr>
            <p:cNvPr id="87" name="Line 6"/>
            <p:cNvSpPr>
              <a:spLocks noChangeShapeType="1"/>
            </p:cNvSpPr>
            <p:nvPr/>
          </p:nvSpPr>
          <p:spPr bwMode="auto">
            <a:xfrm>
              <a:off x="281279" y="1883214"/>
              <a:ext cx="6658127"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0" name="AutoShape 7"/>
            <p:cNvSpPr>
              <a:spLocks noChangeArrowheads="1"/>
            </p:cNvSpPr>
            <p:nvPr/>
          </p:nvSpPr>
          <p:spPr bwMode="auto">
            <a:xfrm>
              <a:off x="283395" y="1596921"/>
              <a:ext cx="1178579" cy="346656"/>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b="1" dirty="0">
                  <a:solidFill>
                    <a:schemeClr val="bg1"/>
                  </a:solidFill>
                  <a:latin typeface="Meiryo UI" panose="020B0604030504040204" pitchFamily="50" charset="-128"/>
                  <a:ea typeface="Meiryo UI" panose="020B0604030504040204" pitchFamily="50" charset="-128"/>
                  <a:cs typeface="ＭＳ Ｐゴシック" pitchFamily="50" charset="-128"/>
                </a:rPr>
                <a:t>送付先</a:t>
              </a:r>
              <a:endParaRPr kumimoji="1" lang="ja-JP"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84" name="Text Box 4"/>
          <p:cNvSpPr txBox="1">
            <a:spLocks noChangeArrowheads="1"/>
          </p:cNvSpPr>
          <p:nvPr/>
        </p:nvSpPr>
        <p:spPr bwMode="auto">
          <a:xfrm>
            <a:off x="266032" y="7342815"/>
            <a:ext cx="6453408" cy="511113"/>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ct val="96000"/>
              </a:lnSpc>
              <a:spcBef>
                <a:spcPct val="0"/>
              </a:spcBef>
              <a:spcAft>
                <a:spcPct val="0"/>
              </a:spcAft>
            </a:pPr>
            <a:r>
              <a:rPr lang="ja-JP" altLang="en-US" sz="1400" b="1" dirty="0">
                <a:latin typeface="Meiryo UI" panose="020B0604030504040204" pitchFamily="50" charset="-128"/>
                <a:ea typeface="Meiryo UI" panose="020B0604030504040204" pitchFamily="50" charset="-128"/>
                <a:cs typeface="ＭＳ Ｐゴシック" pitchFamily="50" charset="-128"/>
              </a:rPr>
              <a:t>〒</a:t>
            </a:r>
            <a:r>
              <a:rPr lang="en-US" altLang="ja-JP" sz="1400" b="1" i="0" dirty="0">
                <a:solidFill>
                  <a:srgbClr val="252B2B"/>
                </a:solidFill>
                <a:effectLst/>
                <a:latin typeface="Meiryo UI" panose="020B0604030504040204" pitchFamily="50" charset="-128"/>
                <a:ea typeface="Meiryo UI" panose="020B0604030504040204" pitchFamily="50" charset="-128"/>
              </a:rPr>
              <a:t>564-0051</a:t>
            </a:r>
            <a:r>
              <a:rPr lang="ja-JP" altLang="en-US" sz="1400" b="1" dirty="0">
                <a:latin typeface="Meiryo UI" panose="020B0604030504040204" pitchFamily="50" charset="-128"/>
                <a:ea typeface="Meiryo UI" panose="020B0604030504040204" pitchFamily="50" charset="-128"/>
                <a:cs typeface="ＭＳ Ｐゴシック" pitchFamily="50" charset="-128"/>
              </a:rPr>
              <a:t>　　</a:t>
            </a:r>
            <a:r>
              <a:rPr lang="ja-JP"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吹田市豊津町</a:t>
            </a:r>
            <a:r>
              <a:rPr lang="en-US"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9-1</a:t>
            </a:r>
            <a:r>
              <a:rPr lang="ja-JP"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EDGE</a:t>
            </a:r>
            <a:r>
              <a:rPr lang="ja-JP"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江坂　</a:t>
            </a:r>
            <a:endParaRPr lang="en-US"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endParaRPr>
          </a:p>
          <a:p>
            <a:pPr fontAlgn="base">
              <a:lnSpc>
                <a:spcPct val="96000"/>
              </a:lnSpc>
              <a:spcBef>
                <a:spcPct val="0"/>
              </a:spcBef>
              <a:spcAft>
                <a:spcPct val="0"/>
              </a:spcAft>
            </a:pPr>
            <a:r>
              <a:rPr lang="ja-JP" altLang="en-US" sz="1400" b="1" dirty="0">
                <a:effectLst/>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大阪府私立奨学のための給付金　申請事務局</a:t>
            </a:r>
            <a:r>
              <a:rPr lang="en-US" altLang="ja-JP" sz="1400" b="1"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400" b="1" dirty="0">
                <a:effectLst/>
                <a:latin typeface="Meiryo UI" panose="020B0604030504040204" pitchFamily="50" charset="-128"/>
                <a:ea typeface="Meiryo UI" panose="020B0604030504040204" pitchFamily="50" charset="-128"/>
                <a:cs typeface="ＭＳ Ｐゴシック" panose="020B0600070205080204" pitchFamily="50" charset="-128"/>
              </a:rPr>
              <a:t>　宛</a:t>
            </a:r>
            <a:endParaRPr lang="ja-JP" altLang="en-US" sz="1400" b="1" dirty="0">
              <a:latin typeface="Meiryo UI" panose="020B0604030504040204" pitchFamily="50" charset="-128"/>
              <a:ea typeface="Meiryo UI" panose="020B0604030504040204" pitchFamily="50" charset="-128"/>
              <a:cs typeface="ＭＳ Ｐゴシック" pitchFamily="50" charset="-128"/>
            </a:endParaRPr>
          </a:p>
        </p:txBody>
      </p:sp>
      <p:grpSp>
        <p:nvGrpSpPr>
          <p:cNvPr id="40" name="グループ化 39"/>
          <p:cNvGrpSpPr/>
          <p:nvPr/>
        </p:nvGrpSpPr>
        <p:grpSpPr>
          <a:xfrm>
            <a:off x="214267" y="8453573"/>
            <a:ext cx="6660000" cy="256235"/>
            <a:chOff x="270229" y="1254257"/>
            <a:chExt cx="6660000" cy="346656"/>
          </a:xfrm>
        </p:grpSpPr>
        <p:sp>
          <p:nvSpPr>
            <p:cNvPr id="44" name="Line 6"/>
            <p:cNvSpPr>
              <a:spLocks noChangeShapeType="1"/>
            </p:cNvSpPr>
            <p:nvPr/>
          </p:nvSpPr>
          <p:spPr bwMode="auto">
            <a:xfrm>
              <a:off x="270229" y="1572355"/>
              <a:ext cx="666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latin typeface="Meiryo UI" panose="020B0604030504040204" pitchFamily="50" charset="-128"/>
                <a:ea typeface="Meiryo UI" panose="020B0604030504040204" pitchFamily="50" charset="-128"/>
              </a:endParaRPr>
            </a:p>
          </p:txBody>
        </p:sp>
        <p:sp>
          <p:nvSpPr>
            <p:cNvPr id="45" name="AutoShape 7"/>
            <p:cNvSpPr>
              <a:spLocks noChangeArrowheads="1"/>
            </p:cNvSpPr>
            <p:nvPr/>
          </p:nvSpPr>
          <p:spPr bwMode="auto">
            <a:xfrm>
              <a:off x="270229" y="1254257"/>
              <a:ext cx="1376789" cy="346656"/>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b="1" dirty="0">
                  <a:solidFill>
                    <a:schemeClr val="bg1"/>
                  </a:solidFill>
                  <a:latin typeface="Meiryo UI" panose="020B0604030504040204" pitchFamily="50" charset="-128"/>
                  <a:ea typeface="Meiryo UI" panose="020B0604030504040204" pitchFamily="50" charset="-128"/>
                  <a:cs typeface="ＭＳ Ｐゴシック" pitchFamily="50" charset="-128"/>
                </a:rPr>
                <a:t>問合せ先</a:t>
              </a:r>
              <a:endParaRPr kumimoji="1" lang="ja-JP" sz="16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49" name="Text Box 4"/>
          <p:cNvSpPr txBox="1">
            <a:spLocks noChangeArrowheads="1"/>
          </p:cNvSpPr>
          <p:nvPr/>
        </p:nvSpPr>
        <p:spPr bwMode="auto">
          <a:xfrm>
            <a:off x="139167" y="9235276"/>
            <a:ext cx="6580273" cy="739118"/>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ts val="1080"/>
              </a:lnSpc>
              <a:spcBef>
                <a:spcPct val="0"/>
              </a:spcBef>
              <a:spcAft>
                <a:spcPct val="0"/>
              </a:spcAft>
            </a:pPr>
            <a:r>
              <a:rPr lang="ja-JP" altLang="en-US" sz="1100" dirty="0">
                <a:latin typeface="Meiryo UI" panose="020B0604030504040204" pitchFamily="50" charset="-128"/>
                <a:ea typeface="Meiryo UI" panose="020B0604030504040204" pitchFamily="50" charset="-128"/>
                <a:cs typeface="ＭＳ Ｐゴシック" pitchFamily="50" charset="-128"/>
              </a:rPr>
              <a:t>●大阪府ホームページ　「大阪府私立高等学校等奨学のための給付金について」</a:t>
            </a:r>
            <a:endParaRPr lang="en-US" altLang="ja-JP" sz="1100" dirty="0">
              <a:latin typeface="Meiryo UI" panose="020B0604030504040204" pitchFamily="50" charset="-128"/>
              <a:ea typeface="Meiryo UI" panose="020B0604030504040204" pitchFamily="50" charset="-128"/>
              <a:cs typeface="ＭＳ Ｐゴシック" pitchFamily="50" charset="-128"/>
            </a:endParaRPr>
          </a:p>
          <a:p>
            <a:pPr fontAlgn="base">
              <a:lnSpc>
                <a:spcPts val="1080"/>
              </a:lnSpc>
              <a:spcBef>
                <a:spcPct val="0"/>
              </a:spcBef>
              <a:spcAft>
                <a:spcPct val="0"/>
              </a:spcAft>
            </a:pPr>
            <a:r>
              <a:rPr lang="ja-JP" altLang="en-US" sz="1100" dirty="0">
                <a:latin typeface="Meiryo UI" panose="020B0604030504040204" pitchFamily="50" charset="-128"/>
                <a:ea typeface="Meiryo UI" panose="020B0604030504040204" pitchFamily="50" charset="-128"/>
                <a:cs typeface="ＭＳ Ｐゴシック" pitchFamily="50" charset="-128"/>
              </a:rPr>
              <a:t>　 </a:t>
            </a:r>
            <a:r>
              <a:rPr lang="en-US" altLang="ja-JP" sz="1100" dirty="0">
                <a:latin typeface="Meiryo UI" panose="020B0604030504040204" pitchFamily="50" charset="-128"/>
                <a:ea typeface="Meiryo UI" panose="020B0604030504040204" pitchFamily="50" charset="-128"/>
                <a:cs typeface="ＭＳ Ｐゴシック" pitchFamily="50" charset="-128"/>
                <a:hlinkClick r:id="rId2"/>
              </a:rPr>
              <a:t>https://www.pref.osaka.lg.jp/shigaku/shigakumushouka/syougaku_kyuuhu.html</a:t>
            </a:r>
            <a:endParaRPr lang="en-US" altLang="ja-JP" sz="1100" dirty="0">
              <a:latin typeface="Meiryo UI" panose="020B0604030504040204" pitchFamily="50" charset="-128"/>
              <a:ea typeface="Meiryo UI" panose="020B0604030504040204" pitchFamily="50" charset="-128"/>
              <a:cs typeface="ＭＳ Ｐゴシック" pitchFamily="50" charset="-128"/>
            </a:endParaRPr>
          </a:p>
          <a:p>
            <a:pPr fontAlgn="base">
              <a:lnSpc>
                <a:spcPts val="1080"/>
              </a:lnSpc>
              <a:spcBef>
                <a:spcPct val="0"/>
              </a:spcBef>
              <a:spcAft>
                <a:spcPct val="0"/>
              </a:spcAft>
            </a:pPr>
            <a:r>
              <a:rPr lang="ja-JP" altLang="en-US" sz="800" dirty="0">
                <a:latin typeface="Meiryo UI" panose="020B0604030504040204" pitchFamily="50" charset="-128"/>
                <a:ea typeface="Meiryo UI" panose="020B0604030504040204" pitchFamily="50" charset="-128"/>
                <a:cs typeface="ＭＳ Ｐゴシック" pitchFamily="50" charset="-128"/>
              </a:rPr>
              <a:t>　　　　　　　　　　　　　　　　　　　　　　　　　　　　　　　　　　　　　　　　　　　　　　　　　　　　　　　　　　　　　　　　　　　　　　　　携帯、スマートフォンから→</a:t>
            </a:r>
            <a:r>
              <a:rPr lang="ja-JP" altLang="en-US" sz="1050" dirty="0">
                <a:latin typeface="Meiryo UI" panose="020B0604030504040204" pitchFamily="50" charset="-128"/>
                <a:ea typeface="Meiryo UI" panose="020B0604030504040204" pitchFamily="50" charset="-128"/>
                <a:cs typeface="ＭＳ Ｐゴシック" pitchFamily="50" charset="-128"/>
              </a:rPr>
              <a:t>　　　　　　　　　　　　　　　　　　　</a:t>
            </a:r>
            <a:endParaRPr lang="en-US" altLang="ja-JP" sz="1050" dirty="0">
              <a:latin typeface="Meiryo UI" panose="020B0604030504040204" pitchFamily="50" charset="-128"/>
              <a:ea typeface="Meiryo UI" panose="020B0604030504040204" pitchFamily="50" charset="-128"/>
              <a:cs typeface="ＭＳ Ｐゴシック" pitchFamily="50" charset="-128"/>
            </a:endParaRPr>
          </a:p>
          <a:p>
            <a:pPr fontAlgn="base">
              <a:lnSpc>
                <a:spcPts val="1080"/>
              </a:lnSpc>
              <a:spcBef>
                <a:spcPct val="0"/>
              </a:spcBef>
              <a:spcAft>
                <a:spcPct val="0"/>
              </a:spcAft>
            </a:pPr>
            <a:endParaRPr lang="ja-JP" altLang="en-US" sz="1000" dirty="0">
              <a:latin typeface="Meiryo UI" panose="020B0604030504040204" pitchFamily="50" charset="-128"/>
              <a:ea typeface="Meiryo UI" panose="020B0604030504040204" pitchFamily="50" charset="-128"/>
              <a:cs typeface="ＭＳ Ｐゴシック" pitchFamily="50" charset="-128"/>
            </a:endParaRPr>
          </a:p>
        </p:txBody>
      </p:sp>
      <p:sp>
        <p:nvSpPr>
          <p:cNvPr id="52" name="テキスト ボックス 51"/>
          <p:cNvSpPr txBox="1"/>
          <p:nvPr/>
        </p:nvSpPr>
        <p:spPr>
          <a:xfrm>
            <a:off x="45313" y="6171808"/>
            <a:ext cx="6658126" cy="348813"/>
          </a:xfrm>
          <a:prstGeom prst="rect">
            <a:avLst/>
          </a:prstGeom>
          <a:noFill/>
        </p:spPr>
        <p:txBody>
          <a:bodyPr wrap="square" rtlCol="0">
            <a:spAutoFit/>
          </a:bodyPr>
          <a:lstStyle/>
          <a:p>
            <a:pPr>
              <a:lnSpc>
                <a:spcPts val="1000"/>
              </a:lnSpc>
            </a:pPr>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保護者等全員の課税額を証明する書類が提出できない場合（例：海外単身赴任の場合等）については、給付金を受け取　　</a:t>
            </a:r>
            <a:endParaRPr lang="en-US" altLang="ja-JP" sz="1000" dirty="0">
              <a:latin typeface="Meiryo UI" panose="020B0604030504040204" pitchFamily="50" charset="-128"/>
              <a:ea typeface="Meiryo UI" panose="020B0604030504040204" pitchFamily="50" charset="-128"/>
            </a:endParaRPr>
          </a:p>
          <a:p>
            <a:pPr>
              <a:lnSpc>
                <a:spcPts val="1000"/>
              </a:lnSpc>
            </a:pPr>
            <a:r>
              <a:rPr lang="ja-JP" altLang="en-US" sz="1000" dirty="0">
                <a:latin typeface="Meiryo UI" panose="020B0604030504040204" pitchFamily="50" charset="-128"/>
                <a:ea typeface="Meiryo UI" panose="020B0604030504040204" pitchFamily="50" charset="-128"/>
              </a:rPr>
              <a:t>　　 ることができません</a:t>
            </a:r>
            <a:r>
              <a:rPr lang="ja-JP" altLang="en-US" sz="1050" dirty="0">
                <a:latin typeface="Meiryo UI" panose="020B0604030504040204" pitchFamily="50" charset="-128"/>
                <a:ea typeface="Meiryo UI" panose="020B0604030504040204" pitchFamily="50" charset="-128"/>
              </a:rPr>
              <a:t>。</a:t>
            </a:r>
            <a:endParaRPr lang="en-US" altLang="ja-JP" sz="1050" dirty="0">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250786" y="381825"/>
            <a:ext cx="6146203" cy="423193"/>
          </a:xfrm>
          <a:prstGeom prst="rect">
            <a:avLst/>
          </a:prstGeom>
          <a:noFill/>
          <a:ln>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支給を受けようとする保護者等は、下記の書類を申請期限までに提出してください。</a:t>
            </a:r>
            <a:endParaRPr kumimoji="1" lang="en-US" altLang="ja-JP" sz="1050" dirty="0">
              <a:latin typeface="Meiryo UI" panose="020B0604030504040204" pitchFamily="50" charset="-128"/>
              <a:ea typeface="Meiryo UI" panose="020B0604030504040204" pitchFamily="50" charset="-128"/>
            </a:endParaRPr>
          </a:p>
          <a:p>
            <a:r>
              <a:rPr lang="ja-JP" altLang="en-US" sz="1100" u="sng" dirty="0">
                <a:latin typeface="Meiryo UI" panose="020B0604030504040204" pitchFamily="50" charset="-128"/>
                <a:ea typeface="Meiryo UI" panose="020B0604030504040204" pitchFamily="50" charset="-128"/>
              </a:rPr>
              <a:t>下記の区分については、表面の</a:t>
            </a:r>
            <a:r>
              <a:rPr lang="en-US" altLang="ja-JP" sz="1100" b="1" u="sng" dirty="0">
                <a:latin typeface="Meiryo UI" panose="020B0604030504040204" pitchFamily="50" charset="-128"/>
                <a:ea typeface="Meiryo UI" panose="020B0604030504040204" pitchFamily="50" charset="-128"/>
              </a:rPr>
              <a:t>【</a:t>
            </a:r>
            <a:r>
              <a:rPr lang="ja-JP" altLang="en-US" sz="1100" b="1" u="sng" dirty="0">
                <a:latin typeface="Meiryo UI" panose="020B0604030504040204" pitchFamily="50" charset="-128"/>
                <a:ea typeface="Meiryo UI" panose="020B0604030504040204" pitchFamily="50" charset="-128"/>
              </a:rPr>
              <a:t>給付金額</a:t>
            </a:r>
            <a:r>
              <a:rPr lang="en-US" altLang="ja-JP" sz="1100" b="1" u="sng" dirty="0">
                <a:latin typeface="Meiryo UI" panose="020B0604030504040204" pitchFamily="50" charset="-128"/>
                <a:ea typeface="Meiryo UI" panose="020B0604030504040204" pitchFamily="50" charset="-128"/>
              </a:rPr>
              <a:t>】</a:t>
            </a:r>
            <a:r>
              <a:rPr lang="ja-JP" altLang="en-US" sz="1100" u="sng" dirty="0">
                <a:latin typeface="Meiryo UI" panose="020B0604030504040204" pitchFamily="50" charset="-128"/>
                <a:ea typeface="Meiryo UI" panose="020B0604030504040204" pitchFamily="50" charset="-128"/>
              </a:rPr>
              <a:t>をご参照ください。</a:t>
            </a:r>
            <a:endParaRPr kumimoji="1" lang="ja-JP" altLang="en-US" sz="1100" u="sng" dirty="0">
              <a:latin typeface="Meiryo UI" panose="020B0604030504040204" pitchFamily="50" charset="-128"/>
              <a:ea typeface="Meiryo UI" panose="020B0604030504040204" pitchFamily="50" charset="-128"/>
            </a:endParaRPr>
          </a:p>
        </p:txBody>
      </p:sp>
      <p:pic>
        <p:nvPicPr>
          <p:cNvPr id="24" name="図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9520" y="9100221"/>
            <a:ext cx="563675" cy="594283"/>
          </a:xfrm>
          <a:prstGeom prst="rect">
            <a:avLst/>
          </a:prstGeom>
          <a:ln>
            <a:solidFill>
              <a:schemeClr val="tx1"/>
            </a:solidFill>
          </a:ln>
        </p:spPr>
      </p:pic>
      <p:sp>
        <p:nvSpPr>
          <p:cNvPr id="4" name="テキスト ボックス 3">
            <a:extLst>
              <a:ext uri="{FF2B5EF4-FFF2-40B4-BE49-F238E27FC236}">
                <a16:creationId xmlns:a16="http://schemas.microsoft.com/office/drawing/2014/main" id="{7610C7FF-0E7B-474B-A2BE-18153B19117F}"/>
              </a:ext>
            </a:extLst>
          </p:cNvPr>
          <p:cNvSpPr txBox="1"/>
          <p:nvPr/>
        </p:nvSpPr>
        <p:spPr>
          <a:xfrm>
            <a:off x="244845" y="7748862"/>
            <a:ext cx="5897383" cy="1015663"/>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持ち込みによる申請はできません。必ず郵送で申請してください。</a:t>
            </a:r>
            <a:endParaRPr kumimoji="1" lang="en-US" altLang="ja-JP" sz="1000" dirty="0">
              <a:latin typeface="Meiryo UI" panose="020B0604030504040204" pitchFamily="50" charset="-128"/>
              <a:ea typeface="Meiryo UI" panose="020B0604030504040204" pitchFamily="50" charset="-128"/>
            </a:endParaRPr>
          </a:p>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rPr>
              <a:t>普通郵便の場合、追跡確認はできません。また、</a:t>
            </a:r>
            <a:r>
              <a:rPr lang="ja-JP" altLang="en-US" sz="1000" b="1" u="sng" dirty="0">
                <a:latin typeface="Meiryo UI" panose="020B0604030504040204" pitchFamily="50" charset="-128"/>
                <a:ea typeface="Meiryo UI" panose="020B0604030504040204" pitchFamily="50" charset="-128"/>
              </a:rPr>
              <a:t>電話問合せによる到達確認にも対応できません。</a:t>
            </a:r>
            <a:endParaRPr lang="en-US" altLang="ja-JP" sz="1000" b="1" u="sng" dirty="0">
              <a:latin typeface="Meiryo UI" panose="020B0604030504040204" pitchFamily="50" charset="-128"/>
              <a:ea typeface="Meiryo UI" panose="020B0604030504040204" pitchFamily="50" charset="-128"/>
            </a:endParaRPr>
          </a:p>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郵便事故等が心配な方は、レターパックもしくは簡易書留等による郵便をご利用ください。</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（郵便局</a:t>
            </a:r>
            <a:r>
              <a:rPr lang="en-US" altLang="ja-JP" sz="1000" dirty="0">
                <a:latin typeface="Meiryo UI" panose="020B0604030504040204" pitchFamily="50" charset="-128"/>
                <a:ea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rPr>
              <a:t>等において到達までの追跡が可能です。）</a:t>
            </a:r>
            <a:endParaRPr lang="ja-JP" altLang="en-US" sz="1000" dirty="0">
              <a:effectLst/>
              <a:latin typeface="Meiryo UI" panose="020B0604030504040204" pitchFamily="50" charset="-128"/>
              <a:ea typeface="Meiryo UI" panose="020B0604030504040204" pitchFamily="50" charset="-128"/>
            </a:endParaRPr>
          </a:p>
          <a:p>
            <a:endParaRPr lang="ja-JP" altLang="en-US" sz="1000" b="1" u="sng" dirty="0">
              <a:effectLst/>
              <a:latin typeface="Meiryo UI" panose="020B0604030504040204" pitchFamily="50" charset="-128"/>
              <a:ea typeface="Meiryo UI" panose="020B0604030504040204" pitchFamily="50" charset="-128"/>
            </a:endParaRPr>
          </a:p>
          <a:p>
            <a:endParaRPr kumimoji="1" lang="ja-JP" altLang="en-US" sz="1000" dirty="0">
              <a:latin typeface="Meiryo UI" panose="020B0604030504040204" pitchFamily="50" charset="-128"/>
              <a:ea typeface="Meiryo UI" panose="020B0604030504040204" pitchFamily="50" charset="-128"/>
            </a:endParaRPr>
          </a:p>
        </p:txBody>
      </p:sp>
      <p:graphicFrame>
        <p:nvGraphicFramePr>
          <p:cNvPr id="8" name="表 7">
            <a:extLst>
              <a:ext uri="{FF2B5EF4-FFF2-40B4-BE49-F238E27FC236}">
                <a16:creationId xmlns:a16="http://schemas.microsoft.com/office/drawing/2014/main" id="{100C6D0B-7A14-4DD6-8BE4-8FAB91568FFE}"/>
              </a:ext>
            </a:extLst>
          </p:cNvPr>
          <p:cNvGraphicFramePr>
            <a:graphicFrameLocks noGrp="1"/>
          </p:cNvGraphicFramePr>
          <p:nvPr>
            <p:extLst>
              <p:ext uri="{D42A27DB-BD31-4B8C-83A1-F6EECF244321}">
                <p14:modId xmlns:p14="http://schemas.microsoft.com/office/powerpoint/2010/main" val="419900500"/>
              </p:ext>
            </p:extLst>
          </p:nvPr>
        </p:nvGraphicFramePr>
        <p:xfrm>
          <a:off x="141514" y="846522"/>
          <a:ext cx="6966422" cy="5258763"/>
        </p:xfrm>
        <a:graphic>
          <a:graphicData uri="http://schemas.openxmlformats.org/drawingml/2006/table">
            <a:tbl>
              <a:tblPr/>
              <a:tblGrid>
                <a:gridCol w="1687286">
                  <a:extLst>
                    <a:ext uri="{9D8B030D-6E8A-4147-A177-3AD203B41FA5}">
                      <a16:colId xmlns:a16="http://schemas.microsoft.com/office/drawing/2014/main" val="3271914746"/>
                    </a:ext>
                  </a:extLst>
                </a:gridCol>
                <a:gridCol w="5279136">
                  <a:extLst>
                    <a:ext uri="{9D8B030D-6E8A-4147-A177-3AD203B41FA5}">
                      <a16:colId xmlns:a16="http://schemas.microsoft.com/office/drawing/2014/main" val="972576429"/>
                    </a:ext>
                  </a:extLst>
                </a:gridCol>
              </a:tblGrid>
              <a:tr h="472073">
                <a:tc rowSpan="4">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全世帯区分共通</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1600" b="1" i="0" u="none" strike="noStrike" dirty="0">
                          <a:solidFill>
                            <a:srgbClr val="000000"/>
                          </a:solidFill>
                          <a:effectLst/>
                          <a:latin typeface="Meiryo UI" panose="020B0604030504040204" pitchFamily="50" charset="-128"/>
                          <a:ea typeface="Meiryo UI" panose="020B0604030504040204" pitchFamily="50" charset="-128"/>
                        </a:rPr>
                        <a:t>●奨学のための給付金　受給申請書（様式第</a:t>
                      </a:r>
                      <a:r>
                        <a:rPr lang="en-US" altLang="ja-JP" sz="1600" b="1"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600" b="1" i="0" u="none" strike="noStrike" dirty="0">
                          <a:solidFill>
                            <a:srgbClr val="000000"/>
                          </a:solidFill>
                          <a:effectLst/>
                          <a:latin typeface="Meiryo UI" panose="020B0604030504040204" pitchFamily="50" charset="-128"/>
                          <a:ea typeface="Meiryo UI" panose="020B0604030504040204" pitchFamily="50" charset="-128"/>
                        </a:rPr>
                        <a:t>号の２）</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2578069"/>
                  </a:ext>
                </a:extLst>
              </a:tr>
              <a:tr h="837723">
                <a:tc vMerge="1">
                  <a:txBody>
                    <a:bodyPr/>
                    <a:lstStyle/>
                    <a:p>
                      <a:endParaRPr kumimoji="1" lang="ja-JP" altLang="en-US"/>
                    </a:p>
                  </a:txBody>
                  <a:tcPr/>
                </a:tc>
                <a:tc>
                  <a:txBody>
                    <a:bodyPr/>
                    <a:lstStyle/>
                    <a:p>
                      <a:pPr marL="108000" indent="-457200" algn="l" rtl="0" fontAlgn="t"/>
                      <a:r>
                        <a:rPr lang="en-US" altLang="ja-JP" sz="900" b="1" i="0" u="sng" strike="noStrike" dirty="0">
                          <a:solidFill>
                            <a:srgbClr val="000000"/>
                          </a:solidFill>
                          <a:effectLst/>
                          <a:latin typeface="Meiryo UI" panose="020B0604030504040204" pitchFamily="50" charset="-128"/>
                          <a:ea typeface="Meiryo UI" panose="020B0604030504040204" pitchFamily="50" charset="-128"/>
                        </a:rPr>
                        <a:t>※</a:t>
                      </a:r>
                      <a:r>
                        <a:rPr lang="ja-JP" altLang="en-US" sz="900" b="1" i="0" u="sng" strike="noStrike" dirty="0">
                          <a:solidFill>
                            <a:srgbClr val="000000"/>
                          </a:solidFill>
                          <a:effectLst/>
                          <a:latin typeface="Meiryo UI" panose="020B0604030504040204" pitchFamily="50" charset="-128"/>
                          <a:ea typeface="Meiryo UI" panose="020B0604030504040204" pitchFamily="50" charset="-128"/>
                        </a:rPr>
                        <a:t>受給申請書にある在学証明書は必ず記入してください。</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marL="108000" indent="-457200" algn="l" rtl="0" fontAlgn="t"/>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（学校任意の在学証明書は、</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令和８年７月１日時点</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のものでなければならず、併せて</a:t>
                      </a:r>
                      <a:r>
                        <a:rPr lang="ja-JP" altLang="en-US" sz="900" b="1" i="0" u="sng" strike="noStrike" dirty="0">
                          <a:solidFill>
                            <a:srgbClr val="000000"/>
                          </a:solidFill>
                          <a:effectLst/>
                          <a:latin typeface="Meiryo UI" panose="020B0604030504040204" pitchFamily="50" charset="-128"/>
                          <a:ea typeface="Meiryo UI" panose="020B0604030504040204" pitchFamily="50" charset="-128"/>
                        </a:rPr>
                        <a:t>就学支援金等の認定通知書を提出してください。</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marL="108000" indent="-457200" algn="l" rtl="0" fontAlgn="t"/>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受給申請書の提出後に、申請者の変更（例：離婚・死別等による親権者の変更）、申請者の住所や連絡先に変更があった場合、大阪府のホームページから申請事項変更届（様式第２号）の用紙を出力し、大阪府に提出してください。</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82174" marR="5478" marT="5478"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7911116"/>
                  </a:ext>
                </a:extLst>
              </a:tr>
              <a:tr h="421311">
                <a:tc vMerge="1">
                  <a:txBody>
                    <a:bodyPr/>
                    <a:lstStyle/>
                    <a:p>
                      <a:endParaRPr kumimoji="1" lang="ja-JP" altLang="en-US"/>
                    </a:p>
                  </a:txBody>
                  <a:tcPr/>
                </a:tc>
                <a:tc>
                  <a:txBody>
                    <a:bodyPr/>
                    <a:lstStyle/>
                    <a:p>
                      <a:pPr algn="l" rtl="0" fontAlgn="ctr"/>
                      <a:r>
                        <a:rPr lang="ja-JP" altLang="en-US" sz="1600" b="1" i="0" u="none" strike="noStrike" dirty="0">
                          <a:solidFill>
                            <a:srgbClr val="000000"/>
                          </a:solidFill>
                          <a:effectLst/>
                          <a:latin typeface="Meiryo UI" panose="020B0604030504040204" pitchFamily="50" charset="-128"/>
                          <a:ea typeface="Meiryo UI" panose="020B0604030504040204" pitchFamily="50" charset="-128"/>
                        </a:rPr>
                        <a:t>●給付金振込先口座の通帳等の写し</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2230000"/>
                  </a:ext>
                </a:extLst>
              </a:tr>
              <a:tr h="367182">
                <a:tc vMerge="1">
                  <a:txBody>
                    <a:bodyPr/>
                    <a:lstStyle/>
                    <a:p>
                      <a:endParaRPr kumimoji="1" lang="ja-JP" altLang="en-US"/>
                    </a:p>
                  </a:txBody>
                  <a:tcPr/>
                </a:tc>
                <a:tc>
                  <a:txBody>
                    <a:bodyPr/>
                    <a:lstStyle/>
                    <a:p>
                      <a:pPr algn="l"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a:t>
                      </a:r>
                      <a:r>
                        <a:rPr lang="ja-JP" altLang="en-US" sz="900" b="0" i="0" u="none" strike="noStrike">
                          <a:solidFill>
                            <a:srgbClr val="000000"/>
                          </a:solidFill>
                          <a:effectLst/>
                          <a:latin typeface="Meiryo UI" panose="020B0604030504040204" pitchFamily="50" charset="-128"/>
                          <a:ea typeface="Meiryo UI" panose="020B0604030504040204" pitchFamily="50" charset="-128"/>
                        </a:rPr>
                        <a:t>金融機関名、支店名、口座番号、口座名義人がわかるページの写し（ネットバンキング可）を提出してください。</a:t>
                      </a:r>
                    </a:p>
                  </a:txBody>
                  <a:tcPr marL="82174"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9187583"/>
                  </a:ext>
                </a:extLst>
              </a:tr>
              <a:tr h="450185">
                <a:tc rowSpan="3">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世帯区分１</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1600" b="1" i="0" u="none" strike="noStrike" dirty="0">
                          <a:solidFill>
                            <a:srgbClr val="000000"/>
                          </a:solidFill>
                          <a:effectLst/>
                          <a:latin typeface="Meiryo UI" panose="020B0604030504040204" pitchFamily="50" charset="-128"/>
                          <a:ea typeface="Meiryo UI" panose="020B0604030504040204" pitchFamily="50" charset="-128"/>
                        </a:rPr>
                        <a:t>●生活保護受給証明書の原本</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3936660"/>
                  </a:ext>
                </a:extLst>
              </a:tr>
              <a:tr h="166652">
                <a:tc vMerge="1">
                  <a:txBody>
                    <a:bodyPr/>
                    <a:lstStyle/>
                    <a:p>
                      <a:endParaRPr kumimoji="1" lang="ja-JP" altLang="en-US"/>
                    </a:p>
                  </a:txBody>
                  <a:tcPr/>
                </a:tc>
                <a:tc>
                  <a:txBody>
                    <a:bodyPr/>
                    <a:lstStyle/>
                    <a:p>
                      <a:pPr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令和８年７月１日</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以降に発行されたもの</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83391680"/>
                  </a:ext>
                </a:extLst>
              </a:tr>
              <a:tr h="216166">
                <a:tc vMerge="1">
                  <a:txBody>
                    <a:bodyPr/>
                    <a:lstStyle/>
                    <a:p>
                      <a:endParaRPr kumimoji="1" lang="ja-JP" altLang="en-US"/>
                    </a:p>
                  </a:txBody>
                  <a:tcPr/>
                </a:tc>
                <a:tc>
                  <a:txBody>
                    <a:bodyPr/>
                    <a:lstStyle/>
                    <a:p>
                      <a:pPr algn="l"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扶助の種類（生業扶助）・世帯全員の氏名・生年月日・受給期間が記載されたもの</a:t>
                      </a:r>
                    </a:p>
                  </a:txBody>
                  <a:tcPr marL="82174"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2097798"/>
                  </a:ext>
                </a:extLst>
              </a:tr>
              <a:tr h="393164">
                <a:tc rowSpan="4">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世帯区分２～４</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r>
                        <a:rPr lang="ja-JP" altLang="en-US" sz="1600" b="1" i="0" u="none" strike="noStrike" dirty="0">
                          <a:solidFill>
                            <a:srgbClr val="000000"/>
                          </a:solidFill>
                          <a:effectLst/>
                          <a:latin typeface="Meiryo UI" panose="020B0604030504040204" pitchFamily="50" charset="-128"/>
                          <a:ea typeface="Meiryo UI" panose="020B0604030504040204" pitchFamily="50" charset="-128"/>
                        </a:rPr>
                        <a:t>●保護者等全員の課税証明書等</a:t>
                      </a:r>
                    </a:p>
                  </a:txBody>
                  <a:tcPr marL="5478"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6390591"/>
                  </a:ext>
                </a:extLst>
              </a:tr>
              <a:tr h="796674">
                <a:tc vMerge="1">
                  <a:txBody>
                    <a:bodyPr/>
                    <a:lstStyle/>
                    <a:p>
                      <a:endParaRPr kumimoji="1" lang="ja-JP" altLang="en-US"/>
                    </a:p>
                  </a:txBody>
                  <a:tcPr/>
                </a:tc>
                <a:tc>
                  <a:txBody>
                    <a:bodyPr/>
                    <a:lstStyle/>
                    <a:p>
                      <a:pPr algn="l"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下記の書類のいずれか（</a:t>
                      </a: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令和８年度</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のもの）を提出してください。</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・市（町村）民税・道府県民税課税証明書または非課税証明書の原本</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・市（町村）民税・道府県民税非課税通知書の写し</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・市（町村）民税・道府県民税の特別徴収税額の決定通知書の写し</a:t>
                      </a:r>
                      <a:br>
                        <a:rPr lang="ja-JP" altLang="en-US" sz="9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配偶者控除を受けている場合であっても、控除対象配偶者の課税証明書等の提出が必要です。</a:t>
                      </a:r>
                    </a:p>
                  </a:txBody>
                  <a:tcPr marL="82174"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7021608"/>
                  </a:ext>
                </a:extLst>
              </a:tr>
              <a:tr h="424203">
                <a:tc vMerge="1">
                  <a:txBody>
                    <a:bodyPr/>
                    <a:lstStyle/>
                    <a:p>
                      <a:endParaRPr kumimoji="1" lang="ja-JP" altLang="en-US"/>
                    </a:p>
                  </a:txBody>
                  <a:tcPr/>
                </a:tc>
                <a:tc>
                  <a:txBody>
                    <a:bodyPr/>
                    <a:lstStyle/>
                    <a:p>
                      <a:pPr marL="0" marR="0" lvl="0" indent="0" algn="l" defTabSz="946404" rtl="0" eaLnBrk="1" fontAlgn="ctr" latinLnBrk="0" hangingPunct="1">
                        <a:lnSpc>
                          <a:spcPct val="100000"/>
                        </a:lnSpc>
                        <a:spcBef>
                          <a:spcPts val="0"/>
                        </a:spcBef>
                        <a:spcAft>
                          <a:spcPts val="0"/>
                        </a:spcAft>
                        <a:buClrTx/>
                        <a:buSzTx/>
                        <a:buFontTx/>
                        <a:buNone/>
                        <a:tabLst/>
                        <a:defRPr/>
                      </a:pP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2174"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1062728"/>
                  </a:ext>
                </a:extLst>
              </a:tr>
              <a:tr h="713430">
                <a:tc vMerge="1">
                  <a:txBody>
                    <a:bodyPr/>
                    <a:lstStyle/>
                    <a:p>
                      <a:endParaRPr kumimoji="1" lang="ja-JP" altLang="en-US"/>
                    </a:p>
                  </a:txBody>
                  <a:tcPr/>
                </a:tc>
                <a:tc>
                  <a:txBody>
                    <a:bodyPr/>
                    <a:lstStyle/>
                    <a:p>
                      <a:pPr marL="108000" indent="-457200" algn="l"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下記のいずれかに該当する場合に提出してください。</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marL="108000" indent="-457200"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・住民税の課税額等を証明する書類の発行者が大阪府以外の市町村である場合</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marL="108000" indent="-457200" algn="l" rtl="0"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・令和８年７月１日時点で大阪府内に在住しているが、令和８年１月１日時点では他府県に住所を有していた場合</a:t>
                      </a:r>
                    </a:p>
                  </a:txBody>
                  <a:tcPr marL="82174" marR="5478" marT="547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9515095"/>
                  </a:ext>
                </a:extLst>
              </a:tr>
            </a:tbl>
          </a:graphicData>
        </a:graphic>
      </p:graphicFrame>
      <p:sp>
        <p:nvSpPr>
          <p:cNvPr id="2" name="テキスト ボックス 1">
            <a:extLst>
              <a:ext uri="{FF2B5EF4-FFF2-40B4-BE49-F238E27FC236}">
                <a16:creationId xmlns:a16="http://schemas.microsoft.com/office/drawing/2014/main" id="{A4D5E7A6-B683-484D-8AF7-5DD2B3435593}"/>
              </a:ext>
            </a:extLst>
          </p:cNvPr>
          <p:cNvSpPr txBox="1"/>
          <p:nvPr/>
        </p:nvSpPr>
        <p:spPr>
          <a:xfrm>
            <a:off x="139167" y="8764525"/>
            <a:ext cx="7146859"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●大阪府私立奨学のための給付金　申請事務局</a:t>
            </a:r>
            <a:r>
              <a:rPr lang="ja-JP" altLang="en-US" sz="1100" dirty="0">
                <a:latin typeface="Meiryo UI" panose="020B0604030504040204" pitchFamily="50" charset="-128"/>
                <a:ea typeface="Meiryo UI" panose="020B0604030504040204" pitchFamily="50" charset="-128"/>
              </a:rPr>
              <a:t>（令和８年７月１日～令和９年２月</a:t>
            </a:r>
            <a:r>
              <a:rPr lang="en-US" altLang="ja-JP" sz="1100" dirty="0">
                <a:latin typeface="Meiryo UI" panose="020B0604030504040204" pitchFamily="50" charset="-128"/>
                <a:ea typeface="Meiryo UI" panose="020B0604030504040204" pitchFamily="50" charset="-128"/>
              </a:rPr>
              <a:t>26</a:t>
            </a:r>
            <a:r>
              <a:rPr lang="ja-JP" altLang="en-US" sz="1100" dirty="0">
                <a:latin typeface="Meiryo UI" panose="020B0604030504040204" pitchFamily="50" charset="-128"/>
                <a:ea typeface="Meiryo UI" panose="020B0604030504040204" pitchFamily="50" charset="-128"/>
              </a:rPr>
              <a:t>日）</a:t>
            </a:r>
            <a:endParaRPr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電話：</a:t>
            </a:r>
            <a:r>
              <a:rPr kumimoji="1" lang="en-US" altLang="ja-JP" sz="1100" b="1" dirty="0">
                <a:latin typeface="Meiryo UI" panose="020B0604030504040204" pitchFamily="50" charset="-128"/>
                <a:ea typeface="Meiryo UI" panose="020B0604030504040204" pitchFamily="50" charset="-128"/>
              </a:rPr>
              <a:t>0570-010</a:t>
            </a:r>
            <a:r>
              <a:rPr lang="en-US" altLang="ja-JP" sz="1100" b="1" dirty="0">
                <a:latin typeface="Meiryo UI" panose="020B0604030504040204" pitchFamily="50" charset="-128"/>
                <a:ea typeface="Meiryo UI" panose="020B0604030504040204" pitchFamily="50" charset="-128"/>
              </a:rPr>
              <a:t>‐</a:t>
            </a:r>
            <a:r>
              <a:rPr kumimoji="1" lang="en-US" altLang="ja-JP" sz="1100" b="1" dirty="0">
                <a:latin typeface="Meiryo UI" panose="020B0604030504040204" pitchFamily="50" charset="-128"/>
                <a:ea typeface="Meiryo UI" panose="020B0604030504040204" pitchFamily="50" charset="-128"/>
              </a:rPr>
              <a:t>103</a:t>
            </a:r>
            <a:r>
              <a:rPr kumimoji="1" lang="ja-JP" altLang="en-US" sz="1100" dirty="0">
                <a:latin typeface="Meiryo UI" panose="020B0604030504040204" pitchFamily="50" charset="-128"/>
                <a:ea typeface="Meiryo UI" panose="020B0604030504040204" pitchFamily="50" charset="-128"/>
              </a:rPr>
              <a:t>（受付時間　平日９時から</a:t>
            </a:r>
            <a:r>
              <a:rPr lang="en-US" altLang="ja-JP" sz="1100" dirty="0">
                <a:latin typeface="Meiryo UI" panose="020B0604030504040204" pitchFamily="50" charset="-128"/>
                <a:ea typeface="Meiryo UI" panose="020B0604030504040204" pitchFamily="50" charset="-128"/>
              </a:rPr>
              <a:t>18</a:t>
            </a:r>
            <a:r>
              <a:rPr kumimoji="1" lang="ja-JP" altLang="en-US" sz="1100" dirty="0">
                <a:latin typeface="Meiryo UI" panose="020B0604030504040204" pitchFamily="50" charset="-128"/>
                <a:ea typeface="Meiryo UI" panose="020B0604030504040204" pitchFamily="50" charset="-128"/>
              </a:rPr>
              <a:t>時まで）</a:t>
            </a:r>
          </a:p>
        </p:txBody>
      </p:sp>
      <p:sp>
        <p:nvSpPr>
          <p:cNvPr id="5" name="テキスト ボックス 4">
            <a:extLst>
              <a:ext uri="{FF2B5EF4-FFF2-40B4-BE49-F238E27FC236}">
                <a16:creationId xmlns:a16="http://schemas.microsoft.com/office/drawing/2014/main" id="{C835267A-B3DA-4C80-BDF8-29AB9B5A1001}"/>
              </a:ext>
            </a:extLst>
          </p:cNvPr>
          <p:cNvSpPr txBox="1"/>
          <p:nvPr/>
        </p:nvSpPr>
        <p:spPr>
          <a:xfrm>
            <a:off x="1741290" y="5013838"/>
            <a:ext cx="5051563" cy="338554"/>
          </a:xfrm>
          <a:prstGeom prst="rect">
            <a:avLst/>
          </a:prstGeom>
          <a:noFill/>
        </p:spPr>
        <p:txBody>
          <a:bodyPr wrap="square" rtlCol="0">
            <a:spAutoFit/>
          </a:bodyPr>
          <a:lstStyle/>
          <a:p>
            <a:r>
              <a:rPr kumimoji="1" lang="ja-JP" altLang="en-US" sz="1600" b="1">
                <a:latin typeface="Meiryo UI" panose="020B0604030504040204" pitchFamily="50" charset="-128"/>
                <a:ea typeface="Meiryo UI" panose="020B0604030504040204" pitchFamily="50" charset="-128"/>
              </a:rPr>
              <a:t>●住民票の写し（</a:t>
            </a:r>
            <a:r>
              <a:rPr kumimoji="1" lang="ja-JP" altLang="en-US" sz="1600" b="1" dirty="0">
                <a:latin typeface="Meiryo UI" panose="020B0604030504040204" pitchFamily="50" charset="-128"/>
                <a:ea typeface="Meiryo UI" panose="020B0604030504040204" pitchFamily="50" charset="-128"/>
              </a:rPr>
              <a:t>必要な場合のみ）</a:t>
            </a:r>
          </a:p>
        </p:txBody>
      </p:sp>
      <p:sp>
        <p:nvSpPr>
          <p:cNvPr id="6" name="テキスト ボックス 5">
            <a:extLst>
              <a:ext uri="{FF2B5EF4-FFF2-40B4-BE49-F238E27FC236}">
                <a16:creationId xmlns:a16="http://schemas.microsoft.com/office/drawing/2014/main" id="{F01AAC5C-87F5-4602-8FA7-28683D781F07}"/>
              </a:ext>
            </a:extLst>
          </p:cNvPr>
          <p:cNvSpPr txBox="1"/>
          <p:nvPr/>
        </p:nvSpPr>
        <p:spPr>
          <a:xfrm>
            <a:off x="316199" y="6974432"/>
            <a:ext cx="6226208" cy="276999"/>
          </a:xfrm>
          <a:prstGeom prst="rect">
            <a:avLst/>
          </a:prstGeom>
          <a:solidFill>
            <a:schemeClr val="bg1"/>
          </a:solidFill>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下記の送付先に、受給申請書と添付書類を郵送してください。</a:t>
            </a:r>
          </a:p>
        </p:txBody>
      </p:sp>
    </p:spTree>
    <p:extLst>
      <p:ext uri="{BB962C8B-B14F-4D97-AF65-F5344CB8AC3E}">
        <p14:creationId xmlns:p14="http://schemas.microsoft.com/office/powerpoint/2010/main" val="4216375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8545</TotalTime>
  <Words>1379</Words>
  <Application>Microsoft Office PowerPoint</Application>
  <PresentationFormat>ユーザー設定</PresentationFormat>
  <Paragraphs>94</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井口　朋哉</dc:creator>
  <cp:lastModifiedBy>石塚　芙紀</cp:lastModifiedBy>
  <cp:revision>153</cp:revision>
  <cp:lastPrinted>2024-05-21T10:52:40Z</cp:lastPrinted>
  <dcterms:created xsi:type="dcterms:W3CDTF">2011-06-02T09:47:25Z</dcterms:created>
  <dcterms:modified xsi:type="dcterms:W3CDTF">2026-06-25T08:41:21Z</dcterms:modified>
</cp:coreProperties>
</file>