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60" r:id="rId3"/>
  </p:sldIdLst>
  <p:sldSz cx="7200900" cy="9721850"/>
  <p:notesSz cx="6807200" cy="9939338"/>
  <p:defaultTex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55">
          <p15:clr>
            <a:srgbClr val="A4A3A4"/>
          </p15:clr>
        </p15:guide>
        <p15:guide id="2" pos="22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00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27" autoAdjust="0"/>
    <p:restoredTop sz="98655" autoAdjust="0"/>
  </p:normalViewPr>
  <p:slideViewPr>
    <p:cSldViewPr snapToGrid="0">
      <p:cViewPr varScale="1">
        <p:scale>
          <a:sx n="69" d="100"/>
          <a:sy n="69" d="100"/>
        </p:scale>
        <p:origin x="2112" y="77"/>
      </p:cViewPr>
      <p:guideLst>
        <p:guide orient="horz" pos="3055"/>
        <p:guide pos="2268"/>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249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6967"/>
          </a:xfrm>
          <a:prstGeom prst="rect">
            <a:avLst/>
          </a:prstGeom>
        </p:spPr>
        <p:txBody>
          <a:bodyPr vert="horz" lIns="92229" tIns="46114" rIns="92229" bIns="4611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6967"/>
          </a:xfrm>
          <a:prstGeom prst="rect">
            <a:avLst/>
          </a:prstGeom>
        </p:spPr>
        <p:txBody>
          <a:bodyPr vert="horz" lIns="92229" tIns="46114" rIns="92229" bIns="46114" rtlCol="0"/>
          <a:lstStyle>
            <a:lvl1pPr algn="r">
              <a:defRPr sz="1200"/>
            </a:lvl1pPr>
          </a:lstStyle>
          <a:p>
            <a:fld id="{53A585B8-3BC8-4533-85F5-B83566FEB325}" type="datetimeFigureOut">
              <a:rPr kumimoji="1" lang="ja-JP" altLang="en-US" smtClean="0"/>
              <a:pPr/>
              <a:t>2026/6/29</a:t>
            </a:fld>
            <a:endParaRPr kumimoji="1" lang="ja-JP" altLang="en-US"/>
          </a:p>
        </p:txBody>
      </p:sp>
      <p:sp>
        <p:nvSpPr>
          <p:cNvPr id="4" name="スライド イメージ プレースホルダー 3"/>
          <p:cNvSpPr>
            <a:spLocks noGrp="1" noRot="1" noChangeAspect="1"/>
          </p:cNvSpPr>
          <p:nvPr>
            <p:ph type="sldImg" idx="2"/>
          </p:nvPr>
        </p:nvSpPr>
        <p:spPr>
          <a:xfrm>
            <a:off x="2022475" y="744538"/>
            <a:ext cx="2762250" cy="3729037"/>
          </a:xfrm>
          <a:prstGeom prst="rect">
            <a:avLst/>
          </a:prstGeom>
          <a:noFill/>
          <a:ln w="12700">
            <a:solidFill>
              <a:prstClr val="black"/>
            </a:solidFill>
          </a:ln>
        </p:spPr>
        <p:txBody>
          <a:bodyPr vert="horz" lIns="92229" tIns="46114" rIns="92229" bIns="46114"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2229" tIns="46114" rIns="92229" bIns="4611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6967"/>
          </a:xfrm>
          <a:prstGeom prst="rect">
            <a:avLst/>
          </a:prstGeom>
        </p:spPr>
        <p:txBody>
          <a:bodyPr vert="horz" lIns="92229" tIns="46114" rIns="92229" bIns="4611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6967"/>
          </a:xfrm>
          <a:prstGeom prst="rect">
            <a:avLst/>
          </a:prstGeom>
        </p:spPr>
        <p:txBody>
          <a:bodyPr vert="horz" lIns="92229" tIns="46114" rIns="92229" bIns="46114" rtlCol="0" anchor="b"/>
          <a:lstStyle>
            <a:lvl1pPr algn="r">
              <a:defRPr sz="1200"/>
            </a:lvl1pPr>
          </a:lstStyle>
          <a:p>
            <a:fld id="{8BD18E85-DE4D-483B-911A-DEFA6C3A4B57}" type="slidenum">
              <a:rPr kumimoji="1" lang="ja-JP" altLang="en-US" smtClean="0"/>
              <a:pPr/>
              <a:t>‹#›</a:t>
            </a:fld>
            <a:endParaRPr kumimoji="1" lang="ja-JP" altLang="en-US"/>
          </a:p>
        </p:txBody>
      </p:sp>
    </p:spTree>
    <p:extLst>
      <p:ext uri="{BB962C8B-B14F-4D97-AF65-F5344CB8AC3E}">
        <p14:creationId xmlns:p14="http://schemas.microsoft.com/office/powerpoint/2010/main" val="204470246"/>
      </p:ext>
    </p:extLst>
  </p:cSld>
  <p:clrMap bg1="lt1" tx1="dk1" bg2="lt2" tx2="dk2" accent1="accent1" accent2="accent2" accent3="accent3" accent4="accent4" accent5="accent5" accent6="accent6" hlink="hlink" folHlink="folHlink"/>
  <p:notesStyle>
    <a:lvl1pPr marL="0" algn="l" defTabSz="946404" rtl="0" eaLnBrk="1" latinLnBrk="0" hangingPunct="1">
      <a:defRPr kumimoji="1" sz="1200" kern="1200">
        <a:solidFill>
          <a:schemeClr val="tx1"/>
        </a:solidFill>
        <a:latin typeface="+mn-lt"/>
        <a:ea typeface="+mn-ea"/>
        <a:cs typeface="+mn-cs"/>
      </a:defRPr>
    </a:lvl1pPr>
    <a:lvl2pPr marL="473202" algn="l" defTabSz="946404" rtl="0" eaLnBrk="1" latinLnBrk="0" hangingPunct="1">
      <a:defRPr kumimoji="1" sz="1200" kern="1200">
        <a:solidFill>
          <a:schemeClr val="tx1"/>
        </a:solidFill>
        <a:latin typeface="+mn-lt"/>
        <a:ea typeface="+mn-ea"/>
        <a:cs typeface="+mn-cs"/>
      </a:defRPr>
    </a:lvl2pPr>
    <a:lvl3pPr marL="946404" algn="l" defTabSz="946404" rtl="0" eaLnBrk="1" latinLnBrk="0" hangingPunct="1">
      <a:defRPr kumimoji="1" sz="1200" kern="1200">
        <a:solidFill>
          <a:schemeClr val="tx1"/>
        </a:solidFill>
        <a:latin typeface="+mn-lt"/>
        <a:ea typeface="+mn-ea"/>
        <a:cs typeface="+mn-cs"/>
      </a:defRPr>
    </a:lvl3pPr>
    <a:lvl4pPr marL="1419606" algn="l" defTabSz="946404" rtl="0" eaLnBrk="1" latinLnBrk="0" hangingPunct="1">
      <a:defRPr kumimoji="1" sz="1200" kern="1200">
        <a:solidFill>
          <a:schemeClr val="tx1"/>
        </a:solidFill>
        <a:latin typeface="+mn-lt"/>
        <a:ea typeface="+mn-ea"/>
        <a:cs typeface="+mn-cs"/>
      </a:defRPr>
    </a:lvl4pPr>
    <a:lvl5pPr marL="1892808" algn="l" defTabSz="946404" rtl="0" eaLnBrk="1" latinLnBrk="0" hangingPunct="1">
      <a:defRPr kumimoji="1" sz="1200" kern="1200">
        <a:solidFill>
          <a:schemeClr val="tx1"/>
        </a:solidFill>
        <a:latin typeface="+mn-lt"/>
        <a:ea typeface="+mn-ea"/>
        <a:cs typeface="+mn-cs"/>
      </a:defRPr>
    </a:lvl5pPr>
    <a:lvl6pPr marL="2366010" algn="l" defTabSz="946404" rtl="0" eaLnBrk="1" latinLnBrk="0" hangingPunct="1">
      <a:defRPr kumimoji="1" sz="1200" kern="1200">
        <a:solidFill>
          <a:schemeClr val="tx1"/>
        </a:solidFill>
        <a:latin typeface="+mn-lt"/>
        <a:ea typeface="+mn-ea"/>
        <a:cs typeface="+mn-cs"/>
      </a:defRPr>
    </a:lvl6pPr>
    <a:lvl7pPr marL="2839212" algn="l" defTabSz="946404" rtl="0" eaLnBrk="1" latinLnBrk="0" hangingPunct="1">
      <a:defRPr kumimoji="1" sz="1200" kern="1200">
        <a:solidFill>
          <a:schemeClr val="tx1"/>
        </a:solidFill>
        <a:latin typeface="+mn-lt"/>
        <a:ea typeface="+mn-ea"/>
        <a:cs typeface="+mn-cs"/>
      </a:defRPr>
    </a:lvl7pPr>
    <a:lvl8pPr marL="3312414" algn="l" defTabSz="946404" rtl="0" eaLnBrk="1" latinLnBrk="0" hangingPunct="1">
      <a:defRPr kumimoji="1" sz="1200" kern="1200">
        <a:solidFill>
          <a:schemeClr val="tx1"/>
        </a:solidFill>
        <a:latin typeface="+mn-lt"/>
        <a:ea typeface="+mn-ea"/>
        <a:cs typeface="+mn-cs"/>
      </a:defRPr>
    </a:lvl8pPr>
    <a:lvl9pPr marL="3785616" algn="l" defTabSz="946404"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22475" y="744538"/>
            <a:ext cx="2762250" cy="372903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BD18E85-DE4D-483B-911A-DEFA6C3A4B57}" type="slidenum">
              <a:rPr kumimoji="1" lang="ja-JP" altLang="en-US" smtClean="0"/>
              <a:pPr/>
              <a:t>1</a:t>
            </a:fld>
            <a:endParaRPr kumimoji="1" lang="ja-JP" altLang="en-US"/>
          </a:p>
        </p:txBody>
      </p:sp>
    </p:spTree>
    <p:extLst>
      <p:ext uri="{BB962C8B-B14F-4D97-AF65-F5344CB8AC3E}">
        <p14:creationId xmlns:p14="http://schemas.microsoft.com/office/powerpoint/2010/main" val="1021071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9" y="3020077"/>
            <a:ext cx="6120765" cy="208389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80135" y="5509048"/>
            <a:ext cx="5040630" cy="2484473"/>
          </a:xfrm>
        </p:spPr>
        <p:txBody>
          <a:bodyPr/>
          <a:lstStyle>
            <a:lvl1pPr marL="0" indent="0" algn="ctr">
              <a:buNone/>
              <a:defRPr>
                <a:solidFill>
                  <a:schemeClr val="tx1">
                    <a:tint val="75000"/>
                  </a:schemeClr>
                </a:solidFill>
              </a:defRPr>
            </a:lvl1pPr>
            <a:lvl2pPr marL="473202" indent="0" algn="ctr">
              <a:buNone/>
              <a:defRPr>
                <a:solidFill>
                  <a:schemeClr val="tx1">
                    <a:tint val="75000"/>
                  </a:schemeClr>
                </a:solidFill>
              </a:defRPr>
            </a:lvl2pPr>
            <a:lvl3pPr marL="946404" indent="0" algn="ctr">
              <a:buNone/>
              <a:defRPr>
                <a:solidFill>
                  <a:schemeClr val="tx1">
                    <a:tint val="75000"/>
                  </a:schemeClr>
                </a:solidFill>
              </a:defRPr>
            </a:lvl3pPr>
            <a:lvl4pPr marL="1419606" indent="0" algn="ctr">
              <a:buNone/>
              <a:defRPr>
                <a:solidFill>
                  <a:schemeClr val="tx1">
                    <a:tint val="75000"/>
                  </a:schemeClr>
                </a:solidFill>
              </a:defRPr>
            </a:lvl4pPr>
            <a:lvl5pPr marL="1892808" indent="0" algn="ctr">
              <a:buNone/>
              <a:defRPr>
                <a:solidFill>
                  <a:schemeClr val="tx1">
                    <a:tint val="75000"/>
                  </a:schemeClr>
                </a:solidFill>
              </a:defRPr>
            </a:lvl5pPr>
            <a:lvl6pPr marL="2366010" indent="0" algn="ctr">
              <a:buNone/>
              <a:defRPr>
                <a:solidFill>
                  <a:schemeClr val="tx1">
                    <a:tint val="75000"/>
                  </a:schemeClr>
                </a:solidFill>
              </a:defRPr>
            </a:lvl6pPr>
            <a:lvl7pPr marL="2839212" indent="0" algn="ctr">
              <a:buNone/>
              <a:defRPr>
                <a:solidFill>
                  <a:schemeClr val="tx1">
                    <a:tint val="75000"/>
                  </a:schemeClr>
                </a:solidFill>
              </a:defRPr>
            </a:lvl7pPr>
            <a:lvl8pPr marL="3312414" indent="0" algn="ctr">
              <a:buNone/>
              <a:defRPr>
                <a:solidFill>
                  <a:schemeClr val="tx1">
                    <a:tint val="75000"/>
                  </a:schemeClr>
                </a:solidFill>
              </a:defRPr>
            </a:lvl8pPr>
            <a:lvl9pPr marL="3785616"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536ADC8-A862-49CE-91E8-F175F019BA8D}" type="datetime1">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60208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076158E-7B14-44C7-B343-51FA9E54B9B6}" type="datetime1">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985663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915489" y="519850"/>
            <a:ext cx="1215152" cy="1105860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70035" y="519850"/>
            <a:ext cx="3525441" cy="1105860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C6011EE-AFB1-490B-A834-7486282DC93E}" type="datetime1">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392012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D390AAE-84B1-414F-B3B4-DB4A43D1AA58}" type="datetime1">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197733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3" y="6247189"/>
            <a:ext cx="6120765" cy="1930868"/>
          </a:xfrm>
        </p:spPr>
        <p:txBody>
          <a:bodyPr anchor="t"/>
          <a:lstStyle>
            <a:lvl1pPr algn="l">
              <a:defRPr sz="41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823" y="4120536"/>
            <a:ext cx="6120765" cy="2126653"/>
          </a:xfrm>
        </p:spPr>
        <p:txBody>
          <a:bodyPr anchor="b"/>
          <a:lstStyle>
            <a:lvl1pPr marL="0" indent="0">
              <a:buNone/>
              <a:defRPr sz="2100">
                <a:solidFill>
                  <a:schemeClr val="tx1">
                    <a:tint val="75000"/>
                  </a:schemeClr>
                </a:solidFill>
              </a:defRPr>
            </a:lvl1pPr>
            <a:lvl2pPr marL="473202" indent="0">
              <a:buNone/>
              <a:defRPr sz="1900">
                <a:solidFill>
                  <a:schemeClr val="tx1">
                    <a:tint val="75000"/>
                  </a:schemeClr>
                </a:solidFill>
              </a:defRPr>
            </a:lvl2pPr>
            <a:lvl3pPr marL="946404" indent="0">
              <a:buNone/>
              <a:defRPr sz="1700">
                <a:solidFill>
                  <a:schemeClr val="tx1">
                    <a:tint val="75000"/>
                  </a:schemeClr>
                </a:solidFill>
              </a:defRPr>
            </a:lvl3pPr>
            <a:lvl4pPr marL="1419606" indent="0">
              <a:buNone/>
              <a:defRPr sz="1400">
                <a:solidFill>
                  <a:schemeClr val="tx1">
                    <a:tint val="75000"/>
                  </a:schemeClr>
                </a:solidFill>
              </a:defRPr>
            </a:lvl4pPr>
            <a:lvl5pPr marL="1892808" indent="0">
              <a:buNone/>
              <a:defRPr sz="1400">
                <a:solidFill>
                  <a:schemeClr val="tx1">
                    <a:tint val="75000"/>
                  </a:schemeClr>
                </a:solidFill>
              </a:defRPr>
            </a:lvl5pPr>
            <a:lvl6pPr marL="2366010" indent="0">
              <a:buNone/>
              <a:defRPr sz="1400">
                <a:solidFill>
                  <a:schemeClr val="tx1">
                    <a:tint val="75000"/>
                  </a:schemeClr>
                </a:solidFill>
              </a:defRPr>
            </a:lvl6pPr>
            <a:lvl7pPr marL="2839212" indent="0">
              <a:buNone/>
              <a:defRPr sz="1400">
                <a:solidFill>
                  <a:schemeClr val="tx1">
                    <a:tint val="75000"/>
                  </a:schemeClr>
                </a:solidFill>
              </a:defRPr>
            </a:lvl7pPr>
            <a:lvl8pPr marL="3312414" indent="0">
              <a:buNone/>
              <a:defRPr sz="1400">
                <a:solidFill>
                  <a:schemeClr val="tx1">
                    <a:tint val="75000"/>
                  </a:schemeClr>
                </a:solidFill>
              </a:defRPr>
            </a:lvl8pPr>
            <a:lvl9pPr marL="3785616"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18FD24E-D89C-4B16-BF12-24F97456E968}" type="datetime1">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553182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70034" y="3024576"/>
            <a:ext cx="2370296" cy="8553879"/>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760346" y="3024576"/>
            <a:ext cx="2370296" cy="8553879"/>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774D54C-F7AB-4815-A674-99438EB23AD8}" type="datetime1">
              <a:rPr kumimoji="1" lang="ja-JP" altLang="en-US" smtClean="0"/>
              <a:t>2026/6/29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42492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389325"/>
            <a:ext cx="6480810" cy="1620308"/>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6" y="2176165"/>
            <a:ext cx="3181648" cy="906922"/>
          </a:xfrm>
        </p:spPr>
        <p:txBody>
          <a:bodyPr anchor="b"/>
          <a:lstStyle>
            <a:lvl1pPr marL="0" indent="0">
              <a:buNone/>
              <a:defRPr sz="2500" b="1"/>
            </a:lvl1pPr>
            <a:lvl2pPr marL="473202" indent="0">
              <a:buNone/>
              <a:defRPr sz="2100" b="1"/>
            </a:lvl2pPr>
            <a:lvl3pPr marL="946404" indent="0">
              <a:buNone/>
              <a:defRPr sz="1900" b="1"/>
            </a:lvl3pPr>
            <a:lvl4pPr marL="1419606" indent="0">
              <a:buNone/>
              <a:defRPr sz="1700" b="1"/>
            </a:lvl4pPr>
            <a:lvl5pPr marL="1892808" indent="0">
              <a:buNone/>
              <a:defRPr sz="1700" b="1"/>
            </a:lvl5pPr>
            <a:lvl6pPr marL="2366010" indent="0">
              <a:buNone/>
              <a:defRPr sz="1700" b="1"/>
            </a:lvl6pPr>
            <a:lvl7pPr marL="2839212" indent="0">
              <a:buNone/>
              <a:defRPr sz="1700" b="1"/>
            </a:lvl7pPr>
            <a:lvl8pPr marL="3312414" indent="0">
              <a:buNone/>
              <a:defRPr sz="1700" b="1"/>
            </a:lvl8pPr>
            <a:lvl9pPr marL="3785616"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60046" y="3083087"/>
            <a:ext cx="3181648" cy="5601316"/>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958" y="2176165"/>
            <a:ext cx="3182898" cy="906922"/>
          </a:xfrm>
        </p:spPr>
        <p:txBody>
          <a:bodyPr anchor="b"/>
          <a:lstStyle>
            <a:lvl1pPr marL="0" indent="0">
              <a:buNone/>
              <a:defRPr sz="2500" b="1"/>
            </a:lvl1pPr>
            <a:lvl2pPr marL="473202" indent="0">
              <a:buNone/>
              <a:defRPr sz="2100" b="1"/>
            </a:lvl2pPr>
            <a:lvl3pPr marL="946404" indent="0">
              <a:buNone/>
              <a:defRPr sz="1900" b="1"/>
            </a:lvl3pPr>
            <a:lvl4pPr marL="1419606" indent="0">
              <a:buNone/>
              <a:defRPr sz="1700" b="1"/>
            </a:lvl4pPr>
            <a:lvl5pPr marL="1892808" indent="0">
              <a:buNone/>
              <a:defRPr sz="1700" b="1"/>
            </a:lvl5pPr>
            <a:lvl6pPr marL="2366010" indent="0">
              <a:buNone/>
              <a:defRPr sz="1700" b="1"/>
            </a:lvl6pPr>
            <a:lvl7pPr marL="2839212" indent="0">
              <a:buNone/>
              <a:defRPr sz="1700" b="1"/>
            </a:lvl7pPr>
            <a:lvl8pPr marL="3312414" indent="0">
              <a:buNone/>
              <a:defRPr sz="1700" b="1"/>
            </a:lvl8pPr>
            <a:lvl9pPr marL="3785616"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958" y="3083087"/>
            <a:ext cx="3182898" cy="5601316"/>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960E3F6-3066-49BE-BE76-604CECD05C09}" type="datetime1">
              <a:rPr kumimoji="1" lang="ja-JP" altLang="en-US" smtClean="0"/>
              <a:t>2026/6/29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699259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B52BFBF-EC6A-413B-A4A2-A4A6AD2F3604}" type="datetime1">
              <a:rPr kumimoji="1" lang="ja-JP" altLang="en-US" smtClean="0"/>
              <a:t>2026/6/29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506378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16624E4-C2DA-475A-8912-57663E8BC1DD}" type="datetime1">
              <a:rPr kumimoji="1" lang="ja-JP" altLang="en-US" smtClean="0"/>
              <a:t>2026/6/29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9782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6" y="387074"/>
            <a:ext cx="2369047" cy="1647313"/>
          </a:xfrm>
        </p:spPr>
        <p:txBody>
          <a:bodyPr anchor="b"/>
          <a:lstStyle>
            <a:lvl1pPr algn="l">
              <a:defRPr sz="21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5352" y="387075"/>
            <a:ext cx="4025504" cy="8297330"/>
          </a:xfrm>
        </p:spPr>
        <p:txBody>
          <a:bodyPr/>
          <a:lstStyle>
            <a:lvl1pPr>
              <a:defRPr sz="33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60046" y="2034388"/>
            <a:ext cx="2369047" cy="6650017"/>
          </a:xfrm>
        </p:spPr>
        <p:txBody>
          <a:bodyPr/>
          <a:lstStyle>
            <a:lvl1pPr marL="0" indent="0">
              <a:buNone/>
              <a:defRPr sz="1400"/>
            </a:lvl1pPr>
            <a:lvl2pPr marL="473202" indent="0">
              <a:buNone/>
              <a:defRPr sz="1200"/>
            </a:lvl2pPr>
            <a:lvl3pPr marL="946404" indent="0">
              <a:buNone/>
              <a:defRPr sz="1000"/>
            </a:lvl3pPr>
            <a:lvl4pPr marL="1419606" indent="0">
              <a:buNone/>
              <a:defRPr sz="900"/>
            </a:lvl4pPr>
            <a:lvl5pPr marL="1892808" indent="0">
              <a:buNone/>
              <a:defRPr sz="900"/>
            </a:lvl5pPr>
            <a:lvl6pPr marL="2366010" indent="0">
              <a:buNone/>
              <a:defRPr sz="900"/>
            </a:lvl6pPr>
            <a:lvl7pPr marL="2839212" indent="0">
              <a:buNone/>
              <a:defRPr sz="900"/>
            </a:lvl7pPr>
            <a:lvl8pPr marL="3312414" indent="0">
              <a:buNone/>
              <a:defRPr sz="900"/>
            </a:lvl8pPr>
            <a:lvl9pPr marL="3785616"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379DDD7-FC76-4BD5-831D-9E95381A9CF8}" type="datetime1">
              <a:rPr kumimoji="1" lang="ja-JP" altLang="en-US" smtClean="0"/>
              <a:t>2026/6/29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553235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7" y="6805295"/>
            <a:ext cx="4320540" cy="803404"/>
          </a:xfrm>
        </p:spPr>
        <p:txBody>
          <a:bodyPr anchor="b"/>
          <a:lstStyle>
            <a:lvl1pPr algn="l">
              <a:defRPr sz="2100" b="1"/>
            </a:lvl1pPr>
          </a:lstStyle>
          <a:p>
            <a:r>
              <a:rPr kumimoji="1" lang="ja-JP" altLang="en-US"/>
              <a:t>マスター タイトルの書式設定</a:t>
            </a:r>
          </a:p>
        </p:txBody>
      </p:sp>
      <p:sp>
        <p:nvSpPr>
          <p:cNvPr id="3" name="図プレースホルダー 2"/>
          <p:cNvSpPr>
            <a:spLocks noGrp="1"/>
          </p:cNvSpPr>
          <p:nvPr>
            <p:ph type="pic" idx="1"/>
          </p:nvPr>
        </p:nvSpPr>
        <p:spPr>
          <a:xfrm>
            <a:off x="1411427" y="868666"/>
            <a:ext cx="4320540" cy="5833110"/>
          </a:xfrm>
        </p:spPr>
        <p:txBody>
          <a:bodyPr/>
          <a:lstStyle>
            <a:lvl1pPr marL="0" indent="0">
              <a:buNone/>
              <a:defRPr sz="3300"/>
            </a:lvl1pPr>
            <a:lvl2pPr marL="473202" indent="0">
              <a:buNone/>
              <a:defRPr sz="2900"/>
            </a:lvl2pPr>
            <a:lvl3pPr marL="946404" indent="0">
              <a:buNone/>
              <a:defRPr sz="2500"/>
            </a:lvl3pPr>
            <a:lvl4pPr marL="1419606" indent="0">
              <a:buNone/>
              <a:defRPr sz="2100"/>
            </a:lvl4pPr>
            <a:lvl5pPr marL="1892808" indent="0">
              <a:buNone/>
              <a:defRPr sz="2100"/>
            </a:lvl5pPr>
            <a:lvl6pPr marL="2366010" indent="0">
              <a:buNone/>
              <a:defRPr sz="2100"/>
            </a:lvl6pPr>
            <a:lvl7pPr marL="2839212" indent="0">
              <a:buNone/>
              <a:defRPr sz="2100"/>
            </a:lvl7pPr>
            <a:lvl8pPr marL="3312414" indent="0">
              <a:buNone/>
              <a:defRPr sz="2100"/>
            </a:lvl8pPr>
            <a:lvl9pPr marL="3785616" indent="0">
              <a:buNone/>
              <a:defRPr sz="2100"/>
            </a:lvl9pPr>
          </a:lstStyle>
          <a:p>
            <a:endParaRPr kumimoji="1" lang="ja-JP" altLang="en-US"/>
          </a:p>
        </p:txBody>
      </p:sp>
      <p:sp>
        <p:nvSpPr>
          <p:cNvPr id="4" name="テキスト プレースホルダー 3"/>
          <p:cNvSpPr>
            <a:spLocks noGrp="1"/>
          </p:cNvSpPr>
          <p:nvPr>
            <p:ph type="body" sz="half" idx="2"/>
          </p:nvPr>
        </p:nvSpPr>
        <p:spPr>
          <a:xfrm>
            <a:off x="1411427" y="7608700"/>
            <a:ext cx="4320540" cy="1140966"/>
          </a:xfrm>
        </p:spPr>
        <p:txBody>
          <a:bodyPr/>
          <a:lstStyle>
            <a:lvl1pPr marL="0" indent="0">
              <a:buNone/>
              <a:defRPr sz="1400"/>
            </a:lvl1pPr>
            <a:lvl2pPr marL="473202" indent="0">
              <a:buNone/>
              <a:defRPr sz="1200"/>
            </a:lvl2pPr>
            <a:lvl3pPr marL="946404" indent="0">
              <a:buNone/>
              <a:defRPr sz="1000"/>
            </a:lvl3pPr>
            <a:lvl4pPr marL="1419606" indent="0">
              <a:buNone/>
              <a:defRPr sz="900"/>
            </a:lvl4pPr>
            <a:lvl5pPr marL="1892808" indent="0">
              <a:buNone/>
              <a:defRPr sz="900"/>
            </a:lvl5pPr>
            <a:lvl6pPr marL="2366010" indent="0">
              <a:buNone/>
              <a:defRPr sz="900"/>
            </a:lvl6pPr>
            <a:lvl7pPr marL="2839212" indent="0">
              <a:buNone/>
              <a:defRPr sz="900"/>
            </a:lvl7pPr>
            <a:lvl8pPr marL="3312414" indent="0">
              <a:buNone/>
              <a:defRPr sz="900"/>
            </a:lvl8pPr>
            <a:lvl9pPr marL="3785616"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0B93286-B587-45A6-B7B0-359FA6CF1C9E}" type="datetime1">
              <a:rPr kumimoji="1" lang="ja-JP" altLang="en-US" smtClean="0"/>
              <a:t>2026/6/29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617752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389325"/>
            <a:ext cx="6480810" cy="1620308"/>
          </a:xfrm>
          <a:prstGeom prst="rect">
            <a:avLst/>
          </a:prstGeom>
        </p:spPr>
        <p:txBody>
          <a:bodyPr vert="horz" lIns="94640" tIns="47320" rIns="94640" bIns="473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5" y="2268434"/>
            <a:ext cx="6480810" cy="6415971"/>
          </a:xfrm>
          <a:prstGeom prst="rect">
            <a:avLst/>
          </a:prstGeom>
        </p:spPr>
        <p:txBody>
          <a:bodyPr vert="horz" lIns="94640" tIns="47320" rIns="94640" bIns="473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60045" y="9010716"/>
            <a:ext cx="1680210" cy="517598"/>
          </a:xfrm>
          <a:prstGeom prst="rect">
            <a:avLst/>
          </a:prstGeom>
        </p:spPr>
        <p:txBody>
          <a:bodyPr vert="horz" lIns="94640" tIns="47320" rIns="94640" bIns="47320" rtlCol="0" anchor="ctr"/>
          <a:lstStyle>
            <a:lvl1pPr algn="l">
              <a:defRPr sz="1200">
                <a:solidFill>
                  <a:schemeClr val="tx1">
                    <a:tint val="75000"/>
                  </a:schemeClr>
                </a:solidFill>
              </a:defRPr>
            </a:lvl1pPr>
          </a:lstStyle>
          <a:p>
            <a:fld id="{615A1D57-A37F-486E-AA20-8092CD3515A2}" type="datetime1">
              <a:rPr kumimoji="1" lang="ja-JP" altLang="en-US" smtClean="0"/>
              <a:t>2026/6/29</a:t>
            </a:fld>
            <a:endParaRPr kumimoji="1" lang="ja-JP" altLang="en-US"/>
          </a:p>
        </p:txBody>
      </p:sp>
      <p:sp>
        <p:nvSpPr>
          <p:cNvPr id="5" name="フッター プレースホルダー 4"/>
          <p:cNvSpPr>
            <a:spLocks noGrp="1"/>
          </p:cNvSpPr>
          <p:nvPr>
            <p:ph type="ftr" sz="quarter" idx="3"/>
          </p:nvPr>
        </p:nvSpPr>
        <p:spPr>
          <a:xfrm>
            <a:off x="2460309" y="9010716"/>
            <a:ext cx="2280285" cy="517598"/>
          </a:xfrm>
          <a:prstGeom prst="rect">
            <a:avLst/>
          </a:prstGeom>
        </p:spPr>
        <p:txBody>
          <a:bodyPr vert="horz" lIns="94640" tIns="47320" rIns="94640" bIns="473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010716"/>
            <a:ext cx="1680210" cy="517598"/>
          </a:xfrm>
          <a:prstGeom prst="rect">
            <a:avLst/>
          </a:prstGeom>
        </p:spPr>
        <p:txBody>
          <a:bodyPr vert="horz" lIns="94640" tIns="47320" rIns="94640" bIns="47320" rtlCol="0" anchor="ctr"/>
          <a:lstStyle>
            <a:lvl1pPr algn="r">
              <a:defRPr sz="1200">
                <a:solidFill>
                  <a:schemeClr val="tx1">
                    <a:tint val="75000"/>
                  </a:schemeClr>
                </a:solidFill>
              </a:defRPr>
            </a:lvl1p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368854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46404" rtl="0" eaLnBrk="1" latinLnBrk="0" hangingPunct="1">
        <a:spcBef>
          <a:spcPct val="0"/>
        </a:spcBef>
        <a:buNone/>
        <a:defRPr kumimoji="1" sz="4600" kern="1200">
          <a:solidFill>
            <a:schemeClr val="tx1"/>
          </a:solidFill>
          <a:latin typeface="+mj-lt"/>
          <a:ea typeface="+mj-ea"/>
          <a:cs typeface="+mj-cs"/>
        </a:defRPr>
      </a:lvl1pPr>
    </p:titleStyle>
    <p:bodyStyle>
      <a:lvl1pPr marL="354902" indent="-354902" algn="l" defTabSz="946404" rtl="0" eaLnBrk="1" latinLnBrk="0" hangingPunct="1">
        <a:spcBef>
          <a:spcPct val="20000"/>
        </a:spcBef>
        <a:buFont typeface="Arial" pitchFamily="34" charset="0"/>
        <a:buChar char="•"/>
        <a:defRPr kumimoji="1" sz="3300" kern="1200">
          <a:solidFill>
            <a:schemeClr val="tx1"/>
          </a:solidFill>
          <a:latin typeface="+mn-lt"/>
          <a:ea typeface="+mn-ea"/>
          <a:cs typeface="+mn-cs"/>
        </a:defRPr>
      </a:lvl1pPr>
      <a:lvl2pPr marL="768953" indent="-295751" algn="l" defTabSz="946404" rtl="0" eaLnBrk="1" latinLnBrk="0" hangingPunct="1">
        <a:spcBef>
          <a:spcPct val="20000"/>
        </a:spcBef>
        <a:buFont typeface="Arial" pitchFamily="34" charset="0"/>
        <a:buChar char="–"/>
        <a:defRPr kumimoji="1" sz="2900" kern="1200">
          <a:solidFill>
            <a:schemeClr val="tx1"/>
          </a:solidFill>
          <a:latin typeface="+mn-lt"/>
          <a:ea typeface="+mn-ea"/>
          <a:cs typeface="+mn-cs"/>
        </a:defRPr>
      </a:lvl2pPr>
      <a:lvl3pPr marL="1183005" indent="-236601" algn="l" defTabSz="946404" rtl="0" eaLnBrk="1" latinLnBrk="0" hangingPunct="1">
        <a:spcBef>
          <a:spcPct val="20000"/>
        </a:spcBef>
        <a:buFont typeface="Arial" pitchFamily="34" charset="0"/>
        <a:buChar char="•"/>
        <a:defRPr kumimoji="1" sz="2500" kern="1200">
          <a:solidFill>
            <a:schemeClr val="tx1"/>
          </a:solidFill>
          <a:latin typeface="+mn-lt"/>
          <a:ea typeface="+mn-ea"/>
          <a:cs typeface="+mn-cs"/>
        </a:defRPr>
      </a:lvl3pPr>
      <a:lvl4pPr marL="1656207"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4pPr>
      <a:lvl5pPr marL="2129409"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5pPr>
      <a:lvl6pPr marL="2602611"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075813"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549015"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022217"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65637" y="557568"/>
            <a:ext cx="6659208" cy="397879"/>
          </a:xfrm>
          <a:prstGeom prst="rect">
            <a:avLst/>
          </a:prstGeom>
          <a:noFill/>
          <a:ln w="79375" cmpd="dbl">
            <a:solidFill>
              <a:srgbClr val="00008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74295" tIns="8890" rIns="74295" bIns="8890" numCol="1" anchor="ctr" anchorCtr="1" compatLnSpc="1">
            <a:prstTxWarp prst="textNoShape">
              <a:avLst/>
            </a:prstTxWarp>
          </a:bodyPr>
          <a:lstStyle/>
          <a:p>
            <a:pPr lvl="0" algn="ctr"/>
            <a:r>
              <a:rPr lang="ja-JP" altLang="en-US" sz="1800" b="1" dirty="0">
                <a:latin typeface="Meiryo UI" panose="020B0604030504040204" pitchFamily="50" charset="-128"/>
                <a:ea typeface="Meiryo UI" panose="020B0604030504040204" pitchFamily="50" charset="-128"/>
                <a:cs typeface="メイリオ" pitchFamily="50" charset="-128"/>
              </a:rPr>
              <a:t>私立高等学校等奨学のための給付金受給申請手続きについて</a:t>
            </a:r>
            <a:endParaRPr lang="en-US" altLang="ja-JP" sz="2000" dirty="0">
              <a:latin typeface="Meiryo UI" panose="020B0604030504040204" pitchFamily="50" charset="-128"/>
              <a:ea typeface="Meiryo UI" panose="020B0604030504040204" pitchFamily="50" charset="-128"/>
              <a:cs typeface="メイリオ" pitchFamily="50" charset="-128"/>
            </a:endParaRPr>
          </a:p>
        </p:txBody>
      </p:sp>
      <p:grpSp>
        <p:nvGrpSpPr>
          <p:cNvPr id="13" name="グループ化 12"/>
          <p:cNvGrpSpPr/>
          <p:nvPr/>
        </p:nvGrpSpPr>
        <p:grpSpPr>
          <a:xfrm>
            <a:off x="250403" y="1050815"/>
            <a:ext cx="6660000" cy="390721"/>
            <a:chOff x="357468" y="1638698"/>
            <a:chExt cx="6768000" cy="376238"/>
          </a:xfrm>
        </p:grpSpPr>
        <p:sp>
          <p:nvSpPr>
            <p:cNvPr id="9" name="Line 6"/>
            <p:cNvSpPr>
              <a:spLocks noChangeShapeType="1"/>
            </p:cNvSpPr>
            <p:nvPr/>
          </p:nvSpPr>
          <p:spPr bwMode="auto">
            <a:xfrm>
              <a:off x="357468" y="1958425"/>
              <a:ext cx="6768000"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dirty="0">
                <a:solidFill>
                  <a:schemeClr val="bg1"/>
                </a:solidFill>
              </a:endParaRPr>
            </a:p>
          </p:txBody>
        </p:sp>
        <p:sp>
          <p:nvSpPr>
            <p:cNvPr id="10" name="AutoShape 7"/>
            <p:cNvSpPr>
              <a:spLocks noChangeArrowheads="1"/>
            </p:cNvSpPr>
            <p:nvPr/>
          </p:nvSpPr>
          <p:spPr bwMode="auto">
            <a:xfrm>
              <a:off x="358942" y="1638698"/>
              <a:ext cx="1178579" cy="37623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制度概要</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52" name="テキスト ボックス 51"/>
          <p:cNvSpPr txBox="1"/>
          <p:nvPr/>
        </p:nvSpPr>
        <p:spPr>
          <a:xfrm>
            <a:off x="-3605" y="1453027"/>
            <a:ext cx="7200900" cy="415498"/>
          </a:xfrm>
          <a:prstGeom prst="rect">
            <a:avLst/>
          </a:prstGeom>
          <a:noFill/>
        </p:spPr>
        <p:txBody>
          <a:bodyPr wrap="square" rtlCol="0">
            <a:spAutoFit/>
          </a:bodyPr>
          <a:lstStyle/>
          <a:p>
            <a:r>
              <a:rPr lang="ja-JP" altLang="en-US" sz="1050" dirty="0">
                <a:latin typeface="Meiryo UI" panose="020B0604030504040204" pitchFamily="50" charset="-128"/>
                <a:ea typeface="Meiryo UI" panose="020B0604030504040204" pitchFamily="50" charset="-128"/>
              </a:rPr>
              <a:t>　　　　全ての意志ある生徒が安心して教育を受けられるよう、府内に在住する低中所得者世帯の保護者等に対し、授業料以外</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の教育費の経済的負担を軽減するために、奨学のための給付金を支給します。（返済の必要はありません。）</a:t>
            </a:r>
            <a:endParaRPr lang="en-US" altLang="ja-JP" sz="1050" dirty="0">
              <a:latin typeface="Meiryo UI" panose="020B0604030504040204" pitchFamily="50" charset="-128"/>
              <a:ea typeface="Meiryo UI" panose="020B0604030504040204" pitchFamily="50" charset="-128"/>
            </a:endParaRPr>
          </a:p>
        </p:txBody>
      </p:sp>
      <p:grpSp>
        <p:nvGrpSpPr>
          <p:cNvPr id="34" name="グループ化 33"/>
          <p:cNvGrpSpPr/>
          <p:nvPr/>
        </p:nvGrpSpPr>
        <p:grpSpPr>
          <a:xfrm>
            <a:off x="249555" y="7818458"/>
            <a:ext cx="6660000" cy="366963"/>
            <a:chOff x="338935" y="1064878"/>
            <a:chExt cx="6660000" cy="353360"/>
          </a:xfrm>
        </p:grpSpPr>
        <p:sp>
          <p:nvSpPr>
            <p:cNvPr id="35" name="Line 6"/>
            <p:cNvSpPr>
              <a:spLocks noChangeShapeType="1"/>
            </p:cNvSpPr>
            <p:nvPr/>
          </p:nvSpPr>
          <p:spPr bwMode="auto">
            <a:xfrm>
              <a:off x="338935" y="1353648"/>
              <a:ext cx="6660000" cy="0"/>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dirty="0"/>
            </a:p>
          </p:txBody>
        </p:sp>
        <p:sp>
          <p:nvSpPr>
            <p:cNvPr id="36" name="AutoShape 7"/>
            <p:cNvSpPr>
              <a:spLocks noChangeArrowheads="1"/>
            </p:cNvSpPr>
            <p:nvPr/>
          </p:nvSpPr>
          <p:spPr bwMode="auto">
            <a:xfrm>
              <a:off x="339174" y="1064878"/>
              <a:ext cx="1170806" cy="353360"/>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申請先</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33" name="テキスト ボックス 32"/>
          <p:cNvSpPr txBox="1"/>
          <p:nvPr/>
        </p:nvSpPr>
        <p:spPr>
          <a:xfrm>
            <a:off x="159244" y="2452024"/>
            <a:ext cx="6938377" cy="1609864"/>
          </a:xfrm>
          <a:prstGeom prst="rect">
            <a:avLst/>
          </a:prstGeom>
          <a:noFill/>
        </p:spPr>
        <p:txBody>
          <a:bodyPr wrap="square" rtlCol="0">
            <a:spAutoFit/>
          </a:bodyPr>
          <a:lstStyle>
            <a:defPPr>
              <a:defRPr lang="ja-JP"/>
            </a:defPPr>
            <a:lvl1pPr>
              <a:defRPr sz="1050">
                <a:latin typeface="+mj-ea"/>
                <a:ea typeface="+mj-ea"/>
              </a:defRPr>
            </a:lvl1pPr>
          </a:lstStyle>
          <a:p>
            <a:pPr>
              <a:lnSpc>
                <a:spcPts val="1500"/>
              </a:lnSpc>
            </a:pPr>
            <a:r>
              <a:rPr lang="ja-JP" altLang="en-US" b="1" u="sng" dirty="0">
                <a:latin typeface="Meiryo UI" panose="020B0604030504040204" pitchFamily="50" charset="-128"/>
                <a:ea typeface="Meiryo UI" panose="020B0604030504040204" pitchFamily="50" charset="-128"/>
              </a:rPr>
              <a:t>令和</a:t>
            </a:r>
            <a:r>
              <a:rPr lang="ja-JP" altLang="en-US" sz="1600" b="1" u="sng" dirty="0">
                <a:latin typeface="Meiryo UI" panose="020B0604030504040204" pitchFamily="50" charset="-128"/>
                <a:ea typeface="Meiryo UI" panose="020B0604030504040204" pitchFamily="50" charset="-128"/>
              </a:rPr>
              <a:t>８</a:t>
            </a:r>
            <a:r>
              <a:rPr lang="ja-JP" altLang="en-US" b="1" u="sng" dirty="0">
                <a:latin typeface="Meiryo UI" panose="020B0604030504040204" pitchFamily="50" charset="-128"/>
                <a:ea typeface="Meiryo UI" panose="020B0604030504040204" pitchFamily="50" charset="-128"/>
              </a:rPr>
              <a:t>年</a:t>
            </a:r>
            <a:r>
              <a:rPr lang="ja-JP" altLang="en-US" sz="1600" b="1" u="sng" dirty="0">
                <a:latin typeface="Meiryo UI" panose="020B0604030504040204" pitchFamily="50" charset="-128"/>
                <a:ea typeface="Meiryo UI" panose="020B0604030504040204" pitchFamily="50" charset="-128"/>
              </a:rPr>
              <a:t>７</a:t>
            </a:r>
            <a:r>
              <a:rPr lang="ja-JP" altLang="en-US" b="1" u="sng" dirty="0">
                <a:latin typeface="Meiryo UI" panose="020B0604030504040204" pitchFamily="50" charset="-128"/>
                <a:ea typeface="Meiryo UI" panose="020B0604030504040204" pitchFamily="50" charset="-128"/>
              </a:rPr>
              <a:t>月</a:t>
            </a:r>
            <a:r>
              <a:rPr lang="ja-JP" altLang="en-US" sz="1600" b="1" u="sng" dirty="0">
                <a:latin typeface="Meiryo UI" panose="020B0604030504040204" pitchFamily="50" charset="-128"/>
                <a:ea typeface="Meiryo UI" panose="020B0604030504040204" pitchFamily="50" charset="-128"/>
              </a:rPr>
              <a:t>１</a:t>
            </a:r>
            <a:r>
              <a:rPr lang="ja-JP" altLang="en-US" b="1" u="sng" dirty="0">
                <a:latin typeface="Meiryo UI" panose="020B0604030504040204" pitchFamily="50" charset="-128"/>
                <a:ea typeface="Meiryo UI" panose="020B0604030504040204" pitchFamily="50" charset="-128"/>
              </a:rPr>
              <a:t>日時点において、次の①～④の要件をすべて満たしている必要があります。</a:t>
            </a:r>
            <a:endParaRPr lang="ja-JP" altLang="ja-JP" b="1" u="sng" dirty="0">
              <a:latin typeface="Meiryo UI" panose="020B0604030504040204" pitchFamily="50" charset="-128"/>
              <a:ea typeface="Meiryo UI" panose="020B0604030504040204" pitchFamily="50" charset="-128"/>
            </a:endParaRPr>
          </a:p>
          <a:p>
            <a:pPr marL="216000" indent="-457200">
              <a:lnSpc>
                <a:spcPts val="1500"/>
              </a:lnSpc>
            </a:pPr>
            <a:r>
              <a:rPr lang="ja-JP" altLang="ja-JP" dirty="0">
                <a:latin typeface="Meiryo UI" panose="020B0604030504040204" pitchFamily="50" charset="-128"/>
                <a:ea typeface="Meiryo UI" panose="020B0604030504040204" pitchFamily="50" charset="-128"/>
              </a:rPr>
              <a:t>①　</a:t>
            </a:r>
            <a:r>
              <a:rPr lang="ja-JP" altLang="ja-JP" u="sng" dirty="0">
                <a:latin typeface="Meiryo UI" panose="020B0604030504040204" pitchFamily="50" charset="-128"/>
                <a:ea typeface="Meiryo UI" panose="020B0604030504040204" pitchFamily="50" charset="-128"/>
              </a:rPr>
              <a:t>保護者</a:t>
            </a:r>
            <a:r>
              <a:rPr lang="ja-JP" altLang="en-US" u="sng" dirty="0">
                <a:latin typeface="Meiryo UI" panose="020B0604030504040204" pitchFamily="50" charset="-128"/>
                <a:ea typeface="Meiryo UI" panose="020B0604030504040204" pitchFamily="50" charset="-128"/>
              </a:rPr>
              <a:t>等全員の令和８年度の</a:t>
            </a:r>
            <a:r>
              <a:rPr lang="ja-JP" altLang="en-US" b="1" u="sng" dirty="0">
                <a:latin typeface="Meiryo UI" panose="020B0604030504040204" pitchFamily="50" charset="-128"/>
                <a:ea typeface="Meiryo UI" panose="020B0604030504040204" pitchFamily="50" charset="-128"/>
              </a:rPr>
              <a:t>市町村民税及び道府県民税の所得割</a:t>
            </a:r>
            <a:r>
              <a:rPr lang="ja-JP" altLang="en-US" u="sng" dirty="0">
                <a:latin typeface="Meiryo UI" panose="020B0604030504040204" pitchFamily="50" charset="-128"/>
                <a:ea typeface="Meiryo UI" panose="020B0604030504040204" pitchFamily="50" charset="-128"/>
              </a:rPr>
              <a:t>（以下「所得割」という。）</a:t>
            </a:r>
            <a:r>
              <a:rPr lang="ja-JP" altLang="en-US" b="1" u="sng" dirty="0">
                <a:latin typeface="Meiryo UI" panose="020B0604030504040204" pitchFamily="50" charset="-128"/>
                <a:ea typeface="Meiryo UI" panose="020B0604030504040204" pitchFamily="50" charset="-128"/>
              </a:rPr>
              <a:t>の合算額</a:t>
            </a:r>
            <a:r>
              <a:rPr lang="ja-JP" altLang="en-US" dirty="0">
                <a:latin typeface="Meiryo UI" panose="020B0604030504040204" pitchFamily="50" charset="-128"/>
                <a:ea typeface="Meiryo UI" panose="020B0604030504040204" pitchFamily="50" charset="-128"/>
              </a:rPr>
              <a:t>が、対象生徒の世帯区分に該当すること</a:t>
            </a:r>
            <a:endParaRPr lang="ja-JP" altLang="ja-JP" dirty="0">
              <a:latin typeface="Meiryo UI" panose="020B0604030504040204" pitchFamily="50" charset="-128"/>
              <a:ea typeface="Meiryo UI" panose="020B0604030504040204" pitchFamily="50" charset="-128"/>
            </a:endParaRPr>
          </a:p>
          <a:p>
            <a:pPr>
              <a:lnSpc>
                <a:spcPts val="1500"/>
              </a:lnSpc>
            </a:pPr>
            <a:r>
              <a:rPr lang="ja-JP" altLang="en-US" dirty="0">
                <a:latin typeface="Meiryo UI" panose="020B0604030504040204" pitchFamily="50" charset="-128"/>
                <a:ea typeface="Meiryo UI" panose="020B0604030504040204" pitchFamily="50" charset="-128"/>
              </a:rPr>
              <a:t>②　保護者等全員</a:t>
            </a:r>
            <a:r>
              <a:rPr lang="ja-JP" altLang="ja-JP" dirty="0">
                <a:latin typeface="Meiryo UI" panose="020B0604030504040204" pitchFamily="50" charset="-128"/>
                <a:ea typeface="Meiryo UI" panose="020B0604030504040204" pitchFamily="50" charset="-128"/>
              </a:rPr>
              <a:t>が、</a:t>
            </a:r>
            <a:r>
              <a:rPr lang="ja-JP" altLang="ja-JP" b="1" u="sng" dirty="0">
                <a:latin typeface="Meiryo UI" panose="020B0604030504040204" pitchFamily="50" charset="-128"/>
                <a:ea typeface="Meiryo UI" panose="020B0604030504040204" pitchFamily="50" charset="-128"/>
              </a:rPr>
              <a:t>大阪府内に在住</a:t>
            </a:r>
            <a:r>
              <a:rPr lang="ja-JP" altLang="ja-JP" dirty="0">
                <a:latin typeface="Meiryo UI" panose="020B0604030504040204" pitchFamily="50" charset="-128"/>
                <a:ea typeface="Meiryo UI" panose="020B0604030504040204" pitchFamily="50" charset="-128"/>
              </a:rPr>
              <a:t>していること</a:t>
            </a:r>
            <a:r>
              <a:rPr lang="ja-JP" altLang="en-US" dirty="0">
                <a:latin typeface="Meiryo UI" panose="020B0604030504040204" pitchFamily="50" charset="-128"/>
                <a:ea typeface="Meiryo UI" panose="020B0604030504040204" pitchFamily="50" charset="-128"/>
              </a:rPr>
              <a:t>（</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a:t>
            </a:r>
            <a:endParaRPr lang="en-US" altLang="ja-JP" dirty="0">
              <a:latin typeface="Meiryo UI" panose="020B0604030504040204" pitchFamily="50" charset="-128"/>
              <a:ea typeface="Meiryo UI" panose="020B0604030504040204" pitchFamily="50" charset="-128"/>
            </a:endParaRPr>
          </a:p>
          <a:p>
            <a:pPr>
              <a:lnSpc>
                <a:spcPts val="1500"/>
              </a:lnSpc>
            </a:pPr>
            <a:r>
              <a:rPr lang="ja-JP" altLang="en-US" dirty="0">
                <a:latin typeface="Meiryo UI" panose="020B0604030504040204" pitchFamily="50" charset="-128"/>
                <a:ea typeface="Meiryo UI" panose="020B0604030504040204" pitchFamily="50" charset="-128"/>
              </a:rPr>
              <a:t>③　生徒が、高等学校等就学支援金又は高校生等新修学支援金の支給を受ける資格を有する者、</a:t>
            </a:r>
            <a:endParaRPr lang="en-US" altLang="ja-JP" dirty="0">
              <a:latin typeface="Meiryo UI" panose="020B0604030504040204" pitchFamily="50" charset="-128"/>
              <a:ea typeface="Meiryo UI" panose="020B0604030504040204" pitchFamily="50" charset="-128"/>
            </a:endParaRPr>
          </a:p>
          <a:p>
            <a:pPr>
              <a:lnSpc>
                <a:spcPts val="1500"/>
              </a:lnSpc>
            </a:pPr>
            <a:r>
              <a:rPr lang="ja-JP" altLang="en-US" dirty="0">
                <a:latin typeface="Meiryo UI" panose="020B0604030504040204" pitchFamily="50" charset="-128"/>
                <a:ea typeface="Meiryo UI" panose="020B0604030504040204" pitchFamily="50" charset="-128"/>
              </a:rPr>
              <a:t>　　 もしくは高等学校等学び直し支援金の補助対象となる者であること</a:t>
            </a:r>
            <a:endParaRPr lang="en-US" altLang="ja-JP" dirty="0">
              <a:latin typeface="Meiryo UI" panose="020B0604030504040204" pitchFamily="50" charset="-128"/>
              <a:ea typeface="Meiryo UI" panose="020B0604030504040204" pitchFamily="50" charset="-128"/>
            </a:endParaRPr>
          </a:p>
          <a:p>
            <a:pPr>
              <a:lnSpc>
                <a:spcPts val="1500"/>
              </a:lnSpc>
            </a:pPr>
            <a:r>
              <a:rPr lang="ja-JP" altLang="en-US" dirty="0">
                <a:latin typeface="Meiryo UI" panose="020B0604030504040204" pitchFamily="50" charset="-128"/>
                <a:ea typeface="Meiryo UI" panose="020B0604030504040204" pitchFamily="50" charset="-128"/>
              </a:rPr>
              <a:t>④　生徒が、高等学校等就学支援金又は高校生等新修学支援金の支給対象校に在学し、休学していないこと</a:t>
            </a:r>
            <a:endParaRPr lang="en-US" altLang="ja-JP" dirty="0">
              <a:latin typeface="Meiryo UI" panose="020B0604030504040204" pitchFamily="50" charset="-128"/>
              <a:ea typeface="Meiryo UI" panose="020B0604030504040204" pitchFamily="50" charset="-128"/>
            </a:endParaRPr>
          </a:p>
          <a:p>
            <a:pPr>
              <a:lnSpc>
                <a:spcPts val="1500"/>
              </a:lnSpc>
            </a:pPr>
            <a:r>
              <a:rPr lang="en-US" altLang="ja-JP" dirty="0">
                <a:latin typeface="Meiryo UI" panose="020B0604030504040204" pitchFamily="50" charset="-128"/>
                <a:ea typeface="Meiryo UI" panose="020B0604030504040204" pitchFamily="50" charset="-128"/>
              </a:rPr>
              <a:t>  </a:t>
            </a:r>
            <a:r>
              <a:rPr lang="ja-JP" altLang="en-US" dirty="0">
                <a:latin typeface="Meiryo UI" panose="020B0604030504040204" pitchFamily="50" charset="-128"/>
                <a:ea typeface="Meiryo UI" panose="020B0604030504040204" pitchFamily="50" charset="-128"/>
              </a:rPr>
              <a:t>（令和９年３月１日までに復学した場合は給付対象となりますので、復学日までに学校事務室にお問い合わせください。）</a:t>
            </a:r>
            <a:endParaRPr lang="en-US" altLang="ja-JP" dirty="0">
              <a:latin typeface="Meiryo UI" panose="020B0604030504040204" pitchFamily="50" charset="-128"/>
              <a:ea typeface="Meiryo UI" panose="020B0604030504040204" pitchFamily="50" charset="-128"/>
            </a:endParaRPr>
          </a:p>
        </p:txBody>
      </p:sp>
      <p:sp>
        <p:nvSpPr>
          <p:cNvPr id="29" name="テキスト ボックス 28"/>
          <p:cNvSpPr txBox="1"/>
          <p:nvPr/>
        </p:nvSpPr>
        <p:spPr>
          <a:xfrm>
            <a:off x="1391798" y="208243"/>
            <a:ext cx="5814311" cy="338554"/>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rPr>
              <a:t>　</a:t>
            </a: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重要</a:t>
            </a: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rPr>
              <a:t>このお知らせは、必ず保護者に渡してください。　　　　　　　　</a:t>
            </a:r>
            <a:r>
              <a:rPr lang="ja-JP" altLang="en-US" sz="1200" dirty="0">
                <a:latin typeface="Meiryo UI" panose="020B0604030504040204" pitchFamily="50" charset="-128"/>
                <a:ea typeface="Meiryo UI" panose="020B0604030504040204" pitchFamily="50" charset="-128"/>
              </a:rPr>
              <a:t>（令和８年度）</a:t>
            </a:r>
            <a:endParaRPr kumimoji="1" lang="ja-JP" altLang="en-US" sz="1000" u="sng" dirty="0">
              <a:latin typeface="Meiryo UI" panose="020B0604030504040204" pitchFamily="50" charset="-128"/>
              <a:ea typeface="Meiryo UI" panose="020B0604030504040204" pitchFamily="50" charset="-128"/>
            </a:endParaRPr>
          </a:p>
        </p:txBody>
      </p:sp>
      <p:grpSp>
        <p:nvGrpSpPr>
          <p:cNvPr id="31" name="グループ化 30"/>
          <p:cNvGrpSpPr/>
          <p:nvPr/>
        </p:nvGrpSpPr>
        <p:grpSpPr>
          <a:xfrm>
            <a:off x="250403" y="4812326"/>
            <a:ext cx="6659152" cy="366963"/>
            <a:chOff x="350366" y="1670230"/>
            <a:chExt cx="6840000" cy="353360"/>
          </a:xfrm>
        </p:grpSpPr>
        <p:sp>
          <p:nvSpPr>
            <p:cNvPr id="32" name="Line 6"/>
            <p:cNvSpPr>
              <a:spLocks noChangeShapeType="1"/>
            </p:cNvSpPr>
            <p:nvPr/>
          </p:nvSpPr>
          <p:spPr bwMode="auto">
            <a:xfrm>
              <a:off x="350366" y="1960196"/>
              <a:ext cx="6840000" cy="0"/>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solidFill>
                  <a:schemeClr val="bg1"/>
                </a:solidFill>
              </a:endParaRPr>
            </a:p>
          </p:txBody>
        </p:sp>
        <p:sp>
          <p:nvSpPr>
            <p:cNvPr id="39" name="AutoShape 7"/>
            <p:cNvSpPr>
              <a:spLocks noChangeArrowheads="1"/>
            </p:cNvSpPr>
            <p:nvPr/>
          </p:nvSpPr>
          <p:spPr bwMode="auto">
            <a:xfrm>
              <a:off x="350366" y="1670230"/>
              <a:ext cx="1192758" cy="353360"/>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給付金額</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40" name="テキスト ボックス 39"/>
          <p:cNvSpPr txBox="1"/>
          <p:nvPr/>
        </p:nvSpPr>
        <p:spPr>
          <a:xfrm>
            <a:off x="180625" y="8218940"/>
            <a:ext cx="6442709" cy="338554"/>
          </a:xfrm>
          <a:prstGeom prst="rect">
            <a:avLst/>
          </a:prstGeom>
          <a:noFill/>
        </p:spPr>
        <p:txBody>
          <a:bodyPr wrap="square" rtlCol="0">
            <a:spAutoFit/>
          </a:bodyPr>
          <a:lstStyle>
            <a:defPPr>
              <a:defRPr lang="ja-JP"/>
            </a:defPPr>
            <a:lvl1pPr>
              <a:defRPr sz="1050">
                <a:latin typeface="+mj-ea"/>
                <a:ea typeface="+mj-ea"/>
              </a:defRPr>
            </a:lvl1pPr>
          </a:lstStyle>
          <a:p>
            <a:r>
              <a:rPr lang="ja-JP" altLang="en-US" sz="1600" b="1" dirty="0">
                <a:uFill>
                  <a:solidFill>
                    <a:schemeClr val="tx1"/>
                  </a:solidFill>
                </a:uFill>
                <a:latin typeface="Meiryo UI" panose="020B0604030504040204" pitchFamily="50" charset="-128"/>
                <a:ea typeface="Meiryo UI" panose="020B0604030504040204" pitchFamily="50" charset="-128"/>
              </a:rPr>
              <a:t>在学する高等学校等</a:t>
            </a:r>
            <a:endParaRPr lang="en-US" altLang="ja-JP" sz="1600" b="1" dirty="0">
              <a:uFill>
                <a:solidFill>
                  <a:schemeClr val="tx1"/>
                </a:solidFill>
              </a:uFill>
              <a:latin typeface="Meiryo UI" panose="020B0604030504040204" pitchFamily="50" charset="-128"/>
              <a:ea typeface="Meiryo UI" panose="020B0604030504040204" pitchFamily="50" charset="-128"/>
            </a:endParaRPr>
          </a:p>
        </p:txBody>
      </p:sp>
      <p:sp>
        <p:nvSpPr>
          <p:cNvPr id="2" name="正方形/長方形 1"/>
          <p:cNvSpPr/>
          <p:nvPr/>
        </p:nvSpPr>
        <p:spPr>
          <a:xfrm>
            <a:off x="3209026" y="-28162"/>
            <a:ext cx="3887099" cy="437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en-US" altLang="ja-JP" sz="1600" b="1" dirty="0">
                <a:solidFill>
                  <a:schemeClr val="tx1"/>
                </a:solidFill>
                <a:latin typeface="Meiryo UI" panose="020B0604030504040204" pitchFamily="50" charset="-128"/>
                <a:ea typeface="Meiryo UI" panose="020B0604030504040204" pitchFamily="50" charset="-128"/>
              </a:rPr>
              <a:t>【</a:t>
            </a:r>
            <a:r>
              <a:rPr kumimoji="1" lang="ja-JP" altLang="en-US" sz="1600" b="1" dirty="0">
                <a:solidFill>
                  <a:schemeClr val="tx1"/>
                </a:solidFill>
                <a:latin typeface="Meiryo UI" panose="020B0604030504040204" pitchFamily="50" charset="-128"/>
                <a:ea typeface="Meiryo UI" panose="020B0604030504040204" pitchFamily="50" charset="-128"/>
              </a:rPr>
              <a:t>大阪府認可の高等学校等用・通常制度</a:t>
            </a:r>
            <a:r>
              <a:rPr kumimoji="1" lang="en-US" altLang="ja-JP" sz="1600" b="1" dirty="0">
                <a:solidFill>
                  <a:schemeClr val="tx1"/>
                </a:solidFill>
                <a:latin typeface="Meiryo UI" panose="020B0604030504040204" pitchFamily="50" charset="-128"/>
                <a:ea typeface="Meiryo UI" panose="020B0604030504040204" pitchFamily="50" charset="-128"/>
              </a:rPr>
              <a:t>】</a:t>
            </a:r>
            <a:endParaRPr kumimoji="1" lang="ja-JP" altLang="en-US" sz="1600" b="1" dirty="0">
              <a:solidFill>
                <a:schemeClr val="tx1"/>
              </a:solidFill>
              <a:latin typeface="Meiryo UI" panose="020B0604030504040204" pitchFamily="50" charset="-128"/>
              <a:ea typeface="Meiryo UI" panose="020B0604030504040204" pitchFamily="50" charset="-128"/>
            </a:endParaRPr>
          </a:p>
        </p:txBody>
      </p:sp>
      <p:grpSp>
        <p:nvGrpSpPr>
          <p:cNvPr id="41" name="グループ化 40"/>
          <p:cNvGrpSpPr/>
          <p:nvPr/>
        </p:nvGrpSpPr>
        <p:grpSpPr>
          <a:xfrm>
            <a:off x="247559" y="8604997"/>
            <a:ext cx="6663991" cy="390721"/>
            <a:chOff x="347872" y="1021056"/>
            <a:chExt cx="6538339" cy="376238"/>
          </a:xfrm>
        </p:grpSpPr>
        <p:sp>
          <p:nvSpPr>
            <p:cNvPr id="43" name="Line 6"/>
            <p:cNvSpPr>
              <a:spLocks noChangeShapeType="1"/>
            </p:cNvSpPr>
            <p:nvPr/>
          </p:nvSpPr>
          <p:spPr bwMode="auto">
            <a:xfrm>
              <a:off x="351788" y="1334866"/>
              <a:ext cx="6534423"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44" name="AutoShape 7"/>
            <p:cNvSpPr>
              <a:spLocks noChangeArrowheads="1"/>
            </p:cNvSpPr>
            <p:nvPr/>
          </p:nvSpPr>
          <p:spPr bwMode="auto">
            <a:xfrm>
              <a:off x="347872" y="1021056"/>
              <a:ext cx="1147403" cy="37623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申請期限</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58" name="テキスト ボックス 57"/>
          <p:cNvSpPr txBox="1"/>
          <p:nvPr/>
        </p:nvSpPr>
        <p:spPr>
          <a:xfrm>
            <a:off x="224736" y="4256096"/>
            <a:ext cx="6345779" cy="369332"/>
          </a:xfrm>
          <a:prstGeom prst="rect">
            <a:avLst/>
          </a:prstGeom>
          <a:noFill/>
        </p:spPr>
        <p:txBody>
          <a:bodyPr wrap="square" rtlCol="0">
            <a:spAutoFit/>
          </a:bodyPr>
          <a:ls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a:lstStyle>
          <a:p>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　保護者等のいずれか一方が他の都道府県に</a:t>
            </a:r>
            <a:r>
              <a:rPr lang="ja-JP" altLang="en-US" sz="900" dirty="0">
                <a:latin typeface="Meiryo UI" panose="020B0604030504040204" pitchFamily="50" charset="-128"/>
                <a:ea typeface="Meiryo UI" panose="020B0604030504040204" pitchFamily="50" charset="-128"/>
              </a:rPr>
              <a:t>在住</a:t>
            </a:r>
            <a:r>
              <a:rPr kumimoji="1" lang="ja-JP" altLang="en-US" sz="900" dirty="0">
                <a:latin typeface="Meiryo UI" panose="020B0604030504040204" pitchFamily="50" charset="-128"/>
                <a:ea typeface="Meiryo UI" panose="020B0604030504040204" pitchFamily="50" charset="-128"/>
              </a:rPr>
              <a:t>している場合は、生活の本拠が</a:t>
            </a:r>
            <a:r>
              <a:rPr lang="ja-JP" altLang="en-US" sz="900" dirty="0">
                <a:latin typeface="Meiryo UI" panose="020B0604030504040204" pitchFamily="50" charset="-128"/>
                <a:ea typeface="Meiryo UI" panose="020B0604030504040204" pitchFamily="50" charset="-128"/>
              </a:rPr>
              <a:t>大阪府内</a:t>
            </a:r>
            <a:r>
              <a:rPr kumimoji="1" lang="ja-JP" altLang="en-US" sz="900" dirty="0">
                <a:latin typeface="Meiryo UI" panose="020B0604030504040204" pitchFamily="50" charset="-128"/>
                <a:ea typeface="Meiryo UI" panose="020B0604030504040204" pitchFamily="50" charset="-128"/>
              </a:rPr>
              <a:t>に</a:t>
            </a:r>
            <a:r>
              <a:rPr lang="ja-JP" altLang="en-US" sz="900" dirty="0">
                <a:latin typeface="Meiryo UI" panose="020B0604030504040204" pitchFamily="50" charset="-128"/>
                <a:ea typeface="Meiryo UI" panose="020B0604030504040204" pitchFamily="50" charset="-128"/>
              </a:rPr>
              <a:t>ある世帯で</a:t>
            </a:r>
            <a:r>
              <a:rPr kumimoji="1" lang="ja-JP" altLang="en-US" sz="900" dirty="0">
                <a:latin typeface="Meiryo UI" panose="020B0604030504040204" pitchFamily="50" charset="-128"/>
                <a:ea typeface="Meiryo UI" panose="020B0604030504040204" pitchFamily="50" charset="-128"/>
              </a:rPr>
              <a:t>、</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　　 かつ、他の都道府県に対し奨学のための給付金を申請しない場合</a:t>
            </a:r>
            <a:r>
              <a:rPr lang="ja-JP" altLang="en-US" sz="900" dirty="0">
                <a:latin typeface="Meiryo UI" panose="020B0604030504040204" pitchFamily="50" charset="-128"/>
                <a:ea typeface="Meiryo UI" panose="020B0604030504040204" pitchFamily="50" charset="-128"/>
              </a:rPr>
              <a:t>に限り</a:t>
            </a:r>
            <a:r>
              <a:rPr kumimoji="1" lang="ja-JP" altLang="en-US" sz="900" dirty="0">
                <a:latin typeface="Meiryo UI" panose="020B0604030504040204" pitchFamily="50" charset="-128"/>
                <a:ea typeface="Meiryo UI" panose="020B0604030504040204" pitchFamily="50" charset="-128"/>
              </a:rPr>
              <a:t>、申請できます。</a:t>
            </a:r>
          </a:p>
        </p:txBody>
      </p:sp>
      <p:sp>
        <p:nvSpPr>
          <p:cNvPr id="59" name="Line 6"/>
          <p:cNvSpPr>
            <a:spLocks noChangeShapeType="1"/>
          </p:cNvSpPr>
          <p:nvPr/>
        </p:nvSpPr>
        <p:spPr bwMode="auto">
          <a:xfrm>
            <a:off x="277555" y="2220691"/>
            <a:ext cx="6660000" cy="1322"/>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60" name="AutoShape 7"/>
          <p:cNvSpPr>
            <a:spLocks noChangeArrowheads="1"/>
          </p:cNvSpPr>
          <p:nvPr/>
        </p:nvSpPr>
        <p:spPr bwMode="auto">
          <a:xfrm>
            <a:off x="224736" y="1888472"/>
            <a:ext cx="1167062" cy="390721"/>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要　　　件</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pic>
        <p:nvPicPr>
          <p:cNvPr id="5" name="図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150" y="48214"/>
            <a:ext cx="1285875" cy="459632"/>
          </a:xfrm>
          <a:prstGeom prst="rect">
            <a:avLst/>
          </a:prstGeom>
        </p:spPr>
      </p:pic>
      <p:sp>
        <p:nvSpPr>
          <p:cNvPr id="38" name="テキスト ボックス 37"/>
          <p:cNvSpPr txBox="1"/>
          <p:nvPr/>
        </p:nvSpPr>
        <p:spPr>
          <a:xfrm>
            <a:off x="1343025" y="8614911"/>
            <a:ext cx="5387414" cy="261610"/>
          </a:xfrm>
          <a:prstGeom prst="rect">
            <a:avLst/>
          </a:prstGeom>
          <a:noFill/>
        </p:spPr>
        <p:txBody>
          <a:bodyPr wrap="square" rtlCol="0">
            <a:spAutoFit/>
          </a:bodyPr>
          <a:lstStyle>
            <a:defPPr>
              <a:defRPr lang="ja-JP"/>
            </a:defPPr>
            <a:lvl1pPr>
              <a:defRPr sz="1050">
                <a:latin typeface="+mj-ea"/>
                <a:ea typeface="+mj-ea"/>
              </a:defRPr>
            </a:lvl1pPr>
          </a:lstStyle>
          <a:p>
            <a:r>
              <a:rPr lang="ja-JP" altLang="en-US" sz="1100" b="1" dirty="0">
                <a:uFill>
                  <a:solidFill>
                    <a:schemeClr val="tx1"/>
                  </a:solidFill>
                </a:uFill>
                <a:latin typeface="Meiryo UI" panose="020B0604030504040204" pitchFamily="50" charset="-128"/>
                <a:ea typeface="Meiryo UI" panose="020B0604030504040204" pitchFamily="50" charset="-128"/>
              </a:rPr>
              <a:t>申請書類等は、必ず学校が定める期限までに学校事務室に提出してください。</a:t>
            </a:r>
            <a:endParaRPr lang="en-US" altLang="ja-JP" sz="1100" b="1" dirty="0">
              <a:uFill>
                <a:solidFill>
                  <a:schemeClr val="tx1"/>
                </a:solidFill>
              </a:uFill>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247559" y="9110552"/>
            <a:ext cx="1805302" cy="338554"/>
          </a:xfrm>
          <a:prstGeom prst="rect">
            <a:avLst/>
          </a:prstGeom>
          <a:noFill/>
          <a:ln>
            <a:solidFill>
              <a:schemeClr val="tx1"/>
            </a:solidFill>
          </a:ln>
        </p:spPr>
        <p:txBody>
          <a:bodyPr wrap="none" rtlCol="0">
            <a:spAutoFit/>
          </a:bodyPr>
          <a:lstStyle/>
          <a:p>
            <a:pPr algn="ctr"/>
            <a:r>
              <a:rPr kumimoji="1" lang="ja-JP" altLang="en-US" sz="1600" b="1" dirty="0">
                <a:latin typeface="Meiryo UI" panose="020B0604030504040204" pitchFamily="50" charset="-128"/>
                <a:ea typeface="Meiryo UI" panose="020B0604030504040204" pitchFamily="50" charset="-128"/>
              </a:rPr>
              <a:t>学校が定める期限</a:t>
            </a:r>
          </a:p>
        </p:txBody>
      </p:sp>
      <p:graphicFrame>
        <p:nvGraphicFramePr>
          <p:cNvPr id="6" name="表 5">
            <a:extLst>
              <a:ext uri="{FF2B5EF4-FFF2-40B4-BE49-F238E27FC236}">
                <a16:creationId xmlns:a16="http://schemas.microsoft.com/office/drawing/2014/main" id="{1CD489F0-1C15-468A-8E14-878596330596}"/>
              </a:ext>
            </a:extLst>
          </p:cNvPr>
          <p:cNvGraphicFramePr>
            <a:graphicFrameLocks noGrp="1"/>
          </p:cNvGraphicFramePr>
          <p:nvPr>
            <p:extLst>
              <p:ext uri="{D42A27DB-BD31-4B8C-83A1-F6EECF244321}">
                <p14:modId xmlns:p14="http://schemas.microsoft.com/office/powerpoint/2010/main" val="1981052635"/>
              </p:ext>
            </p:extLst>
          </p:nvPr>
        </p:nvGraphicFramePr>
        <p:xfrm>
          <a:off x="265637" y="5370007"/>
          <a:ext cx="6643918" cy="2153673"/>
        </p:xfrm>
        <a:graphic>
          <a:graphicData uri="http://schemas.openxmlformats.org/drawingml/2006/table">
            <a:tbl>
              <a:tblPr/>
              <a:tblGrid>
                <a:gridCol w="561205">
                  <a:extLst>
                    <a:ext uri="{9D8B030D-6E8A-4147-A177-3AD203B41FA5}">
                      <a16:colId xmlns:a16="http://schemas.microsoft.com/office/drawing/2014/main" val="182547512"/>
                    </a:ext>
                  </a:extLst>
                </a:gridCol>
                <a:gridCol w="4354758">
                  <a:extLst>
                    <a:ext uri="{9D8B030D-6E8A-4147-A177-3AD203B41FA5}">
                      <a16:colId xmlns:a16="http://schemas.microsoft.com/office/drawing/2014/main" val="1351205939"/>
                    </a:ext>
                  </a:extLst>
                </a:gridCol>
                <a:gridCol w="926592">
                  <a:extLst>
                    <a:ext uri="{9D8B030D-6E8A-4147-A177-3AD203B41FA5}">
                      <a16:colId xmlns:a16="http://schemas.microsoft.com/office/drawing/2014/main" val="1840863913"/>
                    </a:ext>
                  </a:extLst>
                </a:gridCol>
                <a:gridCol w="801363">
                  <a:extLst>
                    <a:ext uri="{9D8B030D-6E8A-4147-A177-3AD203B41FA5}">
                      <a16:colId xmlns:a16="http://schemas.microsoft.com/office/drawing/2014/main" val="455608261"/>
                    </a:ext>
                  </a:extLst>
                </a:gridCol>
              </a:tblGrid>
              <a:tr h="298401">
                <a:tc rowSpan="2" gridSpan="2">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対象生徒の世帯区分</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kumimoji="1" lang="ja-JP" altLang="en-US"/>
                    </a:p>
                  </a:txBody>
                  <a:tcPr/>
                </a:tc>
                <a:tc gridSpan="2">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給付金額</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437088523"/>
                  </a:ext>
                </a:extLst>
              </a:tr>
              <a:tr h="312053">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全日制・定時制</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通信制</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10269411"/>
                  </a:ext>
                </a:extLst>
              </a:tr>
              <a:tr h="312053">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1</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生活保護</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生業扶助）受給世帯</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52,600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696870663"/>
                  </a:ext>
                </a:extLst>
              </a:tr>
              <a:tr h="308939">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2</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令和８年度の</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所得割が非課税の世帯</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endParaRP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152,000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52,100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53971793"/>
                  </a:ext>
                </a:extLst>
              </a:tr>
              <a:tr h="454147">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3</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令和８年度の</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所得割の合算額が</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100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円以上</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105,500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円未満</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の世帯</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50,670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17,370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0141609"/>
                  </a:ext>
                </a:extLst>
              </a:tr>
              <a:tr h="468080">
                <a:tc>
                  <a:txBody>
                    <a:bodyPr/>
                    <a:lstStyle/>
                    <a:p>
                      <a:pPr algn="ctr" fontAlgn="ct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4</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令和８年度の</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所得割の合算額が</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105,500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円以上</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182,500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円未満</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の世帯</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38,000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050" b="1" i="0" u="none" strike="noStrike" dirty="0">
                          <a:solidFill>
                            <a:srgbClr val="000000"/>
                          </a:solidFill>
                          <a:effectLst/>
                          <a:latin typeface="Meiryo UI" panose="020B0604030504040204" pitchFamily="50" charset="-128"/>
                          <a:ea typeface="Meiryo UI" panose="020B0604030504040204" pitchFamily="50" charset="-128"/>
                        </a:rPr>
                        <a:t>13,030</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rPr>
                        <a:t>円</a:t>
                      </a:r>
                    </a:p>
                  </a:txBody>
                  <a:tcPr marL="5726" marR="5726" marT="57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4189729"/>
                  </a:ext>
                </a:extLst>
              </a:tr>
            </a:tbl>
          </a:graphicData>
        </a:graphic>
      </p:graphicFrame>
      <p:sp>
        <p:nvSpPr>
          <p:cNvPr id="3" name="テキスト ボックス 2">
            <a:extLst>
              <a:ext uri="{FF2B5EF4-FFF2-40B4-BE49-F238E27FC236}">
                <a16:creationId xmlns:a16="http://schemas.microsoft.com/office/drawing/2014/main" id="{6249169B-D70A-41E5-A02C-101FC5E0A33D}"/>
              </a:ext>
            </a:extLst>
          </p:cNvPr>
          <p:cNvSpPr txBox="1"/>
          <p:nvPr/>
        </p:nvSpPr>
        <p:spPr>
          <a:xfrm flipH="1">
            <a:off x="180625" y="7545404"/>
            <a:ext cx="4662183" cy="400110"/>
          </a:xfrm>
          <a:prstGeom prst="rect">
            <a:avLst/>
          </a:prstGeom>
          <a:noFill/>
        </p:spPr>
        <p:txBody>
          <a:bodyPr wrap="square" rtlCol="0">
            <a:spAutoFit/>
          </a:bodyPr>
          <a:lstStyle/>
          <a:p>
            <a:pPr algn="ct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世帯区分３、世帯区分４は就学支援金新制度又は学び直し支援金新制度の対象者のみ。</a:t>
            </a:r>
            <a:endParaRPr kumimoji="1" lang="ja-JP" altLang="en-US"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94607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1" name="グループ化 18"/>
          <p:cNvGrpSpPr/>
          <p:nvPr/>
        </p:nvGrpSpPr>
        <p:grpSpPr>
          <a:xfrm>
            <a:off x="216226" y="5870958"/>
            <a:ext cx="6660000" cy="356241"/>
            <a:chOff x="364349" y="1676485"/>
            <a:chExt cx="6660000" cy="313060"/>
          </a:xfrm>
        </p:grpSpPr>
        <p:sp>
          <p:nvSpPr>
            <p:cNvPr id="123" name="Line 6"/>
            <p:cNvSpPr>
              <a:spLocks noChangeShapeType="1"/>
            </p:cNvSpPr>
            <p:nvPr/>
          </p:nvSpPr>
          <p:spPr bwMode="auto">
            <a:xfrm>
              <a:off x="364349" y="1933416"/>
              <a:ext cx="6660000"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pPr marL="0" marR="0" lvl="0" indent="0" algn="l" defTabSz="946404" rtl="0" eaLnBrk="1" fontAlgn="auto" latinLnBrk="0" hangingPunct="1">
                <a:lnSpc>
                  <a:spcPct val="100000"/>
                </a:lnSpc>
                <a:spcBef>
                  <a:spcPts val="0"/>
                </a:spcBef>
                <a:spcAft>
                  <a:spcPts val="0"/>
                </a:spcAft>
                <a:buClrTx/>
                <a:buSzTx/>
                <a:buFontTx/>
                <a:buNone/>
                <a:tabLst/>
                <a:defRPr/>
              </a:pPr>
              <a:endParaRPr kumimoji="1" lang="ja-JP" altLang="en-US" sz="19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24" name="AutoShape 7"/>
            <p:cNvSpPr>
              <a:spLocks noChangeArrowheads="1"/>
            </p:cNvSpPr>
            <p:nvPr/>
          </p:nvSpPr>
          <p:spPr bwMode="auto">
            <a:xfrm>
              <a:off x="364349" y="1676485"/>
              <a:ext cx="3005912" cy="313060"/>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ＭＳ Ｐゴシック" pitchFamily="50" charset="-128"/>
                </a:rPr>
                <a:t>給付金申請及び支給の流れ</a:t>
              </a:r>
            </a:p>
          </p:txBody>
        </p:sp>
      </p:grpSp>
      <p:grpSp>
        <p:nvGrpSpPr>
          <p:cNvPr id="40" name="グループ化 39"/>
          <p:cNvGrpSpPr/>
          <p:nvPr/>
        </p:nvGrpSpPr>
        <p:grpSpPr>
          <a:xfrm>
            <a:off x="192016" y="8497712"/>
            <a:ext cx="6659545" cy="390721"/>
            <a:chOff x="288659" y="1011878"/>
            <a:chExt cx="6661348" cy="376238"/>
          </a:xfrm>
        </p:grpSpPr>
        <p:sp>
          <p:nvSpPr>
            <p:cNvPr id="41" name="Line 6"/>
            <p:cNvSpPr>
              <a:spLocks noChangeShapeType="1"/>
            </p:cNvSpPr>
            <p:nvPr/>
          </p:nvSpPr>
          <p:spPr bwMode="auto">
            <a:xfrm>
              <a:off x="290007" y="1333164"/>
              <a:ext cx="6660000"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pPr marL="0" marR="0" lvl="0" indent="0" algn="l" defTabSz="946404" rtl="0" eaLnBrk="1" fontAlgn="auto" latinLnBrk="0" hangingPunct="1">
                <a:lnSpc>
                  <a:spcPct val="100000"/>
                </a:lnSpc>
                <a:spcBef>
                  <a:spcPts val="0"/>
                </a:spcBef>
                <a:spcAft>
                  <a:spcPts val="0"/>
                </a:spcAft>
                <a:buClrTx/>
                <a:buSzTx/>
                <a:buFontTx/>
                <a:buNone/>
                <a:tabLst/>
                <a:defRPr/>
              </a:pPr>
              <a:endParaRPr kumimoji="1" lang="ja-JP" altLang="en-US" sz="19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2" name="AutoShape 7"/>
            <p:cNvSpPr>
              <a:spLocks noChangeArrowheads="1"/>
            </p:cNvSpPr>
            <p:nvPr/>
          </p:nvSpPr>
          <p:spPr bwMode="auto">
            <a:xfrm>
              <a:off x="288659" y="1011878"/>
              <a:ext cx="2549561" cy="37623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ＭＳ Ｐゴシック" pitchFamily="50" charset="-128"/>
                </a:rPr>
                <a:t>制度に関する問合せ先</a:t>
              </a:r>
            </a:p>
          </p:txBody>
        </p:sp>
      </p:grpSp>
      <p:sp>
        <p:nvSpPr>
          <p:cNvPr id="49" name="Text Box 4"/>
          <p:cNvSpPr txBox="1">
            <a:spLocks noChangeArrowheads="1"/>
          </p:cNvSpPr>
          <p:nvPr/>
        </p:nvSpPr>
        <p:spPr bwMode="auto">
          <a:xfrm>
            <a:off x="125738" y="8990428"/>
            <a:ext cx="6519836" cy="736739"/>
          </a:xfrm>
          <a:prstGeom prst="rect">
            <a:avLst/>
          </a:prstGeom>
          <a:noFill/>
          <a:ln>
            <a:noFill/>
          </a:ln>
        </p:spPr>
        <p:txBody>
          <a:bodyPr vert="horz" wrap="square" lIns="74295" tIns="8890" rIns="74295" bIns="8890" numCol="1" anchor="t" anchorCtr="0" compatLnSpc="1">
            <a:prstTxWarp prst="textNoShape">
              <a:avLst/>
            </a:prstTxWarp>
          </a:bodyPr>
          <a:lstStyle/>
          <a:p>
            <a:pPr marL="0" marR="0" lvl="0" indent="0" algn="l" defTabSz="946404" rtl="0" eaLnBrk="1" fontAlgn="base" latinLnBrk="0" hangingPunct="1">
              <a:lnSpc>
                <a:spcPts val="108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itchFamily="50" charset="-128"/>
              </a:rPr>
              <a:t>●大阪府ホームページ　「大阪府私立高等学校等奨学のための給付金について」　　　　　　　　　　 </a:t>
            </a:r>
            <a:r>
              <a:rPr kumimoji="1" lang="ja-JP" altLang="en-US" sz="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itchFamily="50" charset="-128"/>
              </a:rPr>
              <a:t>携帯、スマートフォンから→</a:t>
            </a:r>
            <a:endParaRPr kumimoji="1" lang="en-US" altLang="ja-JP" sz="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itchFamily="50" charset="-128"/>
            </a:endParaRPr>
          </a:p>
          <a:p>
            <a:pPr marL="0" marR="0" lvl="0" indent="0" algn="l" defTabSz="946404" rtl="0" eaLnBrk="1" fontAlgn="base" latinLnBrk="0" hangingPunct="1">
              <a:lnSpc>
                <a:spcPts val="108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itchFamily="50" charset="-128"/>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itchFamily="50" charset="-128"/>
              </a:rPr>
              <a:t>https://www.pref.osaka.lg.jp/shigaku/shigakumushouka/syougaku_kyuuhu.html</a:t>
            </a:r>
          </a:p>
          <a:p>
            <a:pPr marL="0" marR="0" lvl="0" indent="0" algn="l" defTabSz="946404" rtl="0" eaLnBrk="1" fontAlgn="base" latinLnBrk="0" hangingPunct="1">
              <a:lnSpc>
                <a:spcPts val="1080"/>
              </a:lnSpc>
              <a:spcBef>
                <a:spcPct val="0"/>
              </a:spcBef>
              <a:spcAft>
                <a:spcPct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itchFamily="50" charset="-128"/>
            </a:endParaRPr>
          </a:p>
        </p:txBody>
      </p:sp>
      <p:sp>
        <p:nvSpPr>
          <p:cNvPr id="62" name="テキスト ボックス 61"/>
          <p:cNvSpPr txBox="1"/>
          <p:nvPr/>
        </p:nvSpPr>
        <p:spPr>
          <a:xfrm>
            <a:off x="114013" y="7601685"/>
            <a:ext cx="6531561" cy="923330"/>
          </a:xfrm>
          <a:prstGeom prst="rect">
            <a:avLst/>
          </a:prstGeom>
          <a:noFill/>
        </p:spPr>
        <p:txBody>
          <a:bodyPr wrap="square" rtlCol="0">
            <a:spAutoFit/>
          </a:bodyPr>
          <a:lstStyle/>
          <a:p>
            <a:pPr marL="252000" marR="0" lvl="0" indent="-457200" algn="l" defTabSz="946404"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lang="ja-JP" altLang="en-US" sz="900" b="1" dirty="0">
                <a:solidFill>
                  <a:prstClr val="black"/>
                </a:solidFill>
                <a:latin typeface="Meiryo UI" panose="020B0604030504040204" pitchFamily="50" charset="-128"/>
                <a:ea typeface="Meiryo UI" panose="020B0604030504040204" pitchFamily="50" charset="-128"/>
              </a:rPr>
              <a:t>生徒又は保護者は、</a:t>
            </a:r>
            <a:r>
              <a:rPr kumimoji="1" lang="ja-JP" altLang="en-US" sz="9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生徒が在学する高等学校等の設置者に、給付金の受給申請に関する事務手続き及び給付金の代理受領を委任していただきます。</a:t>
            </a:r>
            <a:endParaRPr kumimoji="1" lang="en-US" altLang="ja-JP" sz="9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9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給付金額全額が学校から保護者等の口座に振り込まれます。ただし、未納・未収金がある場合は、給付金を充当して相殺し、</a:t>
            </a:r>
            <a:endParaRPr kumimoji="1" lang="en-US" altLang="ja-JP" sz="9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9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残金がある場合は残金が学校から保護者等の口座に振り込まれます。</a:t>
            </a:r>
            <a:endParaRPr kumimoji="1" lang="en-US" altLang="ja-JP" sz="9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en-US" altLang="ja-JP"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9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給付金が振り込まれるまで、授業料以外の学校納付金の納付が困難で、一時的な納付猶予を希望する場合は、在学する学校に</a:t>
            </a:r>
            <a:endParaRPr kumimoji="1" lang="en-US" altLang="ja-JP" sz="9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9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ご相談ください。</a:t>
            </a:r>
          </a:p>
        </p:txBody>
      </p:sp>
      <p:sp>
        <p:nvSpPr>
          <p:cNvPr id="4" name="正方形/長方形 3"/>
          <p:cNvSpPr/>
          <p:nvPr/>
        </p:nvSpPr>
        <p:spPr>
          <a:xfrm>
            <a:off x="132562" y="6290984"/>
            <a:ext cx="6661956" cy="1330942"/>
          </a:xfrm>
          <a:prstGeom prst="rect">
            <a:avLst/>
          </a:prstGeom>
        </p:spPr>
        <p:txBody>
          <a:bodyPr wrap="square">
            <a:spAutoFit/>
          </a:bodyPr>
          <a:lstStyle/>
          <a:p>
            <a:pPr marL="0" marR="0" lvl="0" indent="0" algn="l" defTabSz="946404" rtl="0" eaLnBrk="1" fontAlgn="auto" latinLnBrk="0" hangingPunct="1">
              <a:lnSpc>
                <a:spcPts val="14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①　学校がリーフレット及び受給申請書等を保護者等に配布（配布方法は在学する学校にお問合せください）</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46404" rtl="0" eaLnBrk="1" fontAlgn="auto" latinLnBrk="0" hangingPunct="1">
              <a:lnSpc>
                <a:spcPts val="14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②　申請者が受給申請書等を学校に提出（書類の不足等がある場合は、学校から連絡をします）</a:t>
            </a:r>
            <a:endParaRPr kumimoji="1" lang="en-US" altLang="ja-JP" sz="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46404" rtl="0" eaLnBrk="1" fontAlgn="auto" latinLnBrk="0" hangingPunct="1">
              <a:lnSpc>
                <a:spcPts val="14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③　学校が受給申請書等を府に送付</a:t>
            </a:r>
            <a:endParaRPr kumimoji="1" lang="en-US" altLang="ja-JP" sz="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46404" rtl="0" eaLnBrk="1" fontAlgn="auto" latinLnBrk="0" hangingPunct="1">
              <a:lnSpc>
                <a:spcPts val="14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④　府が受給資格の確認（書類の不備等がある場合は、府から申請者に確認の連絡をします）（７月以降随時）</a:t>
            </a:r>
            <a:endParaRPr kumimoji="1" lang="ja-JP" altLang="en-US" sz="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46404" rtl="0" eaLnBrk="1" fontAlgn="auto" latinLnBrk="0" hangingPunct="1">
              <a:lnSpc>
                <a:spcPts val="14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⑤　府が受給資格認定及び支給金額の決定　（</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月以降予定）</a:t>
            </a:r>
            <a:endParaRPr kumimoji="1" lang="en-US" altLang="ja-JP" sz="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46404" rtl="0" eaLnBrk="1" fontAlgn="auto" latinLnBrk="0" hangingPunct="1">
              <a:lnSpc>
                <a:spcPts val="14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⑥　府が学校に認定結果等の通知を送付並びに給付金を交付（学校が代理受領）　（</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月以降予定）</a:t>
            </a:r>
            <a:endParaRPr kumimoji="1" lang="ja-JP" altLang="en-US" sz="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46404" rtl="0" eaLnBrk="1" fontAlgn="auto" latinLnBrk="0" hangingPunct="1">
              <a:lnSpc>
                <a:spcPts val="14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⑦　学校が保護者等に通知を配付及び給付金を口座へ振込　（</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月以降予定）</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8" name="Line 6"/>
          <p:cNvSpPr>
            <a:spLocks noChangeShapeType="1"/>
          </p:cNvSpPr>
          <p:nvPr/>
        </p:nvSpPr>
        <p:spPr bwMode="auto">
          <a:xfrm>
            <a:off x="269368" y="332406"/>
            <a:ext cx="6658537" cy="1322"/>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pPr marL="0" marR="0" lvl="0" indent="0" algn="l" defTabSz="946404" rtl="0" eaLnBrk="1" fontAlgn="auto" latinLnBrk="0" hangingPunct="1">
              <a:lnSpc>
                <a:spcPct val="100000"/>
              </a:lnSpc>
              <a:spcBef>
                <a:spcPts val="0"/>
              </a:spcBef>
              <a:spcAft>
                <a:spcPts val="0"/>
              </a:spcAft>
              <a:buClrTx/>
              <a:buSzTx/>
              <a:buFontTx/>
              <a:buNone/>
              <a:tabLst/>
              <a:defRPr/>
            </a:pPr>
            <a:endParaRPr kumimoji="1" lang="ja-JP" altLang="en-US" sz="19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59" name="AutoShape 7"/>
          <p:cNvSpPr>
            <a:spLocks noChangeArrowheads="1"/>
          </p:cNvSpPr>
          <p:nvPr/>
        </p:nvSpPr>
        <p:spPr bwMode="auto">
          <a:xfrm>
            <a:off x="260980" y="7674"/>
            <a:ext cx="2154127" cy="390721"/>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ＭＳ Ｐゴシック" pitchFamily="50" charset="-128"/>
              </a:rPr>
              <a:t>申請に必要な書類</a:t>
            </a:r>
          </a:p>
        </p:txBody>
      </p:sp>
      <p:sp>
        <p:nvSpPr>
          <p:cNvPr id="5" name="テキスト ボックス 4"/>
          <p:cNvSpPr txBox="1"/>
          <p:nvPr/>
        </p:nvSpPr>
        <p:spPr>
          <a:xfrm>
            <a:off x="325240" y="442212"/>
            <a:ext cx="6146203" cy="423193"/>
          </a:xfrm>
          <a:prstGeom prst="rect">
            <a:avLst/>
          </a:prstGeom>
          <a:noFill/>
          <a:ln>
            <a:noFill/>
          </a:ln>
        </p:spPr>
        <p:txBody>
          <a:bodyPr wrap="square" rtlCol="0">
            <a:spAutoFit/>
          </a:bodyPr>
          <a:lstStyle/>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支給を受けようとする保護者等は、下記の書類を学校の定める期日までに提出してください。</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46404"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下記の区分については、表面の</a:t>
            </a:r>
            <a:r>
              <a:rPr kumimoji="1" lang="en-US" altLang="ja-JP"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給付金額</a:t>
            </a:r>
            <a:r>
              <a:rPr kumimoji="1" lang="en-US" altLang="ja-JP" sz="11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1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をご参照ください。</a:t>
            </a:r>
          </a:p>
        </p:txBody>
      </p:sp>
      <p:sp>
        <p:nvSpPr>
          <p:cNvPr id="8" name="テキスト ボックス 7"/>
          <p:cNvSpPr txBox="1"/>
          <p:nvPr/>
        </p:nvSpPr>
        <p:spPr>
          <a:xfrm>
            <a:off x="216226" y="5414795"/>
            <a:ext cx="6630961" cy="733534"/>
          </a:xfrm>
          <a:prstGeom prst="rect">
            <a:avLst/>
          </a:prstGeom>
          <a:noFill/>
          <a:ln>
            <a:noFill/>
          </a:ln>
        </p:spPr>
        <p:txBody>
          <a:bodyPr wrap="square" rtlCol="0">
            <a:spAutoFit/>
          </a:bodyPr>
          <a:lstStyle/>
          <a:p>
            <a:pPr marL="0" marR="0" lvl="0" indent="0" algn="l" defTabSz="946404" rtl="0" eaLnBrk="1" fontAlgn="auto" latinLnBrk="0" hangingPunct="1">
              <a:lnSpc>
                <a:spcPts val="1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46404" rtl="0" eaLnBrk="1" fontAlgn="auto" latinLnBrk="0" hangingPunct="1">
              <a:lnSpc>
                <a:spcPts val="1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保護者等全員の課税額を証明する書類が提出できない場合（例：海外単身赴任の場合等）については、給付金を受け取　　</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46404" rtl="0" eaLnBrk="1" fontAlgn="auto" latinLnBrk="0" hangingPunct="1">
              <a:lnSpc>
                <a:spcPts val="1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ることができません</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46404" rtl="0" eaLnBrk="1" fontAlgn="auto" latinLnBrk="0" hangingPunct="1">
              <a:lnSpc>
                <a:spcPts val="1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46404" rtl="0" eaLnBrk="1" fontAlgn="auto" latinLnBrk="0" hangingPunct="1">
              <a:lnSpc>
                <a:spcPts val="1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pic>
        <p:nvPicPr>
          <p:cNvPr id="2" name="図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8442" y="8941172"/>
            <a:ext cx="728745" cy="728745"/>
          </a:xfrm>
          <a:prstGeom prst="rect">
            <a:avLst/>
          </a:prstGeom>
          <a:ln>
            <a:solidFill>
              <a:schemeClr val="tx1"/>
            </a:solidFill>
          </a:ln>
        </p:spPr>
      </p:pic>
      <p:graphicFrame>
        <p:nvGraphicFramePr>
          <p:cNvPr id="18" name="表 17">
            <a:extLst>
              <a:ext uri="{FF2B5EF4-FFF2-40B4-BE49-F238E27FC236}">
                <a16:creationId xmlns:a16="http://schemas.microsoft.com/office/drawing/2014/main" id="{15FD8A22-FAF3-4F03-9CFE-D0E9B35E7118}"/>
              </a:ext>
            </a:extLst>
          </p:cNvPr>
          <p:cNvGraphicFramePr>
            <a:graphicFrameLocks noGrp="1"/>
          </p:cNvGraphicFramePr>
          <p:nvPr>
            <p:extLst>
              <p:ext uri="{D42A27DB-BD31-4B8C-83A1-F6EECF244321}">
                <p14:modId xmlns:p14="http://schemas.microsoft.com/office/powerpoint/2010/main" val="1326352880"/>
              </p:ext>
            </p:extLst>
          </p:nvPr>
        </p:nvGraphicFramePr>
        <p:xfrm>
          <a:off x="325240" y="897898"/>
          <a:ext cx="6480174" cy="4559609"/>
        </p:xfrm>
        <a:graphic>
          <a:graphicData uri="http://schemas.openxmlformats.org/drawingml/2006/table">
            <a:tbl>
              <a:tblPr/>
              <a:tblGrid>
                <a:gridCol w="1740540">
                  <a:extLst>
                    <a:ext uri="{9D8B030D-6E8A-4147-A177-3AD203B41FA5}">
                      <a16:colId xmlns:a16="http://schemas.microsoft.com/office/drawing/2014/main" val="2342731731"/>
                    </a:ext>
                  </a:extLst>
                </a:gridCol>
                <a:gridCol w="4739634">
                  <a:extLst>
                    <a:ext uri="{9D8B030D-6E8A-4147-A177-3AD203B41FA5}">
                      <a16:colId xmlns:a16="http://schemas.microsoft.com/office/drawing/2014/main" val="1862658619"/>
                    </a:ext>
                  </a:extLst>
                </a:gridCol>
              </a:tblGrid>
              <a:tr h="460090">
                <a:tc rowSpan="2">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全世帯区分</a:t>
                      </a:r>
                      <a:endParaRPr lang="en-US" altLang="ja-JP" sz="1400" b="0" i="0" u="none" strike="noStrike">
                        <a:solidFill>
                          <a:srgbClr val="000000"/>
                        </a:solidFill>
                        <a:effectLst/>
                        <a:latin typeface="Meiryo UI" panose="020B0604030504040204" pitchFamily="50" charset="-128"/>
                        <a:ea typeface="Meiryo UI" panose="020B0604030504040204" pitchFamily="50" charset="-128"/>
                      </a:endParaRPr>
                    </a:p>
                    <a:p>
                      <a:pPr algn="ctr" fontAlgn="ctr"/>
                      <a:r>
                        <a:rPr lang="ja-JP" altLang="en-US" sz="1400" b="0" i="0" u="none" strike="noStrike">
                          <a:solidFill>
                            <a:srgbClr val="000000"/>
                          </a:solidFill>
                          <a:effectLst/>
                          <a:latin typeface="Meiryo UI" panose="020B0604030504040204" pitchFamily="50" charset="-128"/>
                          <a:ea typeface="Meiryo UI" panose="020B0604030504040204" pitchFamily="50" charset="-128"/>
                        </a:rPr>
                        <a:t>共通</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5268" marR="5268" marT="5268"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●奨学のための給付金　受給申請書（様式第１号の１）</a:t>
                      </a:r>
                    </a:p>
                  </a:txBody>
                  <a:tcPr marL="5268" marR="5268" marT="52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98167640"/>
                  </a:ext>
                </a:extLst>
              </a:tr>
              <a:tr h="957959">
                <a:tc vMerge="1">
                  <a:txBody>
                    <a:bodyPr/>
                    <a:lstStyle/>
                    <a:p>
                      <a:endParaRPr kumimoji="1" lang="ja-JP" altLang="en-US"/>
                    </a:p>
                  </a:txBody>
                  <a:tcPr/>
                </a:tc>
                <a:tc>
                  <a:txBody>
                    <a:bodyPr/>
                    <a:lstStyle/>
                    <a:p>
                      <a:pPr marL="108000" indent="-457200" algn="l"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50" b="1" i="0" u="sng" strike="noStrike" dirty="0">
                          <a:solidFill>
                            <a:srgbClr val="000000"/>
                          </a:solidFill>
                          <a:effectLst/>
                          <a:latin typeface="Meiryo UI" panose="020B0604030504040204" pitchFamily="50" charset="-128"/>
                          <a:ea typeface="Meiryo UI" panose="020B0604030504040204" pitchFamily="50" charset="-128"/>
                        </a:rPr>
                        <a:t>世帯区分にかかわらず</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提出が必要です。</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p>
                      <a:pPr marL="144000" indent="-457200" algn="l" fontAlgn="ctr"/>
                      <a:r>
                        <a:rPr lang="en-US" altLang="ja-JP" sz="1050" b="0" i="0" u="none" strike="noStrike" baseline="0" dirty="0">
                          <a:solidFill>
                            <a:srgbClr val="000000"/>
                          </a:solidFill>
                          <a:effectLst/>
                          <a:latin typeface="Meiryo UI" panose="020B0604030504040204" pitchFamily="50" charset="-128"/>
                          <a:ea typeface="Meiryo UI" panose="020B0604030504040204" pitchFamily="50" charset="-128"/>
                        </a:rPr>
                        <a:t> ※</a:t>
                      </a:r>
                      <a:r>
                        <a:rPr lang="ja-JP" altLang="en-US" sz="1050" b="0" i="0" u="none" strike="noStrike" baseline="0" dirty="0">
                          <a:solidFill>
                            <a:srgbClr val="000000"/>
                          </a:solidFill>
                          <a:effectLst/>
                          <a:latin typeface="Meiryo UI" panose="020B0604030504040204" pitchFamily="50" charset="-128"/>
                          <a:ea typeface="Meiryo UI" panose="020B0604030504040204" pitchFamily="50" charset="-128"/>
                        </a:rPr>
                        <a:t>受給申請書の提出後に、申請者の変更（例：離婚・死別等による親権者の変更）、申請者の住所や連絡先の変更があった場合、学校から申請事項変更届（様式第２号）の用紙をもらい、学校に提出してください。</a:t>
                      </a:r>
                    </a:p>
                  </a:txBody>
                  <a:tcPr marL="5268" marR="5268" marT="52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35664507"/>
                  </a:ext>
                </a:extLst>
              </a:tr>
              <a:tr h="287572">
                <a:tc rowSpan="2">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世帯区分１</a:t>
                      </a:r>
                    </a:p>
                  </a:txBody>
                  <a:tcPr marL="5268" marR="5268" marT="526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44000" indent="-457200" algn="l" fontAlgn="ctr"/>
                      <a:r>
                        <a:rPr lang="ja-JP" altLang="en-US" sz="1600" b="1" i="0" u="none" strike="noStrike" dirty="0">
                          <a:solidFill>
                            <a:srgbClr val="000000"/>
                          </a:solidFill>
                          <a:effectLst/>
                          <a:latin typeface="Meiryo UI" panose="020B0604030504040204" pitchFamily="50" charset="-128"/>
                          <a:ea typeface="Meiryo UI" panose="020B0604030504040204" pitchFamily="50" charset="-128"/>
                        </a:rPr>
                        <a:t>●生活保護受給証明書の原本</a:t>
                      </a:r>
                    </a:p>
                  </a:txBody>
                  <a:tcPr marL="5268" marR="5268" marT="526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23308930"/>
                  </a:ext>
                </a:extLst>
              </a:tr>
              <a:tr h="507014">
                <a:tc vMerge="1">
                  <a:txBody>
                    <a:bodyPr/>
                    <a:lstStyle/>
                    <a:p>
                      <a:endParaRPr kumimoji="1" lang="ja-JP" altLang="en-US"/>
                    </a:p>
                  </a:txBody>
                  <a:tcPr/>
                </a:tc>
                <a:tc>
                  <a:txBody>
                    <a:bodyPr/>
                    <a:lstStyle/>
                    <a:p>
                      <a:pPr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50" b="1" i="0" u="sng" strike="noStrike" dirty="0">
                          <a:solidFill>
                            <a:srgbClr val="000000"/>
                          </a:solidFill>
                          <a:effectLst/>
                          <a:latin typeface="Meiryo UI" panose="020B0604030504040204" pitchFamily="50" charset="-128"/>
                          <a:ea typeface="Meiryo UI" panose="020B0604030504040204" pitchFamily="50" charset="-128"/>
                        </a:rPr>
                        <a:t>令和８年７月１日以降</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に発行されたもの　</a:t>
                      </a:r>
                      <a:br>
                        <a:rPr lang="ja-JP" altLang="en-US" sz="105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扶助の種類（生業扶助）・世帯全員の氏名・生年月日・受給期間が記載されたもの</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5268" marR="5268" marT="526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19826917"/>
                  </a:ext>
                </a:extLst>
              </a:tr>
              <a:tr h="287572">
                <a:tc rowSpan="4">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世帯区分</a:t>
                      </a: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2~4</a:t>
                      </a:r>
                    </a:p>
                  </a:txBody>
                  <a:tcPr marL="5268" marR="5268" marT="5268"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●保護者等全員の課税証明書等</a:t>
                      </a:r>
                    </a:p>
                  </a:txBody>
                  <a:tcPr marL="5268" marR="5268" marT="52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78877434"/>
                  </a:ext>
                </a:extLst>
              </a:tr>
              <a:tr h="1058778">
                <a:tc vMerge="1">
                  <a:txBody>
                    <a:bodyPr/>
                    <a:lstStyle/>
                    <a:p>
                      <a:endParaRPr kumimoji="1" lang="ja-JP" altLang="en-US"/>
                    </a:p>
                  </a:txBody>
                  <a:tcPr/>
                </a:tc>
                <a:tc>
                  <a:txBody>
                    <a:bodyPr/>
                    <a:lstStyle/>
                    <a:p>
                      <a:pPr algn="l"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下記の書類のいずれか（令和８年度のもの）をご提出ください。</a:t>
                      </a:r>
                      <a:br>
                        <a:rPr lang="ja-JP" altLang="en-US" sz="10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・市（町村）民税・道府県民税課税証明書または非課税証明書の原本</a:t>
                      </a:r>
                      <a:br>
                        <a:rPr lang="ja-JP" altLang="en-US" sz="10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・市（町村）民税・道府県民税非課税通知書の写し</a:t>
                      </a:r>
                      <a:br>
                        <a:rPr lang="ja-JP" altLang="en-US" sz="10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  ・市（町村）民税・道府県民税の特別徴収税額の決定通知書の写し</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marL="144000" indent="-457200" algn="l"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配偶者控除を受けている場合であっても、控除対象配偶者の課税証明書等の提出が必要です。</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5268" marR="5268" marT="52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36531516"/>
                  </a:ext>
                </a:extLst>
              </a:tr>
              <a:tr h="287572">
                <a:tc vMerge="1">
                  <a:txBody>
                    <a:bodyPr/>
                    <a:lstStyle/>
                    <a:p>
                      <a:endParaRPr kumimoji="1" lang="ja-JP" altLang="en-US"/>
                    </a:p>
                  </a:txBody>
                  <a:tcPr/>
                </a:tc>
                <a:tc>
                  <a:txBody>
                    <a:bodyPr/>
                    <a:lstStyle/>
                    <a:p>
                      <a:pPr algn="l" fontAlgn="ctr"/>
                      <a:r>
                        <a:rPr lang="ja-JP" altLang="en-US" sz="1400" b="1" i="0" u="none" strike="noStrike" dirty="0">
                          <a:solidFill>
                            <a:srgbClr val="000000"/>
                          </a:solidFill>
                          <a:effectLst/>
                          <a:latin typeface="Meiryo UI" panose="020B0604030504040204" pitchFamily="50" charset="-128"/>
                          <a:ea typeface="Meiryo UI" panose="020B0604030504040204" pitchFamily="50" charset="-128"/>
                        </a:rPr>
                        <a:t>●住民票の写し（必要な場合のみ）</a:t>
                      </a:r>
                    </a:p>
                  </a:txBody>
                  <a:tcPr marL="5268" marR="5268" marT="52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9448742"/>
                  </a:ext>
                </a:extLst>
              </a:tr>
              <a:tr h="699762">
                <a:tc vMerge="1">
                  <a:txBody>
                    <a:bodyPr/>
                    <a:lstStyle/>
                    <a:p>
                      <a:endParaRPr kumimoji="1" lang="ja-JP" altLang="en-US"/>
                    </a:p>
                  </a:txBody>
                  <a:tcPr/>
                </a:tc>
                <a:tc>
                  <a:txBody>
                    <a:bodyPr/>
                    <a:lstStyle/>
                    <a:p>
                      <a:pPr algn="l"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下記のいずれかに該当する場合に提出してください。</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・住民税の課税額等を証明する書類の発行者が大阪府以外の市町村である場合</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marL="144000" indent="-457200" algn="l"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900" b="1" i="0" u="sng" strike="noStrike" dirty="0">
                          <a:solidFill>
                            <a:srgbClr val="000000"/>
                          </a:solidFill>
                          <a:effectLst/>
                          <a:latin typeface="Meiryo UI" panose="020B0604030504040204" pitchFamily="50" charset="-128"/>
                          <a:ea typeface="Meiryo UI" panose="020B0604030504040204" pitchFamily="50" charset="-128"/>
                        </a:rPr>
                        <a:t>令和８年７月１日時点</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で大阪府内に在住しているが、令和８年１月１日時点では他府県に住所を有していた場合</a:t>
                      </a:r>
                    </a:p>
                  </a:txBody>
                  <a:tcPr marL="5268" marR="5268" marT="52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1880068"/>
                  </a:ext>
                </a:extLst>
              </a:tr>
            </a:tbl>
          </a:graphicData>
        </a:graphic>
      </p:graphicFrame>
    </p:spTree>
    <p:extLst>
      <p:ext uri="{BB962C8B-B14F-4D97-AF65-F5344CB8AC3E}">
        <p14:creationId xmlns:p14="http://schemas.microsoft.com/office/powerpoint/2010/main" val="14492150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kumimoji="1" sz="1400" b="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solidFill>
          <a:schemeClr val="bg1"/>
        </a:solidFill>
      </a:spPr>
      <a:bodyPr wrap="square" rtlCol="0">
        <a:spAutoFit/>
      </a:bodyPr>
      <a:lstStyle>
        <a:defPPr algn="ctr">
          <a:defRPr kumimoji="1" sz="1000" dirty="0" smtClean="0"/>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10487</TotalTime>
  <Words>1249</Words>
  <Application>Microsoft Office PowerPoint</Application>
  <PresentationFormat>ユーザー設定</PresentationFormat>
  <Paragraphs>82</Paragraphs>
  <Slides>2</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Meiryo UI</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石上　瑠美依</dc:creator>
  <cp:lastModifiedBy>飴谷　優里</cp:lastModifiedBy>
  <cp:revision>213</cp:revision>
  <cp:lastPrinted>2025-07-31T01:29:42Z</cp:lastPrinted>
  <dcterms:created xsi:type="dcterms:W3CDTF">2011-06-02T09:47:25Z</dcterms:created>
  <dcterms:modified xsi:type="dcterms:W3CDTF">2026-06-29T05:07:20Z</dcterms:modified>
</cp:coreProperties>
</file>