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3" r:id="rId2"/>
    <p:sldId id="257" r:id="rId3"/>
  </p:sldIdLst>
  <p:sldSz cx="7200900" cy="9721850"/>
  <p:notesSz cx="6807200" cy="9939338"/>
  <p:defaultTextStyle>
    <a:defPPr>
      <a:defRPr lang="ja-JP"/>
    </a:defPPr>
    <a:lvl1pPr marL="0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3202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46404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19606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892808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66010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39212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12414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785616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63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24" autoAdjust="0"/>
    <p:restoredTop sz="94710" autoAdjust="0"/>
  </p:normalViewPr>
  <p:slideViewPr>
    <p:cSldViewPr snapToGrid="0">
      <p:cViewPr>
        <p:scale>
          <a:sx n="100" d="100"/>
          <a:sy n="100" d="100"/>
        </p:scale>
        <p:origin x="1714" y="-379"/>
      </p:cViewPr>
      <p:guideLst>
        <p:guide orient="horz" pos="3063"/>
        <p:guide pos="22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53A585B8-3BC8-4533-85F5-B83566FEB325}" type="datetimeFigureOut">
              <a:rPr kumimoji="1" lang="ja-JP" altLang="en-US" smtClean="0"/>
              <a:pPr/>
              <a:t>2025/8/6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22475" y="744538"/>
            <a:ext cx="2762250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7"/>
            <a:ext cx="5445760" cy="4472702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6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8BD18E85-DE4D-483B-911A-DEFA6C3A4B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470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73202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46404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419606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92808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366010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839212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312414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785616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22475" y="744538"/>
            <a:ext cx="2762250" cy="372903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D18E85-DE4D-483B-911A-DEFA6C3A4B57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071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9" y="3020077"/>
            <a:ext cx="6120765" cy="208389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509048"/>
            <a:ext cx="5040630" cy="248447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3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46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196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92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66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39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12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85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ADC8-A862-49CE-91E8-F175F019BA8D}" type="datetime1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208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158E-7B14-44C7-B343-51FA9E54B9B6}" type="datetime1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5663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915489" y="519850"/>
            <a:ext cx="1215152" cy="1105860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70035" y="519850"/>
            <a:ext cx="3525441" cy="1105860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11EE-AFB1-490B-A834-7486282DC93E}" type="datetime1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2012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90AAE-84B1-414F-B3B4-DB4A43D1AA58}" type="datetime1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7733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3" y="6247189"/>
            <a:ext cx="6120765" cy="1930868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68823" y="4120536"/>
            <a:ext cx="6120765" cy="2126653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320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464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1960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92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660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3921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3124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85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FD24E-D89C-4B16-BF12-24F97456E968}" type="datetime1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3182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70034" y="3024576"/>
            <a:ext cx="2370296" cy="8553879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760346" y="3024576"/>
            <a:ext cx="2370296" cy="8553879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D54C-F7AB-4815-A674-99438EB23AD8}" type="datetime1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4924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5" y="389325"/>
            <a:ext cx="6480810" cy="1620308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6" y="2176165"/>
            <a:ext cx="3181648" cy="90692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3202" indent="0">
              <a:buNone/>
              <a:defRPr sz="2100" b="1"/>
            </a:lvl2pPr>
            <a:lvl3pPr marL="946404" indent="0">
              <a:buNone/>
              <a:defRPr sz="1900" b="1"/>
            </a:lvl3pPr>
            <a:lvl4pPr marL="1419606" indent="0">
              <a:buNone/>
              <a:defRPr sz="1700" b="1"/>
            </a:lvl4pPr>
            <a:lvl5pPr marL="1892808" indent="0">
              <a:buNone/>
              <a:defRPr sz="1700" b="1"/>
            </a:lvl5pPr>
            <a:lvl6pPr marL="2366010" indent="0">
              <a:buNone/>
              <a:defRPr sz="1700" b="1"/>
            </a:lvl6pPr>
            <a:lvl7pPr marL="2839212" indent="0">
              <a:buNone/>
              <a:defRPr sz="1700" b="1"/>
            </a:lvl7pPr>
            <a:lvl8pPr marL="3312414" indent="0">
              <a:buNone/>
              <a:defRPr sz="1700" b="1"/>
            </a:lvl8pPr>
            <a:lvl9pPr marL="3785616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0046" y="3083087"/>
            <a:ext cx="3181648" cy="56013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57958" y="2176165"/>
            <a:ext cx="3182898" cy="90692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3202" indent="0">
              <a:buNone/>
              <a:defRPr sz="2100" b="1"/>
            </a:lvl2pPr>
            <a:lvl3pPr marL="946404" indent="0">
              <a:buNone/>
              <a:defRPr sz="1900" b="1"/>
            </a:lvl3pPr>
            <a:lvl4pPr marL="1419606" indent="0">
              <a:buNone/>
              <a:defRPr sz="1700" b="1"/>
            </a:lvl4pPr>
            <a:lvl5pPr marL="1892808" indent="0">
              <a:buNone/>
              <a:defRPr sz="1700" b="1"/>
            </a:lvl5pPr>
            <a:lvl6pPr marL="2366010" indent="0">
              <a:buNone/>
              <a:defRPr sz="1700" b="1"/>
            </a:lvl6pPr>
            <a:lvl7pPr marL="2839212" indent="0">
              <a:buNone/>
              <a:defRPr sz="1700" b="1"/>
            </a:lvl7pPr>
            <a:lvl8pPr marL="3312414" indent="0">
              <a:buNone/>
              <a:defRPr sz="1700" b="1"/>
            </a:lvl8pPr>
            <a:lvl9pPr marL="3785616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57958" y="3083087"/>
            <a:ext cx="3182898" cy="56013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0E3F6-3066-49BE-BE76-604CECD05C09}" type="datetime1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9259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BFBF-EC6A-413B-A4A2-A4A6AD2F3604}" type="datetime1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37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624E4-C2DA-475A-8912-57663E8BC1DD}" type="datetime1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82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6" y="387074"/>
            <a:ext cx="2369047" cy="164731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15352" y="387075"/>
            <a:ext cx="4025504" cy="8297330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0046" y="2034388"/>
            <a:ext cx="2369047" cy="6650017"/>
          </a:xfrm>
        </p:spPr>
        <p:txBody>
          <a:bodyPr/>
          <a:lstStyle>
            <a:lvl1pPr marL="0" indent="0">
              <a:buNone/>
              <a:defRPr sz="1400"/>
            </a:lvl1pPr>
            <a:lvl2pPr marL="473202" indent="0">
              <a:buNone/>
              <a:defRPr sz="1200"/>
            </a:lvl2pPr>
            <a:lvl3pPr marL="946404" indent="0">
              <a:buNone/>
              <a:defRPr sz="1000"/>
            </a:lvl3pPr>
            <a:lvl4pPr marL="1419606" indent="0">
              <a:buNone/>
              <a:defRPr sz="900"/>
            </a:lvl4pPr>
            <a:lvl5pPr marL="1892808" indent="0">
              <a:buNone/>
              <a:defRPr sz="900"/>
            </a:lvl5pPr>
            <a:lvl6pPr marL="2366010" indent="0">
              <a:buNone/>
              <a:defRPr sz="900"/>
            </a:lvl6pPr>
            <a:lvl7pPr marL="2839212" indent="0">
              <a:buNone/>
              <a:defRPr sz="900"/>
            </a:lvl7pPr>
            <a:lvl8pPr marL="3312414" indent="0">
              <a:buNone/>
              <a:defRPr sz="900"/>
            </a:lvl8pPr>
            <a:lvl9pPr marL="3785616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DDD7-FC76-4BD5-831D-9E95381A9CF8}" type="datetime1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3235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7" y="6805295"/>
            <a:ext cx="4320540" cy="80340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11427" y="868666"/>
            <a:ext cx="4320540" cy="5833110"/>
          </a:xfrm>
        </p:spPr>
        <p:txBody>
          <a:bodyPr/>
          <a:lstStyle>
            <a:lvl1pPr marL="0" indent="0">
              <a:buNone/>
              <a:defRPr sz="3300"/>
            </a:lvl1pPr>
            <a:lvl2pPr marL="473202" indent="0">
              <a:buNone/>
              <a:defRPr sz="2900"/>
            </a:lvl2pPr>
            <a:lvl3pPr marL="946404" indent="0">
              <a:buNone/>
              <a:defRPr sz="2500"/>
            </a:lvl3pPr>
            <a:lvl4pPr marL="1419606" indent="0">
              <a:buNone/>
              <a:defRPr sz="2100"/>
            </a:lvl4pPr>
            <a:lvl5pPr marL="1892808" indent="0">
              <a:buNone/>
              <a:defRPr sz="2100"/>
            </a:lvl5pPr>
            <a:lvl6pPr marL="2366010" indent="0">
              <a:buNone/>
              <a:defRPr sz="2100"/>
            </a:lvl6pPr>
            <a:lvl7pPr marL="2839212" indent="0">
              <a:buNone/>
              <a:defRPr sz="2100"/>
            </a:lvl7pPr>
            <a:lvl8pPr marL="3312414" indent="0">
              <a:buNone/>
              <a:defRPr sz="2100"/>
            </a:lvl8pPr>
            <a:lvl9pPr marL="3785616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11427" y="7608700"/>
            <a:ext cx="4320540" cy="1140966"/>
          </a:xfrm>
        </p:spPr>
        <p:txBody>
          <a:bodyPr/>
          <a:lstStyle>
            <a:lvl1pPr marL="0" indent="0">
              <a:buNone/>
              <a:defRPr sz="1400"/>
            </a:lvl1pPr>
            <a:lvl2pPr marL="473202" indent="0">
              <a:buNone/>
              <a:defRPr sz="1200"/>
            </a:lvl2pPr>
            <a:lvl3pPr marL="946404" indent="0">
              <a:buNone/>
              <a:defRPr sz="1000"/>
            </a:lvl3pPr>
            <a:lvl4pPr marL="1419606" indent="0">
              <a:buNone/>
              <a:defRPr sz="900"/>
            </a:lvl4pPr>
            <a:lvl5pPr marL="1892808" indent="0">
              <a:buNone/>
              <a:defRPr sz="900"/>
            </a:lvl5pPr>
            <a:lvl6pPr marL="2366010" indent="0">
              <a:buNone/>
              <a:defRPr sz="900"/>
            </a:lvl6pPr>
            <a:lvl7pPr marL="2839212" indent="0">
              <a:buNone/>
              <a:defRPr sz="900"/>
            </a:lvl7pPr>
            <a:lvl8pPr marL="3312414" indent="0">
              <a:buNone/>
              <a:defRPr sz="900"/>
            </a:lvl8pPr>
            <a:lvl9pPr marL="3785616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3286-B587-45A6-B7B0-359FA6CF1C9E}" type="datetime1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7752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0045" y="389325"/>
            <a:ext cx="6480810" cy="1620308"/>
          </a:xfrm>
          <a:prstGeom prst="rect">
            <a:avLst/>
          </a:prstGeom>
        </p:spPr>
        <p:txBody>
          <a:bodyPr vert="horz" lIns="94640" tIns="47320" rIns="94640" bIns="473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5" y="2268434"/>
            <a:ext cx="6480810" cy="6415971"/>
          </a:xfrm>
          <a:prstGeom prst="rect">
            <a:avLst/>
          </a:prstGeom>
        </p:spPr>
        <p:txBody>
          <a:bodyPr vert="horz" lIns="94640" tIns="47320" rIns="94640" bIns="473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0045" y="9010716"/>
            <a:ext cx="1680210" cy="517598"/>
          </a:xfrm>
          <a:prstGeom prst="rect">
            <a:avLst/>
          </a:prstGeom>
        </p:spPr>
        <p:txBody>
          <a:bodyPr vert="horz" lIns="94640" tIns="47320" rIns="94640" bIns="473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A1D57-A37F-486E-AA20-8092CD3515A2}" type="datetime1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60309" y="9010716"/>
            <a:ext cx="2280285" cy="517598"/>
          </a:xfrm>
          <a:prstGeom prst="rect">
            <a:avLst/>
          </a:prstGeom>
        </p:spPr>
        <p:txBody>
          <a:bodyPr vert="horz" lIns="94640" tIns="47320" rIns="94640" bIns="473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60645" y="9010716"/>
            <a:ext cx="1680210" cy="517598"/>
          </a:xfrm>
          <a:prstGeom prst="rect">
            <a:avLst/>
          </a:prstGeom>
        </p:spPr>
        <p:txBody>
          <a:bodyPr vert="horz" lIns="94640" tIns="47320" rIns="94640" bIns="473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854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46404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4902" indent="-354902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8953" indent="-295751" algn="l" defTabSz="946404" rtl="0" eaLnBrk="1" latinLnBrk="0" hangingPunct="1">
        <a:spcBef>
          <a:spcPct val="20000"/>
        </a:spcBef>
        <a:buFont typeface="Arial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83005" indent="-236601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56207" indent="-236601" algn="l" defTabSz="946404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29409" indent="-236601" algn="l" defTabSz="946404" rtl="0" eaLnBrk="1" latinLnBrk="0" hangingPunct="1">
        <a:spcBef>
          <a:spcPct val="20000"/>
        </a:spcBef>
        <a:buFont typeface="Arial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2611" indent="-236601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75813" indent="-236601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49015" indent="-236601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22217" indent="-236601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3202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46404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19606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92808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66010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39212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12414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85616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package" Target="../embeddings/Microsoft_Excel_Worksheet.xlsx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ef.osaka.lg.jp/shigaku/shigakumushouka/syougaku_kyuuhu.html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7166" y="605395"/>
            <a:ext cx="6659208" cy="397879"/>
          </a:xfrm>
          <a:prstGeom prst="rect">
            <a:avLst/>
          </a:prstGeom>
          <a:noFill/>
          <a:ln w="79375" cmpd="dbl">
            <a:solidFill>
              <a:srgbClr val="0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74295" tIns="8890" rIns="74295" bIns="8890" numCol="1" anchor="b" anchorCtr="1" compatLnSpc="1">
            <a:prstTxWarp prst="textNoShape">
              <a:avLst/>
            </a:prstTxWarp>
          </a:bodyPr>
          <a:lstStyle/>
          <a:p>
            <a:pPr lvl="0" algn="ctr"/>
            <a:r>
              <a:rPr lang="ja-JP" altLang="en-US" sz="18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私立高等学校等奨学のための給付金受給申請手続きについて</a:t>
            </a:r>
            <a:endParaRPr lang="en-US" altLang="ja-JP" sz="20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256374" y="1075636"/>
            <a:ext cx="6660000" cy="301786"/>
            <a:chOff x="351430" y="1641876"/>
            <a:chExt cx="6768000" cy="376238"/>
          </a:xfrm>
        </p:grpSpPr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351430" y="1952795"/>
              <a:ext cx="6768000" cy="1273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" name="AutoShape 7"/>
            <p:cNvSpPr>
              <a:spLocks noChangeArrowheads="1"/>
            </p:cNvSpPr>
            <p:nvPr/>
          </p:nvSpPr>
          <p:spPr bwMode="auto">
            <a:xfrm>
              <a:off x="351430" y="1641876"/>
              <a:ext cx="1172802" cy="376238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6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制度概要</a:t>
              </a:r>
              <a:endParaRPr kumimoji="1" lang="ja-JP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52" name="テキスト ボックス 51"/>
          <p:cNvSpPr txBox="1"/>
          <p:nvPr/>
        </p:nvSpPr>
        <p:spPr>
          <a:xfrm>
            <a:off x="-2418" y="1349764"/>
            <a:ext cx="7200900" cy="478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全ての意志ある生徒が安心して教育を受けられるよう、府内に在住する低所得者世帯の保護者等に対し、授業料以外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の教育費の経済的負担を軽減するために、奨学のための給付金を支給します。（返済の必要はありません。）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338966" y="271161"/>
            <a:ext cx="58047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重要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このお知らせは、必ず保護者に渡してください。　　　　　　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（令和７年度）</a:t>
            </a:r>
            <a:endParaRPr kumimoji="1" lang="ja-JP" altLang="en-US" sz="10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1" name="グループ化 30"/>
          <p:cNvGrpSpPr/>
          <p:nvPr/>
        </p:nvGrpSpPr>
        <p:grpSpPr>
          <a:xfrm>
            <a:off x="207693" y="4705902"/>
            <a:ext cx="6661053" cy="310171"/>
            <a:chOff x="355927" y="1670230"/>
            <a:chExt cx="6841954" cy="353360"/>
          </a:xfrm>
        </p:grpSpPr>
        <p:sp>
          <p:nvSpPr>
            <p:cNvPr id="32" name="Line 6"/>
            <p:cNvSpPr>
              <a:spLocks noChangeShapeType="1"/>
            </p:cNvSpPr>
            <p:nvPr/>
          </p:nvSpPr>
          <p:spPr bwMode="auto">
            <a:xfrm>
              <a:off x="357880" y="1960196"/>
              <a:ext cx="6840001" cy="0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" name="AutoShape 7"/>
            <p:cNvSpPr>
              <a:spLocks noChangeArrowheads="1"/>
            </p:cNvSpPr>
            <p:nvPr/>
          </p:nvSpPr>
          <p:spPr bwMode="auto">
            <a:xfrm>
              <a:off x="355927" y="1670230"/>
              <a:ext cx="1191984" cy="353360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6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給付金額</a:t>
              </a:r>
              <a:endParaRPr kumimoji="1" lang="ja-JP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236237" y="7238110"/>
            <a:ext cx="6660207" cy="302276"/>
            <a:chOff x="351585" y="1021050"/>
            <a:chExt cx="6534626" cy="376238"/>
          </a:xfrm>
        </p:grpSpPr>
        <p:sp>
          <p:nvSpPr>
            <p:cNvPr id="43" name="Line 6"/>
            <p:cNvSpPr>
              <a:spLocks noChangeShapeType="1"/>
            </p:cNvSpPr>
            <p:nvPr/>
          </p:nvSpPr>
          <p:spPr bwMode="auto">
            <a:xfrm>
              <a:off x="351788" y="1334866"/>
              <a:ext cx="6534423" cy="1273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4" name="AutoShape 7"/>
            <p:cNvSpPr>
              <a:spLocks noChangeArrowheads="1"/>
            </p:cNvSpPr>
            <p:nvPr/>
          </p:nvSpPr>
          <p:spPr bwMode="auto">
            <a:xfrm>
              <a:off x="351585" y="1021050"/>
              <a:ext cx="1132326" cy="376238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6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申請期限</a:t>
              </a:r>
              <a:endParaRPr kumimoji="1" lang="ja-JP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59" name="Line 6"/>
          <p:cNvSpPr>
            <a:spLocks noChangeShapeType="1"/>
          </p:cNvSpPr>
          <p:nvPr/>
        </p:nvSpPr>
        <p:spPr bwMode="auto">
          <a:xfrm>
            <a:off x="257276" y="2099209"/>
            <a:ext cx="6660000" cy="1322"/>
          </a:xfrm>
          <a:prstGeom prst="line">
            <a:avLst/>
          </a:prstGeom>
          <a:noFill/>
          <a:ln w="133350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60" name="AutoShape 7"/>
          <p:cNvSpPr>
            <a:spLocks noChangeArrowheads="1"/>
          </p:cNvSpPr>
          <p:nvPr/>
        </p:nvSpPr>
        <p:spPr bwMode="auto">
          <a:xfrm>
            <a:off x="256476" y="1852904"/>
            <a:ext cx="1153985" cy="260398"/>
          </a:xfrm>
          <a:prstGeom prst="roundRect">
            <a:avLst>
              <a:gd name="adj" fmla="val 16667"/>
            </a:avLst>
          </a:prstGeom>
          <a:solidFill>
            <a:srgbClr val="0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要　　　件</a:t>
            </a:r>
            <a:endParaRPr kumimoji="1" lang="ja-JP" sz="16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3188002" y="-76432"/>
            <a:ext cx="4050998" cy="437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大阪府認可校以外の高等学校等用・通常制度</a:t>
            </a:r>
            <a:r>
              <a:rPr kumimoji="1"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257276" y="7608699"/>
            <a:ext cx="8246310" cy="369332"/>
          </a:xfrm>
          <a:prstGeom prst="rect">
            <a:avLst/>
          </a:prstGeom>
          <a:noFill/>
          <a:ln cmpd="thickThin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令和７年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31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日（金曜日）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消印有効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47" name="テキスト ボックス 49"/>
          <p:cNvSpPr txBox="1"/>
          <p:nvPr/>
        </p:nvSpPr>
        <p:spPr>
          <a:xfrm>
            <a:off x="256374" y="7977152"/>
            <a:ext cx="65636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46404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3202" algn="l" defTabSz="946404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6404" algn="l" defTabSz="946404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19606" algn="l" defTabSz="946404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92808" algn="l" defTabSz="946404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66010" algn="l" defTabSz="946404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39212" algn="l" defTabSz="946404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12414" algn="l" defTabSz="946404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85616" algn="l" defTabSz="946404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郵便の消印日付が令和</a:t>
            </a:r>
            <a:r>
              <a:rPr lang="en-US" altLang="ja-JP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１月</a:t>
            </a:r>
            <a:r>
              <a:rPr lang="en-US" altLang="ja-JP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日以降の場合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、給付金を受け取ることができませんので、ご注意ください</a:t>
            </a:r>
            <a:r>
              <a:rPr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0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※10</a:t>
            </a:r>
            <a:r>
              <a:rPr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31</a:t>
            </a:r>
            <a:r>
              <a:rPr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日に発送する場合は、必ず郵便局で</a:t>
            </a:r>
            <a:r>
              <a:rPr lang="en-US" altLang="ja-JP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31</a:t>
            </a:r>
            <a:r>
              <a:rPr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日の消印を受けてください。　</a:t>
            </a:r>
            <a:endParaRPr kumimoji="1" lang="en-US" altLang="ja-JP" sz="10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4" name="図 3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" y="48214"/>
            <a:ext cx="1285875" cy="459632"/>
          </a:xfrm>
          <a:prstGeom prst="rect">
            <a:avLst/>
          </a:prstGeom>
        </p:spPr>
      </p:pic>
      <p:sp>
        <p:nvSpPr>
          <p:cNvPr id="36" name="テキスト ボックス 35"/>
          <p:cNvSpPr txBox="1"/>
          <p:nvPr/>
        </p:nvSpPr>
        <p:spPr>
          <a:xfrm>
            <a:off x="176724" y="4233631"/>
            <a:ext cx="6345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46404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3202" algn="l" defTabSz="946404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6404" algn="l" defTabSz="946404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19606" algn="l" defTabSz="946404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92808" algn="l" defTabSz="946404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66010" algn="l" defTabSz="946404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39212" algn="l" defTabSz="946404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12414" algn="l" defTabSz="946404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85616" algn="l" defTabSz="946404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保護者等のいずれか一方が他の都道府県に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在住</a:t>
            </a:r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している場合は、生活の本拠が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大阪府内</a:t>
            </a:r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ある世帯で</a:t>
            </a:r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、かつ、</a:t>
            </a:r>
            <a:br>
              <a:rPr kumimoji="1"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他の都道府県に対し奨学のための給付金を申請しない場合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に限り</a:t>
            </a:r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、申請できます。</a:t>
            </a:r>
          </a:p>
        </p:txBody>
      </p:sp>
      <p:grpSp>
        <p:nvGrpSpPr>
          <p:cNvPr id="45" name="グループ化 18"/>
          <p:cNvGrpSpPr/>
          <p:nvPr/>
        </p:nvGrpSpPr>
        <p:grpSpPr>
          <a:xfrm>
            <a:off x="268067" y="8503629"/>
            <a:ext cx="6552000" cy="270258"/>
            <a:chOff x="269877" y="1985463"/>
            <a:chExt cx="6552000" cy="346654"/>
          </a:xfrm>
        </p:grpSpPr>
        <p:sp>
          <p:nvSpPr>
            <p:cNvPr id="53" name="Line 6"/>
            <p:cNvSpPr>
              <a:spLocks noChangeShapeType="1"/>
            </p:cNvSpPr>
            <p:nvPr/>
          </p:nvSpPr>
          <p:spPr bwMode="auto">
            <a:xfrm>
              <a:off x="269877" y="2286578"/>
              <a:ext cx="6552000" cy="0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4" name="AutoShape 7"/>
            <p:cNvSpPr>
              <a:spLocks noChangeArrowheads="1"/>
            </p:cNvSpPr>
            <p:nvPr/>
          </p:nvSpPr>
          <p:spPr bwMode="auto">
            <a:xfrm>
              <a:off x="269877" y="1985463"/>
              <a:ext cx="2412349" cy="346654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16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給付金の支給の流れ</a:t>
              </a:r>
              <a:endParaRPr kumimoji="1" lang="ja-JP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50" name="Rectangle 8"/>
          <p:cNvSpPr>
            <a:spLocks noChangeArrowheads="1"/>
          </p:cNvSpPr>
          <p:nvPr/>
        </p:nvSpPr>
        <p:spPr bwMode="auto">
          <a:xfrm>
            <a:off x="4193448" y="7225439"/>
            <a:ext cx="3711186" cy="292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申請書類等は、必ず期限内に提出してください。</a:t>
            </a:r>
            <a:endParaRPr kumimoji="1" lang="ja-JP" sz="1800" b="0" i="0" u="none" cap="none" normalizeH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</p:txBody>
      </p:sp>
      <p:grpSp>
        <p:nvGrpSpPr>
          <p:cNvPr id="55" name="グループ化 54"/>
          <p:cNvGrpSpPr/>
          <p:nvPr/>
        </p:nvGrpSpPr>
        <p:grpSpPr>
          <a:xfrm>
            <a:off x="-464716" y="8920170"/>
            <a:ext cx="7443632" cy="691504"/>
            <a:chOff x="-274701" y="6264038"/>
            <a:chExt cx="7443632" cy="691504"/>
          </a:xfrm>
        </p:grpSpPr>
        <p:sp>
          <p:nvSpPr>
            <p:cNvPr id="56" name="右矢印吹き出し 55"/>
            <p:cNvSpPr/>
            <p:nvPr/>
          </p:nvSpPr>
          <p:spPr>
            <a:xfrm>
              <a:off x="1943228" y="6264038"/>
              <a:ext cx="1949445" cy="452663"/>
            </a:xfrm>
            <a:prstGeom prst="rightArrowCallout">
              <a:avLst>
                <a:gd name="adj1" fmla="val 18355"/>
                <a:gd name="adj2" fmla="val 32475"/>
                <a:gd name="adj3" fmla="val 20432"/>
                <a:gd name="adj4" fmla="val 81291"/>
              </a:avLst>
            </a:prstGeom>
            <a:solidFill>
              <a:schemeClr val="bg1">
                <a:alpha val="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9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受給資格の</a:t>
              </a:r>
              <a:r>
                <a:rPr lang="ja-JP" altLang="en-US" sz="9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確認</a:t>
              </a:r>
              <a:endParaRPr lang="en-US" altLang="ja-JP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（書類の不備等がある場合</a:t>
              </a:r>
              <a:r>
                <a:rPr lang="ja-JP" altLang="en-US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は、</a:t>
              </a:r>
              <a:endPara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府から確認の連絡をします</a:t>
              </a:r>
              <a:r>
                <a:rPr kumimoji="1" lang="ja-JP" altLang="en-US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）</a:t>
              </a:r>
              <a:endParaRPr kumimoji="1"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7" name="右矢印吹き出し 56"/>
            <p:cNvSpPr/>
            <p:nvPr/>
          </p:nvSpPr>
          <p:spPr>
            <a:xfrm>
              <a:off x="3939118" y="6264038"/>
              <a:ext cx="1760420" cy="452663"/>
            </a:xfrm>
            <a:prstGeom prst="rightArrowCallout">
              <a:avLst>
                <a:gd name="adj1" fmla="val 18355"/>
                <a:gd name="adj2" fmla="val 32475"/>
                <a:gd name="adj3" fmla="val 20432"/>
                <a:gd name="adj4" fmla="val 81291"/>
              </a:avLst>
            </a:prstGeom>
            <a:solidFill>
              <a:schemeClr val="bg1">
                <a:alpha val="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9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受給資格認定及び</a:t>
              </a:r>
              <a:endParaRPr lang="en-US" altLang="ja-JP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9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支給金額の決定・通知</a:t>
              </a:r>
              <a:endParaRPr lang="en-US" altLang="ja-JP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5723262" y="6264296"/>
              <a:ext cx="946923" cy="458803"/>
            </a:xfrm>
            <a:prstGeom prst="rect">
              <a:avLst/>
            </a:prstGeom>
            <a:solidFill>
              <a:schemeClr val="tx1">
                <a:alpha val="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9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保護者等の</a:t>
              </a:r>
              <a:endParaRPr lang="en-US" altLang="ja-JP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9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口座へ振込</a:t>
              </a:r>
            </a:p>
          </p:txBody>
        </p:sp>
        <p:sp>
          <p:nvSpPr>
            <p:cNvPr id="62" name="右矢印吹き出し 61"/>
            <p:cNvSpPr/>
            <p:nvPr/>
          </p:nvSpPr>
          <p:spPr>
            <a:xfrm>
              <a:off x="515872" y="6264296"/>
              <a:ext cx="1427356" cy="458803"/>
            </a:xfrm>
            <a:prstGeom prst="rightArrowCallout">
              <a:avLst>
                <a:gd name="adj1" fmla="val 18355"/>
                <a:gd name="adj2" fmla="val 30738"/>
                <a:gd name="adj3" fmla="val 20432"/>
                <a:gd name="adj4" fmla="val 82141"/>
              </a:avLst>
            </a:prstGeom>
            <a:solidFill>
              <a:schemeClr val="bg1">
                <a:alpha val="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9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受給</a:t>
              </a:r>
              <a:r>
                <a:rPr lang="ja-JP" altLang="en-US" sz="9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申請書を</a:t>
              </a:r>
              <a:endParaRPr lang="en-US" altLang="ja-JP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9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府に郵送</a:t>
              </a:r>
              <a:endParaRPr lang="en-US" altLang="ja-JP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-274701" y="6701941"/>
              <a:ext cx="285798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（９</a:t>
              </a:r>
              <a:r>
                <a:rPr lang="en-US" altLang="ja-JP" sz="1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/</a:t>
              </a:r>
              <a:r>
                <a:rPr lang="ja-JP" altLang="en-US" sz="1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１～</a:t>
              </a:r>
              <a:r>
                <a:rPr lang="en-US" altLang="ja-JP" sz="1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10/31</a:t>
              </a:r>
              <a:r>
                <a:rPr lang="ja-JP" altLang="en-US" sz="1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の消印有効）</a:t>
              </a:r>
            </a:p>
          </p:txBody>
        </p:sp>
        <p:sp>
          <p:nvSpPr>
            <p:cNvPr id="64" name="テキスト ボックス 63"/>
            <p:cNvSpPr txBox="1"/>
            <p:nvPr/>
          </p:nvSpPr>
          <p:spPr>
            <a:xfrm>
              <a:off x="3892673" y="6690730"/>
              <a:ext cx="139983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（令和８年</a:t>
              </a:r>
              <a:r>
                <a:rPr lang="en-US" altLang="ja-JP" sz="1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1</a:t>
              </a:r>
              <a:r>
                <a:rPr lang="ja-JP" altLang="en-US" sz="1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月頃）</a:t>
              </a:r>
            </a:p>
          </p:txBody>
        </p:sp>
        <p:sp>
          <p:nvSpPr>
            <p:cNvPr id="65" name="テキスト ボックス 64"/>
            <p:cNvSpPr txBox="1"/>
            <p:nvPr/>
          </p:nvSpPr>
          <p:spPr>
            <a:xfrm>
              <a:off x="2104693" y="6709321"/>
              <a:ext cx="123099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（９月～</a:t>
              </a:r>
              <a:r>
                <a:rPr lang="en-US" altLang="ja-JP" sz="1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12</a:t>
              </a:r>
              <a:r>
                <a:rPr lang="ja-JP" altLang="en-US" sz="1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月）</a:t>
              </a:r>
            </a:p>
          </p:txBody>
        </p:sp>
        <p:sp>
          <p:nvSpPr>
            <p:cNvPr id="66" name="テキスト ボックス 65"/>
            <p:cNvSpPr txBox="1"/>
            <p:nvPr/>
          </p:nvSpPr>
          <p:spPr>
            <a:xfrm>
              <a:off x="5236489" y="6701942"/>
              <a:ext cx="193244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（令和８年１月頃の予定）</a:t>
              </a:r>
            </a:p>
          </p:txBody>
        </p:sp>
      </p:grp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E33F0141-CEF0-439E-9256-33A70A1E49B8}"/>
              </a:ext>
            </a:extLst>
          </p:cNvPr>
          <p:cNvSpPr txBox="1"/>
          <p:nvPr/>
        </p:nvSpPr>
        <p:spPr>
          <a:xfrm>
            <a:off x="176724" y="2216871"/>
            <a:ext cx="6938377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1050">
                <a:latin typeface="+mj-ea"/>
                <a:ea typeface="+mj-ea"/>
              </a:defRPr>
            </a:lvl1pPr>
          </a:lstStyle>
          <a:p>
            <a:pPr>
              <a:lnSpc>
                <a:spcPts val="1500"/>
              </a:lnSpc>
            </a:pP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ja-JP" altLang="en-US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７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ja-JP" altLang="en-US" sz="1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７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ja-JP" altLang="en-US" sz="1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日時点において、次の①～⑤の要件をすべて満たしている必要があります。</a:t>
            </a:r>
            <a:endParaRPr lang="ja-JP" altLang="ja-JP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①　</a:t>
            </a:r>
            <a:r>
              <a:rPr lang="ja-JP" altLang="ja-JP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保護者</a:t>
            </a:r>
            <a:r>
              <a:rPr lang="ja-JP" altLang="en-US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等全員の令和７年度の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市町村民税及び道府県民税の所得割</a:t>
            </a:r>
            <a:r>
              <a:rPr lang="ja-JP" altLang="en-US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（以下「所得割」という。）が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非課税</a:t>
            </a:r>
            <a:r>
              <a:rPr lang="ja-JP" altLang="en-US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endParaRPr lang="en-US" altLang="ja-JP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 </a:t>
            </a:r>
            <a:r>
              <a:rPr lang="ja-JP" altLang="en-US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もしくは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生活保護（生業扶助）受給世帯</a:t>
            </a:r>
            <a:r>
              <a:rPr lang="ja-JP" altLang="en-US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であること</a:t>
            </a:r>
            <a:endParaRPr lang="ja-JP" altLang="ja-JP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②　保護者等全員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が、</a:t>
            </a:r>
            <a:r>
              <a:rPr lang="ja-JP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大阪府内に在住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していること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③　生徒が、高等学校等就学支援金の支給を受ける資格を有する者、または大阪府私立高等学校等学び直し支援金の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 補助対象となる者であること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④　生徒が、高等学校等就学支援金の支給対象校に在学し、休学していないこと（令和８年３月１日までに復学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 した場合は給付対象となりますので、復学日までに学校事務室にお問い合わせください。）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⑤　生徒が、平成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月１日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以降に、高等学校等の第１学年に入学していること（平成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年４月１日以降に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 第２学年に、平成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28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年４月１日以降に第２・３学年に編転入学している生徒を含みます。）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0" name="オブジェクト 39">
            <a:extLst>
              <a:ext uri="{FF2B5EF4-FFF2-40B4-BE49-F238E27FC236}">
                <a16:creationId xmlns:a16="http://schemas.microsoft.com/office/drawing/2014/main" id="{18321739-AA92-40A4-A52F-4961190E1A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2705557"/>
              </p:ext>
            </p:extLst>
          </p:nvPr>
        </p:nvGraphicFramePr>
        <p:xfrm>
          <a:off x="210496" y="5159122"/>
          <a:ext cx="6496507" cy="181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Worksheet" r:id="rId5" imgW="5021545" imgH="1402222" progId="Excel.Sheet.12">
                  <p:embed/>
                </p:oleObj>
              </mc:Choice>
              <mc:Fallback>
                <p:oleObj name="Worksheet" r:id="rId5" imgW="5021545" imgH="1402222" progId="Excel.Sheet.12">
                  <p:embed/>
                  <p:pic>
                    <p:nvPicPr>
                      <p:cNvPr id="14" name="オブジェクト 13">
                        <a:extLst>
                          <a:ext uri="{FF2B5EF4-FFF2-40B4-BE49-F238E27FC236}">
                            <a16:creationId xmlns:a16="http://schemas.microsoft.com/office/drawing/2014/main" id="{FCF783F6-4DFF-4991-88DE-852D123DAE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0496" y="5159122"/>
                        <a:ext cx="6496507" cy="181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7319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グループ化 45"/>
          <p:cNvGrpSpPr/>
          <p:nvPr/>
        </p:nvGrpSpPr>
        <p:grpSpPr>
          <a:xfrm>
            <a:off x="250031" y="32747"/>
            <a:ext cx="6659044" cy="360000"/>
            <a:chOff x="308830" y="1665527"/>
            <a:chExt cx="6659044" cy="346656"/>
          </a:xfrm>
        </p:grpSpPr>
        <p:sp>
          <p:nvSpPr>
            <p:cNvPr id="47" name="Line 6"/>
            <p:cNvSpPr>
              <a:spLocks noChangeShapeType="1"/>
            </p:cNvSpPr>
            <p:nvPr/>
          </p:nvSpPr>
          <p:spPr bwMode="auto">
            <a:xfrm>
              <a:off x="309746" y="1960426"/>
              <a:ext cx="6658128" cy="1273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" name="AutoShape 7"/>
            <p:cNvSpPr>
              <a:spLocks noChangeArrowheads="1"/>
            </p:cNvSpPr>
            <p:nvPr/>
          </p:nvSpPr>
          <p:spPr bwMode="auto">
            <a:xfrm>
              <a:off x="308830" y="1665527"/>
              <a:ext cx="2159377" cy="346656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申請に必要な書類</a:t>
              </a:r>
              <a:endParaRPr kumimoji="1" lang="ja-JP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grpSp>
        <p:nvGrpSpPr>
          <p:cNvPr id="83" name="グループ化 82"/>
          <p:cNvGrpSpPr/>
          <p:nvPr/>
        </p:nvGrpSpPr>
        <p:grpSpPr>
          <a:xfrm>
            <a:off x="250031" y="6822144"/>
            <a:ext cx="6658127" cy="307838"/>
            <a:chOff x="281279" y="1596921"/>
            <a:chExt cx="6658127" cy="346656"/>
          </a:xfrm>
        </p:grpSpPr>
        <p:sp>
          <p:nvSpPr>
            <p:cNvPr id="87" name="Line 6"/>
            <p:cNvSpPr>
              <a:spLocks noChangeShapeType="1"/>
            </p:cNvSpPr>
            <p:nvPr/>
          </p:nvSpPr>
          <p:spPr bwMode="auto">
            <a:xfrm>
              <a:off x="281279" y="1883214"/>
              <a:ext cx="6658127" cy="0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0" name="AutoShape 7"/>
            <p:cNvSpPr>
              <a:spLocks noChangeArrowheads="1"/>
            </p:cNvSpPr>
            <p:nvPr/>
          </p:nvSpPr>
          <p:spPr bwMode="auto">
            <a:xfrm>
              <a:off x="283395" y="1596921"/>
              <a:ext cx="1178579" cy="346656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6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送付先</a:t>
              </a:r>
              <a:endParaRPr kumimoji="1" lang="ja-JP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grpSp>
        <p:nvGrpSpPr>
          <p:cNvPr id="3" name="グループ化 2"/>
          <p:cNvGrpSpPr/>
          <p:nvPr/>
        </p:nvGrpSpPr>
        <p:grpSpPr>
          <a:xfrm>
            <a:off x="224133" y="7224149"/>
            <a:ext cx="6472925" cy="1013215"/>
            <a:chOff x="368993" y="7297124"/>
            <a:chExt cx="6472925" cy="1013215"/>
          </a:xfrm>
        </p:grpSpPr>
        <p:sp>
          <p:nvSpPr>
            <p:cNvPr id="84" name="Text Box 4"/>
            <p:cNvSpPr txBox="1">
              <a:spLocks noChangeArrowheads="1"/>
            </p:cNvSpPr>
            <p:nvPr/>
          </p:nvSpPr>
          <p:spPr bwMode="auto">
            <a:xfrm>
              <a:off x="368993" y="7297124"/>
              <a:ext cx="6453408" cy="37562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lnSpc>
                  <a:spcPct val="96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300" b="1" dirty="0"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〒</a:t>
              </a:r>
              <a:r>
                <a:rPr lang="en-US" altLang="ja-JP" sz="1300" b="1" dirty="0"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540</a:t>
              </a:r>
              <a:r>
                <a:rPr lang="en-US" altLang="zh-TW" sz="1300" b="1" dirty="0"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-</a:t>
              </a:r>
              <a:r>
                <a:rPr lang="en-US" altLang="ja-JP" sz="1300" b="1" dirty="0"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8570</a:t>
              </a:r>
              <a:r>
                <a:rPr lang="ja-JP" altLang="en-US" sz="1300" b="1" dirty="0"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　　大阪市中央区大手前３</a:t>
              </a:r>
              <a:r>
                <a:rPr lang="en-US" altLang="ja-JP" sz="1300" b="1" dirty="0"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-</a:t>
              </a:r>
              <a:r>
                <a:rPr lang="ja-JP" altLang="en-US" sz="1300" b="1" dirty="0"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１</a:t>
              </a:r>
              <a:r>
                <a:rPr lang="en-US" altLang="ja-JP" sz="1300" b="1" dirty="0"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-</a:t>
              </a:r>
              <a:r>
                <a:rPr lang="ja-JP" altLang="en-US" sz="1300" b="1" dirty="0"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４３　大阪府庁新別館南館９階</a:t>
              </a:r>
              <a:endParaRPr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  <a:p>
              <a:pPr fontAlgn="base">
                <a:lnSpc>
                  <a:spcPct val="96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300" b="1" dirty="0"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　　　　　　　　 　大阪府教育庁　私学課　奨学のための給付金担当　　宛</a:t>
              </a:r>
            </a:p>
          </p:txBody>
        </p:sp>
        <p:sp>
          <p:nvSpPr>
            <p:cNvPr id="85" name="テキスト ボックス 84"/>
            <p:cNvSpPr txBox="1"/>
            <p:nvPr/>
          </p:nvSpPr>
          <p:spPr>
            <a:xfrm>
              <a:off x="368993" y="7716797"/>
              <a:ext cx="6390532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ja-JP"/>
              </a:defPPr>
              <a:lvl1pPr marL="0" algn="l" defTabSz="946404" rtl="0" eaLnBrk="1" latinLnBrk="0" hangingPunct="1">
                <a:defRPr kumimoji="1"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73202" algn="l" defTabSz="946404" rtl="0" eaLnBrk="1" latinLnBrk="0" hangingPunct="1">
                <a:defRPr kumimoji="1"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46404" algn="l" defTabSz="946404" rtl="0" eaLnBrk="1" latinLnBrk="0" hangingPunct="1">
                <a:defRPr kumimoji="1"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419606" algn="l" defTabSz="946404" rtl="0" eaLnBrk="1" latinLnBrk="0" hangingPunct="1">
                <a:defRPr kumimoji="1"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92808" algn="l" defTabSz="946404" rtl="0" eaLnBrk="1" latinLnBrk="0" hangingPunct="1">
                <a:defRPr kumimoji="1"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366010" algn="l" defTabSz="946404" rtl="0" eaLnBrk="1" latinLnBrk="0" hangingPunct="1">
                <a:defRPr kumimoji="1"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839212" algn="l" defTabSz="946404" rtl="0" eaLnBrk="1" latinLnBrk="0" hangingPunct="1">
                <a:defRPr kumimoji="1"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312414" algn="l" defTabSz="946404" rtl="0" eaLnBrk="1" latinLnBrk="0" hangingPunct="1">
                <a:defRPr kumimoji="1"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785616" algn="l" defTabSz="946404" rtl="0" eaLnBrk="1" latinLnBrk="0" hangingPunct="1">
                <a:defRPr kumimoji="1"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1000"/>
                </a:lnSpc>
              </a:pPr>
              <a:r>
                <a:rPr kumimoji="1" lang="en-US" altLang="ja-JP" sz="1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※</a:t>
              </a:r>
              <a:r>
                <a:rPr kumimoji="1" lang="ja-JP" altLang="en-US" sz="1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en-US" sz="1000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普通郵便の場合、追跡確認はできません。また、</a:t>
              </a:r>
              <a:r>
                <a:rPr lang="ja-JP" altLang="en-US" sz="1000" b="1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電話問合せによる到達確認にも対応できません。</a:t>
              </a:r>
              <a:endParaRPr lang="ja-JP" altLang="en-US" sz="1000" b="1" u="sng" dirty="0"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86" name="テキスト ボックス 85"/>
            <p:cNvSpPr txBox="1"/>
            <p:nvPr/>
          </p:nvSpPr>
          <p:spPr>
            <a:xfrm>
              <a:off x="379796" y="7961526"/>
              <a:ext cx="6462122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ja-JP"/>
              </a:defPPr>
              <a:lvl1pPr marL="0" algn="l" defTabSz="946404" rtl="0" eaLnBrk="1" latinLnBrk="0" hangingPunct="1">
                <a:defRPr kumimoji="1"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73202" algn="l" defTabSz="946404" rtl="0" eaLnBrk="1" latinLnBrk="0" hangingPunct="1">
                <a:defRPr kumimoji="1"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46404" algn="l" defTabSz="946404" rtl="0" eaLnBrk="1" latinLnBrk="0" hangingPunct="1">
                <a:defRPr kumimoji="1"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419606" algn="l" defTabSz="946404" rtl="0" eaLnBrk="1" latinLnBrk="0" hangingPunct="1">
                <a:defRPr kumimoji="1"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92808" algn="l" defTabSz="946404" rtl="0" eaLnBrk="1" latinLnBrk="0" hangingPunct="1">
                <a:defRPr kumimoji="1"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366010" algn="l" defTabSz="946404" rtl="0" eaLnBrk="1" latinLnBrk="0" hangingPunct="1">
                <a:defRPr kumimoji="1"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839212" algn="l" defTabSz="946404" rtl="0" eaLnBrk="1" latinLnBrk="0" hangingPunct="1">
                <a:defRPr kumimoji="1"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312414" algn="l" defTabSz="946404" rtl="0" eaLnBrk="1" latinLnBrk="0" hangingPunct="1">
                <a:defRPr kumimoji="1"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785616" algn="l" defTabSz="946404" rtl="0" eaLnBrk="1" latinLnBrk="0" hangingPunct="1">
                <a:defRPr kumimoji="1"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1000"/>
                </a:lnSpc>
              </a:pPr>
              <a:r>
                <a:rPr kumimoji="1" lang="en-US" altLang="ja-JP" sz="1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※</a:t>
              </a:r>
              <a:r>
                <a:rPr kumimoji="1" lang="ja-JP" altLang="en-US" sz="1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en-US" sz="1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郵便事故等が心配な方は、特定記録や簡易書留による郵便をご利用ください。</a:t>
              </a:r>
              <a:endPara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000"/>
                </a:lnSpc>
              </a:pPr>
              <a:r>
                <a:rPr lang="en-US" altLang="ja-JP" sz="1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  </a:t>
              </a:r>
              <a:r>
                <a:rPr lang="ja-JP" altLang="en-US" sz="1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（郵便局</a:t>
              </a:r>
              <a:r>
                <a:rPr lang="en-US" altLang="ja-JP" sz="1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HP</a:t>
              </a:r>
              <a:r>
                <a:rPr lang="ja-JP" altLang="en-US" sz="1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等において到達までの追跡が可能です。）</a:t>
              </a:r>
              <a:endParaRPr lang="ja-JP" altLang="en-US" sz="1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40" name="グループ化 39"/>
          <p:cNvGrpSpPr/>
          <p:nvPr/>
        </p:nvGrpSpPr>
        <p:grpSpPr>
          <a:xfrm>
            <a:off x="224133" y="8316569"/>
            <a:ext cx="6660000" cy="256235"/>
            <a:chOff x="270229" y="1045510"/>
            <a:chExt cx="6660000" cy="346656"/>
          </a:xfrm>
        </p:grpSpPr>
        <p:sp>
          <p:nvSpPr>
            <p:cNvPr id="44" name="Line 6"/>
            <p:cNvSpPr>
              <a:spLocks noChangeShapeType="1"/>
            </p:cNvSpPr>
            <p:nvPr/>
          </p:nvSpPr>
          <p:spPr bwMode="auto">
            <a:xfrm>
              <a:off x="270229" y="1333164"/>
              <a:ext cx="6660000" cy="0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5" name="AutoShape 7"/>
            <p:cNvSpPr>
              <a:spLocks noChangeArrowheads="1"/>
            </p:cNvSpPr>
            <p:nvPr/>
          </p:nvSpPr>
          <p:spPr bwMode="auto">
            <a:xfrm>
              <a:off x="270229" y="1045510"/>
              <a:ext cx="1394719" cy="346656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6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問合せ先</a:t>
              </a:r>
              <a:endParaRPr kumimoji="1" lang="ja-JP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49" name="Text Box 4"/>
          <p:cNvSpPr txBox="1">
            <a:spLocks noChangeArrowheads="1"/>
          </p:cNvSpPr>
          <p:nvPr/>
        </p:nvSpPr>
        <p:spPr bwMode="auto">
          <a:xfrm>
            <a:off x="141514" y="8670531"/>
            <a:ext cx="6580273" cy="739118"/>
          </a:xfrm>
          <a:prstGeom prst="rect">
            <a:avLst/>
          </a:prstGeom>
          <a:noFill/>
          <a:ln>
            <a:noFill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fontAlgn="base">
              <a:lnSpc>
                <a:spcPts val="108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●府民お問合せセンター　ピピっとライン　　　　　 　電話</a:t>
            </a:r>
            <a:r>
              <a:rPr lang="zh-TW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：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06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－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6910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－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8001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　　　　 ＦＡＸ</a:t>
            </a:r>
            <a:r>
              <a:rPr lang="zh-TW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：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06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－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6910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－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8005</a:t>
            </a:r>
          </a:p>
          <a:p>
            <a:pPr fontAlgn="base">
              <a:lnSpc>
                <a:spcPts val="108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●教育庁 私学課　 奨学のための給付金担当　 電話</a:t>
            </a:r>
            <a:r>
              <a:rPr lang="zh-TW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：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06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－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6941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－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0351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（代）ＦＡＸ</a:t>
            </a:r>
            <a:r>
              <a:rPr lang="zh-TW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：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06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－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6210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－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9276</a:t>
            </a:r>
          </a:p>
          <a:p>
            <a:pPr fontAlgn="base">
              <a:lnSpc>
                <a:spcPts val="108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　 〒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540-8570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　大阪市中央区大手前３－１－４３　 大阪府庁新別館南館９階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fontAlgn="base">
              <a:lnSpc>
                <a:spcPts val="108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●大阪府ホームページ　「大阪府私立高等学校等奨学のための給付金について」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fontAlgn="base">
              <a:lnSpc>
                <a:spcPts val="108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　 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  <a:hlinkClick r:id="rId3"/>
              </a:rPr>
              <a:t>https://www.pref.osaka.lg.jp/shigaku/shigakumushouka/syougaku_kyuuhu.html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fontAlgn="base">
              <a:lnSpc>
                <a:spcPts val="108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　　　　　　　　　　　　　　　　　　　　　　　　　　　　　　　　　　　　　　　　　　　　　　　　　　　　　　　　　　　　　　　　　　　　　　　　　　　　　　　　　　　　携帯、スマートフォンから→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　　　　　　　　　　　　　　　　　　　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fontAlgn="base">
              <a:lnSpc>
                <a:spcPts val="1080"/>
              </a:lnSpc>
              <a:spcBef>
                <a:spcPct val="0"/>
              </a:spcBef>
              <a:spcAft>
                <a:spcPct val="0"/>
              </a:spcAft>
            </a:pPr>
            <a:endParaRPr lang="ja-JP" altLang="en-US" sz="100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141514" y="6346214"/>
            <a:ext cx="6658126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保護者等全員の課税額を証明する書類が提出できない場合（例：海外単身赴任の場合等）については、給付金を受け取　　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ることができません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250786" y="381825"/>
            <a:ext cx="6146203" cy="4231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支給を受けようとする保護者等は、下記の書類を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大阪府</a:t>
            </a:r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の定める期日までに提出してください。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1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下記の区分については、表面の</a:t>
            </a:r>
            <a:r>
              <a:rPr lang="en-US" altLang="ja-JP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給付金額</a:t>
            </a:r>
            <a:r>
              <a:rPr lang="en-US" altLang="ja-JP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1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をご参照ください。</a:t>
            </a:r>
            <a:endParaRPr kumimoji="1" lang="ja-JP" altLang="en-US" sz="11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0692" y="8730292"/>
            <a:ext cx="758905" cy="758905"/>
          </a:xfrm>
          <a:prstGeom prst="rect">
            <a:avLst/>
          </a:prstGeom>
          <a:ln>
            <a:solidFill>
              <a:schemeClr val="tx1"/>
            </a:solidFill>
          </a:ln>
        </p:spPr>
      </p:pic>
      <p:graphicFrame>
        <p:nvGraphicFramePr>
          <p:cNvPr id="4" name="オブジェクト 3">
            <a:extLst>
              <a:ext uri="{FF2B5EF4-FFF2-40B4-BE49-F238E27FC236}">
                <a16:creationId xmlns:a16="http://schemas.microsoft.com/office/drawing/2014/main" id="{7B5E394E-67A7-41C6-9A00-5D96AA1589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8023570"/>
              </p:ext>
            </p:extLst>
          </p:nvPr>
        </p:nvGraphicFramePr>
        <p:xfrm>
          <a:off x="284163" y="925513"/>
          <a:ext cx="6661150" cy="539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Worksheet" r:id="rId5" imgW="6385489" imgH="5166573" progId="Excel.Sheet.12">
                  <p:embed/>
                </p:oleObj>
              </mc:Choice>
              <mc:Fallback>
                <p:oleObj name="Worksheet" r:id="rId5" imgW="6385489" imgH="516657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4163" y="925513"/>
                        <a:ext cx="6661150" cy="5392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637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kumimoji="1" sz="14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chemeClr val="bg1"/>
        </a:solidFill>
      </a:spPr>
      <a:bodyPr wrap="square" rtlCol="0">
        <a:spAutoFit/>
      </a:bodyPr>
      <a:lstStyle>
        <a:defPPr algn="ctr">
          <a:defRPr kumimoji="1" sz="1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7978</TotalTime>
  <Words>935</Words>
  <Application>Microsoft Office PowerPoint</Application>
  <PresentationFormat>ユーザー設定</PresentationFormat>
  <Paragraphs>57</Paragraphs>
  <Slides>2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Meiryo UI</vt:lpstr>
      <vt:lpstr>メイリオ</vt:lpstr>
      <vt:lpstr>Arial</vt:lpstr>
      <vt:lpstr>Calibri</vt:lpstr>
      <vt:lpstr>Office ​​テーマ</vt:lpstr>
      <vt:lpstr>Worksheet</vt:lpstr>
      <vt:lpstr>Microsoft Excel ワークシート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井口　朋哉</dc:creator>
  <cp:lastModifiedBy>飴谷　優里</cp:lastModifiedBy>
  <cp:revision>113</cp:revision>
  <cp:lastPrinted>2024-05-21T10:52:40Z</cp:lastPrinted>
  <dcterms:created xsi:type="dcterms:W3CDTF">2011-06-02T09:47:25Z</dcterms:created>
  <dcterms:modified xsi:type="dcterms:W3CDTF">2025-08-06T08:04:39Z</dcterms:modified>
</cp:coreProperties>
</file>