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7200900" cy="9721850"/>
  <p:notesSz cx="6807200" cy="9939338"/>
  <p:defaultTex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55">
          <p15:clr>
            <a:srgbClr val="A4A3A4"/>
          </p15:clr>
        </p15:guide>
        <p15:guide id="2" pos="22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00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24" autoAdjust="0"/>
    <p:restoredTop sz="98655" autoAdjust="0"/>
  </p:normalViewPr>
  <p:slideViewPr>
    <p:cSldViewPr snapToGrid="0">
      <p:cViewPr varScale="1">
        <p:scale>
          <a:sx n="60" d="100"/>
          <a:sy n="60" d="100"/>
        </p:scale>
        <p:origin x="2621" y="58"/>
      </p:cViewPr>
      <p:guideLst>
        <p:guide orient="horz" pos="3055"/>
        <p:guide pos="226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6967"/>
          </a:xfrm>
          <a:prstGeom prst="rect">
            <a:avLst/>
          </a:prstGeom>
        </p:spPr>
        <p:txBody>
          <a:bodyPr vert="horz" lIns="92229" tIns="46114" rIns="92229" bIns="461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6967"/>
          </a:xfrm>
          <a:prstGeom prst="rect">
            <a:avLst/>
          </a:prstGeom>
        </p:spPr>
        <p:txBody>
          <a:bodyPr vert="horz" lIns="92229" tIns="46114" rIns="92229" bIns="46114" rtlCol="0"/>
          <a:lstStyle>
            <a:lvl1pPr algn="r">
              <a:defRPr sz="1200"/>
            </a:lvl1pPr>
          </a:lstStyle>
          <a:p>
            <a:fld id="{53A585B8-3BC8-4533-85F5-B83566FEB325}" type="datetimeFigureOut">
              <a:rPr kumimoji="1" lang="ja-JP" altLang="en-US" smtClean="0"/>
              <a:pPr/>
              <a:t>2025/8/6</a:t>
            </a:fld>
            <a:endParaRPr kumimoji="1" lang="ja-JP" altLang="en-US"/>
          </a:p>
        </p:txBody>
      </p:sp>
      <p:sp>
        <p:nvSpPr>
          <p:cNvPr id="4" name="スライド イメージ プレースホルダー 3"/>
          <p:cNvSpPr>
            <a:spLocks noGrp="1" noRot="1" noChangeAspect="1"/>
          </p:cNvSpPr>
          <p:nvPr>
            <p:ph type="sldImg" idx="2"/>
          </p:nvPr>
        </p:nvSpPr>
        <p:spPr>
          <a:xfrm>
            <a:off x="2022475" y="744538"/>
            <a:ext cx="2762250" cy="3729037"/>
          </a:xfrm>
          <a:prstGeom prst="rect">
            <a:avLst/>
          </a:prstGeom>
          <a:noFill/>
          <a:ln w="12700">
            <a:solidFill>
              <a:prstClr val="black"/>
            </a:solidFill>
          </a:ln>
        </p:spPr>
        <p:txBody>
          <a:bodyPr vert="horz" lIns="92229" tIns="46114" rIns="92229" bIns="46114"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2229" tIns="46114" rIns="92229" bIns="461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6967"/>
          </a:xfrm>
          <a:prstGeom prst="rect">
            <a:avLst/>
          </a:prstGeom>
        </p:spPr>
        <p:txBody>
          <a:bodyPr vert="horz" lIns="92229" tIns="46114" rIns="92229" bIns="461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2229" tIns="46114" rIns="92229" bIns="46114" rtlCol="0" anchor="b"/>
          <a:lstStyle>
            <a:lvl1pPr algn="r">
              <a:defRPr sz="1200"/>
            </a:lvl1pPr>
          </a:lstStyle>
          <a:p>
            <a:fld id="{8BD18E85-DE4D-483B-911A-DEFA6C3A4B57}" type="slidenum">
              <a:rPr kumimoji="1" lang="ja-JP" altLang="en-US" smtClean="0"/>
              <a:pPr/>
              <a:t>‹#›</a:t>
            </a:fld>
            <a:endParaRPr kumimoji="1" lang="ja-JP" altLang="en-US"/>
          </a:p>
        </p:txBody>
      </p:sp>
    </p:spTree>
    <p:extLst>
      <p:ext uri="{BB962C8B-B14F-4D97-AF65-F5344CB8AC3E}">
        <p14:creationId xmlns:p14="http://schemas.microsoft.com/office/powerpoint/2010/main" val="204470246"/>
      </p:ext>
    </p:extLst>
  </p:cSld>
  <p:clrMap bg1="lt1" tx1="dk1" bg2="lt2" tx2="dk2" accent1="accent1" accent2="accent2" accent3="accent3" accent4="accent4" accent5="accent5" accent6="accent6" hlink="hlink" folHlink="folHlink"/>
  <p:notesStyle>
    <a:lvl1pPr marL="0" algn="l" defTabSz="946404" rtl="0" eaLnBrk="1" latinLnBrk="0" hangingPunct="1">
      <a:defRPr kumimoji="1" sz="1200" kern="1200">
        <a:solidFill>
          <a:schemeClr val="tx1"/>
        </a:solidFill>
        <a:latin typeface="+mn-lt"/>
        <a:ea typeface="+mn-ea"/>
        <a:cs typeface="+mn-cs"/>
      </a:defRPr>
    </a:lvl1pPr>
    <a:lvl2pPr marL="473202" algn="l" defTabSz="946404" rtl="0" eaLnBrk="1" latinLnBrk="0" hangingPunct="1">
      <a:defRPr kumimoji="1" sz="1200" kern="1200">
        <a:solidFill>
          <a:schemeClr val="tx1"/>
        </a:solidFill>
        <a:latin typeface="+mn-lt"/>
        <a:ea typeface="+mn-ea"/>
        <a:cs typeface="+mn-cs"/>
      </a:defRPr>
    </a:lvl2pPr>
    <a:lvl3pPr marL="946404" algn="l" defTabSz="946404" rtl="0" eaLnBrk="1" latinLnBrk="0" hangingPunct="1">
      <a:defRPr kumimoji="1" sz="1200" kern="1200">
        <a:solidFill>
          <a:schemeClr val="tx1"/>
        </a:solidFill>
        <a:latin typeface="+mn-lt"/>
        <a:ea typeface="+mn-ea"/>
        <a:cs typeface="+mn-cs"/>
      </a:defRPr>
    </a:lvl3pPr>
    <a:lvl4pPr marL="1419606" algn="l" defTabSz="946404" rtl="0" eaLnBrk="1" latinLnBrk="0" hangingPunct="1">
      <a:defRPr kumimoji="1" sz="1200" kern="1200">
        <a:solidFill>
          <a:schemeClr val="tx1"/>
        </a:solidFill>
        <a:latin typeface="+mn-lt"/>
        <a:ea typeface="+mn-ea"/>
        <a:cs typeface="+mn-cs"/>
      </a:defRPr>
    </a:lvl4pPr>
    <a:lvl5pPr marL="1892808" algn="l" defTabSz="946404" rtl="0" eaLnBrk="1" latinLnBrk="0" hangingPunct="1">
      <a:defRPr kumimoji="1" sz="1200" kern="1200">
        <a:solidFill>
          <a:schemeClr val="tx1"/>
        </a:solidFill>
        <a:latin typeface="+mn-lt"/>
        <a:ea typeface="+mn-ea"/>
        <a:cs typeface="+mn-cs"/>
      </a:defRPr>
    </a:lvl5pPr>
    <a:lvl6pPr marL="2366010" algn="l" defTabSz="946404" rtl="0" eaLnBrk="1" latinLnBrk="0" hangingPunct="1">
      <a:defRPr kumimoji="1" sz="1200" kern="1200">
        <a:solidFill>
          <a:schemeClr val="tx1"/>
        </a:solidFill>
        <a:latin typeface="+mn-lt"/>
        <a:ea typeface="+mn-ea"/>
        <a:cs typeface="+mn-cs"/>
      </a:defRPr>
    </a:lvl6pPr>
    <a:lvl7pPr marL="2839212" algn="l" defTabSz="946404" rtl="0" eaLnBrk="1" latinLnBrk="0" hangingPunct="1">
      <a:defRPr kumimoji="1" sz="1200" kern="1200">
        <a:solidFill>
          <a:schemeClr val="tx1"/>
        </a:solidFill>
        <a:latin typeface="+mn-lt"/>
        <a:ea typeface="+mn-ea"/>
        <a:cs typeface="+mn-cs"/>
      </a:defRPr>
    </a:lvl7pPr>
    <a:lvl8pPr marL="3312414" algn="l" defTabSz="946404" rtl="0" eaLnBrk="1" latinLnBrk="0" hangingPunct="1">
      <a:defRPr kumimoji="1" sz="1200" kern="1200">
        <a:solidFill>
          <a:schemeClr val="tx1"/>
        </a:solidFill>
        <a:latin typeface="+mn-lt"/>
        <a:ea typeface="+mn-ea"/>
        <a:cs typeface="+mn-cs"/>
      </a:defRPr>
    </a:lvl8pPr>
    <a:lvl9pPr marL="3785616" algn="l" defTabSz="946404"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22475" y="744538"/>
            <a:ext cx="2762250"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BD18E85-DE4D-483B-911A-DEFA6C3A4B57}" type="slidenum">
              <a:rPr kumimoji="1" lang="ja-JP" altLang="en-US" smtClean="0"/>
              <a:pPr/>
              <a:t>1</a:t>
            </a:fld>
            <a:endParaRPr kumimoji="1" lang="ja-JP" altLang="en-US"/>
          </a:p>
        </p:txBody>
      </p:sp>
    </p:spTree>
    <p:extLst>
      <p:ext uri="{BB962C8B-B14F-4D97-AF65-F5344CB8AC3E}">
        <p14:creationId xmlns:p14="http://schemas.microsoft.com/office/powerpoint/2010/main" val="1021071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9" y="3020077"/>
            <a:ext cx="6120765" cy="208389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509048"/>
            <a:ext cx="5040630" cy="2484473"/>
          </a:xfrm>
        </p:spPr>
        <p:txBody>
          <a:bodyPr/>
          <a:lstStyle>
            <a:lvl1pPr marL="0" indent="0" algn="ctr">
              <a:buNone/>
              <a:defRPr>
                <a:solidFill>
                  <a:schemeClr val="tx1">
                    <a:tint val="75000"/>
                  </a:schemeClr>
                </a:solidFill>
              </a:defRPr>
            </a:lvl1pPr>
            <a:lvl2pPr marL="473202" indent="0" algn="ctr">
              <a:buNone/>
              <a:defRPr>
                <a:solidFill>
                  <a:schemeClr val="tx1">
                    <a:tint val="75000"/>
                  </a:schemeClr>
                </a:solidFill>
              </a:defRPr>
            </a:lvl2pPr>
            <a:lvl3pPr marL="946404" indent="0" algn="ctr">
              <a:buNone/>
              <a:defRPr>
                <a:solidFill>
                  <a:schemeClr val="tx1">
                    <a:tint val="75000"/>
                  </a:schemeClr>
                </a:solidFill>
              </a:defRPr>
            </a:lvl3pPr>
            <a:lvl4pPr marL="1419606" indent="0" algn="ctr">
              <a:buNone/>
              <a:defRPr>
                <a:solidFill>
                  <a:schemeClr val="tx1">
                    <a:tint val="75000"/>
                  </a:schemeClr>
                </a:solidFill>
              </a:defRPr>
            </a:lvl4pPr>
            <a:lvl5pPr marL="1892808" indent="0" algn="ctr">
              <a:buNone/>
              <a:defRPr>
                <a:solidFill>
                  <a:schemeClr val="tx1">
                    <a:tint val="75000"/>
                  </a:schemeClr>
                </a:solidFill>
              </a:defRPr>
            </a:lvl5pPr>
            <a:lvl6pPr marL="2366010" indent="0" algn="ctr">
              <a:buNone/>
              <a:defRPr>
                <a:solidFill>
                  <a:schemeClr val="tx1">
                    <a:tint val="75000"/>
                  </a:schemeClr>
                </a:solidFill>
              </a:defRPr>
            </a:lvl6pPr>
            <a:lvl7pPr marL="2839212" indent="0" algn="ctr">
              <a:buNone/>
              <a:defRPr>
                <a:solidFill>
                  <a:schemeClr val="tx1">
                    <a:tint val="75000"/>
                  </a:schemeClr>
                </a:solidFill>
              </a:defRPr>
            </a:lvl7pPr>
            <a:lvl8pPr marL="3312414" indent="0" algn="ctr">
              <a:buNone/>
              <a:defRPr>
                <a:solidFill>
                  <a:schemeClr val="tx1">
                    <a:tint val="75000"/>
                  </a:schemeClr>
                </a:solidFill>
              </a:defRPr>
            </a:lvl8pPr>
            <a:lvl9pPr marL="3785616"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536ADC8-A862-49CE-91E8-F175F019BA8D}" type="datetime1">
              <a:rPr kumimoji="1" lang="ja-JP" altLang="en-US" smtClean="0"/>
              <a:t>2025/8/6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60208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76158E-7B14-44C7-B343-51FA9E54B9B6}" type="datetime1">
              <a:rPr kumimoji="1" lang="ja-JP" altLang="en-US" smtClean="0"/>
              <a:t>2025/8/6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985663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915489" y="519850"/>
            <a:ext cx="1215152" cy="1105860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70035" y="519850"/>
            <a:ext cx="3525441" cy="1105860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C6011EE-AFB1-490B-A834-7486282DC93E}" type="datetime1">
              <a:rPr kumimoji="1" lang="ja-JP" altLang="en-US" smtClean="0"/>
              <a:t>2025/8/6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392012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D390AAE-84B1-414F-B3B4-DB4A43D1AA58}" type="datetime1">
              <a:rPr kumimoji="1" lang="ja-JP" altLang="en-US" smtClean="0"/>
              <a:t>2025/8/6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197733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3" y="6247189"/>
            <a:ext cx="6120765" cy="1930868"/>
          </a:xfrm>
        </p:spPr>
        <p:txBody>
          <a:bodyPr anchor="t"/>
          <a:lstStyle>
            <a:lvl1pPr algn="l">
              <a:defRPr sz="41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3" y="4120536"/>
            <a:ext cx="6120765" cy="2126653"/>
          </a:xfrm>
        </p:spPr>
        <p:txBody>
          <a:bodyPr anchor="b"/>
          <a:lstStyle>
            <a:lvl1pPr marL="0" indent="0">
              <a:buNone/>
              <a:defRPr sz="2100">
                <a:solidFill>
                  <a:schemeClr val="tx1">
                    <a:tint val="75000"/>
                  </a:schemeClr>
                </a:solidFill>
              </a:defRPr>
            </a:lvl1pPr>
            <a:lvl2pPr marL="473202" indent="0">
              <a:buNone/>
              <a:defRPr sz="1900">
                <a:solidFill>
                  <a:schemeClr val="tx1">
                    <a:tint val="75000"/>
                  </a:schemeClr>
                </a:solidFill>
              </a:defRPr>
            </a:lvl2pPr>
            <a:lvl3pPr marL="946404" indent="0">
              <a:buNone/>
              <a:defRPr sz="1700">
                <a:solidFill>
                  <a:schemeClr val="tx1">
                    <a:tint val="75000"/>
                  </a:schemeClr>
                </a:solidFill>
              </a:defRPr>
            </a:lvl3pPr>
            <a:lvl4pPr marL="1419606" indent="0">
              <a:buNone/>
              <a:defRPr sz="1400">
                <a:solidFill>
                  <a:schemeClr val="tx1">
                    <a:tint val="75000"/>
                  </a:schemeClr>
                </a:solidFill>
              </a:defRPr>
            </a:lvl4pPr>
            <a:lvl5pPr marL="1892808" indent="0">
              <a:buNone/>
              <a:defRPr sz="1400">
                <a:solidFill>
                  <a:schemeClr val="tx1">
                    <a:tint val="75000"/>
                  </a:schemeClr>
                </a:solidFill>
              </a:defRPr>
            </a:lvl5pPr>
            <a:lvl6pPr marL="2366010" indent="0">
              <a:buNone/>
              <a:defRPr sz="1400">
                <a:solidFill>
                  <a:schemeClr val="tx1">
                    <a:tint val="75000"/>
                  </a:schemeClr>
                </a:solidFill>
              </a:defRPr>
            </a:lvl6pPr>
            <a:lvl7pPr marL="2839212" indent="0">
              <a:buNone/>
              <a:defRPr sz="1400">
                <a:solidFill>
                  <a:schemeClr val="tx1">
                    <a:tint val="75000"/>
                  </a:schemeClr>
                </a:solidFill>
              </a:defRPr>
            </a:lvl7pPr>
            <a:lvl8pPr marL="3312414" indent="0">
              <a:buNone/>
              <a:defRPr sz="1400">
                <a:solidFill>
                  <a:schemeClr val="tx1">
                    <a:tint val="75000"/>
                  </a:schemeClr>
                </a:solidFill>
              </a:defRPr>
            </a:lvl8pPr>
            <a:lvl9pPr marL="3785616"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18FD24E-D89C-4B16-BF12-24F97456E968}" type="datetime1">
              <a:rPr kumimoji="1" lang="ja-JP" altLang="en-US" smtClean="0"/>
              <a:t>2025/8/6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553182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70034" y="3024576"/>
            <a:ext cx="2370296" cy="8553879"/>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760346" y="3024576"/>
            <a:ext cx="2370296" cy="8553879"/>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774D54C-F7AB-4815-A674-99438EB23AD8}" type="datetime1">
              <a:rPr kumimoji="1" lang="ja-JP" altLang="en-US" smtClean="0"/>
              <a:t>2025/8/6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42492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389325"/>
            <a:ext cx="6480810" cy="1620308"/>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176165"/>
            <a:ext cx="3181648" cy="906922"/>
          </a:xfrm>
        </p:spPr>
        <p:txBody>
          <a:bodyPr anchor="b"/>
          <a:lstStyle>
            <a:lvl1pPr marL="0" indent="0">
              <a:buNone/>
              <a:defRPr sz="2500" b="1"/>
            </a:lvl1pPr>
            <a:lvl2pPr marL="473202" indent="0">
              <a:buNone/>
              <a:defRPr sz="2100" b="1"/>
            </a:lvl2pPr>
            <a:lvl3pPr marL="946404" indent="0">
              <a:buNone/>
              <a:defRPr sz="1900" b="1"/>
            </a:lvl3pPr>
            <a:lvl4pPr marL="1419606" indent="0">
              <a:buNone/>
              <a:defRPr sz="1700" b="1"/>
            </a:lvl4pPr>
            <a:lvl5pPr marL="1892808" indent="0">
              <a:buNone/>
              <a:defRPr sz="1700" b="1"/>
            </a:lvl5pPr>
            <a:lvl6pPr marL="2366010" indent="0">
              <a:buNone/>
              <a:defRPr sz="1700" b="1"/>
            </a:lvl6pPr>
            <a:lvl7pPr marL="2839212" indent="0">
              <a:buNone/>
              <a:defRPr sz="1700" b="1"/>
            </a:lvl7pPr>
            <a:lvl8pPr marL="3312414" indent="0">
              <a:buNone/>
              <a:defRPr sz="1700" b="1"/>
            </a:lvl8pPr>
            <a:lvl9pPr marL="3785616"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083087"/>
            <a:ext cx="3181648" cy="56013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176165"/>
            <a:ext cx="3182898" cy="906922"/>
          </a:xfrm>
        </p:spPr>
        <p:txBody>
          <a:bodyPr anchor="b"/>
          <a:lstStyle>
            <a:lvl1pPr marL="0" indent="0">
              <a:buNone/>
              <a:defRPr sz="2500" b="1"/>
            </a:lvl1pPr>
            <a:lvl2pPr marL="473202" indent="0">
              <a:buNone/>
              <a:defRPr sz="2100" b="1"/>
            </a:lvl2pPr>
            <a:lvl3pPr marL="946404" indent="0">
              <a:buNone/>
              <a:defRPr sz="1900" b="1"/>
            </a:lvl3pPr>
            <a:lvl4pPr marL="1419606" indent="0">
              <a:buNone/>
              <a:defRPr sz="1700" b="1"/>
            </a:lvl4pPr>
            <a:lvl5pPr marL="1892808" indent="0">
              <a:buNone/>
              <a:defRPr sz="1700" b="1"/>
            </a:lvl5pPr>
            <a:lvl6pPr marL="2366010" indent="0">
              <a:buNone/>
              <a:defRPr sz="1700" b="1"/>
            </a:lvl6pPr>
            <a:lvl7pPr marL="2839212" indent="0">
              <a:buNone/>
              <a:defRPr sz="1700" b="1"/>
            </a:lvl7pPr>
            <a:lvl8pPr marL="3312414" indent="0">
              <a:buNone/>
              <a:defRPr sz="1700" b="1"/>
            </a:lvl8pPr>
            <a:lvl9pPr marL="3785616"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083087"/>
            <a:ext cx="3182898" cy="56013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960E3F6-3066-49BE-BE76-604CECD05C09}" type="datetime1">
              <a:rPr kumimoji="1" lang="ja-JP" altLang="en-US" smtClean="0"/>
              <a:t>2025/8/6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699259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B52BFBF-EC6A-413B-A4A2-A4A6AD2F3604}" type="datetime1">
              <a:rPr kumimoji="1" lang="ja-JP" altLang="en-US" smtClean="0"/>
              <a:t>2025/8/6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506378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16624E4-C2DA-475A-8912-57663E8BC1DD}" type="datetime1">
              <a:rPr kumimoji="1" lang="ja-JP" altLang="en-US" smtClean="0"/>
              <a:t>2025/8/6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9782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387074"/>
            <a:ext cx="2369047" cy="1647313"/>
          </a:xfrm>
        </p:spPr>
        <p:txBody>
          <a:bodyPr anchor="b"/>
          <a:lstStyle>
            <a:lvl1pPr algn="l">
              <a:defRPr sz="2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2" y="387075"/>
            <a:ext cx="4025504" cy="8297330"/>
          </a:xfrm>
        </p:spPr>
        <p:txBody>
          <a:bodyPr/>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034388"/>
            <a:ext cx="2369047" cy="6650017"/>
          </a:xfrm>
        </p:spPr>
        <p:txBody>
          <a:bodyPr/>
          <a:lstStyle>
            <a:lvl1pPr marL="0" indent="0">
              <a:buNone/>
              <a:defRPr sz="1400"/>
            </a:lvl1pPr>
            <a:lvl2pPr marL="473202" indent="0">
              <a:buNone/>
              <a:defRPr sz="1200"/>
            </a:lvl2pPr>
            <a:lvl3pPr marL="946404" indent="0">
              <a:buNone/>
              <a:defRPr sz="1000"/>
            </a:lvl3pPr>
            <a:lvl4pPr marL="1419606" indent="0">
              <a:buNone/>
              <a:defRPr sz="900"/>
            </a:lvl4pPr>
            <a:lvl5pPr marL="1892808" indent="0">
              <a:buNone/>
              <a:defRPr sz="900"/>
            </a:lvl5pPr>
            <a:lvl6pPr marL="2366010" indent="0">
              <a:buNone/>
              <a:defRPr sz="900"/>
            </a:lvl6pPr>
            <a:lvl7pPr marL="2839212" indent="0">
              <a:buNone/>
              <a:defRPr sz="900"/>
            </a:lvl7pPr>
            <a:lvl8pPr marL="3312414" indent="0">
              <a:buNone/>
              <a:defRPr sz="900"/>
            </a:lvl8pPr>
            <a:lvl9pPr marL="3785616"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379DDD7-FC76-4BD5-831D-9E95381A9CF8}" type="datetime1">
              <a:rPr kumimoji="1" lang="ja-JP" altLang="en-US" smtClean="0"/>
              <a:t>2025/8/6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553235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6805295"/>
            <a:ext cx="4320540" cy="803404"/>
          </a:xfrm>
        </p:spPr>
        <p:txBody>
          <a:bodyPr anchor="b"/>
          <a:lstStyle>
            <a:lvl1pPr algn="l">
              <a:defRPr sz="21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7" y="868666"/>
            <a:ext cx="4320540" cy="5833110"/>
          </a:xfrm>
        </p:spPr>
        <p:txBody>
          <a:bodyPr/>
          <a:lstStyle>
            <a:lvl1pPr marL="0" indent="0">
              <a:buNone/>
              <a:defRPr sz="3300"/>
            </a:lvl1pPr>
            <a:lvl2pPr marL="473202" indent="0">
              <a:buNone/>
              <a:defRPr sz="2900"/>
            </a:lvl2pPr>
            <a:lvl3pPr marL="946404" indent="0">
              <a:buNone/>
              <a:defRPr sz="2500"/>
            </a:lvl3pPr>
            <a:lvl4pPr marL="1419606" indent="0">
              <a:buNone/>
              <a:defRPr sz="2100"/>
            </a:lvl4pPr>
            <a:lvl5pPr marL="1892808" indent="0">
              <a:buNone/>
              <a:defRPr sz="2100"/>
            </a:lvl5pPr>
            <a:lvl6pPr marL="2366010" indent="0">
              <a:buNone/>
              <a:defRPr sz="2100"/>
            </a:lvl6pPr>
            <a:lvl7pPr marL="2839212" indent="0">
              <a:buNone/>
              <a:defRPr sz="2100"/>
            </a:lvl7pPr>
            <a:lvl8pPr marL="3312414" indent="0">
              <a:buNone/>
              <a:defRPr sz="2100"/>
            </a:lvl8pPr>
            <a:lvl9pPr marL="3785616" indent="0">
              <a:buNone/>
              <a:defRPr sz="2100"/>
            </a:lvl9pPr>
          </a:lstStyle>
          <a:p>
            <a:endParaRPr kumimoji="1" lang="ja-JP" altLang="en-US"/>
          </a:p>
        </p:txBody>
      </p:sp>
      <p:sp>
        <p:nvSpPr>
          <p:cNvPr id="4" name="テキスト プレースホルダー 3"/>
          <p:cNvSpPr>
            <a:spLocks noGrp="1"/>
          </p:cNvSpPr>
          <p:nvPr>
            <p:ph type="body" sz="half" idx="2"/>
          </p:nvPr>
        </p:nvSpPr>
        <p:spPr>
          <a:xfrm>
            <a:off x="1411427" y="7608700"/>
            <a:ext cx="4320540" cy="1140966"/>
          </a:xfrm>
        </p:spPr>
        <p:txBody>
          <a:bodyPr/>
          <a:lstStyle>
            <a:lvl1pPr marL="0" indent="0">
              <a:buNone/>
              <a:defRPr sz="1400"/>
            </a:lvl1pPr>
            <a:lvl2pPr marL="473202" indent="0">
              <a:buNone/>
              <a:defRPr sz="1200"/>
            </a:lvl2pPr>
            <a:lvl3pPr marL="946404" indent="0">
              <a:buNone/>
              <a:defRPr sz="1000"/>
            </a:lvl3pPr>
            <a:lvl4pPr marL="1419606" indent="0">
              <a:buNone/>
              <a:defRPr sz="900"/>
            </a:lvl4pPr>
            <a:lvl5pPr marL="1892808" indent="0">
              <a:buNone/>
              <a:defRPr sz="900"/>
            </a:lvl5pPr>
            <a:lvl6pPr marL="2366010" indent="0">
              <a:buNone/>
              <a:defRPr sz="900"/>
            </a:lvl6pPr>
            <a:lvl7pPr marL="2839212" indent="0">
              <a:buNone/>
              <a:defRPr sz="900"/>
            </a:lvl7pPr>
            <a:lvl8pPr marL="3312414" indent="0">
              <a:buNone/>
              <a:defRPr sz="900"/>
            </a:lvl8pPr>
            <a:lvl9pPr marL="3785616"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0B93286-B587-45A6-B7B0-359FA6CF1C9E}" type="datetime1">
              <a:rPr kumimoji="1" lang="ja-JP" altLang="en-US" smtClean="0"/>
              <a:t>2025/8/6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617752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389325"/>
            <a:ext cx="6480810" cy="1620308"/>
          </a:xfrm>
          <a:prstGeom prst="rect">
            <a:avLst/>
          </a:prstGeom>
        </p:spPr>
        <p:txBody>
          <a:bodyPr vert="horz" lIns="94640" tIns="47320" rIns="94640" bIns="473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268434"/>
            <a:ext cx="6480810" cy="6415971"/>
          </a:xfrm>
          <a:prstGeom prst="rect">
            <a:avLst/>
          </a:prstGeom>
        </p:spPr>
        <p:txBody>
          <a:bodyPr vert="horz" lIns="94640" tIns="47320" rIns="94640" bIns="473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010716"/>
            <a:ext cx="1680210" cy="517598"/>
          </a:xfrm>
          <a:prstGeom prst="rect">
            <a:avLst/>
          </a:prstGeom>
        </p:spPr>
        <p:txBody>
          <a:bodyPr vert="horz" lIns="94640" tIns="47320" rIns="94640" bIns="47320" rtlCol="0" anchor="ctr"/>
          <a:lstStyle>
            <a:lvl1pPr algn="l">
              <a:defRPr sz="1200">
                <a:solidFill>
                  <a:schemeClr val="tx1">
                    <a:tint val="75000"/>
                  </a:schemeClr>
                </a:solidFill>
              </a:defRPr>
            </a:lvl1pPr>
          </a:lstStyle>
          <a:p>
            <a:fld id="{615A1D57-A37F-486E-AA20-8092CD3515A2}" type="datetime1">
              <a:rPr kumimoji="1" lang="ja-JP" altLang="en-US" smtClean="0"/>
              <a:t>2025/8/6</a:t>
            </a:fld>
            <a:endParaRPr kumimoji="1" lang="ja-JP" altLang="en-US"/>
          </a:p>
        </p:txBody>
      </p:sp>
      <p:sp>
        <p:nvSpPr>
          <p:cNvPr id="5" name="フッター プレースホルダー 4"/>
          <p:cNvSpPr>
            <a:spLocks noGrp="1"/>
          </p:cNvSpPr>
          <p:nvPr>
            <p:ph type="ftr" sz="quarter" idx="3"/>
          </p:nvPr>
        </p:nvSpPr>
        <p:spPr>
          <a:xfrm>
            <a:off x="2460309" y="9010716"/>
            <a:ext cx="2280285" cy="517598"/>
          </a:xfrm>
          <a:prstGeom prst="rect">
            <a:avLst/>
          </a:prstGeom>
        </p:spPr>
        <p:txBody>
          <a:bodyPr vert="horz" lIns="94640" tIns="47320" rIns="94640" bIns="473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010716"/>
            <a:ext cx="1680210" cy="517598"/>
          </a:xfrm>
          <a:prstGeom prst="rect">
            <a:avLst/>
          </a:prstGeom>
        </p:spPr>
        <p:txBody>
          <a:bodyPr vert="horz" lIns="94640" tIns="47320" rIns="94640" bIns="47320" rtlCol="0" anchor="ctr"/>
          <a:lstStyle>
            <a:lvl1pPr algn="r">
              <a:defRPr sz="1200">
                <a:solidFill>
                  <a:schemeClr val="tx1">
                    <a:tint val="75000"/>
                  </a:schemeClr>
                </a:solidFill>
              </a:defRPr>
            </a:lvl1p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368854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46404" rtl="0" eaLnBrk="1" latinLnBrk="0" hangingPunct="1">
        <a:spcBef>
          <a:spcPct val="0"/>
        </a:spcBef>
        <a:buNone/>
        <a:defRPr kumimoji="1" sz="4600" kern="1200">
          <a:solidFill>
            <a:schemeClr val="tx1"/>
          </a:solidFill>
          <a:latin typeface="+mj-lt"/>
          <a:ea typeface="+mj-ea"/>
          <a:cs typeface="+mj-cs"/>
        </a:defRPr>
      </a:lvl1pPr>
    </p:titleStyle>
    <p:bodyStyle>
      <a:lvl1pPr marL="354902" indent="-354902" algn="l" defTabSz="946404" rtl="0" eaLnBrk="1" latinLnBrk="0" hangingPunct="1">
        <a:spcBef>
          <a:spcPct val="20000"/>
        </a:spcBef>
        <a:buFont typeface="Arial" pitchFamily="34" charset="0"/>
        <a:buChar char="•"/>
        <a:defRPr kumimoji="1" sz="3300" kern="1200">
          <a:solidFill>
            <a:schemeClr val="tx1"/>
          </a:solidFill>
          <a:latin typeface="+mn-lt"/>
          <a:ea typeface="+mn-ea"/>
          <a:cs typeface="+mn-cs"/>
        </a:defRPr>
      </a:lvl1pPr>
      <a:lvl2pPr marL="768953" indent="-295751" algn="l" defTabSz="94640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83005" indent="-236601" algn="l" defTabSz="94640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56207"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29409"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602611"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75813"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49015"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22217"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package" Target="../embeddings/Microsoft_Excel_Worksheet.xlsx"/><Relationship Id="rId4" Type="http://schemas.openxmlformats.org/officeDocument/2006/relationships/image" Target="../media/image2.gif"/></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package" Target="../embeddings/Microsoft_Excel_Worksheet1.xlsx"/></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65637" y="557568"/>
            <a:ext cx="6659208" cy="397879"/>
          </a:xfrm>
          <a:prstGeom prst="rect">
            <a:avLst/>
          </a:prstGeom>
          <a:noFill/>
          <a:ln w="79375" cmpd="dbl">
            <a:solidFill>
              <a:srgbClr val="00008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74295" tIns="8890" rIns="74295" bIns="8890" numCol="1" anchor="ctr" anchorCtr="1" compatLnSpc="1">
            <a:prstTxWarp prst="textNoShape">
              <a:avLst/>
            </a:prstTxWarp>
          </a:bodyPr>
          <a:lstStyle/>
          <a:p>
            <a:pPr lvl="0" algn="ctr"/>
            <a:r>
              <a:rPr lang="ja-JP" altLang="en-US" sz="1800" b="1" dirty="0">
                <a:latin typeface="Meiryo UI" panose="020B0604030504040204" pitchFamily="50" charset="-128"/>
                <a:ea typeface="Meiryo UI" panose="020B0604030504040204" pitchFamily="50" charset="-128"/>
                <a:cs typeface="メイリオ" pitchFamily="50" charset="-128"/>
              </a:rPr>
              <a:t>私立高等学校等奨学のための給付金受給申請手続きについて</a:t>
            </a:r>
            <a:endParaRPr lang="en-US" altLang="ja-JP" sz="2000" dirty="0">
              <a:latin typeface="Meiryo UI" panose="020B0604030504040204" pitchFamily="50" charset="-128"/>
              <a:ea typeface="Meiryo UI" panose="020B0604030504040204" pitchFamily="50" charset="-128"/>
              <a:cs typeface="メイリオ" pitchFamily="50" charset="-128"/>
            </a:endParaRPr>
          </a:p>
        </p:txBody>
      </p:sp>
      <p:grpSp>
        <p:nvGrpSpPr>
          <p:cNvPr id="13" name="グループ化 12"/>
          <p:cNvGrpSpPr/>
          <p:nvPr/>
        </p:nvGrpSpPr>
        <p:grpSpPr>
          <a:xfrm>
            <a:off x="250403" y="1050815"/>
            <a:ext cx="6660000" cy="390721"/>
            <a:chOff x="357468" y="1638698"/>
            <a:chExt cx="6768000" cy="376238"/>
          </a:xfrm>
        </p:grpSpPr>
        <p:sp>
          <p:nvSpPr>
            <p:cNvPr id="9" name="Line 6"/>
            <p:cNvSpPr>
              <a:spLocks noChangeShapeType="1"/>
            </p:cNvSpPr>
            <p:nvPr/>
          </p:nvSpPr>
          <p:spPr bwMode="auto">
            <a:xfrm>
              <a:off x="357468" y="1958425"/>
              <a:ext cx="6768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dirty="0">
                <a:solidFill>
                  <a:schemeClr val="bg1"/>
                </a:solidFill>
              </a:endParaRPr>
            </a:p>
          </p:txBody>
        </p:sp>
        <p:sp>
          <p:nvSpPr>
            <p:cNvPr id="10" name="AutoShape 7"/>
            <p:cNvSpPr>
              <a:spLocks noChangeArrowheads="1"/>
            </p:cNvSpPr>
            <p:nvPr/>
          </p:nvSpPr>
          <p:spPr bwMode="auto">
            <a:xfrm>
              <a:off x="358942" y="1638698"/>
              <a:ext cx="1178579"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制度概要</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52" name="テキスト ボックス 51"/>
          <p:cNvSpPr txBox="1"/>
          <p:nvPr/>
        </p:nvSpPr>
        <p:spPr>
          <a:xfrm>
            <a:off x="-3605" y="1453027"/>
            <a:ext cx="7200900" cy="415498"/>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　　　全ての意志ある生徒が安心して教育を受けられるよう、府内に在住する低所得者世帯の保護者等に対し、授業料以外</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の教育費の経済的負担を軽減するために、奨学のための給付金を支給します。（返済の必要はありません。）</a:t>
            </a:r>
            <a:endParaRPr lang="en-US" altLang="ja-JP" sz="1050" dirty="0">
              <a:latin typeface="Meiryo UI" panose="020B0604030504040204" pitchFamily="50" charset="-128"/>
              <a:ea typeface="Meiryo UI" panose="020B0604030504040204" pitchFamily="50" charset="-128"/>
            </a:endParaRPr>
          </a:p>
        </p:txBody>
      </p:sp>
      <p:grpSp>
        <p:nvGrpSpPr>
          <p:cNvPr id="34" name="グループ化 33"/>
          <p:cNvGrpSpPr/>
          <p:nvPr/>
        </p:nvGrpSpPr>
        <p:grpSpPr>
          <a:xfrm>
            <a:off x="277555" y="7449686"/>
            <a:ext cx="6660000" cy="366963"/>
            <a:chOff x="338935" y="1064878"/>
            <a:chExt cx="6660000" cy="353360"/>
          </a:xfrm>
        </p:grpSpPr>
        <p:sp>
          <p:nvSpPr>
            <p:cNvPr id="35" name="Line 6"/>
            <p:cNvSpPr>
              <a:spLocks noChangeShapeType="1"/>
            </p:cNvSpPr>
            <p:nvPr/>
          </p:nvSpPr>
          <p:spPr bwMode="auto">
            <a:xfrm>
              <a:off x="338935" y="1353648"/>
              <a:ext cx="6660000" cy="0"/>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dirty="0"/>
            </a:p>
          </p:txBody>
        </p:sp>
        <p:sp>
          <p:nvSpPr>
            <p:cNvPr id="36" name="AutoShape 7"/>
            <p:cNvSpPr>
              <a:spLocks noChangeArrowheads="1"/>
            </p:cNvSpPr>
            <p:nvPr/>
          </p:nvSpPr>
          <p:spPr bwMode="auto">
            <a:xfrm>
              <a:off x="339174" y="1064878"/>
              <a:ext cx="1170806" cy="353360"/>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申請先</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33" name="テキスト ボックス 32"/>
          <p:cNvSpPr txBox="1"/>
          <p:nvPr/>
        </p:nvSpPr>
        <p:spPr>
          <a:xfrm>
            <a:off x="250403" y="2422210"/>
            <a:ext cx="6938377" cy="2015936"/>
          </a:xfrm>
          <a:prstGeom prst="rect">
            <a:avLst/>
          </a:prstGeom>
          <a:noFill/>
        </p:spPr>
        <p:txBody>
          <a:bodyPr wrap="square" rtlCol="0">
            <a:spAutoFit/>
          </a:bodyPr>
          <a:lstStyle>
            <a:defPPr>
              <a:defRPr lang="ja-JP"/>
            </a:defPPr>
            <a:lvl1pPr>
              <a:defRPr sz="1050">
                <a:latin typeface="+mj-ea"/>
                <a:ea typeface="+mj-ea"/>
              </a:defRPr>
            </a:lvl1pPr>
          </a:lstStyle>
          <a:p>
            <a:pPr>
              <a:lnSpc>
                <a:spcPts val="1500"/>
              </a:lnSpc>
            </a:pPr>
            <a:r>
              <a:rPr lang="ja-JP" altLang="en-US" b="1" u="sng" dirty="0">
                <a:latin typeface="Meiryo UI" panose="020B0604030504040204" pitchFamily="50" charset="-128"/>
                <a:ea typeface="Meiryo UI" panose="020B0604030504040204" pitchFamily="50" charset="-128"/>
              </a:rPr>
              <a:t>令和</a:t>
            </a:r>
            <a:r>
              <a:rPr lang="ja-JP" altLang="en-US" sz="1600" b="1" u="sng" dirty="0">
                <a:latin typeface="Meiryo UI" panose="020B0604030504040204" pitchFamily="50" charset="-128"/>
                <a:ea typeface="Meiryo UI" panose="020B0604030504040204" pitchFamily="50" charset="-128"/>
              </a:rPr>
              <a:t>７</a:t>
            </a:r>
            <a:r>
              <a:rPr lang="ja-JP" altLang="en-US" b="1" u="sng" dirty="0">
                <a:latin typeface="Meiryo UI" panose="020B0604030504040204" pitchFamily="50" charset="-128"/>
                <a:ea typeface="Meiryo UI" panose="020B0604030504040204" pitchFamily="50" charset="-128"/>
              </a:rPr>
              <a:t>年</a:t>
            </a:r>
            <a:r>
              <a:rPr lang="ja-JP" altLang="en-US" sz="1600" b="1" u="sng" dirty="0">
                <a:latin typeface="Meiryo UI" panose="020B0604030504040204" pitchFamily="50" charset="-128"/>
                <a:ea typeface="Meiryo UI" panose="020B0604030504040204" pitchFamily="50" charset="-128"/>
              </a:rPr>
              <a:t>７</a:t>
            </a:r>
            <a:r>
              <a:rPr lang="ja-JP" altLang="en-US" b="1" u="sng" dirty="0">
                <a:latin typeface="Meiryo UI" panose="020B0604030504040204" pitchFamily="50" charset="-128"/>
                <a:ea typeface="Meiryo UI" panose="020B0604030504040204" pitchFamily="50" charset="-128"/>
              </a:rPr>
              <a:t>月</a:t>
            </a:r>
            <a:r>
              <a:rPr lang="ja-JP" altLang="en-US" sz="1600" b="1" u="sng" dirty="0">
                <a:latin typeface="Meiryo UI" panose="020B0604030504040204" pitchFamily="50" charset="-128"/>
                <a:ea typeface="Meiryo UI" panose="020B0604030504040204" pitchFamily="50" charset="-128"/>
              </a:rPr>
              <a:t>１</a:t>
            </a:r>
            <a:r>
              <a:rPr lang="ja-JP" altLang="en-US" b="1" u="sng" dirty="0">
                <a:latin typeface="Meiryo UI" panose="020B0604030504040204" pitchFamily="50" charset="-128"/>
                <a:ea typeface="Meiryo UI" panose="020B0604030504040204" pitchFamily="50" charset="-128"/>
              </a:rPr>
              <a:t>日時点において、次の①～⑤の要件をすべて満たしている必要があります。</a:t>
            </a:r>
            <a:endParaRPr lang="ja-JP" altLang="ja-JP" b="1" u="sng" dirty="0">
              <a:latin typeface="Meiryo UI" panose="020B0604030504040204" pitchFamily="50" charset="-128"/>
              <a:ea typeface="Meiryo UI" panose="020B0604030504040204" pitchFamily="50" charset="-128"/>
            </a:endParaRPr>
          </a:p>
          <a:p>
            <a:pPr>
              <a:lnSpc>
                <a:spcPts val="1500"/>
              </a:lnSpc>
            </a:pPr>
            <a:r>
              <a:rPr lang="ja-JP" altLang="ja-JP" dirty="0">
                <a:latin typeface="Meiryo UI" panose="020B0604030504040204" pitchFamily="50" charset="-128"/>
                <a:ea typeface="Meiryo UI" panose="020B0604030504040204" pitchFamily="50" charset="-128"/>
              </a:rPr>
              <a:t>①　</a:t>
            </a:r>
            <a:r>
              <a:rPr lang="ja-JP" altLang="ja-JP" u="sng" dirty="0">
                <a:latin typeface="Meiryo UI" panose="020B0604030504040204" pitchFamily="50" charset="-128"/>
                <a:ea typeface="Meiryo UI" panose="020B0604030504040204" pitchFamily="50" charset="-128"/>
              </a:rPr>
              <a:t>保護者</a:t>
            </a:r>
            <a:r>
              <a:rPr lang="ja-JP" altLang="en-US" u="sng" dirty="0">
                <a:latin typeface="Meiryo UI" panose="020B0604030504040204" pitchFamily="50" charset="-128"/>
                <a:ea typeface="Meiryo UI" panose="020B0604030504040204" pitchFamily="50" charset="-128"/>
              </a:rPr>
              <a:t>等全員の令和７年度の</a:t>
            </a:r>
            <a:r>
              <a:rPr lang="ja-JP" altLang="en-US" b="1" u="sng" dirty="0">
                <a:latin typeface="Meiryo UI" panose="020B0604030504040204" pitchFamily="50" charset="-128"/>
                <a:ea typeface="Meiryo UI" panose="020B0604030504040204" pitchFamily="50" charset="-128"/>
              </a:rPr>
              <a:t>市町村民税及び道府県民税の所得割</a:t>
            </a:r>
            <a:r>
              <a:rPr lang="ja-JP" altLang="en-US" u="sng" dirty="0">
                <a:latin typeface="Meiryo UI" panose="020B0604030504040204" pitchFamily="50" charset="-128"/>
                <a:ea typeface="Meiryo UI" panose="020B0604030504040204" pitchFamily="50" charset="-128"/>
              </a:rPr>
              <a:t>（以下「所得割」という。）が</a:t>
            </a:r>
            <a:r>
              <a:rPr lang="ja-JP" altLang="en-US" b="1" u="sng" dirty="0">
                <a:latin typeface="Meiryo UI" panose="020B0604030504040204" pitchFamily="50" charset="-128"/>
                <a:ea typeface="Meiryo UI" panose="020B0604030504040204" pitchFamily="50" charset="-128"/>
              </a:rPr>
              <a:t>非課税</a:t>
            </a:r>
            <a:r>
              <a:rPr lang="ja-JP" altLang="en-US" u="sng" dirty="0">
                <a:latin typeface="Meiryo UI" panose="020B0604030504040204" pitchFamily="50" charset="-128"/>
                <a:ea typeface="Meiryo UI" panose="020B0604030504040204" pitchFamily="50" charset="-128"/>
              </a:rPr>
              <a:t>、</a:t>
            </a:r>
            <a:endParaRPr lang="en-US" altLang="ja-JP" u="sng" dirty="0">
              <a:latin typeface="Meiryo UI" panose="020B0604030504040204" pitchFamily="50" charset="-128"/>
              <a:ea typeface="Meiryo UI" panose="020B0604030504040204" pitchFamily="50" charset="-128"/>
            </a:endParaRPr>
          </a:p>
          <a:p>
            <a:pPr>
              <a:lnSpc>
                <a:spcPts val="1500"/>
              </a:lnSpc>
            </a:pPr>
            <a:r>
              <a:rPr lang="ja-JP" altLang="en-US" dirty="0">
                <a:latin typeface="Meiryo UI" panose="020B0604030504040204" pitchFamily="50" charset="-128"/>
                <a:ea typeface="Meiryo UI" panose="020B0604030504040204" pitchFamily="50" charset="-128"/>
              </a:rPr>
              <a:t>　　 </a:t>
            </a:r>
            <a:r>
              <a:rPr lang="ja-JP" altLang="en-US" u="sng" dirty="0">
                <a:latin typeface="Meiryo UI" panose="020B0604030504040204" pitchFamily="50" charset="-128"/>
                <a:ea typeface="Meiryo UI" panose="020B0604030504040204" pitchFamily="50" charset="-128"/>
              </a:rPr>
              <a:t>もしくは</a:t>
            </a:r>
            <a:r>
              <a:rPr lang="ja-JP" altLang="en-US" b="1" u="sng" dirty="0">
                <a:latin typeface="Meiryo UI" panose="020B0604030504040204" pitchFamily="50" charset="-128"/>
                <a:ea typeface="Meiryo UI" panose="020B0604030504040204" pitchFamily="50" charset="-128"/>
              </a:rPr>
              <a:t>生活保護（生業扶助）受給世帯</a:t>
            </a:r>
            <a:r>
              <a:rPr lang="ja-JP" altLang="en-US" u="sng" dirty="0">
                <a:latin typeface="Meiryo UI" panose="020B0604030504040204" pitchFamily="50" charset="-128"/>
                <a:ea typeface="Meiryo UI" panose="020B0604030504040204" pitchFamily="50" charset="-128"/>
              </a:rPr>
              <a:t>であること</a:t>
            </a:r>
            <a:endParaRPr lang="ja-JP" altLang="ja-JP" u="sng" dirty="0">
              <a:latin typeface="Meiryo UI" panose="020B0604030504040204" pitchFamily="50" charset="-128"/>
              <a:ea typeface="Meiryo UI" panose="020B0604030504040204" pitchFamily="50" charset="-128"/>
            </a:endParaRPr>
          </a:p>
          <a:p>
            <a:pPr>
              <a:lnSpc>
                <a:spcPts val="1500"/>
              </a:lnSpc>
            </a:pPr>
            <a:r>
              <a:rPr lang="ja-JP" altLang="en-US" dirty="0">
                <a:latin typeface="Meiryo UI" panose="020B0604030504040204" pitchFamily="50" charset="-128"/>
                <a:ea typeface="Meiryo UI" panose="020B0604030504040204" pitchFamily="50" charset="-128"/>
              </a:rPr>
              <a:t>②　保護者等全員</a:t>
            </a:r>
            <a:r>
              <a:rPr lang="ja-JP" altLang="ja-JP" dirty="0">
                <a:latin typeface="Meiryo UI" panose="020B0604030504040204" pitchFamily="50" charset="-128"/>
                <a:ea typeface="Meiryo UI" panose="020B0604030504040204" pitchFamily="50" charset="-128"/>
              </a:rPr>
              <a:t>が、</a:t>
            </a:r>
            <a:r>
              <a:rPr lang="ja-JP" altLang="ja-JP" b="1" u="sng" dirty="0">
                <a:latin typeface="Meiryo UI" panose="020B0604030504040204" pitchFamily="50" charset="-128"/>
                <a:ea typeface="Meiryo UI" panose="020B0604030504040204" pitchFamily="50" charset="-128"/>
              </a:rPr>
              <a:t>大阪府内に在住</a:t>
            </a:r>
            <a:r>
              <a:rPr lang="ja-JP" altLang="ja-JP" dirty="0">
                <a:latin typeface="Meiryo UI" panose="020B0604030504040204" pitchFamily="50" charset="-128"/>
                <a:ea typeface="Meiryo UI" panose="020B0604030504040204" pitchFamily="50" charset="-128"/>
              </a:rPr>
              <a:t>していること</a:t>
            </a:r>
            <a:r>
              <a:rPr lang="ja-JP" altLang="en-US" dirty="0">
                <a:latin typeface="Meiryo UI" panose="020B0604030504040204" pitchFamily="50" charset="-128"/>
                <a:ea typeface="Meiryo UI" panose="020B0604030504040204" pitchFamily="50" charset="-128"/>
              </a:rPr>
              <a:t>（</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a:t>
            </a:r>
            <a:endParaRPr lang="en-US" altLang="ja-JP" dirty="0">
              <a:latin typeface="Meiryo UI" panose="020B0604030504040204" pitchFamily="50" charset="-128"/>
              <a:ea typeface="Meiryo UI" panose="020B0604030504040204" pitchFamily="50" charset="-128"/>
            </a:endParaRPr>
          </a:p>
          <a:p>
            <a:pPr>
              <a:lnSpc>
                <a:spcPts val="1500"/>
              </a:lnSpc>
            </a:pPr>
            <a:r>
              <a:rPr lang="ja-JP" altLang="en-US" dirty="0">
                <a:latin typeface="Meiryo UI" panose="020B0604030504040204" pitchFamily="50" charset="-128"/>
                <a:ea typeface="Meiryo UI" panose="020B0604030504040204" pitchFamily="50" charset="-128"/>
              </a:rPr>
              <a:t>③　生徒が、高等学校等就学支援金の支給を受ける資格を有する者、または大阪府私立高等学校等学び直し支援金の</a:t>
            </a:r>
            <a:endParaRPr lang="en-US" altLang="ja-JP" dirty="0">
              <a:latin typeface="Meiryo UI" panose="020B0604030504040204" pitchFamily="50" charset="-128"/>
              <a:ea typeface="Meiryo UI" panose="020B0604030504040204" pitchFamily="50" charset="-128"/>
            </a:endParaRPr>
          </a:p>
          <a:p>
            <a:pPr>
              <a:lnSpc>
                <a:spcPts val="1500"/>
              </a:lnSpc>
            </a:pPr>
            <a:r>
              <a:rPr lang="ja-JP" altLang="en-US" dirty="0">
                <a:latin typeface="Meiryo UI" panose="020B0604030504040204" pitchFamily="50" charset="-128"/>
                <a:ea typeface="Meiryo UI" panose="020B0604030504040204" pitchFamily="50" charset="-128"/>
              </a:rPr>
              <a:t>　　 補助対象となる者であること</a:t>
            </a:r>
            <a:endParaRPr lang="en-US" altLang="ja-JP" dirty="0">
              <a:latin typeface="Meiryo UI" panose="020B0604030504040204" pitchFamily="50" charset="-128"/>
              <a:ea typeface="Meiryo UI" panose="020B0604030504040204" pitchFamily="50" charset="-128"/>
            </a:endParaRPr>
          </a:p>
          <a:p>
            <a:pPr>
              <a:lnSpc>
                <a:spcPts val="1500"/>
              </a:lnSpc>
            </a:pPr>
            <a:r>
              <a:rPr lang="ja-JP" altLang="en-US" dirty="0">
                <a:latin typeface="Meiryo UI" panose="020B0604030504040204" pitchFamily="50" charset="-128"/>
                <a:ea typeface="Meiryo UI" panose="020B0604030504040204" pitchFamily="50" charset="-128"/>
              </a:rPr>
              <a:t>④　生徒が、高等学校等就学支援金の支給対象校に在学し、休学していないこと（令和８年３月１日までに復学</a:t>
            </a:r>
            <a:endParaRPr lang="en-US" altLang="ja-JP" dirty="0">
              <a:latin typeface="Meiryo UI" panose="020B0604030504040204" pitchFamily="50" charset="-128"/>
              <a:ea typeface="Meiryo UI" panose="020B0604030504040204" pitchFamily="50" charset="-128"/>
            </a:endParaRPr>
          </a:p>
          <a:p>
            <a:pPr>
              <a:lnSpc>
                <a:spcPts val="1500"/>
              </a:lnSpc>
            </a:pPr>
            <a:r>
              <a:rPr lang="en-US" altLang="ja-JP" dirty="0">
                <a:latin typeface="Meiryo UI" panose="020B0604030504040204" pitchFamily="50" charset="-128"/>
                <a:ea typeface="Meiryo UI" panose="020B0604030504040204" pitchFamily="50" charset="-128"/>
              </a:rPr>
              <a:t> </a:t>
            </a:r>
            <a:r>
              <a:rPr lang="ja-JP" altLang="en-US" dirty="0">
                <a:latin typeface="Meiryo UI" panose="020B0604030504040204" pitchFamily="50" charset="-128"/>
                <a:ea typeface="Meiryo UI" panose="020B0604030504040204" pitchFamily="50" charset="-128"/>
              </a:rPr>
              <a:t>　　 した場合は給付対象となりますので、復学日までに学校事務室にお問い合わせください。）</a:t>
            </a:r>
            <a:endParaRPr lang="en-US" altLang="ja-JP" dirty="0">
              <a:latin typeface="Meiryo UI" panose="020B0604030504040204" pitchFamily="50" charset="-128"/>
              <a:ea typeface="Meiryo UI" panose="020B0604030504040204" pitchFamily="50" charset="-128"/>
            </a:endParaRPr>
          </a:p>
          <a:p>
            <a:pPr>
              <a:lnSpc>
                <a:spcPts val="1500"/>
              </a:lnSpc>
            </a:pPr>
            <a:r>
              <a:rPr lang="ja-JP" altLang="en-US" dirty="0">
                <a:latin typeface="Meiryo UI" panose="020B0604030504040204" pitchFamily="50" charset="-128"/>
                <a:ea typeface="Meiryo UI" panose="020B0604030504040204" pitchFamily="50" charset="-128"/>
              </a:rPr>
              <a:t>⑤　生徒が、平成</a:t>
            </a:r>
            <a:r>
              <a:rPr lang="en-US" altLang="ja-JP" dirty="0">
                <a:latin typeface="Meiryo UI" panose="020B0604030504040204" pitchFamily="50" charset="-128"/>
                <a:ea typeface="Meiryo UI" panose="020B0604030504040204" pitchFamily="50" charset="-128"/>
              </a:rPr>
              <a:t>26</a:t>
            </a:r>
            <a:r>
              <a:rPr lang="ja-JP" altLang="ja-JP" dirty="0">
                <a:latin typeface="Meiryo UI" panose="020B0604030504040204" pitchFamily="50" charset="-128"/>
                <a:ea typeface="Meiryo UI" panose="020B0604030504040204" pitchFamily="50" charset="-128"/>
              </a:rPr>
              <a:t>年</a:t>
            </a:r>
            <a:r>
              <a:rPr lang="ja-JP" altLang="en-US" dirty="0">
                <a:latin typeface="Meiryo UI" panose="020B0604030504040204" pitchFamily="50" charset="-128"/>
                <a:ea typeface="Meiryo UI" panose="020B0604030504040204" pitchFamily="50" charset="-128"/>
              </a:rPr>
              <a:t>４</a:t>
            </a:r>
            <a:r>
              <a:rPr lang="ja-JP" altLang="ja-JP" dirty="0">
                <a:latin typeface="Meiryo UI" panose="020B0604030504040204" pitchFamily="50" charset="-128"/>
                <a:ea typeface="Meiryo UI" panose="020B0604030504040204" pitchFamily="50" charset="-128"/>
              </a:rPr>
              <a:t>月１日</a:t>
            </a:r>
            <a:r>
              <a:rPr lang="ja-JP" altLang="en-US" dirty="0">
                <a:latin typeface="Meiryo UI" panose="020B0604030504040204" pitchFamily="50" charset="-128"/>
                <a:ea typeface="Meiryo UI" panose="020B0604030504040204" pitchFamily="50" charset="-128"/>
              </a:rPr>
              <a:t>以降に、高等学校等の第１学年に入学していること（平成</a:t>
            </a:r>
            <a:r>
              <a:rPr lang="en-US" altLang="ja-JP" dirty="0">
                <a:latin typeface="Meiryo UI" panose="020B0604030504040204" pitchFamily="50" charset="-128"/>
                <a:ea typeface="Meiryo UI" panose="020B0604030504040204" pitchFamily="50" charset="-128"/>
              </a:rPr>
              <a:t>27</a:t>
            </a:r>
            <a:r>
              <a:rPr lang="ja-JP" altLang="en-US" dirty="0">
                <a:latin typeface="Meiryo UI" panose="020B0604030504040204" pitchFamily="50" charset="-128"/>
                <a:ea typeface="Meiryo UI" panose="020B0604030504040204" pitchFamily="50" charset="-128"/>
              </a:rPr>
              <a:t>年４月１日以降に</a:t>
            </a:r>
            <a:endParaRPr lang="en-US" altLang="ja-JP" dirty="0">
              <a:latin typeface="Meiryo UI" panose="020B0604030504040204" pitchFamily="50" charset="-128"/>
              <a:ea typeface="Meiryo UI" panose="020B0604030504040204" pitchFamily="50" charset="-128"/>
            </a:endParaRPr>
          </a:p>
          <a:p>
            <a:pPr>
              <a:lnSpc>
                <a:spcPts val="1500"/>
              </a:lnSpc>
            </a:pPr>
            <a:r>
              <a:rPr lang="ja-JP" altLang="en-US" dirty="0">
                <a:latin typeface="Meiryo UI" panose="020B0604030504040204" pitchFamily="50" charset="-128"/>
                <a:ea typeface="Meiryo UI" panose="020B0604030504040204" pitchFamily="50" charset="-128"/>
              </a:rPr>
              <a:t>　　 第２学年に、平成</a:t>
            </a:r>
            <a:r>
              <a:rPr lang="en-US" altLang="ja-JP" dirty="0">
                <a:latin typeface="Meiryo UI" panose="020B0604030504040204" pitchFamily="50" charset="-128"/>
                <a:ea typeface="Meiryo UI" panose="020B0604030504040204" pitchFamily="50" charset="-128"/>
              </a:rPr>
              <a:t>28</a:t>
            </a:r>
            <a:r>
              <a:rPr lang="ja-JP" altLang="en-US" dirty="0">
                <a:latin typeface="Meiryo UI" panose="020B0604030504040204" pitchFamily="50" charset="-128"/>
                <a:ea typeface="Meiryo UI" panose="020B0604030504040204" pitchFamily="50" charset="-128"/>
              </a:rPr>
              <a:t>年４月１日以降に第２・３学年に編転入学している生徒を含みます。）</a:t>
            </a:r>
            <a:endParaRPr lang="en-US" altLang="ja-JP" dirty="0">
              <a:latin typeface="Meiryo UI" panose="020B0604030504040204" pitchFamily="50" charset="-128"/>
              <a:ea typeface="Meiryo UI" panose="020B0604030504040204" pitchFamily="50" charset="-128"/>
            </a:endParaRPr>
          </a:p>
        </p:txBody>
      </p:sp>
      <p:sp>
        <p:nvSpPr>
          <p:cNvPr id="29" name="テキスト ボックス 28"/>
          <p:cNvSpPr txBox="1"/>
          <p:nvPr/>
        </p:nvSpPr>
        <p:spPr>
          <a:xfrm>
            <a:off x="1391798" y="208243"/>
            <a:ext cx="5814311" cy="338554"/>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　</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重要</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rPr>
              <a:t>このお知らせは、必ず保護者に渡してください。　　　　　　　　</a:t>
            </a:r>
            <a:r>
              <a:rPr lang="ja-JP" altLang="en-US" sz="1200" dirty="0">
                <a:latin typeface="Meiryo UI" panose="020B0604030504040204" pitchFamily="50" charset="-128"/>
                <a:ea typeface="Meiryo UI" panose="020B0604030504040204" pitchFamily="50" charset="-128"/>
              </a:rPr>
              <a:t>（令和７年度）</a:t>
            </a:r>
            <a:endParaRPr kumimoji="1" lang="ja-JP" altLang="en-US" sz="1000" u="sng" dirty="0">
              <a:latin typeface="Meiryo UI" panose="020B0604030504040204" pitchFamily="50" charset="-128"/>
              <a:ea typeface="Meiryo UI" panose="020B0604030504040204" pitchFamily="50" charset="-128"/>
            </a:endParaRPr>
          </a:p>
        </p:txBody>
      </p:sp>
      <p:grpSp>
        <p:nvGrpSpPr>
          <p:cNvPr id="31" name="グループ化 30"/>
          <p:cNvGrpSpPr/>
          <p:nvPr/>
        </p:nvGrpSpPr>
        <p:grpSpPr>
          <a:xfrm>
            <a:off x="250403" y="4812326"/>
            <a:ext cx="6659152" cy="366963"/>
            <a:chOff x="350366" y="1670230"/>
            <a:chExt cx="6840000" cy="353360"/>
          </a:xfrm>
        </p:grpSpPr>
        <p:sp>
          <p:nvSpPr>
            <p:cNvPr id="32" name="Line 6"/>
            <p:cNvSpPr>
              <a:spLocks noChangeShapeType="1"/>
            </p:cNvSpPr>
            <p:nvPr/>
          </p:nvSpPr>
          <p:spPr bwMode="auto">
            <a:xfrm>
              <a:off x="350366" y="1960196"/>
              <a:ext cx="6840000" cy="0"/>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solidFill>
                  <a:schemeClr val="bg1"/>
                </a:solidFill>
              </a:endParaRPr>
            </a:p>
          </p:txBody>
        </p:sp>
        <p:sp>
          <p:nvSpPr>
            <p:cNvPr id="39" name="AutoShape 7"/>
            <p:cNvSpPr>
              <a:spLocks noChangeArrowheads="1"/>
            </p:cNvSpPr>
            <p:nvPr/>
          </p:nvSpPr>
          <p:spPr bwMode="auto">
            <a:xfrm>
              <a:off x="350366" y="1670230"/>
              <a:ext cx="1192758" cy="353360"/>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給付金額</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40" name="テキスト ボックス 39"/>
          <p:cNvSpPr txBox="1"/>
          <p:nvPr/>
        </p:nvSpPr>
        <p:spPr>
          <a:xfrm>
            <a:off x="370938" y="7880184"/>
            <a:ext cx="6442709" cy="338554"/>
          </a:xfrm>
          <a:prstGeom prst="rect">
            <a:avLst/>
          </a:prstGeom>
          <a:noFill/>
        </p:spPr>
        <p:txBody>
          <a:bodyPr wrap="square" rtlCol="0">
            <a:spAutoFit/>
          </a:bodyPr>
          <a:lstStyle>
            <a:defPPr>
              <a:defRPr lang="ja-JP"/>
            </a:defPPr>
            <a:lvl1pPr>
              <a:defRPr sz="1050">
                <a:latin typeface="+mj-ea"/>
                <a:ea typeface="+mj-ea"/>
              </a:defRPr>
            </a:lvl1pPr>
          </a:lstStyle>
          <a:p>
            <a:r>
              <a:rPr lang="ja-JP" altLang="en-US" sz="1600" b="1" dirty="0">
                <a:uFill>
                  <a:solidFill>
                    <a:schemeClr val="tx1"/>
                  </a:solidFill>
                </a:uFill>
                <a:latin typeface="Meiryo UI" panose="020B0604030504040204" pitchFamily="50" charset="-128"/>
                <a:ea typeface="Meiryo UI" panose="020B0604030504040204" pitchFamily="50" charset="-128"/>
              </a:rPr>
              <a:t>在学する高等学校等</a:t>
            </a:r>
            <a:endParaRPr lang="en-US" altLang="ja-JP" sz="1600" b="1" dirty="0">
              <a:uFill>
                <a:solidFill>
                  <a:schemeClr val="tx1"/>
                </a:solidFill>
              </a:uFill>
              <a:latin typeface="Meiryo UI" panose="020B0604030504040204" pitchFamily="50" charset="-128"/>
              <a:ea typeface="Meiryo UI" panose="020B0604030504040204" pitchFamily="50" charset="-128"/>
            </a:endParaRPr>
          </a:p>
        </p:txBody>
      </p:sp>
      <p:sp>
        <p:nvSpPr>
          <p:cNvPr id="2" name="正方形/長方形 1"/>
          <p:cNvSpPr/>
          <p:nvPr/>
        </p:nvSpPr>
        <p:spPr>
          <a:xfrm>
            <a:off x="3209026" y="-28162"/>
            <a:ext cx="3887099" cy="437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en-US" altLang="ja-JP" sz="1600" b="1"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大阪府認可の高等学校等用・通常制度</a:t>
            </a:r>
            <a:r>
              <a:rPr kumimoji="1" lang="en-US" altLang="ja-JP" sz="1600" b="1" dirty="0">
                <a:solidFill>
                  <a:schemeClr val="tx1"/>
                </a:solidFill>
                <a:latin typeface="Meiryo UI" panose="020B0604030504040204" pitchFamily="50" charset="-128"/>
                <a:ea typeface="Meiryo UI" panose="020B0604030504040204" pitchFamily="50" charset="-128"/>
              </a:rPr>
              <a:t>】</a:t>
            </a:r>
            <a:endParaRPr kumimoji="1" lang="ja-JP" altLang="en-US" sz="1600" b="1" dirty="0">
              <a:solidFill>
                <a:schemeClr val="tx1"/>
              </a:solidFill>
              <a:latin typeface="Meiryo UI" panose="020B0604030504040204" pitchFamily="50" charset="-128"/>
              <a:ea typeface="Meiryo UI" panose="020B0604030504040204" pitchFamily="50" charset="-128"/>
            </a:endParaRPr>
          </a:p>
        </p:txBody>
      </p:sp>
      <p:grpSp>
        <p:nvGrpSpPr>
          <p:cNvPr id="41" name="グループ化 40"/>
          <p:cNvGrpSpPr/>
          <p:nvPr/>
        </p:nvGrpSpPr>
        <p:grpSpPr>
          <a:xfrm>
            <a:off x="265637" y="8459780"/>
            <a:ext cx="6663991" cy="390721"/>
            <a:chOff x="347872" y="1021056"/>
            <a:chExt cx="6538339" cy="376238"/>
          </a:xfrm>
        </p:grpSpPr>
        <p:sp>
          <p:nvSpPr>
            <p:cNvPr id="43" name="Line 6"/>
            <p:cNvSpPr>
              <a:spLocks noChangeShapeType="1"/>
            </p:cNvSpPr>
            <p:nvPr/>
          </p:nvSpPr>
          <p:spPr bwMode="auto">
            <a:xfrm>
              <a:off x="351788" y="1334866"/>
              <a:ext cx="6534423"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44" name="AutoShape 7"/>
            <p:cNvSpPr>
              <a:spLocks noChangeArrowheads="1"/>
            </p:cNvSpPr>
            <p:nvPr/>
          </p:nvSpPr>
          <p:spPr bwMode="auto">
            <a:xfrm>
              <a:off x="347872" y="1021056"/>
              <a:ext cx="1147403"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申請期限</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58" name="テキスト ボックス 57"/>
          <p:cNvSpPr txBox="1"/>
          <p:nvPr/>
        </p:nvSpPr>
        <p:spPr>
          <a:xfrm>
            <a:off x="250403" y="4408893"/>
            <a:ext cx="6345779" cy="369332"/>
          </a:xfrm>
          <a:prstGeom prst="rect">
            <a:avLst/>
          </a:prstGeom>
          <a:noFill/>
        </p:spPr>
        <p:txBody>
          <a:bodyPr wrap="square" rtlCol="0">
            <a:spAutoFit/>
          </a:bodyPr>
          <a:ls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a:lstStyle>
          <a:p>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　保護者等のいずれか一方が他の都道府県に</a:t>
            </a:r>
            <a:r>
              <a:rPr lang="ja-JP" altLang="en-US" sz="900" dirty="0">
                <a:latin typeface="Meiryo UI" panose="020B0604030504040204" pitchFamily="50" charset="-128"/>
                <a:ea typeface="Meiryo UI" panose="020B0604030504040204" pitchFamily="50" charset="-128"/>
              </a:rPr>
              <a:t>在住</a:t>
            </a:r>
            <a:r>
              <a:rPr kumimoji="1" lang="ja-JP" altLang="en-US" sz="900" dirty="0">
                <a:latin typeface="Meiryo UI" panose="020B0604030504040204" pitchFamily="50" charset="-128"/>
                <a:ea typeface="Meiryo UI" panose="020B0604030504040204" pitchFamily="50" charset="-128"/>
              </a:rPr>
              <a:t>している場合は、生活の本拠が</a:t>
            </a:r>
            <a:r>
              <a:rPr lang="ja-JP" altLang="en-US" sz="900" dirty="0">
                <a:latin typeface="Meiryo UI" panose="020B0604030504040204" pitchFamily="50" charset="-128"/>
                <a:ea typeface="Meiryo UI" panose="020B0604030504040204" pitchFamily="50" charset="-128"/>
              </a:rPr>
              <a:t>大阪府内</a:t>
            </a:r>
            <a:r>
              <a:rPr kumimoji="1" lang="ja-JP" altLang="en-US" sz="900" dirty="0">
                <a:latin typeface="Meiryo UI" panose="020B0604030504040204" pitchFamily="50" charset="-128"/>
                <a:ea typeface="Meiryo UI" panose="020B0604030504040204" pitchFamily="50" charset="-128"/>
              </a:rPr>
              <a:t>に</a:t>
            </a:r>
            <a:r>
              <a:rPr lang="ja-JP" altLang="en-US" sz="900" dirty="0">
                <a:latin typeface="Meiryo UI" panose="020B0604030504040204" pitchFamily="50" charset="-128"/>
                <a:ea typeface="Meiryo UI" panose="020B0604030504040204" pitchFamily="50" charset="-128"/>
              </a:rPr>
              <a:t>ある世帯で</a:t>
            </a:r>
            <a:r>
              <a:rPr kumimoji="1" lang="ja-JP" altLang="en-US" sz="900" dirty="0">
                <a:latin typeface="Meiryo UI" panose="020B0604030504040204" pitchFamily="50" charset="-128"/>
                <a:ea typeface="Meiryo UI" panose="020B0604030504040204" pitchFamily="50" charset="-128"/>
              </a:rPr>
              <a:t>、</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かつ、他の都道府県に対し奨学のための給付金を申請しない場合</a:t>
            </a:r>
            <a:r>
              <a:rPr lang="ja-JP" altLang="en-US" sz="900" dirty="0">
                <a:latin typeface="Meiryo UI" panose="020B0604030504040204" pitchFamily="50" charset="-128"/>
                <a:ea typeface="Meiryo UI" panose="020B0604030504040204" pitchFamily="50" charset="-128"/>
              </a:rPr>
              <a:t>に限り</a:t>
            </a:r>
            <a:r>
              <a:rPr kumimoji="1" lang="ja-JP" altLang="en-US" sz="900" dirty="0">
                <a:latin typeface="Meiryo UI" panose="020B0604030504040204" pitchFamily="50" charset="-128"/>
                <a:ea typeface="Meiryo UI" panose="020B0604030504040204" pitchFamily="50" charset="-128"/>
              </a:rPr>
              <a:t>、申請できます。</a:t>
            </a:r>
          </a:p>
        </p:txBody>
      </p:sp>
      <p:sp>
        <p:nvSpPr>
          <p:cNvPr id="59" name="Line 6"/>
          <p:cNvSpPr>
            <a:spLocks noChangeShapeType="1"/>
          </p:cNvSpPr>
          <p:nvPr/>
        </p:nvSpPr>
        <p:spPr bwMode="auto">
          <a:xfrm>
            <a:off x="257314" y="2290278"/>
            <a:ext cx="6660000"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60" name="AutoShape 7"/>
          <p:cNvSpPr>
            <a:spLocks noChangeArrowheads="1"/>
          </p:cNvSpPr>
          <p:nvPr/>
        </p:nvSpPr>
        <p:spPr bwMode="auto">
          <a:xfrm>
            <a:off x="257314" y="1967726"/>
            <a:ext cx="1167062" cy="390721"/>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要　　　件</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pic>
        <p:nvPicPr>
          <p:cNvPr id="5" name="図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0" y="48214"/>
            <a:ext cx="1285875" cy="459632"/>
          </a:xfrm>
          <a:prstGeom prst="rect">
            <a:avLst/>
          </a:prstGeom>
        </p:spPr>
      </p:pic>
      <p:sp>
        <p:nvSpPr>
          <p:cNvPr id="38" name="テキスト ボックス 37"/>
          <p:cNvSpPr txBox="1"/>
          <p:nvPr/>
        </p:nvSpPr>
        <p:spPr>
          <a:xfrm>
            <a:off x="1383519" y="8480265"/>
            <a:ext cx="5387414" cy="261610"/>
          </a:xfrm>
          <a:prstGeom prst="rect">
            <a:avLst/>
          </a:prstGeom>
          <a:noFill/>
        </p:spPr>
        <p:txBody>
          <a:bodyPr wrap="square" rtlCol="0">
            <a:spAutoFit/>
          </a:bodyPr>
          <a:lstStyle>
            <a:defPPr>
              <a:defRPr lang="ja-JP"/>
            </a:defPPr>
            <a:lvl1pPr>
              <a:defRPr sz="1050">
                <a:latin typeface="+mj-ea"/>
                <a:ea typeface="+mj-ea"/>
              </a:defRPr>
            </a:lvl1pPr>
          </a:lstStyle>
          <a:p>
            <a:r>
              <a:rPr lang="ja-JP" altLang="en-US" sz="1100" b="1" dirty="0">
                <a:uFill>
                  <a:solidFill>
                    <a:schemeClr val="tx1"/>
                  </a:solidFill>
                </a:uFill>
                <a:latin typeface="Meiryo UI" panose="020B0604030504040204" pitchFamily="50" charset="-128"/>
                <a:ea typeface="Meiryo UI" panose="020B0604030504040204" pitchFamily="50" charset="-128"/>
              </a:rPr>
              <a:t>申請書類等は、必ず学校が定める期限までに学校事務室に提出してください。</a:t>
            </a:r>
            <a:endParaRPr lang="en-US" altLang="ja-JP" sz="1100" b="1" dirty="0">
              <a:uFill>
                <a:solidFill>
                  <a:schemeClr val="tx1"/>
                </a:solidFill>
              </a:uFill>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501461" y="8911120"/>
            <a:ext cx="1805302" cy="338554"/>
          </a:xfrm>
          <a:prstGeom prst="rect">
            <a:avLst/>
          </a:prstGeom>
          <a:noFill/>
          <a:ln>
            <a:solidFill>
              <a:schemeClr val="tx1"/>
            </a:solidFill>
          </a:ln>
        </p:spPr>
        <p:txBody>
          <a:bodyPr wrap="none" rtlCol="0">
            <a:spAutoFit/>
          </a:bodyPr>
          <a:lstStyle/>
          <a:p>
            <a:pPr algn="ctr"/>
            <a:r>
              <a:rPr kumimoji="1" lang="ja-JP" altLang="en-US" sz="1600" b="1" dirty="0">
                <a:latin typeface="Meiryo UI" panose="020B0604030504040204" pitchFamily="50" charset="-128"/>
                <a:ea typeface="Meiryo UI" panose="020B0604030504040204" pitchFamily="50" charset="-128"/>
              </a:rPr>
              <a:t>学校が定める期限</a:t>
            </a:r>
          </a:p>
        </p:txBody>
      </p:sp>
      <p:graphicFrame>
        <p:nvGraphicFramePr>
          <p:cNvPr id="14" name="オブジェクト 13">
            <a:extLst>
              <a:ext uri="{FF2B5EF4-FFF2-40B4-BE49-F238E27FC236}">
                <a16:creationId xmlns:a16="http://schemas.microsoft.com/office/drawing/2014/main" id="{FCF783F6-4DFF-4991-88DE-852D123DAE62}"/>
              </a:ext>
            </a:extLst>
          </p:cNvPr>
          <p:cNvGraphicFramePr>
            <a:graphicFrameLocks noChangeAspect="1"/>
          </p:cNvGraphicFramePr>
          <p:nvPr>
            <p:extLst>
              <p:ext uri="{D42A27DB-BD31-4B8C-83A1-F6EECF244321}">
                <p14:modId xmlns:p14="http://schemas.microsoft.com/office/powerpoint/2010/main" val="624280524"/>
              </p:ext>
            </p:extLst>
          </p:nvPr>
        </p:nvGraphicFramePr>
        <p:xfrm>
          <a:off x="352196" y="5319929"/>
          <a:ext cx="6496507" cy="1813600"/>
        </p:xfrm>
        <a:graphic>
          <a:graphicData uri="http://schemas.openxmlformats.org/presentationml/2006/ole">
            <mc:AlternateContent xmlns:mc="http://schemas.openxmlformats.org/markup-compatibility/2006">
              <mc:Choice xmlns:v="urn:schemas-microsoft-com:vml" Requires="v">
                <p:oleObj spid="_x0000_s1032" name="Worksheet" r:id="rId5" imgW="5021545" imgH="1402222" progId="Excel.Sheet.12">
                  <p:embed/>
                </p:oleObj>
              </mc:Choice>
              <mc:Fallback>
                <p:oleObj name="Worksheet" r:id="rId5" imgW="5021545" imgH="1402222" progId="Excel.Sheet.12">
                  <p:embed/>
                  <p:pic>
                    <p:nvPicPr>
                      <p:cNvPr id="0" name=""/>
                      <p:cNvPicPr/>
                      <p:nvPr/>
                    </p:nvPicPr>
                    <p:blipFill>
                      <a:blip r:embed="rId6"/>
                      <a:stretch>
                        <a:fillRect/>
                      </a:stretch>
                    </p:blipFill>
                    <p:spPr>
                      <a:xfrm>
                        <a:off x="352196" y="5319929"/>
                        <a:ext cx="6496507" cy="1813600"/>
                      </a:xfrm>
                      <a:prstGeom prst="rect">
                        <a:avLst/>
                      </a:prstGeom>
                    </p:spPr>
                  </p:pic>
                </p:oleObj>
              </mc:Fallback>
            </mc:AlternateContent>
          </a:graphicData>
        </a:graphic>
      </p:graphicFrame>
    </p:spTree>
    <p:extLst>
      <p:ext uri="{BB962C8B-B14F-4D97-AF65-F5344CB8AC3E}">
        <p14:creationId xmlns:p14="http://schemas.microsoft.com/office/powerpoint/2010/main" val="794607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1" name="グループ化 18"/>
          <p:cNvGrpSpPr/>
          <p:nvPr/>
        </p:nvGrpSpPr>
        <p:grpSpPr>
          <a:xfrm>
            <a:off x="192016" y="6110269"/>
            <a:ext cx="6660000" cy="356241"/>
            <a:chOff x="364349" y="1676485"/>
            <a:chExt cx="6660000" cy="313060"/>
          </a:xfrm>
        </p:grpSpPr>
        <p:sp>
          <p:nvSpPr>
            <p:cNvPr id="123" name="Line 6"/>
            <p:cNvSpPr>
              <a:spLocks noChangeShapeType="1"/>
            </p:cNvSpPr>
            <p:nvPr/>
          </p:nvSpPr>
          <p:spPr bwMode="auto">
            <a:xfrm>
              <a:off x="364349" y="1933416"/>
              <a:ext cx="6660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124" name="AutoShape 7"/>
            <p:cNvSpPr>
              <a:spLocks noChangeArrowheads="1"/>
            </p:cNvSpPr>
            <p:nvPr/>
          </p:nvSpPr>
          <p:spPr bwMode="auto">
            <a:xfrm>
              <a:off x="364349" y="1676485"/>
              <a:ext cx="3005912" cy="313060"/>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rPr>
                <a:t>給付金申請及び支給の流れ</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grpSp>
        <p:nvGrpSpPr>
          <p:cNvPr id="40" name="グループ化 39"/>
          <p:cNvGrpSpPr/>
          <p:nvPr/>
        </p:nvGrpSpPr>
        <p:grpSpPr>
          <a:xfrm>
            <a:off x="192016" y="8497712"/>
            <a:ext cx="6659545" cy="390721"/>
            <a:chOff x="288659" y="1011878"/>
            <a:chExt cx="6661348" cy="376238"/>
          </a:xfrm>
        </p:grpSpPr>
        <p:sp>
          <p:nvSpPr>
            <p:cNvPr id="41" name="Line 6"/>
            <p:cNvSpPr>
              <a:spLocks noChangeShapeType="1"/>
            </p:cNvSpPr>
            <p:nvPr/>
          </p:nvSpPr>
          <p:spPr bwMode="auto">
            <a:xfrm>
              <a:off x="290007" y="1333164"/>
              <a:ext cx="6660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42" name="AutoShape 7"/>
            <p:cNvSpPr>
              <a:spLocks noChangeArrowheads="1"/>
            </p:cNvSpPr>
            <p:nvPr/>
          </p:nvSpPr>
          <p:spPr bwMode="auto">
            <a:xfrm>
              <a:off x="288659" y="1011878"/>
              <a:ext cx="2549561"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制度に関する問合せ先</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49" name="Text Box 4"/>
          <p:cNvSpPr txBox="1">
            <a:spLocks noChangeArrowheads="1"/>
          </p:cNvSpPr>
          <p:nvPr/>
        </p:nvSpPr>
        <p:spPr bwMode="auto">
          <a:xfrm>
            <a:off x="149909" y="8936493"/>
            <a:ext cx="6519836" cy="736739"/>
          </a:xfrm>
          <a:prstGeom prst="rect">
            <a:avLst/>
          </a:prstGeom>
          <a:noFill/>
          <a:ln>
            <a:noFill/>
          </a:ln>
        </p:spPr>
        <p:txBody>
          <a:bodyPr vert="horz" wrap="square" lIns="74295" tIns="8890" rIns="74295" bIns="8890" numCol="1" anchor="t" anchorCtr="0" compatLnSpc="1">
            <a:prstTxWarp prst="textNoShape">
              <a:avLst/>
            </a:prstTxWarp>
          </a:bodyPr>
          <a:lstStyle/>
          <a:p>
            <a:pPr fontAlgn="base">
              <a:lnSpc>
                <a:spcPts val="1080"/>
              </a:lnSpc>
              <a:spcBef>
                <a:spcPct val="0"/>
              </a:spcBef>
              <a:spcAft>
                <a:spcPct val="0"/>
              </a:spcAft>
            </a:pPr>
            <a:r>
              <a:rPr lang="ja-JP" altLang="en-US" sz="1000" dirty="0">
                <a:latin typeface="Meiryo UI" panose="020B0604030504040204" pitchFamily="50" charset="-128"/>
                <a:ea typeface="Meiryo UI" panose="020B0604030504040204" pitchFamily="50" charset="-128"/>
                <a:cs typeface="ＭＳ Ｐゴシック" pitchFamily="50" charset="-128"/>
              </a:rPr>
              <a:t>●府民お問合せセンター　ピピっとライン　　　　　　 電話</a:t>
            </a:r>
            <a:r>
              <a:rPr lang="zh-TW" altLang="en-US" sz="1000" dirty="0">
                <a:latin typeface="Meiryo UI" panose="020B0604030504040204" pitchFamily="50" charset="-128"/>
                <a:ea typeface="Meiryo UI" panose="020B0604030504040204" pitchFamily="50" charset="-128"/>
                <a:cs typeface="ＭＳ Ｐゴシック"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06</a:t>
            </a:r>
            <a:r>
              <a:rPr lang="ja-JP" altLang="en-US" sz="1000" dirty="0">
                <a:latin typeface="Meiryo UI" panose="020B0604030504040204" pitchFamily="50" charset="-128"/>
                <a:ea typeface="Meiryo UI" panose="020B0604030504040204" pitchFamily="50" charset="-128"/>
                <a:cs typeface="ＭＳ Ｐゴシック"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6910</a:t>
            </a:r>
            <a:r>
              <a:rPr lang="ja-JP" altLang="en-US" sz="1000" dirty="0">
                <a:latin typeface="Meiryo UI" panose="020B0604030504040204" pitchFamily="50" charset="-128"/>
                <a:ea typeface="Meiryo UI" panose="020B0604030504040204" pitchFamily="50" charset="-128"/>
                <a:cs typeface="ＭＳ Ｐゴシック"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8001</a:t>
            </a:r>
            <a:r>
              <a:rPr lang="ja-JP" altLang="en-US" sz="1000" dirty="0">
                <a:latin typeface="Meiryo UI" panose="020B0604030504040204" pitchFamily="50" charset="-128"/>
                <a:ea typeface="Meiryo UI" panose="020B0604030504040204" pitchFamily="50" charset="-128"/>
                <a:cs typeface="ＭＳ Ｐゴシック" pitchFamily="50" charset="-128"/>
              </a:rPr>
              <a:t>　　　　 ＦＡＸ</a:t>
            </a:r>
            <a:r>
              <a:rPr lang="zh-TW" altLang="en-US" sz="1000" dirty="0">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06</a:t>
            </a:r>
            <a:r>
              <a:rPr lang="ja-JP" altLang="en-US" sz="1000" dirty="0">
                <a:latin typeface="Meiryo UI" panose="020B0604030504040204" pitchFamily="50" charset="-128"/>
                <a:ea typeface="Meiryo UI" panose="020B0604030504040204" pitchFamily="50" charset="-128"/>
                <a:cs typeface="ＭＳ Ｐゴシック"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6910</a:t>
            </a:r>
            <a:r>
              <a:rPr lang="ja-JP" altLang="en-US" sz="1000" dirty="0">
                <a:latin typeface="Meiryo UI" panose="020B0604030504040204" pitchFamily="50" charset="-128"/>
                <a:ea typeface="Meiryo UI" panose="020B0604030504040204" pitchFamily="50" charset="-128"/>
                <a:cs typeface="ＭＳ Ｐゴシック"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8005</a:t>
            </a:r>
          </a:p>
          <a:p>
            <a:pPr fontAlgn="base">
              <a:lnSpc>
                <a:spcPts val="1080"/>
              </a:lnSpc>
              <a:spcBef>
                <a:spcPct val="0"/>
              </a:spcBef>
              <a:spcAft>
                <a:spcPct val="0"/>
              </a:spcAft>
            </a:pPr>
            <a:r>
              <a:rPr lang="ja-JP" altLang="en-US" sz="1000" dirty="0">
                <a:latin typeface="Meiryo UI" panose="020B0604030504040204" pitchFamily="50" charset="-128"/>
                <a:ea typeface="Meiryo UI" panose="020B0604030504040204" pitchFamily="50" charset="-128"/>
                <a:cs typeface="ＭＳ Ｐゴシック" pitchFamily="50" charset="-128"/>
              </a:rPr>
              <a:t>●教育庁 私学課　 奨学のための給付金担当　 電話</a:t>
            </a:r>
            <a:r>
              <a:rPr lang="zh-TW" altLang="en-US" sz="1000" dirty="0">
                <a:latin typeface="Meiryo UI" panose="020B0604030504040204" pitchFamily="50" charset="-128"/>
                <a:ea typeface="Meiryo UI" panose="020B0604030504040204" pitchFamily="50" charset="-128"/>
                <a:cs typeface="ＭＳ Ｐゴシック"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06</a:t>
            </a:r>
            <a:r>
              <a:rPr lang="ja-JP" altLang="en-US" sz="1000" dirty="0">
                <a:latin typeface="Meiryo UI" panose="020B0604030504040204" pitchFamily="50" charset="-128"/>
                <a:ea typeface="Meiryo UI" panose="020B0604030504040204" pitchFamily="50" charset="-128"/>
                <a:cs typeface="ＭＳ Ｐゴシック"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6941</a:t>
            </a:r>
            <a:r>
              <a:rPr lang="ja-JP" altLang="en-US" sz="1000" dirty="0">
                <a:latin typeface="Meiryo UI" panose="020B0604030504040204" pitchFamily="50" charset="-128"/>
                <a:ea typeface="Meiryo UI" panose="020B0604030504040204" pitchFamily="50" charset="-128"/>
                <a:cs typeface="ＭＳ Ｐゴシック"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0351</a:t>
            </a:r>
            <a:r>
              <a:rPr lang="ja-JP" altLang="en-US" sz="1000" dirty="0">
                <a:latin typeface="Meiryo UI" panose="020B0604030504040204" pitchFamily="50" charset="-128"/>
                <a:ea typeface="Meiryo UI" panose="020B0604030504040204" pitchFamily="50" charset="-128"/>
                <a:cs typeface="ＭＳ Ｐゴシック" pitchFamily="50" charset="-128"/>
              </a:rPr>
              <a:t>（代）ＦＡＸ</a:t>
            </a:r>
            <a:r>
              <a:rPr lang="zh-TW" altLang="en-US" sz="1000" dirty="0">
                <a:latin typeface="Meiryo UI" panose="020B0604030504040204" pitchFamily="50" charset="-128"/>
                <a:ea typeface="Meiryo UI" panose="020B0604030504040204" pitchFamily="50" charset="-128"/>
                <a:cs typeface="ＭＳ Ｐゴシック"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06</a:t>
            </a:r>
            <a:r>
              <a:rPr lang="ja-JP" altLang="en-US" sz="1000" dirty="0">
                <a:latin typeface="Meiryo UI" panose="020B0604030504040204" pitchFamily="50" charset="-128"/>
                <a:ea typeface="Meiryo UI" panose="020B0604030504040204" pitchFamily="50" charset="-128"/>
                <a:cs typeface="ＭＳ Ｐゴシック"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6210</a:t>
            </a:r>
            <a:r>
              <a:rPr lang="ja-JP" altLang="en-US" sz="1000" dirty="0">
                <a:latin typeface="Meiryo UI" panose="020B0604030504040204" pitchFamily="50" charset="-128"/>
                <a:ea typeface="Meiryo UI" panose="020B0604030504040204" pitchFamily="50" charset="-128"/>
                <a:cs typeface="ＭＳ Ｐゴシック"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9276</a:t>
            </a:r>
          </a:p>
          <a:p>
            <a:pPr fontAlgn="base">
              <a:lnSpc>
                <a:spcPts val="1080"/>
              </a:lnSpc>
              <a:spcBef>
                <a:spcPct val="0"/>
              </a:spcBef>
              <a:spcAft>
                <a:spcPct val="0"/>
              </a:spcAft>
            </a:pPr>
            <a:r>
              <a:rPr lang="ja-JP" altLang="en-US" sz="1000" dirty="0">
                <a:latin typeface="Meiryo UI" panose="020B0604030504040204" pitchFamily="50" charset="-128"/>
                <a:ea typeface="Meiryo UI" panose="020B0604030504040204" pitchFamily="50" charset="-128"/>
                <a:cs typeface="ＭＳ Ｐゴシック" pitchFamily="50" charset="-128"/>
              </a:rPr>
              <a:t>　 〒</a:t>
            </a:r>
            <a:r>
              <a:rPr lang="en-US" altLang="ja-JP" sz="1000" dirty="0">
                <a:latin typeface="Meiryo UI" panose="020B0604030504040204" pitchFamily="50" charset="-128"/>
                <a:ea typeface="Meiryo UI" panose="020B0604030504040204" pitchFamily="50" charset="-128"/>
                <a:cs typeface="ＭＳ Ｐゴシック" pitchFamily="50" charset="-128"/>
              </a:rPr>
              <a:t>540-8570</a:t>
            </a:r>
            <a:r>
              <a:rPr lang="ja-JP" altLang="en-US" sz="1000" dirty="0">
                <a:latin typeface="Meiryo UI" panose="020B0604030504040204" pitchFamily="50" charset="-128"/>
                <a:ea typeface="Meiryo UI" panose="020B0604030504040204" pitchFamily="50" charset="-128"/>
                <a:cs typeface="ＭＳ Ｐゴシック" pitchFamily="50" charset="-128"/>
              </a:rPr>
              <a:t>　大阪市中央区大手前３－１－４３　 大阪府庁新別館南館９階</a:t>
            </a:r>
            <a:endParaRPr lang="en-US" altLang="ja-JP" sz="1000" dirty="0">
              <a:latin typeface="Meiryo UI" panose="020B0604030504040204" pitchFamily="50" charset="-128"/>
              <a:ea typeface="Meiryo UI" panose="020B0604030504040204" pitchFamily="50" charset="-128"/>
              <a:cs typeface="ＭＳ Ｐゴシック" pitchFamily="50" charset="-128"/>
            </a:endParaRPr>
          </a:p>
          <a:p>
            <a:pPr fontAlgn="base">
              <a:lnSpc>
                <a:spcPts val="1080"/>
              </a:lnSpc>
              <a:spcBef>
                <a:spcPct val="0"/>
              </a:spcBef>
              <a:spcAft>
                <a:spcPct val="0"/>
              </a:spcAft>
            </a:pPr>
            <a:r>
              <a:rPr lang="ja-JP" altLang="en-US" sz="1000" dirty="0">
                <a:latin typeface="Meiryo UI" panose="020B0604030504040204" pitchFamily="50" charset="-128"/>
                <a:ea typeface="Meiryo UI" panose="020B0604030504040204" pitchFamily="50" charset="-128"/>
                <a:cs typeface="ＭＳ Ｐゴシック" pitchFamily="50" charset="-128"/>
              </a:rPr>
              <a:t>●大阪府ホームページ　「大阪府私立高等学校等奨学のための給付金について」　　　　　　　　　　 </a:t>
            </a:r>
            <a:r>
              <a:rPr lang="ja-JP" altLang="en-US" sz="700" dirty="0">
                <a:latin typeface="Meiryo UI" panose="020B0604030504040204" pitchFamily="50" charset="-128"/>
                <a:ea typeface="Meiryo UI" panose="020B0604030504040204" pitchFamily="50" charset="-128"/>
                <a:cs typeface="ＭＳ Ｐゴシック" pitchFamily="50" charset="-128"/>
              </a:rPr>
              <a:t>携帯、スマートフォンから→</a:t>
            </a:r>
            <a:endParaRPr lang="en-US" altLang="ja-JP" sz="700" dirty="0">
              <a:latin typeface="Meiryo UI" panose="020B0604030504040204" pitchFamily="50" charset="-128"/>
              <a:ea typeface="Meiryo UI" panose="020B0604030504040204" pitchFamily="50" charset="-128"/>
              <a:cs typeface="ＭＳ Ｐゴシック" pitchFamily="50" charset="-128"/>
            </a:endParaRPr>
          </a:p>
          <a:p>
            <a:pPr fontAlgn="base">
              <a:lnSpc>
                <a:spcPts val="1080"/>
              </a:lnSpc>
              <a:spcBef>
                <a:spcPct val="0"/>
              </a:spcBef>
              <a:spcAft>
                <a:spcPct val="0"/>
              </a:spcAft>
            </a:pPr>
            <a:r>
              <a:rPr lang="ja-JP" altLang="en-US" sz="1000" dirty="0">
                <a:latin typeface="Meiryo UI" panose="020B0604030504040204" pitchFamily="50" charset="-128"/>
                <a:ea typeface="Meiryo UI" panose="020B0604030504040204" pitchFamily="50" charset="-128"/>
                <a:cs typeface="ＭＳ Ｐゴシック" pitchFamily="50" charset="-128"/>
              </a:rPr>
              <a:t>　 </a:t>
            </a:r>
            <a:r>
              <a:rPr lang="en-US" altLang="ja-JP" sz="1000" dirty="0">
                <a:latin typeface="Meiryo UI" panose="020B0604030504040204" pitchFamily="50" charset="-128"/>
                <a:ea typeface="Meiryo UI" panose="020B0604030504040204" pitchFamily="50" charset="-128"/>
                <a:cs typeface="ＭＳ Ｐゴシック" pitchFamily="50" charset="-128"/>
              </a:rPr>
              <a:t>https://www.pref.osaka.lg.jp/shigaku/shigakumushouka/syougaku_kyuuhu.html</a:t>
            </a:r>
          </a:p>
          <a:p>
            <a:pPr fontAlgn="base">
              <a:lnSpc>
                <a:spcPts val="1080"/>
              </a:lnSpc>
              <a:spcBef>
                <a:spcPct val="0"/>
              </a:spcBef>
              <a:spcAft>
                <a:spcPct val="0"/>
              </a:spcAft>
            </a:pPr>
            <a:endParaRPr lang="ja-JP" altLang="en-US" sz="1000" dirty="0">
              <a:latin typeface="Meiryo UI" panose="020B0604030504040204" pitchFamily="50" charset="-128"/>
              <a:ea typeface="Meiryo UI" panose="020B0604030504040204" pitchFamily="50" charset="-128"/>
              <a:cs typeface="ＭＳ Ｐゴシック" pitchFamily="50" charset="-128"/>
            </a:endParaRPr>
          </a:p>
        </p:txBody>
      </p:sp>
      <p:sp>
        <p:nvSpPr>
          <p:cNvPr id="62" name="テキスト ボックス 61"/>
          <p:cNvSpPr txBox="1"/>
          <p:nvPr/>
        </p:nvSpPr>
        <p:spPr>
          <a:xfrm>
            <a:off x="132562" y="7689586"/>
            <a:ext cx="6531561" cy="784830"/>
          </a:xfrm>
          <a:prstGeom prst="rect">
            <a:avLst/>
          </a:prstGeom>
          <a:noFill/>
        </p:spPr>
        <p:txBody>
          <a:bodyPr wrap="square" rtlCol="0">
            <a:spAutoFit/>
          </a:bodyPr>
          <a:lstStyle/>
          <a:p>
            <a:r>
              <a:rPr lang="en-US" altLang="ja-JP" sz="900" b="1" dirty="0">
                <a:latin typeface="Meiryo UI" panose="020B0604030504040204" pitchFamily="50" charset="-128"/>
                <a:ea typeface="Meiryo UI" panose="020B0604030504040204" pitchFamily="50" charset="-128"/>
              </a:rPr>
              <a:t>※</a:t>
            </a:r>
            <a:r>
              <a:rPr lang="ja-JP" altLang="en-US" sz="900" b="1"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生徒が在学する高等学校等の設置者に、給付金の受給申請に関する事務手続き及び給付金の代理受領を委任していただきます。</a:t>
            </a:r>
            <a:endParaRPr lang="en-US" altLang="ja-JP" sz="900" b="1" u="sng"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給付金額全額が学校から保護者等の口座に振り込まれます。ただし、未納・未収金がある場合は、給付金を充当して相殺し、</a:t>
            </a:r>
            <a:endParaRPr lang="en-US" altLang="ja-JP" sz="900" b="1" u="sng"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残金がある場合は残金が学校から保護者等の口座に振り込まれます。</a:t>
            </a:r>
            <a:endParaRPr lang="en-US" altLang="ja-JP" sz="900" b="1" u="sng" dirty="0">
              <a:latin typeface="Meiryo UI" panose="020B0604030504040204" pitchFamily="50" charset="-128"/>
              <a:ea typeface="Meiryo UI" panose="020B0604030504040204" pitchFamily="50" charset="-128"/>
            </a:endParaRPr>
          </a:p>
          <a:p>
            <a:r>
              <a:rPr lang="en-US" altLang="ja-JP" sz="900" b="1" dirty="0">
                <a:latin typeface="Meiryo UI" panose="020B0604030504040204" pitchFamily="50" charset="-128"/>
                <a:ea typeface="Meiryo UI" panose="020B0604030504040204" pitchFamily="50" charset="-128"/>
              </a:rPr>
              <a:t>※</a:t>
            </a:r>
            <a:r>
              <a:rPr lang="ja-JP" altLang="en-US" sz="900" b="1"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給付金が振り込まれるまで、授業料以外の学校納付金の納付が困難で、一時的な納付猶予を希望する場合は、在学する学校に</a:t>
            </a:r>
            <a:endParaRPr lang="en-US" altLang="ja-JP" sz="900" b="1" u="sng"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ご相談ください。</a:t>
            </a:r>
            <a:endParaRPr kumimoji="1" lang="ja-JP" altLang="en-US" sz="900" b="1" u="sng" dirty="0">
              <a:latin typeface="Meiryo UI" panose="020B0604030504040204" pitchFamily="50" charset="-128"/>
              <a:ea typeface="Meiryo UI" panose="020B0604030504040204" pitchFamily="50" charset="-128"/>
            </a:endParaRPr>
          </a:p>
        </p:txBody>
      </p:sp>
      <p:sp>
        <p:nvSpPr>
          <p:cNvPr id="4" name="正方形/長方形 3"/>
          <p:cNvSpPr/>
          <p:nvPr/>
        </p:nvSpPr>
        <p:spPr>
          <a:xfrm>
            <a:off x="125738" y="6452862"/>
            <a:ext cx="6661956" cy="1330942"/>
          </a:xfrm>
          <a:prstGeom prst="rect">
            <a:avLst/>
          </a:prstGeom>
        </p:spPr>
        <p:txBody>
          <a:bodyPr wrap="square">
            <a:spAutoFit/>
          </a:bodyPr>
          <a:lstStyle/>
          <a:p>
            <a:pPr>
              <a:lnSpc>
                <a:spcPts val="1400"/>
              </a:lnSpc>
            </a:pPr>
            <a:r>
              <a:rPr lang="ja-JP" altLang="en-US" sz="1050" dirty="0">
                <a:latin typeface="Meiryo UI" panose="020B0604030504040204" pitchFamily="50" charset="-128"/>
                <a:ea typeface="Meiryo UI" panose="020B0604030504040204" pitchFamily="50" charset="-128"/>
              </a:rPr>
              <a:t>①　学校がリーフレット及び受給申請書等を保護者等に配布（配布方法は在学する学校にお問合せください）</a:t>
            </a:r>
            <a:endParaRPr lang="en-US" altLang="ja-JP" sz="1050" dirty="0">
              <a:latin typeface="Meiryo UI" panose="020B0604030504040204" pitchFamily="50" charset="-128"/>
              <a:ea typeface="Meiryo UI" panose="020B0604030504040204" pitchFamily="50" charset="-128"/>
            </a:endParaRPr>
          </a:p>
          <a:p>
            <a:pPr>
              <a:lnSpc>
                <a:spcPts val="1400"/>
              </a:lnSpc>
            </a:pPr>
            <a:r>
              <a:rPr lang="ja-JP" altLang="en-US" sz="1050" dirty="0">
                <a:latin typeface="Meiryo UI" panose="020B0604030504040204" pitchFamily="50" charset="-128"/>
                <a:ea typeface="Meiryo UI" panose="020B0604030504040204" pitchFamily="50" charset="-128"/>
              </a:rPr>
              <a:t>②　申請者が受給申請書等を学校に提出（書類の不足等がある場合は、学校から連絡をします）</a:t>
            </a:r>
            <a:endParaRPr lang="en-US" altLang="ja-JP" sz="400" dirty="0">
              <a:latin typeface="Meiryo UI" panose="020B0604030504040204" pitchFamily="50" charset="-128"/>
              <a:ea typeface="Meiryo UI" panose="020B0604030504040204" pitchFamily="50" charset="-128"/>
            </a:endParaRPr>
          </a:p>
          <a:p>
            <a:pPr>
              <a:lnSpc>
                <a:spcPts val="1400"/>
              </a:lnSpc>
            </a:pPr>
            <a:r>
              <a:rPr lang="ja-JP" altLang="en-US" sz="1050" dirty="0">
                <a:latin typeface="Meiryo UI" panose="020B0604030504040204" pitchFamily="50" charset="-128"/>
                <a:ea typeface="Meiryo UI" panose="020B0604030504040204" pitchFamily="50" charset="-128"/>
              </a:rPr>
              <a:t>③　学校が受給申請書等を府に送付</a:t>
            </a:r>
            <a:endParaRPr lang="en-US" altLang="ja-JP" sz="400" dirty="0">
              <a:latin typeface="Meiryo UI" panose="020B0604030504040204" pitchFamily="50" charset="-128"/>
              <a:ea typeface="Meiryo UI" panose="020B0604030504040204" pitchFamily="50" charset="-128"/>
            </a:endParaRPr>
          </a:p>
          <a:p>
            <a:pPr>
              <a:lnSpc>
                <a:spcPts val="1400"/>
              </a:lnSpc>
            </a:pPr>
            <a:r>
              <a:rPr lang="ja-JP" altLang="en-US" sz="1050" dirty="0">
                <a:latin typeface="Meiryo UI" panose="020B0604030504040204" pitchFamily="50" charset="-128"/>
                <a:ea typeface="Meiryo UI" panose="020B0604030504040204" pitchFamily="50" charset="-128"/>
              </a:rPr>
              <a:t>④　府が受給資格の確認（書類の不備等がある場合は、府から申請者に確認の連絡をします）（</a:t>
            </a:r>
            <a:r>
              <a:rPr lang="en-US" altLang="ja-JP" sz="1050" dirty="0">
                <a:latin typeface="Meiryo UI" panose="020B0604030504040204" pitchFamily="50" charset="-128"/>
                <a:ea typeface="Meiryo UI" panose="020B0604030504040204" pitchFamily="50" charset="-128"/>
              </a:rPr>
              <a:t>9</a:t>
            </a:r>
            <a:r>
              <a:rPr lang="ja-JP" altLang="en-US" sz="1050" dirty="0">
                <a:latin typeface="Meiryo UI" panose="020B0604030504040204" pitchFamily="50" charset="-128"/>
                <a:ea typeface="Meiryo UI" panose="020B0604030504040204" pitchFamily="50" charset="-128"/>
              </a:rPr>
              <a:t>月以降随時）</a:t>
            </a:r>
            <a:endParaRPr lang="ja-JP" altLang="en-US" sz="400" dirty="0">
              <a:latin typeface="Meiryo UI" panose="020B0604030504040204" pitchFamily="50" charset="-128"/>
              <a:ea typeface="Meiryo UI" panose="020B0604030504040204" pitchFamily="50" charset="-128"/>
            </a:endParaRPr>
          </a:p>
          <a:p>
            <a:pPr>
              <a:lnSpc>
                <a:spcPts val="1400"/>
              </a:lnSpc>
            </a:pPr>
            <a:r>
              <a:rPr lang="ja-JP" altLang="en-US" sz="1050" dirty="0">
                <a:latin typeface="Meiryo UI" panose="020B0604030504040204" pitchFamily="50" charset="-128"/>
                <a:ea typeface="Meiryo UI" panose="020B0604030504040204" pitchFamily="50" charset="-128"/>
              </a:rPr>
              <a:t>⑤　府が受給資格認定及び支給金額の決定　（</a:t>
            </a:r>
            <a:r>
              <a:rPr lang="en-US" altLang="ja-JP" sz="1050" dirty="0">
                <a:latin typeface="Meiryo UI" panose="020B0604030504040204" pitchFamily="50" charset="-128"/>
                <a:ea typeface="Meiryo UI" panose="020B0604030504040204" pitchFamily="50" charset="-128"/>
              </a:rPr>
              <a:t>12</a:t>
            </a:r>
            <a:r>
              <a:rPr lang="ja-JP" altLang="en-US" sz="1050" dirty="0">
                <a:latin typeface="Meiryo UI" panose="020B0604030504040204" pitchFamily="50" charset="-128"/>
                <a:ea typeface="Meiryo UI" panose="020B0604030504040204" pitchFamily="50" charset="-128"/>
              </a:rPr>
              <a:t>月以降予定）</a:t>
            </a:r>
            <a:endParaRPr lang="en-US" altLang="ja-JP" sz="400" dirty="0">
              <a:latin typeface="Meiryo UI" panose="020B0604030504040204" pitchFamily="50" charset="-128"/>
              <a:ea typeface="Meiryo UI" panose="020B0604030504040204" pitchFamily="50" charset="-128"/>
            </a:endParaRPr>
          </a:p>
          <a:p>
            <a:pPr>
              <a:lnSpc>
                <a:spcPts val="1400"/>
              </a:lnSpc>
            </a:pPr>
            <a:r>
              <a:rPr lang="ja-JP" altLang="en-US" sz="1050" dirty="0">
                <a:latin typeface="Meiryo UI" panose="020B0604030504040204" pitchFamily="50" charset="-128"/>
                <a:ea typeface="Meiryo UI" panose="020B0604030504040204" pitchFamily="50" charset="-128"/>
              </a:rPr>
              <a:t>⑥　府が学校に認定結果等の通知を送付並びに給付金を交付（学校が代理受領）　（</a:t>
            </a:r>
            <a:r>
              <a:rPr lang="en-US" altLang="ja-JP" sz="1050" dirty="0">
                <a:latin typeface="Meiryo UI" panose="020B0604030504040204" pitchFamily="50" charset="-128"/>
                <a:ea typeface="Meiryo UI" panose="020B0604030504040204" pitchFamily="50" charset="-128"/>
              </a:rPr>
              <a:t>12</a:t>
            </a:r>
            <a:r>
              <a:rPr lang="ja-JP" altLang="en-US" sz="1050" dirty="0">
                <a:latin typeface="Meiryo UI" panose="020B0604030504040204" pitchFamily="50" charset="-128"/>
                <a:ea typeface="Meiryo UI" panose="020B0604030504040204" pitchFamily="50" charset="-128"/>
              </a:rPr>
              <a:t>月以降予定）</a:t>
            </a:r>
            <a:endParaRPr lang="ja-JP" altLang="en-US" sz="400" dirty="0">
              <a:latin typeface="Meiryo UI" panose="020B0604030504040204" pitchFamily="50" charset="-128"/>
              <a:ea typeface="Meiryo UI" panose="020B0604030504040204" pitchFamily="50" charset="-128"/>
            </a:endParaRPr>
          </a:p>
          <a:p>
            <a:pPr>
              <a:lnSpc>
                <a:spcPts val="1400"/>
              </a:lnSpc>
            </a:pPr>
            <a:r>
              <a:rPr lang="ja-JP" altLang="en-US" sz="1050" dirty="0">
                <a:latin typeface="Meiryo UI" panose="020B0604030504040204" pitchFamily="50" charset="-128"/>
                <a:ea typeface="Meiryo UI" panose="020B0604030504040204" pitchFamily="50" charset="-128"/>
              </a:rPr>
              <a:t>⑦　学校が保護者等に通知を配付及び給付金を口座へ振込　（</a:t>
            </a:r>
            <a:r>
              <a:rPr lang="en-US" altLang="ja-JP" sz="1050" dirty="0">
                <a:latin typeface="Meiryo UI" panose="020B0604030504040204" pitchFamily="50" charset="-128"/>
                <a:ea typeface="Meiryo UI" panose="020B0604030504040204" pitchFamily="50" charset="-128"/>
              </a:rPr>
              <a:t>1</a:t>
            </a:r>
            <a:r>
              <a:rPr lang="ja-JP" altLang="en-US" sz="1050" dirty="0">
                <a:latin typeface="Meiryo UI" panose="020B0604030504040204" pitchFamily="50" charset="-128"/>
                <a:ea typeface="Meiryo UI" panose="020B0604030504040204" pitchFamily="50" charset="-128"/>
              </a:rPr>
              <a:t>月以降予定）</a:t>
            </a:r>
            <a:endParaRPr lang="en-US" altLang="ja-JP" sz="1050" dirty="0">
              <a:latin typeface="Meiryo UI" panose="020B0604030504040204" pitchFamily="50" charset="-128"/>
              <a:ea typeface="Meiryo UI" panose="020B0604030504040204" pitchFamily="50" charset="-128"/>
            </a:endParaRPr>
          </a:p>
        </p:txBody>
      </p:sp>
      <p:sp>
        <p:nvSpPr>
          <p:cNvPr id="58" name="Line 6"/>
          <p:cNvSpPr>
            <a:spLocks noChangeShapeType="1"/>
          </p:cNvSpPr>
          <p:nvPr/>
        </p:nvSpPr>
        <p:spPr bwMode="auto">
          <a:xfrm>
            <a:off x="269368" y="332406"/>
            <a:ext cx="6658537"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59" name="AutoShape 7"/>
          <p:cNvSpPr>
            <a:spLocks noChangeArrowheads="1"/>
          </p:cNvSpPr>
          <p:nvPr/>
        </p:nvSpPr>
        <p:spPr bwMode="auto">
          <a:xfrm>
            <a:off x="260980" y="7674"/>
            <a:ext cx="2154127" cy="390721"/>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申請に必要な書類</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sp>
        <p:nvSpPr>
          <p:cNvPr id="5" name="テキスト ボックス 4"/>
          <p:cNvSpPr txBox="1"/>
          <p:nvPr/>
        </p:nvSpPr>
        <p:spPr>
          <a:xfrm>
            <a:off x="335424" y="357307"/>
            <a:ext cx="6146203" cy="423193"/>
          </a:xfrm>
          <a:prstGeom prst="rect">
            <a:avLst/>
          </a:prstGeom>
          <a:noFill/>
          <a:ln>
            <a:noFill/>
          </a:ln>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支給を受けようとする保護者等は、下記の書類を学校の定める期日までに提出してください。</a:t>
            </a:r>
            <a:endParaRPr kumimoji="1" lang="en-US" altLang="ja-JP" sz="1050" dirty="0">
              <a:latin typeface="Meiryo UI" panose="020B0604030504040204" pitchFamily="50" charset="-128"/>
              <a:ea typeface="Meiryo UI" panose="020B0604030504040204" pitchFamily="50" charset="-128"/>
            </a:endParaRPr>
          </a:p>
          <a:p>
            <a:r>
              <a:rPr lang="ja-JP" altLang="en-US" sz="1100" u="sng" dirty="0">
                <a:latin typeface="Meiryo UI" panose="020B0604030504040204" pitchFamily="50" charset="-128"/>
                <a:ea typeface="Meiryo UI" panose="020B0604030504040204" pitchFamily="50" charset="-128"/>
              </a:rPr>
              <a:t>下記の区分については、表面の</a:t>
            </a:r>
            <a:r>
              <a:rPr lang="en-US" altLang="ja-JP" sz="1100" b="1" u="sng" dirty="0">
                <a:latin typeface="Meiryo UI" panose="020B0604030504040204" pitchFamily="50" charset="-128"/>
                <a:ea typeface="Meiryo UI" panose="020B0604030504040204" pitchFamily="50" charset="-128"/>
              </a:rPr>
              <a:t>【</a:t>
            </a:r>
            <a:r>
              <a:rPr lang="ja-JP" altLang="en-US" sz="1100" b="1" u="sng" dirty="0">
                <a:latin typeface="Meiryo UI" panose="020B0604030504040204" pitchFamily="50" charset="-128"/>
                <a:ea typeface="Meiryo UI" panose="020B0604030504040204" pitchFamily="50" charset="-128"/>
              </a:rPr>
              <a:t>給付金額</a:t>
            </a:r>
            <a:r>
              <a:rPr lang="en-US" altLang="ja-JP" sz="1100" b="1" u="sng" dirty="0">
                <a:latin typeface="Meiryo UI" panose="020B0604030504040204" pitchFamily="50" charset="-128"/>
                <a:ea typeface="Meiryo UI" panose="020B0604030504040204" pitchFamily="50" charset="-128"/>
              </a:rPr>
              <a:t>】</a:t>
            </a:r>
            <a:r>
              <a:rPr lang="ja-JP" altLang="en-US" sz="1100" u="sng" dirty="0">
                <a:latin typeface="Meiryo UI" panose="020B0604030504040204" pitchFamily="50" charset="-128"/>
                <a:ea typeface="Meiryo UI" panose="020B0604030504040204" pitchFamily="50" charset="-128"/>
              </a:rPr>
              <a:t>をご参照ください。</a:t>
            </a:r>
            <a:endParaRPr kumimoji="1" lang="ja-JP" altLang="en-US" sz="1100" u="sng"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190701" y="5635018"/>
            <a:ext cx="6630961" cy="733534"/>
          </a:xfrm>
          <a:prstGeom prst="rect">
            <a:avLst/>
          </a:prstGeom>
          <a:noFill/>
          <a:ln>
            <a:noFill/>
          </a:ln>
        </p:spPr>
        <p:txBody>
          <a:bodyPr wrap="square" rtlCol="0">
            <a:spAutoFit/>
          </a:bodyPr>
          <a:lstStyle/>
          <a:p>
            <a:pPr>
              <a:lnSpc>
                <a:spcPts val="1000"/>
              </a:lnSpc>
            </a:pPr>
            <a:endParaRPr lang="en-US" altLang="ja-JP" sz="1000" dirty="0">
              <a:latin typeface="Meiryo UI" panose="020B0604030504040204" pitchFamily="50" charset="-128"/>
              <a:ea typeface="Meiryo UI" panose="020B0604030504040204" pitchFamily="50" charset="-128"/>
            </a:endParaRPr>
          </a:p>
          <a:p>
            <a:pPr>
              <a:lnSpc>
                <a:spcPts val="1000"/>
              </a:lnSpc>
            </a:pP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保護者等全員の課税額を証明する書類が提出できない場合（例：海外単身赴任の場合等）については、給付金を受け取　　</a:t>
            </a:r>
            <a:endParaRPr lang="en-US" altLang="ja-JP" sz="1000" dirty="0">
              <a:latin typeface="Meiryo UI" panose="020B0604030504040204" pitchFamily="50" charset="-128"/>
              <a:ea typeface="Meiryo UI" panose="020B0604030504040204" pitchFamily="50" charset="-128"/>
            </a:endParaRPr>
          </a:p>
          <a:p>
            <a:pPr>
              <a:lnSpc>
                <a:spcPts val="1000"/>
              </a:lnSpc>
            </a:pPr>
            <a:r>
              <a:rPr lang="ja-JP" altLang="en-US" sz="1000" dirty="0">
                <a:latin typeface="Meiryo UI" panose="020B0604030504040204" pitchFamily="50" charset="-128"/>
                <a:ea typeface="Meiryo UI" panose="020B0604030504040204" pitchFamily="50" charset="-128"/>
              </a:rPr>
              <a:t>　　ることができません</a:t>
            </a:r>
            <a:r>
              <a:rPr lang="ja-JP" altLang="en-US" sz="1050" dirty="0">
                <a:latin typeface="Meiryo UI" panose="020B0604030504040204" pitchFamily="50" charset="-128"/>
                <a:ea typeface="Meiryo UI" panose="020B0604030504040204" pitchFamily="50" charset="-128"/>
              </a:rPr>
              <a:t>。</a:t>
            </a:r>
            <a:endParaRPr lang="en-US" altLang="ja-JP" sz="1050" dirty="0">
              <a:latin typeface="Meiryo UI" panose="020B0604030504040204" pitchFamily="50" charset="-128"/>
              <a:ea typeface="Meiryo UI" panose="020B0604030504040204" pitchFamily="50" charset="-128"/>
            </a:endParaRPr>
          </a:p>
          <a:p>
            <a:pPr>
              <a:lnSpc>
                <a:spcPts val="1000"/>
              </a:lnSpc>
            </a:pPr>
            <a:endParaRPr lang="en-US" altLang="ja-JP" sz="1050" dirty="0">
              <a:latin typeface="Meiryo UI" panose="020B0604030504040204" pitchFamily="50" charset="-128"/>
              <a:ea typeface="Meiryo UI" panose="020B0604030504040204" pitchFamily="50" charset="-128"/>
            </a:endParaRPr>
          </a:p>
          <a:p>
            <a:pPr>
              <a:lnSpc>
                <a:spcPts val="1000"/>
              </a:lnSpc>
            </a:pPr>
            <a:endParaRPr lang="en-US" altLang="ja-JP" sz="1050" dirty="0">
              <a:latin typeface="Meiryo UI" panose="020B0604030504040204" pitchFamily="50" charset="-128"/>
              <a:ea typeface="Meiryo UI" panose="020B0604030504040204" pitchFamily="50" charset="-128"/>
            </a:endParaRPr>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8442" y="8941172"/>
            <a:ext cx="728745" cy="728745"/>
          </a:xfrm>
          <a:prstGeom prst="rect">
            <a:avLst/>
          </a:prstGeom>
          <a:ln>
            <a:solidFill>
              <a:schemeClr val="tx1"/>
            </a:solidFill>
          </a:ln>
        </p:spPr>
      </p:pic>
      <p:graphicFrame>
        <p:nvGraphicFramePr>
          <p:cNvPr id="11" name="オブジェクト 10">
            <a:extLst>
              <a:ext uri="{FF2B5EF4-FFF2-40B4-BE49-F238E27FC236}">
                <a16:creationId xmlns:a16="http://schemas.microsoft.com/office/drawing/2014/main" id="{731B9D9D-5EDE-40C5-9943-EE3601A1B63F}"/>
              </a:ext>
            </a:extLst>
          </p:cNvPr>
          <p:cNvGraphicFramePr>
            <a:graphicFrameLocks noChangeAspect="1"/>
          </p:cNvGraphicFramePr>
          <p:nvPr>
            <p:extLst>
              <p:ext uri="{D42A27DB-BD31-4B8C-83A1-F6EECF244321}">
                <p14:modId xmlns:p14="http://schemas.microsoft.com/office/powerpoint/2010/main" val="2552535518"/>
              </p:ext>
            </p:extLst>
          </p:nvPr>
        </p:nvGraphicFramePr>
        <p:xfrm>
          <a:off x="379238" y="780500"/>
          <a:ext cx="6405563" cy="4924425"/>
        </p:xfrm>
        <a:graphic>
          <a:graphicData uri="http://schemas.openxmlformats.org/presentationml/2006/ole">
            <mc:AlternateContent xmlns:mc="http://schemas.openxmlformats.org/markup-compatibility/2006">
              <mc:Choice xmlns:v="urn:schemas-microsoft-com:vml" Requires="v">
                <p:oleObj spid="_x0000_s2055" name="Worksheet" r:id="rId4" imgW="6385489" imgH="4907138" progId="Excel.Sheet.12">
                  <p:embed/>
                </p:oleObj>
              </mc:Choice>
              <mc:Fallback>
                <p:oleObj name="Worksheet" r:id="rId4" imgW="6385489" imgH="4907138" progId="Excel.Sheet.12">
                  <p:embed/>
                  <p:pic>
                    <p:nvPicPr>
                      <p:cNvPr id="0" name=""/>
                      <p:cNvPicPr/>
                      <p:nvPr/>
                    </p:nvPicPr>
                    <p:blipFill>
                      <a:blip r:embed="rId5"/>
                      <a:stretch>
                        <a:fillRect/>
                      </a:stretch>
                    </p:blipFill>
                    <p:spPr>
                      <a:xfrm>
                        <a:off x="379238" y="780500"/>
                        <a:ext cx="6405563" cy="4924425"/>
                      </a:xfrm>
                      <a:prstGeom prst="rect">
                        <a:avLst/>
                      </a:prstGeom>
                    </p:spPr>
                  </p:pic>
                </p:oleObj>
              </mc:Fallback>
            </mc:AlternateContent>
          </a:graphicData>
        </a:graphic>
      </p:graphicFrame>
    </p:spTree>
    <p:extLst>
      <p:ext uri="{BB962C8B-B14F-4D97-AF65-F5344CB8AC3E}">
        <p14:creationId xmlns:p14="http://schemas.microsoft.com/office/powerpoint/2010/main" val="42163754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kumimoji="1" sz="14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solidFill>
          <a:schemeClr val="bg1"/>
        </a:solidFill>
      </a:spPr>
      <a:bodyPr wrap="square" rtlCol="0">
        <a:spAutoFit/>
      </a:bodyPr>
      <a:lstStyle>
        <a:defPPr algn="ctr">
          <a:defRPr kumimoji="1" sz="1000" dirty="0" smtClean="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9680</TotalTime>
  <Words>922</Words>
  <Application>Microsoft Office PowerPoint</Application>
  <PresentationFormat>ユーザー設定</PresentationFormat>
  <Paragraphs>51</Paragraphs>
  <Slides>2</Slides>
  <Notes>1</Notes>
  <HiddenSlides>0</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2</vt:i4>
      </vt:variant>
      <vt:variant>
        <vt:lpstr>スライド タイトル</vt:lpstr>
      </vt:variant>
      <vt:variant>
        <vt:i4>2</vt:i4>
      </vt:variant>
    </vt:vector>
  </HeadingPairs>
  <TitlesOfParts>
    <vt:vector size="8" baseType="lpstr">
      <vt:lpstr>Meiryo UI</vt:lpstr>
      <vt:lpstr>Arial</vt:lpstr>
      <vt:lpstr>Calibri</vt:lpstr>
      <vt:lpstr>Office ​​テーマ</vt:lpstr>
      <vt:lpstr>Worksheet</vt:lpstr>
      <vt:lpstr>Microsoft Excel ワークシート</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石上　瑠美依</dc:creator>
  <cp:lastModifiedBy>飴谷　優里</cp:lastModifiedBy>
  <cp:revision>171</cp:revision>
  <cp:lastPrinted>2025-07-31T01:29:42Z</cp:lastPrinted>
  <dcterms:created xsi:type="dcterms:W3CDTF">2011-06-02T09:47:25Z</dcterms:created>
  <dcterms:modified xsi:type="dcterms:W3CDTF">2025-08-06T07:54:51Z</dcterms:modified>
</cp:coreProperties>
</file>