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58" r:id="rId3"/>
    <p:sldId id="261" r:id="rId4"/>
    <p:sldId id="301" r:id="rId5"/>
    <p:sldId id="263" r:id="rId6"/>
    <p:sldId id="264" r:id="rId7"/>
    <p:sldId id="273" r:id="rId8"/>
    <p:sldId id="265" r:id="rId9"/>
    <p:sldId id="266" r:id="rId10"/>
    <p:sldId id="274" r:id="rId11"/>
    <p:sldId id="305" r:id="rId12"/>
    <p:sldId id="302" r:id="rId13"/>
    <p:sldId id="303" r:id="rId14"/>
    <p:sldId id="267" r:id="rId15"/>
    <p:sldId id="279" r:id="rId16"/>
    <p:sldId id="280" r:id="rId17"/>
    <p:sldId id="275" r:id="rId18"/>
    <p:sldId id="276" r:id="rId19"/>
    <p:sldId id="277" r:id="rId20"/>
    <p:sldId id="291" r:id="rId21"/>
    <p:sldId id="294" r:id="rId22"/>
    <p:sldId id="295" r:id="rId23"/>
    <p:sldId id="296" r:id="rId24"/>
    <p:sldId id="297" r:id="rId25"/>
    <p:sldId id="293" r:id="rId26"/>
    <p:sldId id="285" r:id="rId27"/>
    <p:sldId id="286" r:id="rId28"/>
    <p:sldId id="290" r:id="rId29"/>
    <p:sldId id="289" r:id="rId30"/>
    <p:sldId id="306" r:id="rId31"/>
    <p:sldId id="307" r:id="rId32"/>
    <p:sldId id="335" r:id="rId3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710" autoAdjust="0"/>
  </p:normalViewPr>
  <p:slideViewPr>
    <p:cSldViewPr snapToGrid="0">
      <p:cViewPr varScale="1">
        <p:scale>
          <a:sx n="89" d="100"/>
          <a:sy n="89" d="100"/>
        </p:scale>
        <p:origin x="8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8693"/>
          </a:xfrm>
          <a:prstGeom prst="rect">
            <a:avLst/>
          </a:prstGeom>
        </p:spPr>
        <p:txBody>
          <a:bodyPr vert="horz" lIns="91425" tIns="45714" rIns="91425" bIns="4571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40" y="2"/>
            <a:ext cx="2949787" cy="498693"/>
          </a:xfrm>
          <a:prstGeom prst="rect">
            <a:avLst/>
          </a:prstGeom>
        </p:spPr>
        <p:txBody>
          <a:bodyPr vert="horz" lIns="91425" tIns="45714" rIns="91425" bIns="45714" rtlCol="0"/>
          <a:lstStyle>
            <a:lvl1pPr algn="r">
              <a:defRPr sz="1200"/>
            </a:lvl1pPr>
          </a:lstStyle>
          <a:p>
            <a:fld id="{70FBD841-8CA1-41E5-888B-5242FFFE8383}" type="datetimeFigureOut">
              <a:rPr kumimoji="1" lang="ja-JP" altLang="en-US" smtClean="0"/>
              <a:t>2025/9/3</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25" tIns="45714" rIns="91425" bIns="45714" rtlCol="0" anchor="ctr"/>
          <a:lstStyle/>
          <a:p>
            <a:endParaRPr lang="ja-JP" altLang="en-US"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25" tIns="45714" rIns="91425" bIns="4571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5" tIns="45714" rIns="91425" bIns="45714" rtlCol="0" anchor="b"/>
          <a:lstStyle>
            <a:lvl1pPr algn="r">
              <a:defRPr sz="1200"/>
            </a:lvl1pPr>
          </a:lstStyle>
          <a:p>
            <a:fld id="{B59E437A-6841-48B5-B2AF-6A596148D50E}" type="slidenum">
              <a:rPr kumimoji="1" lang="ja-JP" altLang="en-US" smtClean="0"/>
              <a:t>‹#›</a:t>
            </a:fld>
            <a:endParaRPr kumimoji="1" lang="ja-JP" altLang="en-US" dirty="0"/>
          </a:p>
        </p:txBody>
      </p:sp>
    </p:spTree>
    <p:extLst>
      <p:ext uri="{BB962C8B-B14F-4D97-AF65-F5344CB8AC3E}">
        <p14:creationId xmlns:p14="http://schemas.microsoft.com/office/powerpoint/2010/main" val="4049285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lang="ja-JP" altLang="en-US" sz="1400" dirty="0">
              <a:latin typeface="+mn-ea"/>
              <a:cs typeface="メイリオ" pitchFamily="50" charset="-128"/>
            </a:endParaRPr>
          </a:p>
        </p:txBody>
      </p:sp>
      <p:sp>
        <p:nvSpPr>
          <p:cNvPr id="4" name="スライド番号プレースホルダー 3"/>
          <p:cNvSpPr>
            <a:spLocks noGrp="1"/>
          </p:cNvSpPr>
          <p:nvPr>
            <p:ph type="sldNum" sz="quarter" idx="10"/>
          </p:nvPr>
        </p:nvSpPr>
        <p:spPr/>
        <p:txBody>
          <a:bodyPr/>
          <a:lstStyle/>
          <a:p>
            <a:fld id="{52A7E48B-EBCE-4FE4-9896-22B791167B9F}" type="slidenum">
              <a:rPr kumimoji="1" lang="ja-JP" altLang="en-US" smtClean="0"/>
              <a:t>1</a:t>
            </a:fld>
            <a:endParaRPr kumimoji="1" lang="ja-JP" altLang="en-US" dirty="0"/>
          </a:p>
        </p:txBody>
      </p:sp>
    </p:spTree>
    <p:extLst>
      <p:ext uri="{BB962C8B-B14F-4D97-AF65-F5344CB8AC3E}">
        <p14:creationId xmlns:p14="http://schemas.microsoft.com/office/powerpoint/2010/main" val="2853281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9E437A-6841-48B5-B2AF-6A596148D50E}" type="slidenum">
              <a:rPr kumimoji="1" lang="ja-JP" altLang="en-US" smtClean="0"/>
              <a:t>24</a:t>
            </a:fld>
            <a:endParaRPr kumimoji="1" lang="ja-JP" altLang="en-US" dirty="0"/>
          </a:p>
        </p:txBody>
      </p:sp>
    </p:spTree>
    <p:extLst>
      <p:ext uri="{BB962C8B-B14F-4D97-AF65-F5344CB8AC3E}">
        <p14:creationId xmlns:p14="http://schemas.microsoft.com/office/powerpoint/2010/main" val="592503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52A7E48B-EBCE-4FE4-9896-22B791167B9F}" type="slidenum">
              <a:rPr kumimoji="1" lang="ja-JP" altLang="en-US" smtClean="0"/>
              <a:t>29</a:t>
            </a:fld>
            <a:endParaRPr kumimoji="1" lang="ja-JP" altLang="en-US" dirty="0"/>
          </a:p>
        </p:txBody>
      </p:sp>
    </p:spTree>
    <p:extLst>
      <p:ext uri="{BB962C8B-B14F-4D97-AF65-F5344CB8AC3E}">
        <p14:creationId xmlns:p14="http://schemas.microsoft.com/office/powerpoint/2010/main" val="3739314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400" b="1" dirty="0"/>
          </a:p>
        </p:txBody>
      </p:sp>
      <p:sp>
        <p:nvSpPr>
          <p:cNvPr id="4" name="スライド番号プレースホルダー 3"/>
          <p:cNvSpPr>
            <a:spLocks noGrp="1"/>
          </p:cNvSpPr>
          <p:nvPr>
            <p:ph type="sldNum" sz="quarter" idx="10"/>
          </p:nvPr>
        </p:nvSpPr>
        <p:spPr/>
        <p:txBody>
          <a:bodyPr/>
          <a:lstStyle/>
          <a:p>
            <a:fld id="{52A7E48B-EBCE-4FE4-9896-22B791167B9F}" type="slidenum">
              <a:rPr kumimoji="1" lang="ja-JP" altLang="en-US" smtClean="0"/>
              <a:t>30</a:t>
            </a:fld>
            <a:endParaRPr kumimoji="1" lang="ja-JP" altLang="en-US" dirty="0"/>
          </a:p>
        </p:txBody>
      </p:sp>
    </p:spTree>
    <p:extLst>
      <p:ext uri="{BB962C8B-B14F-4D97-AF65-F5344CB8AC3E}">
        <p14:creationId xmlns:p14="http://schemas.microsoft.com/office/powerpoint/2010/main" val="906477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400" dirty="0"/>
          </a:p>
        </p:txBody>
      </p:sp>
      <p:sp>
        <p:nvSpPr>
          <p:cNvPr id="4" name="スライド番号プレースホルダー 3"/>
          <p:cNvSpPr>
            <a:spLocks noGrp="1"/>
          </p:cNvSpPr>
          <p:nvPr>
            <p:ph type="sldNum" sz="quarter" idx="10"/>
          </p:nvPr>
        </p:nvSpPr>
        <p:spPr/>
        <p:txBody>
          <a:bodyPr/>
          <a:lstStyle/>
          <a:p>
            <a:fld id="{52A7E48B-EBCE-4FE4-9896-22B791167B9F}" type="slidenum">
              <a:rPr kumimoji="1" lang="ja-JP" altLang="en-US" smtClean="0"/>
              <a:t>31</a:t>
            </a:fld>
            <a:endParaRPr kumimoji="1" lang="ja-JP" altLang="en-US" dirty="0"/>
          </a:p>
        </p:txBody>
      </p:sp>
    </p:spTree>
    <p:extLst>
      <p:ext uri="{BB962C8B-B14F-4D97-AF65-F5344CB8AC3E}">
        <p14:creationId xmlns:p14="http://schemas.microsoft.com/office/powerpoint/2010/main" val="1815293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400" dirty="0"/>
          </a:p>
        </p:txBody>
      </p:sp>
      <p:sp>
        <p:nvSpPr>
          <p:cNvPr id="4" name="スライド番号プレースホルダー 3"/>
          <p:cNvSpPr>
            <a:spLocks noGrp="1"/>
          </p:cNvSpPr>
          <p:nvPr>
            <p:ph type="sldNum" sz="quarter" idx="10"/>
          </p:nvPr>
        </p:nvSpPr>
        <p:spPr/>
        <p:txBody>
          <a:bodyPr/>
          <a:lstStyle/>
          <a:p>
            <a:fld id="{52A7E48B-EBCE-4FE4-9896-22B791167B9F}" type="slidenum">
              <a:rPr kumimoji="1" lang="ja-JP" altLang="en-US" smtClean="0"/>
              <a:t>32</a:t>
            </a:fld>
            <a:endParaRPr kumimoji="1" lang="ja-JP" altLang="en-US" dirty="0"/>
          </a:p>
        </p:txBody>
      </p:sp>
    </p:spTree>
    <p:extLst>
      <p:ext uri="{BB962C8B-B14F-4D97-AF65-F5344CB8AC3E}">
        <p14:creationId xmlns:p14="http://schemas.microsoft.com/office/powerpoint/2010/main" val="4144100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A7E48B-EBCE-4FE4-9896-22B791167B9F}" type="slidenum">
              <a:rPr kumimoji="1" lang="ja-JP" altLang="en-US" smtClean="0"/>
              <a:t>2</a:t>
            </a:fld>
            <a:endParaRPr kumimoji="1" lang="ja-JP" altLang="en-US" dirty="0"/>
          </a:p>
        </p:txBody>
      </p:sp>
    </p:spTree>
    <p:extLst>
      <p:ext uri="{BB962C8B-B14F-4D97-AF65-F5344CB8AC3E}">
        <p14:creationId xmlns:p14="http://schemas.microsoft.com/office/powerpoint/2010/main" val="2303443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9E437A-6841-48B5-B2AF-6A596148D50E}" type="slidenum">
              <a:rPr kumimoji="1" lang="ja-JP" altLang="en-US" smtClean="0"/>
              <a:t>4</a:t>
            </a:fld>
            <a:endParaRPr kumimoji="1" lang="ja-JP" altLang="en-US" dirty="0"/>
          </a:p>
        </p:txBody>
      </p:sp>
    </p:spTree>
    <p:extLst>
      <p:ext uri="{BB962C8B-B14F-4D97-AF65-F5344CB8AC3E}">
        <p14:creationId xmlns:p14="http://schemas.microsoft.com/office/powerpoint/2010/main" val="1401087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59E437A-6841-48B5-B2AF-6A596148D50E}" type="slidenum">
              <a:rPr kumimoji="1" lang="ja-JP" altLang="en-US" smtClean="0"/>
              <a:t>5</a:t>
            </a:fld>
            <a:endParaRPr kumimoji="1" lang="ja-JP" altLang="en-US" dirty="0"/>
          </a:p>
        </p:txBody>
      </p:sp>
    </p:spTree>
    <p:extLst>
      <p:ext uri="{BB962C8B-B14F-4D97-AF65-F5344CB8AC3E}">
        <p14:creationId xmlns:p14="http://schemas.microsoft.com/office/powerpoint/2010/main" val="402079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9E437A-6841-48B5-B2AF-6A596148D50E}" type="slidenum">
              <a:rPr kumimoji="1" lang="ja-JP" altLang="en-US" smtClean="0"/>
              <a:t>7</a:t>
            </a:fld>
            <a:endParaRPr kumimoji="1" lang="ja-JP" altLang="en-US" dirty="0"/>
          </a:p>
        </p:txBody>
      </p:sp>
    </p:spTree>
    <p:extLst>
      <p:ext uri="{BB962C8B-B14F-4D97-AF65-F5344CB8AC3E}">
        <p14:creationId xmlns:p14="http://schemas.microsoft.com/office/powerpoint/2010/main" val="3926972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9E437A-6841-48B5-B2AF-6A596148D50E}" type="slidenum">
              <a:rPr kumimoji="1" lang="ja-JP" altLang="en-US" smtClean="0"/>
              <a:t>8</a:t>
            </a:fld>
            <a:endParaRPr kumimoji="1" lang="ja-JP" altLang="en-US" dirty="0"/>
          </a:p>
        </p:txBody>
      </p:sp>
    </p:spTree>
    <p:extLst>
      <p:ext uri="{BB962C8B-B14F-4D97-AF65-F5344CB8AC3E}">
        <p14:creationId xmlns:p14="http://schemas.microsoft.com/office/powerpoint/2010/main" val="2613161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9E437A-6841-48B5-B2AF-6A596148D50E}" type="slidenum">
              <a:rPr kumimoji="1" lang="ja-JP" altLang="en-US" smtClean="0"/>
              <a:t>11</a:t>
            </a:fld>
            <a:endParaRPr kumimoji="1" lang="ja-JP" altLang="en-US" dirty="0"/>
          </a:p>
        </p:txBody>
      </p:sp>
    </p:spTree>
    <p:extLst>
      <p:ext uri="{BB962C8B-B14F-4D97-AF65-F5344CB8AC3E}">
        <p14:creationId xmlns:p14="http://schemas.microsoft.com/office/powerpoint/2010/main" val="557019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9E437A-6841-48B5-B2AF-6A596148D50E}" type="slidenum">
              <a:rPr kumimoji="1" lang="ja-JP" altLang="en-US" smtClean="0"/>
              <a:t>19</a:t>
            </a:fld>
            <a:endParaRPr kumimoji="1" lang="ja-JP" altLang="en-US" dirty="0"/>
          </a:p>
        </p:txBody>
      </p:sp>
    </p:spTree>
    <p:extLst>
      <p:ext uri="{BB962C8B-B14F-4D97-AF65-F5344CB8AC3E}">
        <p14:creationId xmlns:p14="http://schemas.microsoft.com/office/powerpoint/2010/main" val="560079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sz="1400" dirty="0"/>
          </a:p>
        </p:txBody>
      </p:sp>
      <p:sp>
        <p:nvSpPr>
          <p:cNvPr id="4" name="スライド番号プレースホルダー 3"/>
          <p:cNvSpPr>
            <a:spLocks noGrp="1"/>
          </p:cNvSpPr>
          <p:nvPr>
            <p:ph type="sldNum" sz="quarter" idx="10"/>
          </p:nvPr>
        </p:nvSpPr>
        <p:spPr/>
        <p:txBody>
          <a:bodyPr/>
          <a:lstStyle/>
          <a:p>
            <a:fld id="{52A7E48B-EBCE-4FE4-9896-22B791167B9F}" type="slidenum">
              <a:rPr kumimoji="1" lang="ja-JP" altLang="en-US" smtClean="0"/>
              <a:t>20</a:t>
            </a:fld>
            <a:endParaRPr kumimoji="1" lang="ja-JP" altLang="en-US" dirty="0"/>
          </a:p>
        </p:txBody>
      </p:sp>
    </p:spTree>
    <p:extLst>
      <p:ext uri="{BB962C8B-B14F-4D97-AF65-F5344CB8AC3E}">
        <p14:creationId xmlns:p14="http://schemas.microsoft.com/office/powerpoint/2010/main" val="122946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702DA7-18A1-4F42-9FA5-B344F7822F1C}" type="datetime1">
              <a:rPr kumimoji="1" lang="ja-JP" altLang="en-US" smtClean="0"/>
              <a:t>2025/9/3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3265446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8A9FEF-7C71-4964-9B1D-F9B851A27C9E}" type="datetime1">
              <a:rPr kumimoji="1" lang="ja-JP" altLang="en-US" smtClean="0"/>
              <a:t>2025/9/3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38390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6A6102-5086-4569-9A75-E113D8CF16E2}" type="datetime1">
              <a:rPr kumimoji="1" lang="ja-JP" altLang="en-US" smtClean="0"/>
              <a:t>2025/9/3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3291100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3A14E4-0F2F-4C18-A95E-B497F55F72D8}" type="datetime1">
              <a:rPr kumimoji="1" lang="ja-JP" altLang="en-US" smtClean="0"/>
              <a:t>2025/9/3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1823849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29662D0-D651-4877-B193-2F16FC804934}" type="datetime1">
              <a:rPr kumimoji="1" lang="ja-JP" altLang="en-US" smtClean="0"/>
              <a:t>2025/9/3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2080478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5040303-DB5E-4379-98B9-67FE4A559514}" type="datetime1">
              <a:rPr kumimoji="1" lang="ja-JP" altLang="en-US" smtClean="0"/>
              <a:t>2025/9/3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140899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E38455-2C0C-4E7D-9834-D25E4258C07F}" type="datetime1">
              <a:rPr kumimoji="1" lang="ja-JP" altLang="en-US" smtClean="0"/>
              <a:t>2025/9/3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1714483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18EA71-313C-4EDE-A3C6-D4F583483B60}" type="datetime1">
              <a:rPr kumimoji="1" lang="ja-JP" altLang="en-US" smtClean="0"/>
              <a:t>2025/9/3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1517448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4EB1C9-86F5-41AB-B683-EC6562D87775}" type="datetime1">
              <a:rPr kumimoji="1" lang="ja-JP" altLang="en-US" smtClean="0"/>
              <a:t>2025/9/3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1941998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F29E80-48BC-4145-9FFE-9D607EAD7AA6}" type="datetime1">
              <a:rPr kumimoji="1" lang="ja-JP" altLang="en-US" smtClean="0"/>
              <a:t>2025/9/3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3727732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AA076C-C92C-4B2A-A502-CFB06C407F92}" type="datetime1">
              <a:rPr kumimoji="1" lang="ja-JP" altLang="en-US" smtClean="0"/>
              <a:t>2025/9/3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2813080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D2D39-1588-401A-A599-84B26CCEECD5}" type="datetime1">
              <a:rPr kumimoji="1" lang="ja-JP" altLang="en-US" smtClean="0"/>
              <a:t>2025/9/3</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10FB8-7D56-4521-B7C9-646F1D1E3BCE}" type="slidenum">
              <a:rPr kumimoji="1" lang="ja-JP" altLang="en-US" smtClean="0"/>
              <a:t>‹#›</a:t>
            </a:fld>
            <a:endParaRPr kumimoji="1" lang="ja-JP" altLang="en-US" dirty="0"/>
          </a:p>
        </p:txBody>
      </p:sp>
    </p:spTree>
    <p:extLst>
      <p:ext uri="{BB962C8B-B14F-4D97-AF65-F5344CB8AC3E}">
        <p14:creationId xmlns:p14="http://schemas.microsoft.com/office/powerpoint/2010/main" val="1032543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6.emf"/></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yna.go.jp/SCK0101_01_001/SCK0101_01_001_InitDiscsys.form"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pref.osaka.lg.jp/shigaku/shigakumushouka/suishinkou_koukou.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pref.osaka.lg.jp/shigaku/shigakumushouka/suishinkou_senkaku.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0" y="4149080"/>
            <a:ext cx="9144000" cy="2708920"/>
            <a:chOff x="0" y="4149080"/>
            <a:chExt cx="9180512" cy="2708920"/>
          </a:xfrm>
        </p:grpSpPr>
        <p:sp>
          <p:nvSpPr>
            <p:cNvPr id="8" name="正方形/長方形 7"/>
            <p:cNvSpPr/>
            <p:nvPr/>
          </p:nvSpPr>
          <p:spPr>
            <a:xfrm>
              <a:off x="0" y="4779080"/>
              <a:ext cx="9180512" cy="20789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nvGrpSpPr>
            <p:cNvPr id="2" name="グループ化 1"/>
            <p:cNvGrpSpPr/>
            <p:nvPr/>
          </p:nvGrpSpPr>
          <p:grpSpPr>
            <a:xfrm>
              <a:off x="0" y="4149080"/>
              <a:ext cx="9180232" cy="1260000"/>
              <a:chOff x="-107872" y="4149080"/>
              <a:chExt cx="9180232" cy="1260000"/>
            </a:xfrm>
          </p:grpSpPr>
          <p:sp>
            <p:nvSpPr>
              <p:cNvPr id="7" name="円/楕円 6"/>
              <p:cNvSpPr/>
              <p:nvPr/>
            </p:nvSpPr>
            <p:spPr>
              <a:xfrm>
                <a:off x="-107872" y="4149080"/>
                <a:ext cx="1223488"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9" name="円/楕円 8"/>
              <p:cNvSpPr/>
              <p:nvPr/>
            </p:nvSpPr>
            <p:spPr>
              <a:xfrm>
                <a:off x="1007744" y="4149080"/>
                <a:ext cx="1260000"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0" name="円/楕円 9"/>
              <p:cNvSpPr/>
              <p:nvPr/>
            </p:nvSpPr>
            <p:spPr>
              <a:xfrm>
                <a:off x="2195736" y="4149080"/>
                <a:ext cx="1260000"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 name="円/楕円 10"/>
              <p:cNvSpPr/>
              <p:nvPr/>
            </p:nvSpPr>
            <p:spPr>
              <a:xfrm>
                <a:off x="3347864" y="4149080"/>
                <a:ext cx="1260000"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2" name="円/楕円 11"/>
              <p:cNvSpPr/>
              <p:nvPr/>
            </p:nvSpPr>
            <p:spPr>
              <a:xfrm>
                <a:off x="4499992" y="4149080"/>
                <a:ext cx="1260000"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3" name="円/楕円 12"/>
              <p:cNvSpPr/>
              <p:nvPr/>
            </p:nvSpPr>
            <p:spPr>
              <a:xfrm>
                <a:off x="5616256" y="4149080"/>
                <a:ext cx="1260000"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4" name="円/楕円 13"/>
              <p:cNvSpPr/>
              <p:nvPr/>
            </p:nvSpPr>
            <p:spPr>
              <a:xfrm>
                <a:off x="6696376" y="4149080"/>
                <a:ext cx="1260000"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5" name="円/楕円 14"/>
              <p:cNvSpPr/>
              <p:nvPr/>
            </p:nvSpPr>
            <p:spPr>
              <a:xfrm>
                <a:off x="7812360" y="4149080"/>
                <a:ext cx="1260000" cy="1260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grpSp>
      <p:sp>
        <p:nvSpPr>
          <p:cNvPr id="5" name="テキスト ボックス 4"/>
          <p:cNvSpPr txBox="1"/>
          <p:nvPr/>
        </p:nvSpPr>
        <p:spPr>
          <a:xfrm>
            <a:off x="971600" y="563190"/>
            <a:ext cx="7200800" cy="5509200"/>
          </a:xfrm>
          <a:prstGeom prst="rect">
            <a:avLst/>
          </a:prstGeom>
          <a:noFill/>
        </p:spPr>
        <p:txBody>
          <a:bodyPr wrap="square" rtlCol="0">
            <a:spAutoFit/>
          </a:bodyPr>
          <a:lstStyle/>
          <a:p>
            <a:pPr algn="ctr"/>
            <a:endParaRPr lang="en-US" altLang="ja-JP" sz="4000" dirty="0">
              <a:latin typeface="HGP創英角ｺﾞｼｯｸUB" panose="020B0900000000000000" pitchFamily="50" charset="-128"/>
              <a:ea typeface="HGP創英角ｺﾞｼｯｸUB" panose="020B0900000000000000" pitchFamily="50" charset="-128"/>
            </a:endParaRPr>
          </a:p>
          <a:p>
            <a:pPr algn="ct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大阪府の私立高等学校等の</a:t>
            </a:r>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4000" dirty="0">
                <a:latin typeface="メイリオ" panose="020B0604030504040204" pitchFamily="50" charset="-128"/>
                <a:ea typeface="メイリオ" panose="020B0604030504040204" pitchFamily="50" charset="-128"/>
                <a:cs typeface="メイリオ" panose="020B0604030504040204" pitchFamily="50" charset="-128"/>
              </a:rPr>
              <a:t>授業料無償化制度について</a:t>
            </a:r>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令和７年４月</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大阪府教育庁私学課</a:t>
            </a:r>
          </a:p>
        </p:txBody>
      </p:sp>
      <p:sp>
        <p:nvSpPr>
          <p:cNvPr id="6" name="スライド番号プレースホルダー 5"/>
          <p:cNvSpPr>
            <a:spLocks noGrp="1"/>
          </p:cNvSpPr>
          <p:nvPr>
            <p:ph type="sldNum" sz="quarter" idx="12"/>
          </p:nvPr>
        </p:nvSpPr>
        <p:spPr/>
        <p:txBody>
          <a:bodyPr/>
          <a:lstStyle/>
          <a:p>
            <a:fld id="{11015849-62B4-4233-8A5D-5B9E5FDF0546}" type="slidenum">
              <a:rPr kumimoji="1" lang="ja-JP" altLang="en-US" smtClean="0"/>
              <a:t>1</a:t>
            </a:fld>
            <a:endParaRPr kumimoji="1" lang="ja-JP" altLang="en-US" dirty="0"/>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8317" y="3251505"/>
            <a:ext cx="2488450" cy="2917692"/>
          </a:xfrm>
          <a:prstGeom prst="rect">
            <a:avLst/>
          </a:prstGeom>
        </p:spPr>
      </p:pic>
      <p:sp>
        <p:nvSpPr>
          <p:cNvPr id="17" name="テキスト ボックス 16"/>
          <p:cNvSpPr txBox="1"/>
          <p:nvPr/>
        </p:nvSpPr>
        <p:spPr>
          <a:xfrm>
            <a:off x="7016886" y="6169197"/>
            <a:ext cx="1743692" cy="261610"/>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2014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大阪府もずやん</a:t>
            </a:r>
          </a:p>
        </p:txBody>
      </p:sp>
      <p:sp>
        <p:nvSpPr>
          <p:cNvPr id="18" name="Text Box 3"/>
          <p:cNvSpPr txBox="1">
            <a:spLocks noChangeArrowheads="1"/>
          </p:cNvSpPr>
          <p:nvPr/>
        </p:nvSpPr>
        <p:spPr bwMode="auto">
          <a:xfrm>
            <a:off x="6178317" y="188912"/>
            <a:ext cx="2696561" cy="505518"/>
          </a:xfrm>
          <a:prstGeom prst="rect">
            <a:avLst/>
          </a:prstGeom>
          <a:noFill/>
          <a:ln w="9525">
            <a:solidFill>
              <a:srgbClr val="000000"/>
            </a:solidFill>
            <a:miter lim="800000"/>
            <a:headEnd/>
            <a:tailEnd/>
          </a:ln>
        </p:spPr>
        <p:txBody>
          <a:bodyPr lIns="36000" tIns="25200" rIns="36000" bIns="9020" anchor="ctr"/>
          <a:lstStyle>
            <a:lvl1pPr eaLnBrk="0" hangingPunct="0">
              <a:defRPr kumimoji="1" sz="1900">
                <a:solidFill>
                  <a:schemeClr val="tx1"/>
                </a:solidFill>
                <a:latin typeface="Calibri" pitchFamily="34" charset="0"/>
                <a:ea typeface="ＭＳ Ｐゴシック" pitchFamily="50" charset="-128"/>
              </a:defRPr>
            </a:lvl1pPr>
            <a:lvl2pPr marL="742950" indent="-285750" eaLnBrk="0" hangingPunct="0">
              <a:defRPr kumimoji="1" sz="1900">
                <a:solidFill>
                  <a:schemeClr val="tx1"/>
                </a:solidFill>
                <a:latin typeface="Calibri" pitchFamily="34" charset="0"/>
                <a:ea typeface="ＭＳ Ｐゴシック" pitchFamily="50" charset="-128"/>
              </a:defRPr>
            </a:lvl2pPr>
            <a:lvl3pPr marL="1143000" indent="-228600" eaLnBrk="0" hangingPunct="0">
              <a:defRPr kumimoji="1" sz="1900">
                <a:solidFill>
                  <a:schemeClr val="tx1"/>
                </a:solidFill>
                <a:latin typeface="Calibri" pitchFamily="34" charset="0"/>
                <a:ea typeface="ＭＳ Ｐゴシック" pitchFamily="50" charset="-128"/>
              </a:defRPr>
            </a:lvl3pPr>
            <a:lvl4pPr marL="1600200" indent="-228600" eaLnBrk="0" hangingPunct="0">
              <a:defRPr kumimoji="1" sz="1900">
                <a:solidFill>
                  <a:schemeClr val="tx1"/>
                </a:solidFill>
                <a:latin typeface="Calibri" pitchFamily="34" charset="0"/>
                <a:ea typeface="ＭＳ Ｐゴシック" pitchFamily="50" charset="-128"/>
              </a:defRPr>
            </a:lvl4pPr>
            <a:lvl5pPr marL="2057400" indent="-228600" eaLnBrk="0" hangingPunct="0">
              <a:defRPr kumimoji="1" sz="1900">
                <a:solidFill>
                  <a:schemeClr val="tx1"/>
                </a:solidFill>
                <a:latin typeface="Calibri" pitchFamily="34" charset="0"/>
                <a:ea typeface="ＭＳ Ｐゴシック" pitchFamily="50" charset="-128"/>
              </a:defRPr>
            </a:lvl5pPr>
            <a:lvl6pPr marL="25146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6pPr>
            <a:lvl7pPr marL="29718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7pPr>
            <a:lvl8pPr marL="34290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8pPr>
            <a:lvl9pPr marL="3886200" indent="-228600" defTabSz="927100" eaLnBrk="0" fontAlgn="base" hangingPunct="0">
              <a:spcBef>
                <a:spcPct val="0"/>
              </a:spcBef>
              <a:spcAft>
                <a:spcPct val="0"/>
              </a:spcAft>
              <a:defRPr kumimoji="1" sz="1900">
                <a:solidFill>
                  <a:schemeClr val="tx1"/>
                </a:solidFill>
                <a:latin typeface="Calibri" pitchFamily="34" charset="0"/>
                <a:ea typeface="ＭＳ Ｐゴシック" pitchFamily="50" charset="-128"/>
              </a:defRPr>
            </a:lvl9pPr>
          </a:lstStyle>
          <a:p>
            <a:pPr algn="ctr" eaLnBrk="1" hangingPunct="1">
              <a:lnSpc>
                <a:spcPct val="112000"/>
              </a:lnSpc>
            </a:pPr>
            <a:r>
              <a:rPr lang="ja-JP" altLang="en-US" sz="1600" dirty="0">
                <a:latin typeface="メイリオ" pitchFamily="50" charset="-128"/>
                <a:ea typeface="メイリオ" pitchFamily="50" charset="-128"/>
                <a:cs typeface="ＭＳ Ｐゴシック" pitchFamily="50" charset="-128"/>
              </a:rPr>
              <a:t>令和７年度　新入生向け</a:t>
            </a:r>
          </a:p>
        </p:txBody>
      </p:sp>
    </p:spTree>
    <p:extLst>
      <p:ext uri="{BB962C8B-B14F-4D97-AF65-F5344CB8AC3E}">
        <p14:creationId xmlns:p14="http://schemas.microsoft.com/office/powerpoint/2010/main" val="3868350522"/>
      </p:ext>
    </p:extLst>
  </p:cSld>
  <p:clrMapOvr>
    <a:masterClrMapping/>
  </p:clrMapOvr>
  <mc:AlternateContent xmlns:mc="http://schemas.openxmlformats.org/markup-compatibility/2006" xmlns:p14="http://schemas.microsoft.com/office/powerpoint/2010/main">
    <mc:Choice Requires="p14">
      <p:transition p14:dur="0" advTm="48000"/>
    </mc:Choice>
    <mc:Fallback xmlns="">
      <p:transition advTm="48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10</a:t>
            </a:fld>
            <a:endParaRPr kumimoji="1" lang="ja-JP" altLang="en-US" dirty="0"/>
          </a:p>
        </p:txBody>
      </p:sp>
      <p:sp>
        <p:nvSpPr>
          <p:cNvPr id="6" name="テキスト ボックス 5"/>
          <p:cNvSpPr txBox="1"/>
          <p:nvPr/>
        </p:nvSpPr>
        <p:spPr>
          <a:xfrm>
            <a:off x="443482" y="313994"/>
            <a:ext cx="4708068"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（国）就学支援金の留意点</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43481" y="1222381"/>
            <a:ext cx="7893157" cy="2862322"/>
          </a:xfrm>
          <a:prstGeom prst="rect">
            <a:avLst/>
          </a:prstGeom>
          <a:noFill/>
        </p:spPr>
        <p:txBody>
          <a:bodyPr wrap="square" rtlCol="0">
            <a:spAutoFit/>
          </a:bodyPr>
          <a:lstStyle/>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支援の対象となるのは授業料のみです。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（その他の納付金については支援の対象外です。） </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毎月１日に在学している高校等の授業料に対して支給されます。 </a:t>
            </a:r>
          </a:p>
          <a:p>
            <a:pPr marL="342900" indent="-342900">
              <a:buFont typeface="Arial" panose="020B0604020202020204" pitchFamily="34" charset="0"/>
              <a:buChar char="•"/>
            </a:pPr>
            <a:endParaRPr lang="en-US" altLang="ja-JP"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支給期間は、最大で</a:t>
            </a:r>
            <a:r>
              <a:rPr lang="en-US" altLang="ja-JP" sz="2000" dirty="0">
                <a:latin typeface="メイリオ" panose="020B0604030504040204" pitchFamily="50" charset="-128"/>
                <a:ea typeface="メイリオ" panose="020B0604030504040204" pitchFamily="50" charset="-128"/>
              </a:rPr>
              <a:t>36</a:t>
            </a:r>
            <a:r>
              <a:rPr lang="ja-JP" altLang="en-US" sz="2000" dirty="0">
                <a:latin typeface="メイリオ" panose="020B0604030504040204" pitchFamily="50" charset="-128"/>
                <a:ea typeface="メイリオ" panose="020B0604030504040204" pitchFamily="50" charset="-128"/>
              </a:rPr>
              <a:t>月（通信制高校の場合は</a:t>
            </a:r>
            <a:r>
              <a:rPr lang="en-US" altLang="ja-JP" sz="2000" dirty="0">
                <a:latin typeface="メイリオ" panose="020B0604030504040204" pitchFamily="50" charset="-128"/>
                <a:ea typeface="メイリオ" panose="020B0604030504040204" pitchFamily="50" charset="-128"/>
              </a:rPr>
              <a:t>48</a:t>
            </a:r>
            <a:r>
              <a:rPr lang="ja-JP" altLang="en-US" sz="2000" dirty="0">
                <a:latin typeface="メイリオ" panose="020B0604030504040204" pitchFamily="50" charset="-128"/>
                <a:ea typeface="メイリオ" panose="020B0604030504040204" pitchFamily="50" charset="-128"/>
              </a:rPr>
              <a:t>月）です。 </a:t>
            </a:r>
          </a:p>
          <a:p>
            <a:pPr marL="342900" indent="-342900">
              <a:buFont typeface="Arial" panose="020B0604020202020204" pitchFamily="34" charset="0"/>
              <a:buChar char="•"/>
            </a:pPr>
            <a:endParaRPr lang="en-US" altLang="ja-JP"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単位制高校の場合は、年間</a:t>
            </a:r>
            <a:r>
              <a:rPr lang="en-US" altLang="ja-JP" sz="2000" dirty="0">
                <a:latin typeface="メイリオ" panose="020B0604030504040204" pitchFamily="50" charset="-128"/>
                <a:ea typeface="メイリオ" panose="020B0604030504040204" pitchFamily="50" charset="-128"/>
              </a:rPr>
              <a:t>30</a:t>
            </a:r>
            <a:r>
              <a:rPr lang="ja-JP" altLang="en-US" sz="2000" dirty="0">
                <a:latin typeface="メイリオ" panose="020B0604030504040204" pitchFamily="50" charset="-128"/>
                <a:ea typeface="メイリオ" panose="020B0604030504040204" pitchFamily="50" charset="-128"/>
              </a:rPr>
              <a:t>単位、通算</a:t>
            </a:r>
            <a:r>
              <a:rPr lang="en-US" altLang="ja-JP" sz="2000" dirty="0">
                <a:latin typeface="メイリオ" panose="020B0604030504040204" pitchFamily="50" charset="-128"/>
                <a:ea typeface="メイリオ" panose="020B0604030504040204" pitchFamily="50" charset="-128"/>
              </a:rPr>
              <a:t>74</a:t>
            </a:r>
            <a:r>
              <a:rPr lang="ja-JP" altLang="en-US" sz="2000" dirty="0">
                <a:latin typeface="メイリオ" panose="020B0604030504040204" pitchFamily="50" charset="-128"/>
                <a:ea typeface="メイリオ" panose="020B0604030504040204" pitchFamily="50" charset="-128"/>
              </a:rPr>
              <a:t>単位を上限に支給されます。</a:t>
            </a:r>
          </a:p>
        </p:txBody>
      </p:sp>
    </p:spTree>
    <p:extLst>
      <p:ext uri="{BB962C8B-B14F-4D97-AF65-F5344CB8AC3E}">
        <p14:creationId xmlns:p14="http://schemas.microsoft.com/office/powerpoint/2010/main" val="3262026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11</a:t>
            </a:fld>
            <a:endParaRPr kumimoji="1" lang="ja-JP" altLang="en-US" dirty="0"/>
          </a:p>
        </p:txBody>
      </p:sp>
      <p:sp>
        <p:nvSpPr>
          <p:cNvPr id="3" name="テキスト ボックス 2"/>
          <p:cNvSpPr txBox="1"/>
          <p:nvPr/>
        </p:nvSpPr>
        <p:spPr>
          <a:xfrm>
            <a:off x="443481" y="226312"/>
            <a:ext cx="807186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（国）高校生等臨時支援金を受給するための要件</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43481" y="1429822"/>
            <a:ext cx="8071869" cy="4739759"/>
          </a:xfrm>
          <a:prstGeom prst="rect">
            <a:avLst/>
          </a:prstGeom>
          <a:noFill/>
        </p:spPr>
        <p:txBody>
          <a:bodyPr wrap="square" rtlCol="0">
            <a:spAutoFit/>
          </a:bodyPr>
          <a:lstStyle/>
          <a:p>
            <a:r>
              <a:rPr kumimoji="1" lang="ja-JP" altLang="en-US" sz="2000" b="1" dirty="0">
                <a:latin typeface="メイリオ" panose="020B0604030504040204" pitchFamily="50" charset="-128"/>
                <a:ea typeface="メイリオ" panose="020B0604030504040204" pitchFamily="50" charset="-128"/>
              </a:rPr>
              <a:t>①　対象校に在籍していること</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＜就学支援金の対象校＞</a:t>
            </a:r>
            <a:endParaRPr kumimoji="1"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高等学校</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中等教育学校（後期課程）</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特別支援学校（高等部）</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高等専門学校（第</a:t>
            </a:r>
            <a:r>
              <a:rPr lang="en-US" altLang="ja-JP" dirty="0">
                <a:latin typeface="メイリオ" panose="020B0604030504040204" pitchFamily="50" charset="-128"/>
                <a:ea typeface="メイリオ" panose="020B0604030504040204" pitchFamily="50" charset="-128"/>
              </a:rPr>
              <a:t>1</a:t>
            </a:r>
            <a:r>
              <a:rPr lang="ja-JP" altLang="ja-JP" dirty="0">
                <a:latin typeface="メイリオ" panose="020B0604030504040204" pitchFamily="50" charset="-128"/>
                <a:ea typeface="メイリオ" panose="020B0604030504040204" pitchFamily="50" charset="-128"/>
              </a:rPr>
              <a:t>学年～第</a:t>
            </a:r>
            <a:r>
              <a:rPr lang="en-US" altLang="ja-JP" dirty="0">
                <a:latin typeface="メイリオ" panose="020B0604030504040204" pitchFamily="50" charset="-128"/>
                <a:ea typeface="メイリオ" panose="020B0604030504040204" pitchFamily="50" charset="-128"/>
              </a:rPr>
              <a:t>3</a:t>
            </a:r>
            <a:r>
              <a:rPr lang="ja-JP" altLang="ja-JP" dirty="0">
                <a:latin typeface="メイリオ" panose="020B0604030504040204" pitchFamily="50" charset="-128"/>
                <a:ea typeface="メイリオ" panose="020B0604030504040204" pitchFamily="50" charset="-128"/>
              </a:rPr>
              <a:t>学年）</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専修学校高等課程</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専修学校一般課程又は各種学校であって国家資格者養成施設等（＊）の指定を受けているもの並びに各種学校となっている外国人学校のうち高等学校の課程に類する課程を置くものとして告示で定めるもの</a:t>
            </a:r>
          </a:p>
          <a:p>
            <a:pPr fontAlgn="base" hangingPunct="0"/>
            <a:r>
              <a:rPr lang="ja-JP" altLang="ja-JP" dirty="0">
                <a:latin typeface="メイリオ" panose="020B0604030504040204" pitchFamily="50" charset="-128"/>
                <a:ea typeface="メイリオ" panose="020B0604030504040204" pitchFamily="50" charset="-128"/>
              </a:rPr>
              <a:t>＊対象となる国家資格者養成施設等</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理容師養成施設及び美容師養成施設のうち法令に基づき学校教育法第</a:t>
            </a:r>
            <a:r>
              <a:rPr lang="en-US" altLang="ja-JP" dirty="0">
                <a:latin typeface="メイリオ" panose="020B0604030504040204" pitchFamily="50" charset="-128"/>
                <a:ea typeface="メイリオ" panose="020B0604030504040204" pitchFamily="50" charset="-128"/>
              </a:rPr>
              <a:t>57</a:t>
            </a:r>
            <a:r>
              <a:rPr lang="ja-JP" altLang="ja-JP" dirty="0">
                <a:latin typeface="メイリオ" panose="020B0604030504040204" pitchFamily="50" charset="-128"/>
                <a:ea typeface="メイリオ" panose="020B0604030504040204" pitchFamily="50" charset="-128"/>
              </a:rPr>
              <a:t>条に規定する者（高等学校入学資格者）を入所させるもの</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准看護師養成所</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調理師養成施設</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製菓衛生師養成施設</a:t>
            </a:r>
            <a:endParaRPr lang="en-US" altLang="ja-JP"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43481" y="950126"/>
            <a:ext cx="8435662" cy="400110"/>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次の①～⑤をすべて満たす必要があります。</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43481" y="6231136"/>
            <a:ext cx="8435662" cy="307777"/>
          </a:xfrm>
          <a:prstGeom prst="rect">
            <a:avLst/>
          </a:prstGeom>
          <a:noFill/>
        </p:spPr>
        <p:txBody>
          <a:bodyPr wrap="square" rtlCol="0">
            <a:spAutoFit/>
          </a:bodyPr>
          <a:lstStyle/>
          <a:p>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詳細は対象校へお問い合わせください。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26735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12</a:t>
            </a:fld>
            <a:endParaRPr kumimoji="1" lang="ja-JP" altLang="en-US" dirty="0"/>
          </a:p>
        </p:txBody>
      </p:sp>
      <p:sp>
        <p:nvSpPr>
          <p:cNvPr id="5" name="テキスト ボックス 4"/>
          <p:cNvSpPr txBox="1"/>
          <p:nvPr/>
        </p:nvSpPr>
        <p:spPr>
          <a:xfrm>
            <a:off x="443481" y="1219191"/>
            <a:ext cx="7893157" cy="3477875"/>
          </a:xfrm>
          <a:prstGeom prst="rect">
            <a:avLst/>
          </a:prstGeom>
          <a:noFill/>
        </p:spPr>
        <p:txBody>
          <a:bodyPr wrap="square" rtlCol="0">
            <a:spAutoFit/>
          </a:bodyPr>
          <a:lstStyle/>
          <a:p>
            <a:r>
              <a:rPr kumimoji="1" lang="ja-JP" altLang="en-US" sz="2000" b="1" dirty="0">
                <a:latin typeface="メイリオ" panose="020B0604030504040204" pitchFamily="50" charset="-128"/>
                <a:ea typeface="メイリオ" panose="020B0604030504040204" pitchFamily="50" charset="-128"/>
              </a:rPr>
              <a:t>②　生徒が日本国内に在住していること</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③　生徒が高校等を卒業または修了していないこと</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　　（修業年限が３年未満のものを除く）</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④　生徒が高校等に在学した期間が、通算して</a:t>
            </a:r>
            <a:r>
              <a:rPr kumimoji="1" lang="en-US" altLang="ja-JP" sz="2000" b="1" dirty="0">
                <a:latin typeface="メイリオ" panose="020B0604030504040204" pitchFamily="50" charset="-128"/>
                <a:ea typeface="メイリオ" panose="020B0604030504040204" pitchFamily="50" charset="-128"/>
              </a:rPr>
              <a:t>36</a:t>
            </a:r>
            <a:r>
              <a:rPr kumimoji="1" lang="ja-JP" altLang="en-US" sz="2000" b="1" dirty="0">
                <a:latin typeface="メイリオ" panose="020B0604030504040204" pitchFamily="50" charset="-128"/>
                <a:ea typeface="メイリオ" panose="020B0604030504040204" pitchFamily="50" charset="-128"/>
              </a:rPr>
              <a:t>月（通信制高校の　　</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　　場合は</a:t>
            </a:r>
            <a:r>
              <a:rPr kumimoji="1" lang="en-US" altLang="ja-JP" sz="2000" b="1" dirty="0">
                <a:latin typeface="メイリオ" panose="020B0604030504040204" pitchFamily="50" charset="-128"/>
                <a:ea typeface="メイリオ" panose="020B0604030504040204" pitchFamily="50" charset="-128"/>
              </a:rPr>
              <a:t>48</a:t>
            </a:r>
            <a:r>
              <a:rPr kumimoji="1" lang="ja-JP" altLang="en-US" sz="2000" b="1" dirty="0">
                <a:latin typeface="メイリオ" panose="020B0604030504040204" pitchFamily="50" charset="-128"/>
                <a:ea typeface="メイリオ" panose="020B0604030504040204" pitchFamily="50" charset="-128"/>
              </a:rPr>
              <a:t>月）を超えていないこと</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⑤　保護者全員の「課税標準額</a:t>
            </a:r>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６％－市町村民税の調整控除の</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　　額」の合算が就学支援金の基準額以上であること</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a:t>
            </a:r>
            <a:endParaRPr kumimoji="1" lang="en-US" altLang="ja-JP" sz="2000" b="1"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43481" y="226312"/>
            <a:ext cx="8071869"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（国）高校生等臨時支援金を受給するための要件</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62937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13</a:t>
            </a:fld>
            <a:endParaRPr kumimoji="1" lang="ja-JP" altLang="en-US" dirty="0"/>
          </a:p>
        </p:txBody>
      </p:sp>
      <p:sp>
        <p:nvSpPr>
          <p:cNvPr id="6" name="テキスト ボックス 5"/>
          <p:cNvSpPr txBox="1"/>
          <p:nvPr/>
        </p:nvSpPr>
        <p:spPr>
          <a:xfrm>
            <a:off x="443482" y="313994"/>
            <a:ext cx="6121220"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（国）高校生等臨時支援金の留意点</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43481" y="1222381"/>
            <a:ext cx="7893157" cy="2862322"/>
          </a:xfrm>
          <a:prstGeom prst="rect">
            <a:avLst/>
          </a:prstGeom>
          <a:noFill/>
        </p:spPr>
        <p:txBody>
          <a:bodyPr wrap="square" rtlCol="0">
            <a:spAutoFit/>
          </a:bodyPr>
          <a:lstStyle/>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支援の対象となるのは授業料のみです。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（その他の納付金については支援の対象外です。） </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毎月１日に在学している高校等の授業料に対して支給されます。 </a:t>
            </a:r>
          </a:p>
          <a:p>
            <a:pPr marL="342900" indent="-342900">
              <a:buFont typeface="Arial" panose="020B0604020202020204" pitchFamily="34" charset="0"/>
              <a:buChar char="•"/>
            </a:pPr>
            <a:endParaRPr lang="en-US" altLang="ja-JP"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支給期間は、最大で</a:t>
            </a:r>
            <a:r>
              <a:rPr lang="en-US" altLang="ja-JP" sz="2000" dirty="0">
                <a:latin typeface="メイリオ" panose="020B0604030504040204" pitchFamily="50" charset="-128"/>
                <a:ea typeface="メイリオ" panose="020B0604030504040204" pitchFamily="50" charset="-128"/>
              </a:rPr>
              <a:t>36</a:t>
            </a:r>
            <a:r>
              <a:rPr lang="ja-JP" altLang="en-US" sz="2000" dirty="0">
                <a:latin typeface="メイリオ" panose="020B0604030504040204" pitchFamily="50" charset="-128"/>
                <a:ea typeface="メイリオ" panose="020B0604030504040204" pitchFamily="50" charset="-128"/>
              </a:rPr>
              <a:t>月（通信制高校の場合は</a:t>
            </a:r>
            <a:r>
              <a:rPr lang="en-US" altLang="ja-JP" sz="2000" dirty="0">
                <a:latin typeface="メイリオ" panose="020B0604030504040204" pitchFamily="50" charset="-128"/>
                <a:ea typeface="メイリオ" panose="020B0604030504040204" pitchFamily="50" charset="-128"/>
              </a:rPr>
              <a:t>48</a:t>
            </a:r>
            <a:r>
              <a:rPr lang="ja-JP" altLang="en-US" sz="2000" dirty="0">
                <a:latin typeface="メイリオ" panose="020B0604030504040204" pitchFamily="50" charset="-128"/>
                <a:ea typeface="メイリオ" panose="020B0604030504040204" pitchFamily="50" charset="-128"/>
              </a:rPr>
              <a:t>月）です。 </a:t>
            </a:r>
          </a:p>
          <a:p>
            <a:pPr marL="342900" indent="-342900">
              <a:buFont typeface="Arial" panose="020B0604020202020204" pitchFamily="34" charset="0"/>
              <a:buChar char="•"/>
            </a:pPr>
            <a:endParaRPr lang="en-US" altLang="ja-JP"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単位制高校の場合は、年間</a:t>
            </a:r>
            <a:r>
              <a:rPr lang="en-US" altLang="ja-JP" sz="2000" dirty="0">
                <a:latin typeface="メイリオ" panose="020B0604030504040204" pitchFamily="50" charset="-128"/>
                <a:ea typeface="メイリオ" panose="020B0604030504040204" pitchFamily="50" charset="-128"/>
              </a:rPr>
              <a:t>24</a:t>
            </a:r>
            <a:r>
              <a:rPr lang="ja-JP" altLang="en-US" sz="2000" dirty="0">
                <a:latin typeface="メイリオ" panose="020B0604030504040204" pitchFamily="50" charset="-128"/>
                <a:ea typeface="メイリオ" panose="020B0604030504040204" pitchFamily="50" charset="-128"/>
              </a:rPr>
              <a:t>単位を上限に支給されます。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なお、授業料支援補助金は年間</a:t>
            </a:r>
            <a:r>
              <a:rPr lang="en-US" altLang="ja-JP" sz="2000" dirty="0">
                <a:latin typeface="メイリオ" panose="020B0604030504040204" pitchFamily="50" charset="-128"/>
                <a:ea typeface="メイリオ" panose="020B0604030504040204" pitchFamily="50" charset="-128"/>
              </a:rPr>
              <a:t>30</a:t>
            </a:r>
            <a:r>
              <a:rPr lang="ja-JP" altLang="en-US" sz="2000" dirty="0">
                <a:latin typeface="メイリオ" panose="020B0604030504040204" pitchFamily="50" charset="-128"/>
                <a:ea typeface="メイリオ" panose="020B0604030504040204" pitchFamily="50" charset="-128"/>
              </a:rPr>
              <a:t>単位を上限に支給されます。</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81478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latin typeface="メイリオ" panose="020B0604030504040204" pitchFamily="50" charset="-128"/>
                <a:ea typeface="メイリオ" panose="020B0604030504040204" pitchFamily="50" charset="-128"/>
              </a:rPr>
              <a:t>14</a:t>
            </a:fld>
            <a:endParaRPr kumimoji="1" lang="ja-JP" altLang="en-US"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443481" y="226312"/>
            <a:ext cx="7902029"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（府）授業料支援補助金を受給するための要件</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43481" y="1082826"/>
            <a:ext cx="8435662" cy="400110"/>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次の①～④をすべて満たす必要があります。</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04230" y="5030808"/>
            <a:ext cx="8435662" cy="1231106"/>
          </a:xfrm>
          <a:prstGeom prst="rect">
            <a:avLst/>
          </a:prstGeom>
          <a:noFill/>
        </p:spPr>
        <p:txBody>
          <a:bodyPr wrap="square" rtlCol="0">
            <a:spAutoFit/>
          </a:bodyPr>
          <a:lstStyle/>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「就学支援推進校」とは</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生徒の就学支援のために、授業料負担の軽減を図るとともに、学校の特色づくり、魅力づくりに積極的に取り組む学校です。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就学支援推進校の一覧は</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ページに記載しています。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85889" y="1577373"/>
            <a:ext cx="8554004" cy="3170099"/>
          </a:xfrm>
          <a:prstGeom prst="rect">
            <a:avLst/>
          </a:prstGeom>
          <a:noFill/>
        </p:spPr>
        <p:txBody>
          <a:bodyPr wrap="square" rtlCol="0">
            <a:spAutoFit/>
          </a:bodyPr>
          <a:lstStyle/>
          <a:p>
            <a:pPr marL="342900" indent="-342900">
              <a:buFont typeface="+mj-ea"/>
              <a:buAutoNum type="circleNumDbPlain"/>
            </a:pPr>
            <a:r>
              <a:rPr kumimoji="1" lang="ja-JP" altLang="en-US" sz="2000" b="1" dirty="0">
                <a:latin typeface="メイリオ" panose="020B0604030504040204" pitchFamily="50" charset="-128"/>
                <a:ea typeface="メイリオ" panose="020B0604030504040204" pitchFamily="50" charset="-128"/>
              </a:rPr>
              <a:t>国の就学支援金又は臨時支援金を受給していること</a:t>
            </a:r>
            <a:endParaRPr kumimoji="1" lang="en-US" altLang="ja-JP" sz="2000" b="1" dirty="0">
              <a:latin typeface="メイリオ" panose="020B0604030504040204" pitchFamily="50" charset="-128"/>
              <a:ea typeface="メイリオ" panose="020B0604030504040204" pitchFamily="50" charset="-128"/>
            </a:endParaRPr>
          </a:p>
          <a:p>
            <a:pPr marL="342900" indent="-342900">
              <a:buFont typeface="+mj-ea"/>
              <a:buAutoNum type="circleNumDbPlain"/>
            </a:pPr>
            <a:endParaRPr kumimoji="1" lang="en-US" altLang="ja-JP" sz="2000" b="1" dirty="0">
              <a:latin typeface="メイリオ" panose="020B0604030504040204" pitchFamily="50" charset="-128"/>
              <a:ea typeface="メイリオ" panose="020B0604030504040204" pitchFamily="50" charset="-128"/>
            </a:endParaRPr>
          </a:p>
          <a:p>
            <a:pPr marL="342900" indent="-342900">
              <a:buFont typeface="+mj-ea"/>
              <a:buAutoNum type="circleNumDbPlain"/>
            </a:pPr>
            <a:r>
              <a:rPr kumimoji="1" lang="ja-JP" altLang="en-US" sz="2000" b="1" u="sng" dirty="0">
                <a:latin typeface="メイリオ" panose="020B0604030504040204" pitchFamily="50" charset="-128"/>
                <a:ea typeface="メイリオ" panose="020B0604030504040204" pitchFamily="50" charset="-128"/>
              </a:rPr>
              <a:t>受給する年度の</a:t>
            </a:r>
            <a:r>
              <a:rPr kumimoji="1" lang="en-US" altLang="ja-JP" sz="2000" b="1" u="sng" dirty="0">
                <a:latin typeface="メイリオ" panose="020B0604030504040204" pitchFamily="50" charset="-128"/>
                <a:ea typeface="メイリオ" panose="020B0604030504040204" pitchFamily="50" charset="-128"/>
              </a:rPr>
              <a:t>10</a:t>
            </a:r>
            <a:r>
              <a:rPr kumimoji="1" lang="ja-JP" altLang="en-US" sz="2000" b="1" u="sng" dirty="0">
                <a:latin typeface="メイリオ" panose="020B0604030504040204" pitchFamily="50" charset="-128"/>
                <a:ea typeface="メイリオ" panose="020B0604030504040204" pitchFamily="50" charset="-128"/>
              </a:rPr>
              <a:t>月１日</a:t>
            </a:r>
            <a:r>
              <a:rPr kumimoji="1" lang="ja-JP" altLang="en-US" sz="2000" b="1" dirty="0">
                <a:latin typeface="メイリオ" panose="020B0604030504040204" pitchFamily="50" charset="-128"/>
                <a:ea typeface="メイリオ" panose="020B0604030504040204" pitchFamily="50" charset="-128"/>
              </a:rPr>
              <a:t>に、生徒と保護者全員が大阪府内に在住していること</a:t>
            </a:r>
            <a:endParaRPr kumimoji="1" lang="en-US" altLang="ja-JP" sz="2000" b="1" dirty="0">
              <a:latin typeface="メイリオ" panose="020B0604030504040204" pitchFamily="50" charset="-128"/>
              <a:ea typeface="メイリオ" panose="020B0604030504040204" pitchFamily="50" charset="-128"/>
            </a:endParaRPr>
          </a:p>
          <a:p>
            <a:pPr marL="342900" indent="-342900">
              <a:buFont typeface="+mj-ea"/>
              <a:buAutoNum type="circleNumDbPlain"/>
            </a:pPr>
            <a:endParaRPr kumimoji="1" lang="en-US" altLang="ja-JP" sz="2000" b="1" dirty="0">
              <a:latin typeface="メイリオ" panose="020B0604030504040204" pitchFamily="50" charset="-128"/>
              <a:ea typeface="メイリオ" panose="020B0604030504040204" pitchFamily="50" charset="-128"/>
            </a:endParaRPr>
          </a:p>
          <a:p>
            <a:pPr marL="342900" indent="-342900">
              <a:buFont typeface="+mj-ea"/>
              <a:buAutoNum type="circleNumDbPlain"/>
            </a:pPr>
            <a:r>
              <a:rPr kumimoji="1" lang="ja-JP" altLang="en-US" sz="2000" b="1" u="sng" dirty="0">
                <a:latin typeface="メイリオ" panose="020B0604030504040204" pitchFamily="50" charset="-128"/>
                <a:ea typeface="メイリオ" panose="020B0604030504040204" pitchFamily="50" charset="-128"/>
              </a:rPr>
              <a:t>受給する年度の</a:t>
            </a:r>
            <a:r>
              <a:rPr kumimoji="1" lang="en-US" altLang="ja-JP" sz="2000" b="1" u="sng" dirty="0">
                <a:latin typeface="メイリオ" panose="020B0604030504040204" pitchFamily="50" charset="-128"/>
                <a:ea typeface="メイリオ" panose="020B0604030504040204" pitchFamily="50" charset="-128"/>
              </a:rPr>
              <a:t>10</a:t>
            </a:r>
            <a:r>
              <a:rPr kumimoji="1" lang="ja-JP" altLang="en-US" sz="2000" b="1" u="sng" dirty="0">
                <a:latin typeface="メイリオ" panose="020B0604030504040204" pitchFamily="50" charset="-128"/>
                <a:ea typeface="メイリオ" panose="020B0604030504040204" pitchFamily="50" charset="-128"/>
              </a:rPr>
              <a:t>月１日</a:t>
            </a:r>
            <a:r>
              <a:rPr kumimoji="1" lang="ja-JP" altLang="en-US" sz="2000" b="1" dirty="0">
                <a:latin typeface="メイリオ" panose="020B0604030504040204" pitchFamily="50" charset="-128"/>
                <a:ea typeface="メイリオ" panose="020B0604030504040204" pitchFamily="50" charset="-128"/>
              </a:rPr>
              <a:t>に</a:t>
            </a:r>
            <a:r>
              <a:rPr kumimoji="1" lang="ja-JP" altLang="en-US" sz="2000" b="1" dirty="0">
                <a:solidFill>
                  <a:srgbClr val="FF0000"/>
                </a:solidFill>
                <a:latin typeface="メイリオ" panose="020B0604030504040204" pitchFamily="50" charset="-128"/>
                <a:ea typeface="メイリオ" panose="020B0604030504040204" pitchFamily="50" charset="-128"/>
              </a:rPr>
              <a:t>「</a:t>
            </a:r>
            <a:r>
              <a:rPr kumimoji="1" lang="ja-JP" altLang="en-US" sz="2000" b="1" u="dbl" dirty="0">
                <a:solidFill>
                  <a:srgbClr val="FF0000"/>
                </a:solidFill>
                <a:latin typeface="メイリオ" panose="020B0604030504040204" pitchFamily="50" charset="-128"/>
                <a:ea typeface="メイリオ" panose="020B0604030504040204" pitchFamily="50" charset="-128"/>
              </a:rPr>
              <a:t>就学支援推進校</a:t>
            </a:r>
            <a:r>
              <a:rPr kumimoji="1" lang="en-US" altLang="ja-JP" sz="2000" b="1" u="dbl" dirty="0">
                <a:solidFill>
                  <a:srgbClr val="FF0000"/>
                </a:solidFill>
                <a:latin typeface="メイリオ" panose="020B0604030504040204" pitchFamily="50" charset="-128"/>
                <a:ea typeface="メイリオ" panose="020B0604030504040204" pitchFamily="50" charset="-128"/>
              </a:rPr>
              <a:t>※</a:t>
            </a:r>
            <a:r>
              <a:rPr kumimoji="1" lang="ja-JP" altLang="en-US" sz="2000" b="1" dirty="0">
                <a:solidFill>
                  <a:srgbClr val="FF0000"/>
                </a:solidFill>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に在籍していること</a:t>
            </a:r>
            <a:endParaRPr kumimoji="1" lang="en-US" altLang="ja-JP" sz="2000" b="1" dirty="0">
              <a:latin typeface="メイリオ" panose="020B0604030504040204" pitchFamily="50" charset="-128"/>
              <a:ea typeface="メイリオ" panose="020B0604030504040204" pitchFamily="50" charset="-128"/>
            </a:endParaRPr>
          </a:p>
          <a:p>
            <a:pPr marL="342900" indent="-342900">
              <a:buFont typeface="+mj-ea"/>
              <a:buAutoNum type="circleNumDbPlain"/>
            </a:pPr>
            <a:endParaRPr kumimoji="1" lang="en-US" altLang="ja-JP" sz="2000" b="1" dirty="0">
              <a:latin typeface="メイリオ" panose="020B0604030504040204" pitchFamily="50" charset="-128"/>
              <a:ea typeface="メイリオ" panose="020B0604030504040204" pitchFamily="50" charset="-128"/>
            </a:endParaRPr>
          </a:p>
          <a:p>
            <a:pPr marL="342900" indent="-342900">
              <a:buFont typeface="+mj-ea"/>
              <a:buAutoNum type="circleNumDbPlain"/>
            </a:pPr>
            <a:r>
              <a:rPr kumimoji="1" lang="ja-JP" altLang="en-US" sz="2000" b="1" dirty="0">
                <a:latin typeface="メイリオ" panose="020B0604030504040204" pitchFamily="50" charset="-128"/>
                <a:ea typeface="メイリオ" panose="020B0604030504040204" pitchFamily="50" charset="-128"/>
              </a:rPr>
              <a:t>保護者全員の「課税標準額</a:t>
            </a:r>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６％－市町村民税の調整控除の額」の合算が基準額未満であること</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a:t>
            </a:r>
            <a:endParaRPr kumimoji="1" lang="en-US" altLang="ja-JP" sz="20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72606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15</a:t>
            </a:fld>
            <a:endParaRPr kumimoji="1" lang="ja-JP" altLang="en-US" dirty="0"/>
          </a:p>
        </p:txBody>
      </p:sp>
      <p:sp>
        <p:nvSpPr>
          <p:cNvPr id="3" name="テキスト ボックス 2"/>
          <p:cNvSpPr txBox="1"/>
          <p:nvPr/>
        </p:nvSpPr>
        <p:spPr>
          <a:xfrm>
            <a:off x="443481" y="313994"/>
            <a:ext cx="7438389"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（府）授業料支援補助金の</a:t>
            </a:r>
            <a:r>
              <a:rPr lang="ja-JP" altLang="en-US" sz="2800" b="1" u="wavyHeavy" dirty="0">
                <a:latin typeface="メイリオ" panose="020B0604030504040204" pitchFamily="50" charset="-128"/>
                <a:ea typeface="メイリオ" panose="020B0604030504040204" pitchFamily="50" charset="-128"/>
                <a:cs typeface="メイリオ" panose="020B0604030504040204" pitchFamily="50" charset="-128"/>
              </a:rPr>
              <a:t>多子世帯</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について</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43481" y="1264482"/>
            <a:ext cx="8071869" cy="4585871"/>
          </a:xfrm>
          <a:prstGeom prst="rect">
            <a:avLst/>
          </a:prstGeom>
          <a:noFill/>
        </p:spPr>
        <p:txBody>
          <a:bodyPr wrap="square" rtlCol="0">
            <a:spAutoFit/>
          </a:bodyPr>
          <a:lstStyle/>
          <a:p>
            <a:r>
              <a:rPr kumimoji="1" lang="ja-JP" altLang="en-US" sz="2000" b="1" dirty="0">
                <a:latin typeface="メイリオ" panose="020B0604030504040204" pitchFamily="50" charset="-128"/>
                <a:ea typeface="メイリオ" panose="020B0604030504040204" pitchFamily="50" charset="-128"/>
              </a:rPr>
              <a:t>多子世帯とは</a:t>
            </a:r>
            <a:r>
              <a:rPr kumimoji="1" lang="en-US" altLang="ja-JP" sz="2000" b="1" dirty="0">
                <a:latin typeface="メイリオ" panose="020B0604030504040204" pitchFamily="50" charset="-128"/>
                <a:ea typeface="メイリオ" panose="020B0604030504040204" pitchFamily="50" charset="-128"/>
              </a:rPr>
              <a:t>…</a:t>
            </a:r>
          </a:p>
          <a:p>
            <a:r>
              <a:rPr kumimoji="1" lang="ja-JP" altLang="en-US" sz="2000" dirty="0">
                <a:latin typeface="メイリオ" panose="020B0604030504040204" pitchFamily="50" charset="-128"/>
                <a:ea typeface="メイリオ" panose="020B0604030504040204" pitchFamily="50" charset="-128"/>
              </a:rPr>
              <a:t>　年収めやす</a:t>
            </a:r>
            <a:r>
              <a:rPr kumimoji="1" lang="en-US" altLang="ja-JP" sz="2000" dirty="0">
                <a:latin typeface="メイリオ" panose="020B0604030504040204" pitchFamily="50" charset="-128"/>
                <a:ea typeface="メイリオ" panose="020B0604030504040204" pitchFamily="50" charset="-128"/>
              </a:rPr>
              <a:t>590</a:t>
            </a:r>
            <a:r>
              <a:rPr kumimoji="1" lang="ja-JP" altLang="en-US" sz="2000" dirty="0">
                <a:latin typeface="メイリオ" panose="020B0604030504040204" pitchFamily="50" charset="-128"/>
                <a:ea typeface="メイリオ" panose="020B0604030504040204" pitchFamily="50" charset="-128"/>
              </a:rPr>
              <a:t>万円以上</a:t>
            </a:r>
            <a:r>
              <a:rPr kumimoji="1" lang="en-US" altLang="ja-JP" sz="2000" dirty="0">
                <a:latin typeface="メイリオ" panose="020B0604030504040204" pitchFamily="50" charset="-128"/>
                <a:ea typeface="メイリオ" panose="020B0604030504040204" pitchFamily="50" charset="-128"/>
              </a:rPr>
              <a:t>910</a:t>
            </a:r>
            <a:r>
              <a:rPr kumimoji="1" lang="ja-JP" altLang="en-US" sz="2000" dirty="0">
                <a:latin typeface="メイリオ" panose="020B0604030504040204" pitchFamily="50" charset="-128"/>
                <a:ea typeface="メイリオ" panose="020B0604030504040204" pitchFamily="50" charset="-128"/>
              </a:rPr>
              <a:t>万円未満（</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１）で、生徒本人を含めて２人以上の子どもを扶養する世帯については、</a:t>
            </a:r>
            <a:r>
              <a:rPr kumimoji="1" lang="ja-JP" altLang="en-US" sz="2000" u="wavyHeavy" dirty="0">
                <a:latin typeface="メイリオ" panose="020B0604030504040204" pitchFamily="50" charset="-128"/>
                <a:ea typeface="メイリオ" panose="020B0604030504040204" pitchFamily="50" charset="-128"/>
              </a:rPr>
              <a:t>「多子世帯」</a:t>
            </a:r>
            <a:r>
              <a:rPr kumimoji="1" lang="ja-JP" altLang="en-US" sz="2000" dirty="0">
                <a:latin typeface="メイリオ" panose="020B0604030504040204" pitchFamily="50" charset="-128"/>
                <a:ea typeface="メイリオ" panose="020B0604030504040204" pitchFamily="50" charset="-128"/>
              </a:rPr>
              <a:t>としてさらに手厚い支援を受けることができます</a:t>
            </a: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＜多子世帯の人数に含める子どもの要件＞</a:t>
            </a:r>
            <a:endParaRPr kumimoji="1" lang="en-US" altLang="ja-JP" sz="2000" dirty="0">
              <a:latin typeface="メイリオ" panose="020B0604030504040204" pitchFamily="50" charset="-128"/>
              <a:ea typeface="メイリオ" panose="020B0604030504040204" pitchFamily="50" charset="-128"/>
            </a:endParaRPr>
          </a:p>
          <a:p>
            <a:pPr marL="457200" indent="-457200">
              <a:buFont typeface="+mj-ea"/>
              <a:buAutoNum type="circleNumDbPlain"/>
            </a:pPr>
            <a:r>
              <a:rPr kumimoji="1" lang="ja-JP" altLang="en-US" sz="2000" dirty="0">
                <a:latin typeface="メイリオ" panose="020B0604030504040204" pitchFamily="50" charset="-128"/>
                <a:ea typeface="メイリオ" panose="020B0604030504040204" pitchFamily="50" charset="-128"/>
              </a:rPr>
              <a:t>生徒本人と同じ保護者に扶養されていること（</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２）</a:t>
            </a:r>
            <a:endParaRPr kumimoji="1" lang="en-US" altLang="ja-JP" sz="2000" dirty="0">
              <a:latin typeface="メイリオ" panose="020B0604030504040204" pitchFamily="50" charset="-128"/>
              <a:ea typeface="メイリオ" panose="020B0604030504040204" pitchFamily="50" charset="-128"/>
            </a:endParaRPr>
          </a:p>
          <a:p>
            <a:pPr marL="457200" indent="-457200">
              <a:buFont typeface="+mj-ea"/>
              <a:buAutoNum type="circleNumDbPlain"/>
            </a:pPr>
            <a:endParaRPr kumimoji="1" lang="en-US" altLang="ja-JP" sz="2000" dirty="0">
              <a:latin typeface="メイリオ" panose="020B0604030504040204" pitchFamily="50" charset="-128"/>
              <a:ea typeface="メイリオ" panose="020B0604030504040204" pitchFamily="50" charset="-128"/>
            </a:endParaRPr>
          </a:p>
          <a:p>
            <a:pPr marL="457200" indent="-457200">
              <a:buFont typeface="+mj-ea"/>
              <a:buAutoNum type="circleNumDbPlain"/>
            </a:pPr>
            <a:r>
              <a:rPr kumimoji="1" lang="en-US" altLang="ja-JP" sz="2000" dirty="0">
                <a:latin typeface="メイリオ" panose="020B0604030504040204" pitchFamily="50" charset="-128"/>
                <a:ea typeface="メイリオ" panose="020B0604030504040204" pitchFamily="50" charset="-128"/>
              </a:rPr>
              <a:t>19</a:t>
            </a:r>
            <a:r>
              <a:rPr kumimoji="1" lang="ja-JP" altLang="en-US" sz="2000" dirty="0">
                <a:latin typeface="メイリオ" panose="020B0604030504040204" pitchFamily="50" charset="-128"/>
                <a:ea typeface="メイリオ" panose="020B0604030504040204" pitchFamily="50" charset="-128"/>
              </a:rPr>
              <a:t>歳以上（</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３）である場合は、</a:t>
            </a:r>
            <a:r>
              <a:rPr kumimoji="1" lang="en-US" altLang="ja-JP" sz="2000" dirty="0">
                <a:latin typeface="メイリオ" panose="020B0604030504040204" pitchFamily="50" charset="-128"/>
                <a:ea typeface="メイリオ" panose="020B0604030504040204" pitchFamily="50" charset="-128"/>
              </a:rPr>
              <a:t>17</a:t>
            </a:r>
            <a:r>
              <a:rPr kumimoji="1" lang="ja-JP" altLang="en-US" sz="2000" dirty="0">
                <a:latin typeface="メイリオ" panose="020B0604030504040204" pitchFamily="50" charset="-128"/>
                <a:ea typeface="メイリオ" panose="020B0604030504040204" pitchFamily="50" charset="-128"/>
              </a:rPr>
              <a:t>ページに示す学校に在籍していること</a:t>
            </a:r>
            <a:endParaRPr kumimoji="1" lang="en-US" altLang="ja-JP" sz="2000" dirty="0">
              <a:latin typeface="メイリオ" panose="020B0604030504040204" pitchFamily="50" charset="-128"/>
              <a:ea typeface="メイリオ" panose="020B0604030504040204" pitchFamily="50" charset="-128"/>
            </a:endParaRPr>
          </a:p>
          <a:p>
            <a:endParaRPr kumimoji="1" lang="en-US" altLang="ja-JP" sz="2000"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１ 「課税標準額</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６％－市町村民税の調整控除の額」が</a:t>
            </a:r>
            <a:r>
              <a:rPr kumimoji="1" lang="en-US" altLang="ja-JP" dirty="0">
                <a:latin typeface="メイリオ" panose="020B0604030504040204" pitchFamily="50" charset="-128"/>
                <a:ea typeface="メイリオ" panose="020B0604030504040204" pitchFamily="50" charset="-128"/>
              </a:rPr>
              <a:t>154,500</a:t>
            </a:r>
            <a:r>
              <a:rPr kumimoji="1" lang="ja-JP" altLang="en-US" dirty="0">
                <a:latin typeface="メイリオ" panose="020B0604030504040204" pitchFamily="50" charset="-128"/>
                <a:ea typeface="メイリオ" panose="020B0604030504040204" pitchFamily="50" charset="-128"/>
              </a:rPr>
              <a:t>円以上</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304,200</a:t>
            </a:r>
            <a:r>
              <a:rPr kumimoji="1" lang="ja-JP" altLang="en-US" dirty="0">
                <a:latin typeface="メイリオ" panose="020B0604030504040204" pitchFamily="50" charset="-128"/>
                <a:ea typeface="メイリオ" panose="020B0604030504040204" pitchFamily="50" charset="-128"/>
              </a:rPr>
              <a:t>円未満（詳細は</a:t>
            </a:r>
            <a:r>
              <a:rPr kumimoji="1" lang="en-US" altLang="ja-JP" dirty="0">
                <a:latin typeface="メイリオ" panose="020B0604030504040204" pitchFamily="50" charset="-128"/>
                <a:ea typeface="メイリオ" panose="020B0604030504040204" pitchFamily="50" charset="-128"/>
              </a:rPr>
              <a:t>19</a:t>
            </a:r>
            <a:r>
              <a:rPr kumimoji="1" lang="ja-JP" altLang="en-US" dirty="0">
                <a:latin typeface="メイリオ" panose="020B0604030504040204" pitchFamily="50" charset="-128"/>
                <a:ea typeface="メイリオ" panose="020B0604030504040204" pitchFamily="50" charset="-128"/>
              </a:rPr>
              <a:t>ページ）</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２　健康保険証にて確認</a:t>
            </a:r>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３　令和７年度の場合、令和８年４月１日時点</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98041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16</a:t>
            </a:fld>
            <a:endParaRPr kumimoji="1" lang="ja-JP" altLang="en-US" dirty="0"/>
          </a:p>
        </p:txBody>
      </p:sp>
      <p:sp>
        <p:nvSpPr>
          <p:cNvPr id="4" name="テキスト ボックス 3"/>
          <p:cNvSpPr txBox="1"/>
          <p:nvPr/>
        </p:nvSpPr>
        <p:spPr>
          <a:xfrm>
            <a:off x="330746" y="979468"/>
            <a:ext cx="8512629" cy="5486117"/>
          </a:xfrm>
          <a:prstGeom prst="rect">
            <a:avLst/>
          </a:prstGeom>
          <a:noFill/>
        </p:spPr>
        <p:txBody>
          <a:bodyPr wrap="square" rtlCol="0">
            <a:spAutoFit/>
          </a:bodyPr>
          <a:lstStyle/>
          <a:p>
            <a:r>
              <a:rPr kumimoji="1" lang="en-US" altLang="ja-JP" sz="2400" b="1" dirty="0">
                <a:latin typeface="メイリオ" panose="020B0604030504040204" pitchFamily="50" charset="-128"/>
                <a:ea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rPr>
              <a:t>多子世帯の対象となる学校の範囲</a:t>
            </a:r>
            <a:r>
              <a:rPr kumimoji="1" lang="en-US" altLang="ja-JP" sz="2400" b="1" dirty="0">
                <a:latin typeface="メイリオ" panose="020B0604030504040204" pitchFamily="50" charset="-128"/>
                <a:ea typeface="メイリオ" panose="020B0604030504040204" pitchFamily="50" charset="-128"/>
              </a:rPr>
              <a:t>】</a:t>
            </a:r>
          </a:p>
          <a:p>
            <a:r>
              <a:rPr kumimoji="1" lang="en-US" altLang="ja-JP" sz="2000" dirty="0">
                <a:latin typeface="メイリオ" panose="020B0604030504040204" pitchFamily="50" charset="-128"/>
                <a:ea typeface="メイリオ" panose="020B0604030504040204" pitchFamily="50" charset="-128"/>
              </a:rPr>
              <a:t>19</a:t>
            </a:r>
            <a:r>
              <a:rPr kumimoji="1" lang="ja-JP" altLang="en-US" sz="2000" dirty="0">
                <a:latin typeface="メイリオ" panose="020B0604030504040204" pitchFamily="50" charset="-128"/>
                <a:ea typeface="メイリオ" panose="020B0604030504040204" pitchFamily="50" charset="-128"/>
              </a:rPr>
              <a:t>歳以上の子どもを人数に含める場合は、その子どもが以下の学校に在籍していることが必要です。</a:t>
            </a:r>
            <a:endParaRPr kumimoji="1" lang="en-US" altLang="ja-JP" sz="2000" dirty="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b="1" i="1" dirty="0">
                <a:latin typeface="メイリオ" panose="020B0604030504040204" pitchFamily="50" charset="-128"/>
                <a:ea typeface="メイリオ" panose="020B0604030504040204" pitchFamily="50" charset="-128"/>
              </a:rPr>
              <a:t>＜高校段階＞</a:t>
            </a:r>
            <a:r>
              <a:rPr kumimoji="1" lang="ja-JP" altLang="en-US" dirty="0">
                <a:latin typeface="メイリオ" panose="020B0604030504040204" pitchFamily="50" charset="-128"/>
                <a:ea typeface="メイリオ" panose="020B0604030504040204" pitchFamily="50" charset="-128"/>
              </a:rPr>
              <a:t>　就学支援金の支給対象となる以下の学校に通う生徒</a:t>
            </a:r>
          </a:p>
          <a:p>
            <a:r>
              <a:rPr kumimoji="1" lang="ja-JP" altLang="en-US" sz="1600" dirty="0">
                <a:latin typeface="メイリオ" panose="020B0604030504040204" pitchFamily="50" charset="-128"/>
                <a:ea typeface="メイリオ" panose="020B0604030504040204" pitchFamily="50" charset="-128"/>
              </a:rPr>
              <a:t>・国公私立高等学校、中等教育学校（後期課程）及び特別支援学校（高等部）</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（専攻科を含む。別科の生徒、科目履修生、聴講生は除く。）</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・公私立専修学校（高等課程）</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・国公私立高等専門学校（第１学年から第３学年までに限る）</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・「保健師助産師看護師法」に定める学校又は准看護師養成所（＊）</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・「調理師法」に基づく調理師養成施設（＊）</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・「製菓衛生師法」に基づく製菓衛生師養成施設（＊）</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・「理容師法」に基づく理容師養成施設（＊）</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・「美容師法」に基づく美容師養成施設（＊）</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・各種学校のうち一定の要件を満たす外国人学校（文部科学省告示で指定）</a:t>
            </a:r>
            <a:br>
              <a:rPr kumimoji="1" lang="ja-JP" altLang="en-US" sz="1600" dirty="0">
                <a:latin typeface="メイリオ" panose="020B0604030504040204" pitchFamily="50" charset="-128"/>
                <a:ea typeface="メイリオ" panose="020B0604030504040204" pitchFamily="50" charset="-128"/>
              </a:rPr>
            </a:br>
            <a:r>
              <a:rPr kumimoji="1" lang="ja-JP" altLang="en-US" sz="1600" dirty="0">
                <a:latin typeface="メイリオ" panose="020B0604030504040204" pitchFamily="50" charset="-128"/>
                <a:ea typeface="メイリオ" panose="020B0604030504040204" pitchFamily="50" charset="-128"/>
              </a:rPr>
              <a:t>（＊）専修学校一般課程又は各種学校の認可を受けている学校に限る</a:t>
            </a:r>
            <a:endParaRPr kumimoji="1" lang="en-US" altLang="ja-JP" sz="1600" dirty="0">
              <a:latin typeface="メイリオ" panose="020B0604030504040204" pitchFamily="50" charset="-128"/>
              <a:ea typeface="メイリオ" panose="020B0604030504040204" pitchFamily="50" charset="-128"/>
            </a:endParaRPr>
          </a:p>
          <a:p>
            <a:endParaRPr kumimoji="1" lang="en-US" altLang="ja-JP" sz="1200" b="1" dirty="0">
              <a:latin typeface="メイリオ" panose="020B0604030504040204" pitchFamily="50" charset="-128"/>
              <a:ea typeface="メイリオ" panose="020B0604030504040204" pitchFamily="50" charset="-128"/>
            </a:endParaRPr>
          </a:p>
          <a:p>
            <a:r>
              <a:rPr kumimoji="1" lang="ja-JP" altLang="en-US" b="1" dirty="0">
                <a:latin typeface="メイリオ" panose="020B0604030504040204" pitchFamily="50" charset="-128"/>
                <a:ea typeface="メイリオ" panose="020B0604030504040204" pitchFamily="50" charset="-128"/>
              </a:rPr>
              <a:t>＜大学段階＞</a:t>
            </a:r>
          </a:p>
          <a:p>
            <a:r>
              <a:rPr kumimoji="1" lang="ja-JP" altLang="en-US" dirty="0">
                <a:latin typeface="メイリオ" panose="020B0604030504040204" pitchFamily="50" charset="-128"/>
                <a:ea typeface="メイリオ" panose="020B0604030504040204" pitchFamily="50" charset="-128"/>
              </a:rPr>
              <a:t>学校教育法で定める大学、短期大学、高等専門学校、専修学校（専門課程）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浪人生については、高校卒業後１年間に限り人数に含めます。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大学院、海外の学校は対象外です。</a:t>
            </a:r>
          </a:p>
        </p:txBody>
      </p:sp>
      <p:sp>
        <p:nvSpPr>
          <p:cNvPr id="6" name="テキスト ボックス 5"/>
          <p:cNvSpPr txBox="1"/>
          <p:nvPr/>
        </p:nvSpPr>
        <p:spPr>
          <a:xfrm>
            <a:off x="330746" y="319724"/>
            <a:ext cx="7438389"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（府）授業料支援補助金の</a:t>
            </a:r>
            <a:r>
              <a:rPr lang="ja-JP" altLang="en-US" sz="2800" b="1" u="wavyHeavy" dirty="0">
                <a:latin typeface="メイリオ" panose="020B0604030504040204" pitchFamily="50" charset="-128"/>
                <a:ea typeface="メイリオ" panose="020B0604030504040204" pitchFamily="50" charset="-128"/>
                <a:cs typeface="メイリオ" panose="020B0604030504040204" pitchFamily="50" charset="-128"/>
              </a:rPr>
              <a:t>多子世帯</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について</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66217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17</a:t>
            </a:fld>
            <a:endParaRPr kumimoji="1" lang="ja-JP" altLang="en-US" dirty="0"/>
          </a:p>
        </p:txBody>
      </p:sp>
      <p:sp>
        <p:nvSpPr>
          <p:cNvPr id="6" name="テキスト ボックス 5"/>
          <p:cNvSpPr txBox="1"/>
          <p:nvPr/>
        </p:nvSpPr>
        <p:spPr>
          <a:xfrm>
            <a:off x="443481" y="313994"/>
            <a:ext cx="5731851"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（府）授業料支援補助金の留意点</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43481" y="1248916"/>
            <a:ext cx="8203214" cy="4093428"/>
          </a:xfrm>
          <a:prstGeom prst="rect">
            <a:avLst/>
          </a:prstGeom>
          <a:noFill/>
        </p:spPr>
        <p:txBody>
          <a:bodyPr wrap="square" rtlCol="0">
            <a:spAutoFit/>
          </a:bodyPr>
          <a:lstStyle/>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支援の対象となるのは、</a:t>
            </a:r>
            <a:r>
              <a:rPr lang="ja-JP" altLang="en-US" sz="2000" u="sng" dirty="0">
                <a:latin typeface="メイリオ" panose="020B0604030504040204" pitchFamily="50" charset="-128"/>
                <a:ea typeface="メイリオ" panose="020B0604030504040204" pitchFamily="50" charset="-128"/>
              </a:rPr>
              <a:t>授業料と全ての生徒が一律で納付するもの（施設整備費等）のみ</a:t>
            </a:r>
            <a:r>
              <a:rPr lang="ja-JP" altLang="en-US" sz="2000" dirty="0">
                <a:latin typeface="メイリオ" panose="020B0604030504040204" pitchFamily="50" charset="-128"/>
                <a:ea typeface="メイリオ" panose="020B0604030504040204" pitchFamily="50" charset="-128"/>
              </a:rPr>
              <a:t>です。 </a:t>
            </a:r>
            <a:endParaRPr lang="en-US" altLang="ja-JP"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endParaRPr lang="ja-JP" altLang="en-US"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u="sng" dirty="0">
                <a:latin typeface="メイリオ" panose="020B0604030504040204" pitchFamily="50" charset="-128"/>
                <a:ea typeface="メイリオ" panose="020B0604030504040204" pitchFamily="50" charset="-128"/>
              </a:rPr>
              <a:t>授業料支援補助金を受給するには、就学支援金を受給していることが必要です。</a:t>
            </a:r>
            <a:r>
              <a:rPr lang="ja-JP" altLang="en-US" sz="2000" dirty="0">
                <a:latin typeface="メイリオ" panose="020B0604030504040204" pitchFamily="50" charset="-128"/>
                <a:ea typeface="メイリオ" panose="020B0604030504040204" pitchFamily="50" charset="-128"/>
              </a:rPr>
              <a:t>授業料支援補助金のみを受給することはできません。 </a:t>
            </a:r>
          </a:p>
          <a:p>
            <a:pPr marL="342900" indent="-342900">
              <a:buFont typeface="Arial" panose="020B0604020202020204" pitchFamily="34" charset="0"/>
              <a:buChar char="•"/>
            </a:pPr>
            <a:endParaRPr lang="en-US" altLang="ja-JP"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保護者のうち１人が単身赴任により住民票を大阪府外に異動している場合で、勤務先が発行する証明書（辞令の写し等）により、会社の命令によりやむを得ず他府県に在住していることが確認できる場合は、補助対象となります。なお、会社の代表者や自営業の方が他府県に在住されている場合は、自らの意思で他府県に在住されていることになり「やむを得ず」とはいえないため、補助対象とはなりません。</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24639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18</a:t>
            </a:fld>
            <a:endParaRPr kumimoji="1" lang="ja-JP" altLang="en-US" dirty="0"/>
          </a:p>
        </p:txBody>
      </p:sp>
      <p:sp>
        <p:nvSpPr>
          <p:cNvPr id="3" name="テキスト ボックス 2"/>
          <p:cNvSpPr txBox="1"/>
          <p:nvPr/>
        </p:nvSpPr>
        <p:spPr>
          <a:xfrm>
            <a:off x="156412" y="301963"/>
            <a:ext cx="8795084"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（国）両制度・（府）授業料支援補助金の留意点（共通）</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67544" y="1212060"/>
            <a:ext cx="7893157" cy="4093428"/>
          </a:xfrm>
          <a:prstGeom prst="rect">
            <a:avLst/>
          </a:prstGeom>
          <a:noFill/>
        </p:spPr>
        <p:txBody>
          <a:bodyPr wrap="square" rtlCol="0">
            <a:spAutoFit/>
          </a:bodyPr>
          <a:lstStyle/>
          <a:p>
            <a:pPr marL="342900" indent="-342900">
              <a:buFont typeface="Arial" panose="020B0604020202020204" pitchFamily="34" charset="0"/>
              <a:buChar char="•"/>
            </a:pPr>
            <a:r>
              <a:rPr lang="ja-JP" altLang="en-US" sz="2000" b="1" u="sng" dirty="0">
                <a:latin typeface="メイリオ" panose="020B0604030504040204" pitchFamily="50" charset="-128"/>
                <a:ea typeface="メイリオ" panose="020B0604030504040204" pitchFamily="50" charset="-128"/>
              </a:rPr>
              <a:t>ここでの保護者とは、生徒の「親権者」を指します</a:t>
            </a:r>
            <a:r>
              <a:rPr lang="ja-JP" altLang="en-US" sz="2000" dirty="0">
                <a:latin typeface="メイリオ" panose="020B0604030504040204" pitchFamily="50" charset="-128"/>
                <a:ea typeface="メイリオ" panose="020B0604030504040204" pitchFamily="50" charset="-128"/>
              </a:rPr>
              <a:t>（生徒との同居、別居は問いません）。親権者がいない場合など、特別な事情がある場合は入学先の学校へご相談ください。 </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注意</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保護者（親権者）が再婚した場合に、再婚相手が生徒と</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養子縁組を行わないときは、その再婚相手は生徒の親権者と</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ならないため、ここでの保護者には該当しません。</a:t>
            </a:r>
            <a:endParaRPr lang="en-US" altLang="ja-JP"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endParaRPr lang="ja-JP" altLang="en-US"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u="sng" dirty="0">
                <a:latin typeface="メイリオ" panose="020B0604030504040204" pitchFamily="50" charset="-128"/>
                <a:ea typeface="メイリオ" panose="020B0604030504040204" pitchFamily="50" charset="-128"/>
              </a:rPr>
              <a:t>学校から生徒・保護者への振込の時期や方法は学校によって異なりますので、詳細は学校へご確認ください。</a:t>
            </a:r>
            <a:endParaRPr lang="en-US" altLang="ja-JP" sz="2000" u="sng"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endParaRPr lang="ja-JP" altLang="en-US" sz="2000" dirty="0">
              <a:latin typeface="メイリオ" panose="020B0604030504040204" pitchFamily="50" charset="-128"/>
              <a:ea typeface="メイリオ" panose="020B0604030504040204" pitchFamily="50" charset="-128"/>
            </a:endParaRPr>
          </a:p>
          <a:p>
            <a:pPr marL="342900" indent="-342900">
              <a:buFont typeface="Arial" panose="020B0604020202020204" pitchFamily="34" charset="0"/>
              <a:buChar char="•"/>
            </a:pPr>
            <a:r>
              <a:rPr lang="ja-JP" altLang="en-US" sz="2000" u="sng" dirty="0">
                <a:latin typeface="メイリオ" panose="020B0604030504040204" pitchFamily="50" charset="-128"/>
                <a:ea typeface="メイリオ" panose="020B0604030504040204" pitchFamily="50" charset="-128"/>
              </a:rPr>
              <a:t>支援の対象となる場合でも、授業料を一旦納付していただく必要がある場合があります。</a:t>
            </a:r>
            <a:r>
              <a:rPr lang="ja-JP" altLang="en-US" sz="2000" b="1" u="sng" dirty="0">
                <a:latin typeface="メイリオ" panose="020B0604030504040204" pitchFamily="50" charset="-128"/>
                <a:ea typeface="メイリオ" panose="020B0604030504040204" pitchFamily="50" charset="-128"/>
              </a:rPr>
              <a:t>一時的な授業料の納付が困難な場合は、学校へご相談ください。 </a:t>
            </a:r>
            <a:endParaRPr lang="en-US" altLang="ja-JP" sz="2000" b="1" u="sng"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76559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19</a:t>
            </a:fld>
            <a:endParaRPr kumimoji="1" lang="ja-JP" altLang="en-US" dirty="0"/>
          </a:p>
        </p:txBody>
      </p:sp>
      <p:sp>
        <p:nvSpPr>
          <p:cNvPr id="6" name="テキスト ボックス 5"/>
          <p:cNvSpPr txBox="1"/>
          <p:nvPr/>
        </p:nvSpPr>
        <p:spPr>
          <a:xfrm>
            <a:off x="156412" y="301963"/>
            <a:ext cx="8795084"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（国）両制度・（府）授業料支援補助金の留意点（共通）</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67544" y="1212060"/>
            <a:ext cx="7893157" cy="4093428"/>
          </a:xfrm>
          <a:prstGeom prst="rect">
            <a:avLst/>
          </a:prstGeom>
          <a:noFill/>
        </p:spPr>
        <p:txBody>
          <a:bodyPr wrap="square" rtlCol="0">
            <a:spAutoFit/>
          </a:bodyPr>
          <a:lstStyle/>
          <a:p>
            <a:pPr marL="342900" indent="-342900">
              <a:buFont typeface="Arial" panose="020B0604020202020204" pitchFamily="34" charset="0"/>
              <a:buChar char="•"/>
            </a:pPr>
            <a:r>
              <a:rPr lang="ja-JP" altLang="en-US" sz="2000" b="1" u="sng" dirty="0">
                <a:latin typeface="メイリオ" panose="020B0604030504040204" pitchFamily="50" charset="-128"/>
                <a:ea typeface="メイリオ" panose="020B0604030504040204" pitchFamily="50" charset="-128"/>
              </a:rPr>
              <a:t>市町村民税の賦課期日（１月１日）に保護者が海外に在住している場合</a:t>
            </a:r>
            <a:r>
              <a:rPr lang="ja-JP" altLang="en-US" sz="2000" dirty="0">
                <a:latin typeface="メイリオ" panose="020B0604030504040204" pitchFamily="50" charset="-128"/>
                <a:ea typeface="メイリオ" panose="020B0604030504040204" pitchFamily="50" charset="-128"/>
              </a:rPr>
              <a:t>の取扱いは下記のとおりです。</a:t>
            </a:r>
          </a:p>
          <a:p>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＜１月１日に保護者のうち一方が海外に在住している場合＞</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国内に在住している保護者のみの所得を確認し、その所得が基準額（年収めやす</a:t>
            </a:r>
            <a:r>
              <a:rPr lang="en-US" altLang="ja-JP" sz="2000" dirty="0">
                <a:latin typeface="メイリオ" panose="020B0604030504040204" pitchFamily="50" charset="-128"/>
                <a:ea typeface="メイリオ" panose="020B0604030504040204" pitchFamily="50" charset="-128"/>
              </a:rPr>
              <a:t>910</a:t>
            </a:r>
            <a:r>
              <a:rPr lang="ja-JP" altLang="en-US" sz="2000" dirty="0">
                <a:latin typeface="メイリオ" panose="020B0604030504040204" pitchFamily="50" charset="-128"/>
                <a:ea typeface="メイリオ" panose="020B0604030504040204" pitchFamily="50" charset="-128"/>
              </a:rPr>
              <a:t>万円）未満であれば、就学支援金の基礎額（月額</a:t>
            </a:r>
            <a:r>
              <a:rPr lang="en-US" altLang="ja-JP" sz="2000" dirty="0">
                <a:latin typeface="メイリオ" panose="020B0604030504040204" pitchFamily="50" charset="-128"/>
                <a:ea typeface="メイリオ" panose="020B0604030504040204" pitchFamily="50" charset="-128"/>
              </a:rPr>
              <a:t>9,900</a:t>
            </a:r>
            <a:r>
              <a:rPr lang="ja-JP" altLang="en-US" sz="2000" dirty="0">
                <a:latin typeface="メイリオ" panose="020B0604030504040204" pitchFamily="50" charset="-128"/>
                <a:ea typeface="メイリオ" panose="020B0604030504040204" pitchFamily="50" charset="-128"/>
              </a:rPr>
              <a:t>円）が、基準額以上であれば高校生等臨時支援金（月額</a:t>
            </a:r>
            <a:r>
              <a:rPr lang="en-US" altLang="ja-JP" sz="2000" dirty="0">
                <a:latin typeface="メイリオ" panose="020B0604030504040204" pitchFamily="50" charset="-128"/>
                <a:ea typeface="メイリオ" panose="020B0604030504040204" pitchFamily="50" charset="-128"/>
              </a:rPr>
              <a:t>9,900</a:t>
            </a:r>
            <a:r>
              <a:rPr lang="ja-JP" altLang="en-US" sz="2000" dirty="0">
                <a:latin typeface="メイリオ" panose="020B0604030504040204" pitchFamily="50" charset="-128"/>
                <a:ea typeface="メイリオ" panose="020B0604030504040204" pitchFamily="50" charset="-128"/>
              </a:rPr>
              <a:t>円）が支給されます。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就学支援金の加算金額と授業料支援補助金は支給対象外です。 </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＜１月１日に保護者全員が海外に在住している場合＞</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就学支援金の基礎額（月額</a:t>
            </a:r>
            <a:r>
              <a:rPr lang="en-US" altLang="ja-JP" sz="2000" dirty="0">
                <a:latin typeface="メイリオ" panose="020B0604030504040204" pitchFamily="50" charset="-128"/>
                <a:ea typeface="メイリオ" panose="020B0604030504040204" pitchFamily="50" charset="-128"/>
              </a:rPr>
              <a:t>9,900</a:t>
            </a:r>
            <a:r>
              <a:rPr lang="ja-JP" altLang="en-US" sz="2000" dirty="0">
                <a:latin typeface="メイリオ" panose="020B0604030504040204" pitchFamily="50" charset="-128"/>
                <a:ea typeface="メイリオ" panose="020B0604030504040204" pitchFamily="50" charset="-128"/>
              </a:rPr>
              <a:t>円）のみ支給されます。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就学支援金の加算金額と授業料支援補助金は支給対象外です。</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48287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910463"/>
            <a:ext cx="9144000" cy="646331"/>
          </a:xfrm>
          <a:prstGeom prst="rect">
            <a:avLst/>
          </a:prstGeom>
          <a:noFill/>
        </p:spPr>
        <p:txBody>
          <a:bodyPr wrap="square" rtlCol="0">
            <a:spAutoFit/>
          </a:bodyPr>
          <a:lstStyle/>
          <a:p>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授業料無償化制度の趣旨</a:t>
            </a:r>
          </a:p>
        </p:txBody>
      </p:sp>
      <p:grpSp>
        <p:nvGrpSpPr>
          <p:cNvPr id="9" name="グループ化 8"/>
          <p:cNvGrpSpPr/>
          <p:nvPr/>
        </p:nvGrpSpPr>
        <p:grpSpPr>
          <a:xfrm>
            <a:off x="-36512" y="2349000"/>
            <a:ext cx="9180000" cy="1080000"/>
            <a:chOff x="-18000" y="1916952"/>
            <a:chExt cx="9180000" cy="1080000"/>
          </a:xfrm>
        </p:grpSpPr>
        <p:sp>
          <p:nvSpPr>
            <p:cNvPr id="5" name="正方形/長方形 4"/>
            <p:cNvSpPr/>
            <p:nvPr/>
          </p:nvSpPr>
          <p:spPr>
            <a:xfrm>
              <a:off x="-18000" y="1916952"/>
              <a:ext cx="9180000" cy="108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7" name="テキスト ボックス 6"/>
            <p:cNvSpPr txBox="1"/>
            <p:nvPr/>
          </p:nvSpPr>
          <p:spPr>
            <a:xfrm>
              <a:off x="0" y="2060848"/>
              <a:ext cx="9144000" cy="707886"/>
            </a:xfrm>
            <a:prstGeom prst="rect">
              <a:avLst/>
            </a:prstGeom>
            <a:noFill/>
          </p:spPr>
          <p:txBody>
            <a:bodyPr wrap="square" rtlCol="0">
              <a:spAutoFit/>
            </a:bodyPr>
            <a:lstStyle/>
            <a:p>
              <a:pPr algn="ctr"/>
              <a:r>
                <a:rPr lang="ja-JP" altLang="en-US" sz="4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１．自由に学校選択できる機会の保障</a:t>
              </a:r>
            </a:p>
          </p:txBody>
        </p:sp>
      </p:grpSp>
      <p:grpSp>
        <p:nvGrpSpPr>
          <p:cNvPr id="3" name="グループ化 2"/>
          <p:cNvGrpSpPr/>
          <p:nvPr/>
        </p:nvGrpSpPr>
        <p:grpSpPr>
          <a:xfrm>
            <a:off x="2" y="4149077"/>
            <a:ext cx="9199115" cy="1452116"/>
            <a:chOff x="0" y="4365224"/>
            <a:chExt cx="9199115" cy="1149721"/>
          </a:xfrm>
        </p:grpSpPr>
        <p:sp>
          <p:nvSpPr>
            <p:cNvPr id="6" name="正方形/長方形 5"/>
            <p:cNvSpPr/>
            <p:nvPr/>
          </p:nvSpPr>
          <p:spPr>
            <a:xfrm>
              <a:off x="0" y="4365224"/>
              <a:ext cx="9180000" cy="1080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8" name="テキスト ボックス 7"/>
            <p:cNvSpPr txBox="1"/>
            <p:nvPr/>
          </p:nvSpPr>
          <p:spPr>
            <a:xfrm>
              <a:off x="55115" y="4467105"/>
              <a:ext cx="9144000" cy="1047840"/>
            </a:xfrm>
            <a:prstGeom prst="rect">
              <a:avLst/>
            </a:prstGeom>
            <a:noFill/>
          </p:spPr>
          <p:txBody>
            <a:bodyPr wrap="square" rtlCol="0">
              <a:spAutoFit/>
            </a:bodyPr>
            <a:lstStyle/>
            <a:p>
              <a:r>
                <a:rPr lang="ja-JP" altLang="en-US" sz="4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２．公私の切磋琢磨による大阪の</a:t>
              </a:r>
              <a:endParaRPr lang="en-US" altLang="ja-JP" sz="4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4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教育力の向上</a:t>
              </a:r>
            </a:p>
          </p:txBody>
        </p:sp>
      </p:grpSp>
      <p:sp>
        <p:nvSpPr>
          <p:cNvPr id="2" name="スライド番号プレースホルダー 1"/>
          <p:cNvSpPr>
            <a:spLocks noGrp="1"/>
          </p:cNvSpPr>
          <p:nvPr>
            <p:ph type="sldNum" sz="quarter" idx="12"/>
          </p:nvPr>
        </p:nvSpPr>
        <p:spPr/>
        <p:txBody>
          <a:bodyPr/>
          <a:lstStyle/>
          <a:p>
            <a:fld id="{11015849-62B4-4233-8A5D-5B9E5FDF0546}" type="slidenum">
              <a:rPr kumimoji="1" lang="ja-JP" altLang="en-US" smtClean="0"/>
              <a:t>2</a:t>
            </a:fld>
            <a:endParaRPr kumimoji="1" lang="ja-JP" altLang="en-US" dirty="0"/>
          </a:p>
        </p:txBody>
      </p:sp>
    </p:spTree>
    <p:extLst>
      <p:ext uri="{BB962C8B-B14F-4D97-AF65-F5344CB8AC3E}">
        <p14:creationId xmlns:p14="http://schemas.microsoft.com/office/powerpoint/2010/main" val="3326597125"/>
      </p:ext>
    </p:extLst>
  </p:cSld>
  <p:clrMapOvr>
    <a:masterClrMapping/>
  </p:clrMapOvr>
  <mc:AlternateContent xmlns:mc="http://schemas.openxmlformats.org/markup-compatibility/2006" xmlns:p14="http://schemas.microsoft.com/office/powerpoint/2010/main">
    <mc:Choice Requires="p14">
      <p:transition p14:dur="0" advTm="25000"/>
    </mc:Choice>
    <mc:Fallback xmlns="">
      <p:transition advTm="25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1015849-62B4-4233-8A5D-5B9E5FDF0546}" type="slidenum">
              <a:rPr kumimoji="1" lang="ja-JP" altLang="en-US" smtClean="0"/>
              <a:t>20</a:t>
            </a:fld>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481" y="863576"/>
            <a:ext cx="8183563" cy="4924426"/>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904502" y="5901233"/>
            <a:ext cx="7340080" cy="584775"/>
          </a:xfrm>
          <a:prstGeom prst="rect">
            <a:avLst/>
          </a:prstGeom>
          <a:noFill/>
        </p:spPr>
        <p:txBody>
          <a:bodyPr wrap="square" rtlCol="0">
            <a:spAutoFit/>
          </a:bodyPr>
          <a:lstStyle/>
          <a:p>
            <a:r>
              <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保護者について特別な事情がある場合、その状況を確認するために、</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別途書類を提出いただく場合があります。</a:t>
            </a:r>
          </a:p>
        </p:txBody>
      </p:sp>
      <p:sp>
        <p:nvSpPr>
          <p:cNvPr id="6" name="テキスト ボックス 5"/>
          <p:cNvSpPr txBox="1"/>
          <p:nvPr/>
        </p:nvSpPr>
        <p:spPr>
          <a:xfrm>
            <a:off x="443481" y="226312"/>
            <a:ext cx="7186044"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所得確認</a:t>
            </a:r>
            <a:r>
              <a:rPr kumimoji="1"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の対象となる保護者等について</a:t>
            </a:r>
          </a:p>
        </p:txBody>
      </p:sp>
    </p:spTree>
    <p:extLst>
      <p:ext uri="{BB962C8B-B14F-4D97-AF65-F5344CB8AC3E}">
        <p14:creationId xmlns:p14="http://schemas.microsoft.com/office/powerpoint/2010/main" val="3661525359"/>
      </p:ext>
    </p:extLst>
  </p:cSld>
  <p:clrMapOvr>
    <a:masterClrMapping/>
  </p:clrMapOvr>
  <mc:AlternateContent xmlns:mc="http://schemas.openxmlformats.org/markup-compatibility/2006" xmlns:p14="http://schemas.microsoft.com/office/powerpoint/2010/main">
    <mc:Choice Requires="p14">
      <p:transition p14:dur="0" advTm="44000"/>
    </mc:Choice>
    <mc:Fallback xmlns="">
      <p:transition advTm="4400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503032" y="6452683"/>
            <a:ext cx="2057400" cy="365125"/>
          </a:xfrm>
        </p:spPr>
        <p:txBody>
          <a:bodyPr/>
          <a:lstStyle/>
          <a:p>
            <a:fld id="{32410FB8-7D56-4521-B7C9-646F1D1E3BCE}" type="slidenum">
              <a:rPr kumimoji="1" lang="ja-JP" altLang="en-US" smtClean="0">
                <a:latin typeface="メイリオ" panose="020B0604030504040204" pitchFamily="50" charset="-128"/>
                <a:ea typeface="メイリオ" panose="020B0604030504040204" pitchFamily="50" charset="-128"/>
              </a:rPr>
              <a:t>21</a:t>
            </a:fld>
            <a:endParaRPr kumimoji="1" lang="ja-JP" altLang="en-US"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443481" y="226312"/>
            <a:ext cx="3123967"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所得判定について</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352311" y="822906"/>
            <a:ext cx="7635458" cy="646331"/>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就学支援金、高校生等臨時支援金及び授業料支援補助金の支給額は、</a:t>
            </a:r>
            <a:endParaRPr lang="en-US" altLang="ja-JP" dirty="0">
              <a:latin typeface="メイリオ" panose="020B0604030504040204" pitchFamily="50" charset="-128"/>
              <a:ea typeface="メイリオ" panose="020B0604030504040204" pitchFamily="50" charset="-128"/>
            </a:endParaRPr>
          </a:p>
          <a:p>
            <a:r>
              <a:rPr lang="ja-JP" altLang="en-US" u="sng" dirty="0">
                <a:latin typeface="メイリオ" panose="020B0604030504040204" pitchFamily="50" charset="-128"/>
                <a:ea typeface="メイリオ" panose="020B0604030504040204" pitchFamily="50" charset="-128"/>
              </a:rPr>
              <a:t>年収ではなく次の税情報をもとに決まります。</a:t>
            </a:r>
            <a:endParaRPr lang="en-US" altLang="ja-JP" sz="1600" u="sng"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499845" y="1497258"/>
            <a:ext cx="7828348"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2400" b="1" dirty="0">
                <a:latin typeface="メイリオ" panose="020B0604030504040204" pitchFamily="50" charset="-128"/>
                <a:ea typeface="メイリオ" panose="020B0604030504040204" pitchFamily="50" charset="-128"/>
              </a:rPr>
              <a:t>課税標準額　</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６％　－　市町村民税の調整控除の額</a:t>
            </a:r>
          </a:p>
        </p:txBody>
      </p:sp>
      <p:grpSp>
        <p:nvGrpSpPr>
          <p:cNvPr id="11" name="グループ化 10"/>
          <p:cNvGrpSpPr/>
          <p:nvPr/>
        </p:nvGrpSpPr>
        <p:grpSpPr>
          <a:xfrm>
            <a:off x="435317" y="3738178"/>
            <a:ext cx="8285964" cy="2637596"/>
            <a:chOff x="443481" y="3466046"/>
            <a:chExt cx="8285964" cy="2637596"/>
          </a:xfrm>
        </p:grpSpPr>
        <p:graphicFrame>
          <p:nvGraphicFramePr>
            <p:cNvPr id="6" name="コンテンツ プレースホルダー 20"/>
            <p:cNvGraphicFramePr>
              <a:graphicFrameLocks/>
            </p:cNvGraphicFramePr>
            <p:nvPr>
              <p:extLst>
                <p:ext uri="{D42A27DB-BD31-4B8C-83A1-F6EECF244321}">
                  <p14:modId xmlns:p14="http://schemas.microsoft.com/office/powerpoint/2010/main" val="2475996190"/>
                </p:ext>
              </p:extLst>
            </p:nvPr>
          </p:nvGraphicFramePr>
          <p:xfrm>
            <a:off x="499845" y="3466046"/>
            <a:ext cx="8229600" cy="457200"/>
          </p:xfrm>
          <a:graphic>
            <a:graphicData uri="http://schemas.openxmlformats.org/drawingml/2006/table">
              <a:tbl>
                <a:tblPr firstRow="1" bandRow="1">
                  <a:tableStyleId>{5C22544A-7EE6-4342-B048-85BDC9FD1C3A}</a:tableStyleId>
                </a:tblPr>
                <a:tblGrid>
                  <a:gridCol w="3022675">
                    <a:extLst>
                      <a:ext uri="{9D8B030D-6E8A-4147-A177-3AD203B41FA5}">
                        <a16:colId xmlns:a16="http://schemas.microsoft.com/office/drawing/2014/main" val="4281643532"/>
                      </a:ext>
                    </a:extLst>
                  </a:gridCol>
                  <a:gridCol w="5206925">
                    <a:extLst>
                      <a:ext uri="{9D8B030D-6E8A-4147-A177-3AD203B41FA5}">
                        <a16:colId xmlns:a16="http://schemas.microsoft.com/office/drawing/2014/main" val="842490261"/>
                      </a:ext>
                    </a:extLst>
                  </a:gridCol>
                </a:tblGrid>
                <a:tr h="370840">
                  <a:tc>
                    <a:txBody>
                      <a:bodyPr/>
                      <a:lstStyle/>
                      <a:p>
                        <a:pPr algn="ctr"/>
                        <a:r>
                          <a:rPr kumimoji="1" lang="ja-JP" altLang="en-US" sz="2400" dirty="0">
                            <a:latin typeface="メイリオ" panose="020B0604030504040204" pitchFamily="50" charset="-128"/>
                            <a:ea typeface="メイリオ" panose="020B0604030504040204" pitchFamily="50" charset="-128"/>
                          </a:rPr>
                          <a:t>令和７年４月～６月</a:t>
                        </a:r>
                      </a:p>
                    </a:txBody>
                    <a:tcPr/>
                  </a:tc>
                  <a:tc>
                    <a:txBody>
                      <a:bodyPr/>
                      <a:lstStyle/>
                      <a:p>
                        <a:pPr algn="ctr"/>
                        <a:r>
                          <a:rPr kumimoji="1" lang="ja-JP" altLang="en-US" sz="2400" dirty="0">
                            <a:latin typeface="メイリオ" panose="020B0604030504040204" pitchFamily="50" charset="-128"/>
                            <a:ea typeface="メイリオ" panose="020B0604030504040204" pitchFamily="50" charset="-128"/>
                          </a:rPr>
                          <a:t>令和７年７月～令和</a:t>
                        </a:r>
                        <a:r>
                          <a:rPr kumimoji="1" lang="en-US" altLang="ja-JP" sz="2400" dirty="0">
                            <a:latin typeface="メイリオ" panose="020B0604030504040204" pitchFamily="50" charset="-128"/>
                            <a:ea typeface="メイリオ" panose="020B0604030504040204" pitchFamily="50" charset="-128"/>
                          </a:rPr>
                          <a:t>8</a:t>
                        </a:r>
                        <a:r>
                          <a:rPr kumimoji="1" lang="ja-JP" altLang="en-US" sz="2400" dirty="0">
                            <a:latin typeface="メイリオ" panose="020B0604030504040204" pitchFamily="50" charset="-128"/>
                            <a:ea typeface="メイリオ" panose="020B0604030504040204" pitchFamily="50" charset="-128"/>
                          </a:rPr>
                          <a:t>年３月</a:t>
                        </a:r>
                      </a:p>
                    </a:txBody>
                    <a:tcPr>
                      <a:solidFill>
                        <a:schemeClr val="accent2"/>
                      </a:solidFill>
                    </a:tcPr>
                  </a:tc>
                  <a:extLst>
                    <a:ext uri="{0D108BD9-81ED-4DB2-BD59-A6C34878D82A}">
                      <a16:rowId xmlns:a16="http://schemas.microsoft.com/office/drawing/2014/main" val="2126271606"/>
                    </a:ext>
                  </a:extLst>
                </a:tr>
              </a:tbl>
            </a:graphicData>
          </a:graphic>
        </p:graphicFrame>
        <p:sp>
          <p:nvSpPr>
            <p:cNvPr id="7" name="下矢印 6"/>
            <p:cNvSpPr/>
            <p:nvPr/>
          </p:nvSpPr>
          <p:spPr>
            <a:xfrm>
              <a:off x="1630658" y="4067674"/>
              <a:ext cx="57606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8" name="下矢印 7"/>
            <p:cNvSpPr/>
            <p:nvPr/>
          </p:nvSpPr>
          <p:spPr>
            <a:xfrm>
              <a:off x="5720641" y="4067495"/>
              <a:ext cx="576064" cy="50405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9" name="角丸四角形 8"/>
            <p:cNvSpPr/>
            <p:nvPr/>
          </p:nvSpPr>
          <p:spPr>
            <a:xfrm>
              <a:off x="443481" y="4675791"/>
              <a:ext cx="2950418" cy="14278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保護者全員の</a:t>
              </a:r>
              <a:endParaRPr kumimoji="1" lang="en-US" altLang="ja-JP" sz="1600" b="1" dirty="0">
                <a:latin typeface="メイリオ" panose="020B0604030504040204" pitchFamily="50" charset="-128"/>
                <a:ea typeface="メイリオ" panose="020B0604030504040204" pitchFamily="50" charset="-128"/>
              </a:endParaRPr>
            </a:p>
            <a:p>
              <a:pPr algn="ctr"/>
              <a:r>
                <a:rPr kumimoji="1" lang="ja-JP" altLang="en-US" sz="1600" b="1" dirty="0">
                  <a:latin typeface="メイリオ" panose="020B0604030504040204" pitchFamily="50" charset="-128"/>
                  <a:ea typeface="メイリオ" panose="020B0604030504040204" pitchFamily="50" charset="-128"/>
                </a:rPr>
                <a:t>前年度（令和６年度</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）の</a:t>
              </a:r>
              <a:endParaRPr kumimoji="1" lang="en-US" altLang="ja-JP" sz="1600" b="1" dirty="0">
                <a:latin typeface="メイリオ" panose="020B0604030504040204" pitchFamily="50" charset="-128"/>
                <a:ea typeface="メイリオ" panose="020B0604030504040204" pitchFamily="50" charset="-128"/>
              </a:endParaRPr>
            </a:p>
            <a:p>
              <a:pPr algn="ctr"/>
              <a:r>
                <a:rPr kumimoji="1" lang="ja-JP" altLang="en-US" sz="1600" b="1" dirty="0">
                  <a:latin typeface="メイリオ" panose="020B0604030504040204" pitchFamily="50" charset="-128"/>
                  <a:ea typeface="メイリオ" panose="020B0604030504040204" pitchFamily="50" charset="-128"/>
                </a:rPr>
                <a:t>課税額で所得判定</a:t>
              </a:r>
              <a:endParaRPr kumimoji="1" lang="en-US" altLang="ja-JP" sz="1600" b="1" dirty="0">
                <a:latin typeface="メイリオ" panose="020B0604030504040204" pitchFamily="50" charset="-128"/>
                <a:ea typeface="メイリオ" panose="020B0604030504040204" pitchFamily="50" charset="-128"/>
              </a:endParaRPr>
            </a:p>
            <a:p>
              <a:pPr algn="ctr"/>
              <a:r>
                <a:rPr kumimoji="1" lang="en-US" altLang="ja-JP" sz="1400" b="1" dirty="0">
                  <a:latin typeface="メイリオ" panose="020B0604030504040204" pitchFamily="50" charset="-128"/>
                  <a:ea typeface="メイリオ" panose="020B0604030504040204" pitchFamily="50" charset="-128"/>
                </a:rPr>
                <a:t>※2023.1.1</a:t>
              </a:r>
              <a:r>
                <a:rPr kumimoji="1" lang="ja-JP" altLang="en-US" sz="1400" b="1" dirty="0">
                  <a:latin typeface="メイリオ" panose="020B0604030504040204" pitchFamily="50" charset="-128"/>
                  <a:ea typeface="メイリオ" panose="020B0604030504040204" pitchFamily="50" charset="-128"/>
                </a:rPr>
                <a:t>～</a:t>
              </a:r>
              <a:r>
                <a:rPr kumimoji="1" lang="en-US" altLang="ja-JP" sz="1400" b="1" dirty="0">
                  <a:latin typeface="メイリオ" panose="020B0604030504040204" pitchFamily="50" charset="-128"/>
                  <a:ea typeface="メイリオ" panose="020B0604030504040204" pitchFamily="50" charset="-128"/>
                </a:rPr>
                <a:t>2023.12.31</a:t>
              </a:r>
              <a:r>
                <a:rPr kumimoji="1" lang="ja-JP" altLang="en-US" sz="1400" b="1" dirty="0">
                  <a:latin typeface="メイリオ" panose="020B0604030504040204" pitchFamily="50" charset="-128"/>
                  <a:ea typeface="メイリオ" panose="020B0604030504040204" pitchFamily="50" charset="-128"/>
                </a:rPr>
                <a:t>の収入に係る課税</a:t>
              </a:r>
            </a:p>
          </p:txBody>
        </p:sp>
        <p:sp>
          <p:nvSpPr>
            <p:cNvPr id="10" name="角丸四角形 9"/>
            <p:cNvSpPr/>
            <p:nvPr/>
          </p:nvSpPr>
          <p:spPr>
            <a:xfrm>
              <a:off x="3689152" y="4675793"/>
              <a:ext cx="4639041" cy="142784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保護者全員の</a:t>
              </a:r>
              <a:endParaRPr kumimoji="1" lang="en-US" altLang="ja-JP" sz="1600" b="1" dirty="0">
                <a:latin typeface="メイリオ" panose="020B0604030504040204" pitchFamily="50" charset="-128"/>
                <a:ea typeface="メイリオ" panose="020B0604030504040204" pitchFamily="50" charset="-128"/>
              </a:endParaRPr>
            </a:p>
            <a:p>
              <a:pPr algn="ctr"/>
              <a:r>
                <a:rPr kumimoji="1" lang="ja-JP" altLang="en-US" sz="1600" b="1" dirty="0">
                  <a:latin typeface="メイリオ" panose="020B0604030504040204" pitchFamily="50" charset="-128"/>
                  <a:ea typeface="メイリオ" panose="020B0604030504040204" pitchFamily="50" charset="-128"/>
                </a:rPr>
                <a:t>当該年度（令和７年度</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）の</a:t>
              </a:r>
              <a:endParaRPr kumimoji="1"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課税額で所得判定</a:t>
              </a:r>
              <a:endParaRPr lang="en-US" altLang="ja-JP" sz="1600" b="1" dirty="0">
                <a:latin typeface="メイリオ" panose="020B0604030504040204" pitchFamily="50" charset="-128"/>
                <a:ea typeface="メイリオ" panose="020B0604030504040204" pitchFamily="50" charset="-128"/>
              </a:endParaRPr>
            </a:p>
            <a:p>
              <a:pPr algn="ctr"/>
              <a:r>
                <a:rPr kumimoji="1" lang="en-US" altLang="ja-JP" sz="1400" b="1" dirty="0">
                  <a:latin typeface="メイリオ" panose="020B0604030504040204" pitchFamily="50" charset="-128"/>
                  <a:ea typeface="メイリオ" panose="020B0604030504040204" pitchFamily="50" charset="-128"/>
                </a:rPr>
                <a:t>※2024.1.1</a:t>
              </a:r>
              <a:r>
                <a:rPr kumimoji="1" lang="ja-JP" altLang="en-US" sz="1400" b="1" dirty="0">
                  <a:latin typeface="メイリオ" panose="020B0604030504040204" pitchFamily="50" charset="-128"/>
                  <a:ea typeface="メイリオ" panose="020B0604030504040204" pitchFamily="50" charset="-128"/>
                </a:rPr>
                <a:t>～</a:t>
              </a:r>
              <a:r>
                <a:rPr kumimoji="1" lang="en-US" altLang="ja-JP" sz="1400" b="1" dirty="0">
                  <a:latin typeface="メイリオ" panose="020B0604030504040204" pitchFamily="50" charset="-128"/>
                  <a:ea typeface="メイリオ" panose="020B0604030504040204" pitchFamily="50" charset="-128"/>
                </a:rPr>
                <a:t>2024.12.31</a:t>
              </a:r>
              <a:r>
                <a:rPr kumimoji="1" lang="ja-JP" altLang="en-US" sz="1400" b="1" dirty="0">
                  <a:latin typeface="メイリオ" panose="020B0604030504040204" pitchFamily="50" charset="-128"/>
                  <a:ea typeface="メイリオ" panose="020B0604030504040204" pitchFamily="50" charset="-128"/>
                </a:rPr>
                <a:t>の収入に係る課税</a:t>
              </a:r>
            </a:p>
          </p:txBody>
        </p:sp>
      </p:grpSp>
      <p:sp>
        <p:nvSpPr>
          <p:cNvPr id="13" name="テキスト ボックス 12"/>
          <p:cNvSpPr txBox="1"/>
          <p:nvPr/>
        </p:nvSpPr>
        <p:spPr>
          <a:xfrm>
            <a:off x="344308" y="2017589"/>
            <a:ext cx="8540675" cy="1015663"/>
          </a:xfrm>
          <a:prstGeom prst="rect">
            <a:avLst/>
          </a:prstGeom>
          <a:noFill/>
        </p:spPr>
        <p:txBody>
          <a:bodyPr wrap="square" rtlCol="0">
            <a:spAutoFit/>
          </a:bodyPr>
          <a:lstStyle/>
          <a:p>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政令指定都市に市民税を納税している場合は、調整控除の額に４分の３を掛けて計算します。</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早生まれにより扶養控除の適用が同学年の遅生まれの生徒等よりも１年遅くなる者の場合は、保護者のうちどちらか一方は「（課税標準額</a:t>
            </a:r>
            <a:r>
              <a:rPr lang="en-US" altLang="ja-JP" sz="1200" dirty="0">
                <a:latin typeface="メイリオ" panose="020B0604030504040204" pitchFamily="50" charset="-128"/>
                <a:ea typeface="メイリオ" panose="020B0604030504040204" pitchFamily="50" charset="-128"/>
              </a:rPr>
              <a:t>-33</a:t>
            </a:r>
            <a:r>
              <a:rPr lang="ja-JP" altLang="en-US" sz="1200" dirty="0">
                <a:latin typeface="メイリオ" panose="020B0604030504040204" pitchFamily="50" charset="-128"/>
                <a:ea typeface="メイリオ" panose="020B0604030504040204" pitchFamily="50" charset="-128"/>
              </a:rPr>
              <a:t>万円）</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６％－市町村民税の調整控除の額」で計算します。令和６年７月～令和７年６月のランク判定については、生徒本人が平成</a:t>
            </a:r>
            <a:r>
              <a:rPr lang="en-US" altLang="ja-JP" sz="1200" dirty="0">
                <a:latin typeface="メイリオ" panose="020B0604030504040204" pitchFamily="50" charset="-128"/>
                <a:ea typeface="メイリオ" panose="020B0604030504040204" pitchFamily="50" charset="-128"/>
              </a:rPr>
              <a:t>20</a:t>
            </a:r>
            <a:r>
              <a:rPr lang="ja-JP" altLang="en-US"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2008</a:t>
            </a:r>
            <a:r>
              <a:rPr lang="ja-JP" altLang="en-US" sz="1200" dirty="0">
                <a:latin typeface="メイリオ" panose="020B0604030504040204" pitchFamily="50" charset="-128"/>
                <a:ea typeface="メイリオ" panose="020B0604030504040204" pitchFamily="50" charset="-128"/>
              </a:rPr>
              <a:t>）年１月２日～４月１日生まれで、保護者のうちどちらか一方に扶養される者が該当します。</a:t>
            </a:r>
          </a:p>
        </p:txBody>
      </p:sp>
      <p:sp>
        <p:nvSpPr>
          <p:cNvPr id="14" name="タイトル 1"/>
          <p:cNvSpPr txBox="1">
            <a:spLocks/>
          </p:cNvSpPr>
          <p:nvPr/>
        </p:nvSpPr>
        <p:spPr>
          <a:xfrm>
            <a:off x="344308" y="3215998"/>
            <a:ext cx="5019183" cy="427912"/>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b="1" dirty="0">
                <a:latin typeface="メイリオ" panose="020B0604030504040204" pitchFamily="50" charset="-128"/>
                <a:ea typeface="メイリオ" panose="020B0604030504040204" pitchFamily="50" charset="-128"/>
              </a:rPr>
              <a:t>所得判定の年度について</a:t>
            </a:r>
            <a:r>
              <a:rPr lang="ja-JP" altLang="en-US" sz="1800" b="1" u="sng" dirty="0">
                <a:latin typeface="メイリオ" panose="020B0604030504040204" pitchFamily="50" charset="-128"/>
                <a:ea typeface="メイリオ" panose="020B0604030504040204" pitchFamily="50" charset="-128"/>
              </a:rPr>
              <a:t>（令和７年度の場合）</a:t>
            </a:r>
          </a:p>
        </p:txBody>
      </p:sp>
      <p:sp>
        <p:nvSpPr>
          <p:cNvPr id="15" name="正方形/長方形 14"/>
          <p:cNvSpPr/>
          <p:nvPr/>
        </p:nvSpPr>
        <p:spPr>
          <a:xfrm>
            <a:off x="185046" y="3033252"/>
            <a:ext cx="8699937" cy="36566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p:cNvSpPr txBox="1"/>
          <p:nvPr/>
        </p:nvSpPr>
        <p:spPr>
          <a:xfrm>
            <a:off x="6194730" y="3237275"/>
            <a:ext cx="2690253" cy="307777"/>
          </a:xfrm>
          <a:prstGeom prst="rect">
            <a:avLst/>
          </a:prstGeom>
          <a:noFill/>
        </p:spPr>
        <p:txBody>
          <a:bodyPr wrap="square" rtlCol="0">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所得の判定は毎年行います。</a:t>
            </a:r>
          </a:p>
        </p:txBody>
      </p:sp>
    </p:spTree>
    <p:extLst>
      <p:ext uri="{BB962C8B-B14F-4D97-AF65-F5344CB8AC3E}">
        <p14:creationId xmlns:p14="http://schemas.microsoft.com/office/powerpoint/2010/main" val="2841198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latin typeface="メイリオ" panose="020B0604030504040204" pitchFamily="50" charset="-128"/>
                <a:ea typeface="メイリオ" panose="020B0604030504040204" pitchFamily="50" charset="-128"/>
              </a:rPr>
              <a:t>22</a:t>
            </a:fld>
            <a:endParaRPr kumimoji="1" lang="ja-JP" altLang="en-US"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443481" y="957862"/>
            <a:ext cx="7944296"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2400" b="1" dirty="0">
                <a:latin typeface="メイリオ" panose="020B0604030504040204" pitchFamily="50" charset="-128"/>
                <a:ea typeface="メイリオ" panose="020B0604030504040204" pitchFamily="50" charset="-128"/>
              </a:rPr>
              <a:t>課税標準額の確認方法</a:t>
            </a:r>
          </a:p>
        </p:txBody>
      </p:sp>
      <p:sp>
        <p:nvSpPr>
          <p:cNvPr id="16" name="テキスト ボックス 15"/>
          <p:cNvSpPr txBox="1"/>
          <p:nvPr/>
        </p:nvSpPr>
        <p:spPr>
          <a:xfrm>
            <a:off x="443480" y="1627857"/>
            <a:ext cx="8349791" cy="1169551"/>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課税標準額とは、住民税の計算の基礎となる金額です。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特別徴収税額決定通知書や課税証明書においては、「課税標準額」「課税総所得金額」等と記載されています。</a:t>
            </a:r>
            <a:endParaRPr lang="en-US" altLang="ja-JP" sz="1400" dirty="0">
              <a:latin typeface="メイリオ" panose="020B0604030504040204" pitchFamily="50" charset="-128"/>
              <a:ea typeface="メイリオ" panose="020B0604030504040204" pitchFamily="50" charset="-128"/>
            </a:endParaRPr>
          </a:p>
          <a:p>
            <a:endParaRPr lang="en-US" altLang="ja-JP" sz="1400" u="sng"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特別徴収税額の決定（変更）通知書（</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）の場合（例）　</a:t>
            </a:r>
            <a:r>
              <a:rPr lang="en-US" altLang="ja-JP" sz="1100" b="1" u="sng" dirty="0">
                <a:solidFill>
                  <a:srgbClr val="FF0000"/>
                </a:solidFill>
                <a:latin typeface="メイリオ" panose="020B0604030504040204" pitchFamily="50" charset="-128"/>
                <a:ea typeface="メイリオ" panose="020B0604030504040204" pitchFamily="50" charset="-128"/>
              </a:rPr>
              <a:t>※</a:t>
            </a:r>
            <a:r>
              <a:rPr lang="ja-JP" altLang="en-US" sz="1100" b="1" u="sng" dirty="0">
                <a:solidFill>
                  <a:srgbClr val="FF0000"/>
                </a:solidFill>
                <a:latin typeface="メイリオ" panose="020B0604030504040204" pitchFamily="50" charset="-128"/>
                <a:ea typeface="メイリオ" panose="020B0604030504040204" pitchFamily="50" charset="-128"/>
              </a:rPr>
              <a:t>　学校への提出書類としては使用できません</a:t>
            </a:r>
          </a:p>
        </p:txBody>
      </p:sp>
      <p:pic>
        <p:nvPicPr>
          <p:cNvPr id="17" name="図 16"/>
          <p:cNvPicPr>
            <a:picLocks noChangeAspect="1"/>
          </p:cNvPicPr>
          <p:nvPr/>
        </p:nvPicPr>
        <p:blipFill>
          <a:blip r:embed="rId2"/>
          <a:stretch>
            <a:fillRect/>
          </a:stretch>
        </p:blipFill>
        <p:spPr>
          <a:xfrm>
            <a:off x="896989" y="2874257"/>
            <a:ext cx="3046138" cy="1601297"/>
          </a:xfrm>
          <a:prstGeom prst="rect">
            <a:avLst/>
          </a:prstGeom>
        </p:spPr>
      </p:pic>
      <p:sp>
        <p:nvSpPr>
          <p:cNvPr id="18" name="角丸四角形 17"/>
          <p:cNvSpPr/>
          <p:nvPr/>
        </p:nvSpPr>
        <p:spPr>
          <a:xfrm>
            <a:off x="2538662" y="2719137"/>
            <a:ext cx="1404465" cy="185286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角丸四角形吹き出し 18"/>
          <p:cNvSpPr/>
          <p:nvPr/>
        </p:nvSpPr>
        <p:spPr>
          <a:xfrm>
            <a:off x="4898334" y="3064987"/>
            <a:ext cx="2939729" cy="524625"/>
          </a:xfrm>
          <a:prstGeom prst="wedgeRoundRectCallout">
            <a:avLst>
              <a:gd name="adj1" fmla="val -77529"/>
              <a:gd name="adj2" fmla="val 4602"/>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dirty="0">
                <a:solidFill>
                  <a:schemeClr val="tx1"/>
                </a:solidFill>
              </a:rPr>
              <a:t>この合計額が「課税標準額」</a:t>
            </a:r>
          </a:p>
        </p:txBody>
      </p:sp>
      <p:sp>
        <p:nvSpPr>
          <p:cNvPr id="20" name="テキスト ボックス 19"/>
          <p:cNvSpPr txBox="1"/>
          <p:nvPr/>
        </p:nvSpPr>
        <p:spPr>
          <a:xfrm>
            <a:off x="443481" y="4656058"/>
            <a:ext cx="8349790"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rPr>
              <a:t>課税証明書の場合（例）</a:t>
            </a:r>
            <a:endParaRPr lang="en-US" altLang="ja-JP" sz="1400" u="sng" dirty="0">
              <a:latin typeface="メイリオ" panose="020B0604030504040204" pitchFamily="50" charset="-128"/>
              <a:ea typeface="メイリオ" panose="020B0604030504040204" pitchFamily="50" charset="-128"/>
            </a:endParaRPr>
          </a:p>
        </p:txBody>
      </p:sp>
      <p:pic>
        <p:nvPicPr>
          <p:cNvPr id="22" name="図 21"/>
          <p:cNvPicPr>
            <a:picLocks noChangeAspect="1"/>
          </p:cNvPicPr>
          <p:nvPr/>
        </p:nvPicPr>
        <p:blipFill>
          <a:blip r:embed="rId3"/>
          <a:stretch>
            <a:fillRect/>
          </a:stretch>
        </p:blipFill>
        <p:spPr>
          <a:xfrm>
            <a:off x="665496" y="5309740"/>
            <a:ext cx="1500149" cy="632880"/>
          </a:xfrm>
          <a:prstGeom prst="rect">
            <a:avLst/>
          </a:prstGeom>
        </p:spPr>
      </p:pic>
      <p:sp>
        <p:nvSpPr>
          <p:cNvPr id="23" name="角丸四角形 22"/>
          <p:cNvSpPr/>
          <p:nvPr/>
        </p:nvSpPr>
        <p:spPr>
          <a:xfrm>
            <a:off x="620613" y="5576100"/>
            <a:ext cx="1567952" cy="37343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4" name="図 23"/>
          <p:cNvPicPr>
            <a:picLocks noChangeAspect="1"/>
          </p:cNvPicPr>
          <p:nvPr/>
        </p:nvPicPr>
        <p:blipFill>
          <a:blip r:embed="rId4"/>
          <a:stretch>
            <a:fillRect/>
          </a:stretch>
        </p:blipFill>
        <p:spPr>
          <a:xfrm>
            <a:off x="2720196" y="5185879"/>
            <a:ext cx="1711812" cy="1186640"/>
          </a:xfrm>
          <a:prstGeom prst="rect">
            <a:avLst/>
          </a:prstGeom>
        </p:spPr>
      </p:pic>
      <p:sp>
        <p:nvSpPr>
          <p:cNvPr id="26" name="テキスト ボックス 25"/>
          <p:cNvSpPr txBox="1"/>
          <p:nvPr/>
        </p:nvSpPr>
        <p:spPr>
          <a:xfrm>
            <a:off x="487939" y="4945140"/>
            <a:ext cx="679466"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例１</a:t>
            </a:r>
            <a:endParaRPr lang="en-US" altLang="ja-JP" sz="1400" u="sng" dirty="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2327262" y="4968057"/>
            <a:ext cx="679466"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例２</a:t>
            </a:r>
            <a:endParaRPr lang="en-US" altLang="ja-JP" sz="1400" u="sng" dirty="0">
              <a:latin typeface="メイリオ" panose="020B0604030504040204" pitchFamily="50" charset="-128"/>
              <a:ea typeface="メイリオ" panose="020B0604030504040204" pitchFamily="50" charset="-128"/>
            </a:endParaRPr>
          </a:p>
        </p:txBody>
      </p:sp>
      <p:sp>
        <p:nvSpPr>
          <p:cNvPr id="28" name="角丸四角形 27"/>
          <p:cNvSpPr/>
          <p:nvPr/>
        </p:nvSpPr>
        <p:spPr>
          <a:xfrm>
            <a:off x="2646725" y="5144339"/>
            <a:ext cx="1825256" cy="131308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0" name="図 29"/>
          <p:cNvPicPr>
            <a:picLocks noChangeAspect="1"/>
          </p:cNvPicPr>
          <p:nvPr/>
        </p:nvPicPr>
        <p:blipFill>
          <a:blip r:embed="rId5"/>
          <a:stretch>
            <a:fillRect/>
          </a:stretch>
        </p:blipFill>
        <p:spPr>
          <a:xfrm>
            <a:off x="5594753" y="5279689"/>
            <a:ext cx="2198427" cy="1177733"/>
          </a:xfrm>
          <a:prstGeom prst="rect">
            <a:avLst/>
          </a:prstGeom>
        </p:spPr>
      </p:pic>
      <p:sp>
        <p:nvSpPr>
          <p:cNvPr id="31" name="テキスト ボックス 30"/>
          <p:cNvSpPr txBox="1"/>
          <p:nvPr/>
        </p:nvSpPr>
        <p:spPr>
          <a:xfrm>
            <a:off x="5378884" y="4984444"/>
            <a:ext cx="679466"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例３</a:t>
            </a:r>
            <a:endParaRPr lang="en-US" altLang="ja-JP" sz="1400" u="sng" dirty="0">
              <a:latin typeface="メイリオ" panose="020B0604030504040204" pitchFamily="50" charset="-128"/>
              <a:ea typeface="メイリオ" panose="020B0604030504040204" pitchFamily="50" charset="-128"/>
            </a:endParaRPr>
          </a:p>
        </p:txBody>
      </p:sp>
      <p:sp>
        <p:nvSpPr>
          <p:cNvPr id="33" name="角丸四角形 32"/>
          <p:cNvSpPr/>
          <p:nvPr/>
        </p:nvSpPr>
        <p:spPr>
          <a:xfrm>
            <a:off x="5554653" y="5185879"/>
            <a:ext cx="2283409" cy="135929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443481" y="226312"/>
            <a:ext cx="3123967"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所得判定について</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吹き出し 28"/>
          <p:cNvSpPr/>
          <p:nvPr/>
        </p:nvSpPr>
        <p:spPr>
          <a:xfrm>
            <a:off x="4719741" y="5448069"/>
            <a:ext cx="587152" cy="524114"/>
          </a:xfrm>
          <a:prstGeom prst="wedgeRoundRectCallout">
            <a:avLst>
              <a:gd name="adj1" fmla="val -77529"/>
              <a:gd name="adj2" fmla="val -687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a:solidFill>
                  <a:schemeClr val="tx1"/>
                </a:solidFill>
              </a:rPr>
              <a:t>この</a:t>
            </a:r>
            <a:endParaRPr kumimoji="1" lang="en-US" altLang="ja-JP" sz="1200" b="1" dirty="0">
              <a:solidFill>
                <a:schemeClr val="tx1"/>
              </a:solidFill>
            </a:endParaRPr>
          </a:p>
          <a:p>
            <a:pPr algn="ctr"/>
            <a:r>
              <a:rPr kumimoji="1" lang="ja-JP" altLang="en-US" sz="1200" b="1" dirty="0">
                <a:solidFill>
                  <a:schemeClr val="tx1"/>
                </a:solidFill>
              </a:rPr>
              <a:t>合計</a:t>
            </a:r>
          </a:p>
        </p:txBody>
      </p:sp>
      <p:sp>
        <p:nvSpPr>
          <p:cNvPr id="37" name="角丸四角形吹き出し 36"/>
          <p:cNvSpPr/>
          <p:nvPr/>
        </p:nvSpPr>
        <p:spPr>
          <a:xfrm>
            <a:off x="8030835" y="5448069"/>
            <a:ext cx="587152" cy="524114"/>
          </a:xfrm>
          <a:prstGeom prst="wedgeRoundRectCallout">
            <a:avLst>
              <a:gd name="adj1" fmla="val -77529"/>
              <a:gd name="adj2" fmla="val -687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a:solidFill>
                  <a:schemeClr val="tx1"/>
                </a:solidFill>
              </a:rPr>
              <a:t>この</a:t>
            </a:r>
            <a:endParaRPr kumimoji="1" lang="en-US" altLang="ja-JP" sz="1200" b="1" dirty="0">
              <a:solidFill>
                <a:schemeClr val="tx1"/>
              </a:solidFill>
            </a:endParaRPr>
          </a:p>
          <a:p>
            <a:pPr algn="ctr"/>
            <a:r>
              <a:rPr kumimoji="1" lang="ja-JP" altLang="en-US" sz="1200" b="1" dirty="0">
                <a:solidFill>
                  <a:schemeClr val="tx1"/>
                </a:solidFill>
              </a:rPr>
              <a:t>合計</a:t>
            </a:r>
          </a:p>
        </p:txBody>
      </p:sp>
    </p:spTree>
    <p:extLst>
      <p:ext uri="{BB962C8B-B14F-4D97-AF65-F5344CB8AC3E}">
        <p14:creationId xmlns:p14="http://schemas.microsoft.com/office/powerpoint/2010/main" val="1140052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latin typeface="メイリオ" panose="020B0604030504040204" pitchFamily="50" charset="-128"/>
                <a:ea typeface="メイリオ" panose="020B0604030504040204" pitchFamily="50" charset="-128"/>
              </a:rPr>
              <a:t>23</a:t>
            </a:fld>
            <a:endParaRPr kumimoji="1" lang="ja-JP" altLang="en-US"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443481" y="957862"/>
            <a:ext cx="7944296"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2400" b="1" dirty="0">
                <a:latin typeface="メイリオ" panose="020B0604030504040204" pitchFamily="50" charset="-128"/>
                <a:ea typeface="メイリオ" panose="020B0604030504040204" pitchFamily="50" charset="-128"/>
              </a:rPr>
              <a:t>調整控除の額の確認方法</a:t>
            </a:r>
          </a:p>
        </p:txBody>
      </p:sp>
      <p:sp>
        <p:nvSpPr>
          <p:cNvPr id="16" name="テキスト ボックス 15"/>
          <p:cNvSpPr txBox="1"/>
          <p:nvPr/>
        </p:nvSpPr>
        <p:spPr>
          <a:xfrm>
            <a:off x="443481" y="1627857"/>
            <a:ext cx="8557644" cy="95410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調整控除とは、所得税と個人市民税・県民税の人的控除額の差に基づく負担増を調整するため、</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市民税・府民税の所得割額から差し引く一定の金額をいいます。</a:t>
            </a:r>
            <a:endParaRPr lang="en-US" altLang="ja-JP" sz="1400" dirty="0">
              <a:latin typeface="メイリオ" panose="020B0604030504040204" pitchFamily="50" charset="-128"/>
              <a:ea typeface="メイリオ" panose="020B0604030504040204" pitchFamily="50" charset="-128"/>
            </a:endParaRPr>
          </a:p>
          <a:p>
            <a:endParaRPr lang="en-US" altLang="ja-JP" sz="1400" u="sng"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特別徴収税額の決定（変更）通知書（</a:t>
            </a:r>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）の場合（例）　</a:t>
            </a:r>
            <a:r>
              <a:rPr lang="en-US" altLang="ja-JP" sz="1100" b="1" u="sng" dirty="0">
                <a:solidFill>
                  <a:srgbClr val="FF0000"/>
                </a:solidFill>
                <a:latin typeface="メイリオ" panose="020B0604030504040204" pitchFamily="50" charset="-128"/>
                <a:ea typeface="メイリオ" panose="020B0604030504040204" pitchFamily="50" charset="-128"/>
              </a:rPr>
              <a:t>※</a:t>
            </a:r>
            <a:r>
              <a:rPr lang="ja-JP" altLang="en-US" sz="1100" b="1" u="sng" dirty="0">
                <a:solidFill>
                  <a:srgbClr val="FF0000"/>
                </a:solidFill>
                <a:latin typeface="メイリオ" panose="020B0604030504040204" pitchFamily="50" charset="-128"/>
                <a:ea typeface="メイリオ" panose="020B0604030504040204" pitchFamily="50" charset="-128"/>
              </a:rPr>
              <a:t>　学校への提出書類としては使用できません</a:t>
            </a:r>
            <a:endParaRPr lang="en-US" altLang="ja-JP" sz="1100" u="sng" dirty="0">
              <a:solidFill>
                <a:srgbClr val="FF0000"/>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443481" y="4800437"/>
            <a:ext cx="8349790"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rPr>
              <a:t>課税証明書の場合（例）</a:t>
            </a:r>
            <a:endParaRPr lang="en-US" altLang="ja-JP" sz="1400" u="sng" dirty="0">
              <a:latin typeface="メイリオ" panose="020B0604030504040204" pitchFamily="50" charset="-128"/>
              <a:ea typeface="メイリオ" panose="020B0604030504040204" pitchFamily="50" charset="-128"/>
            </a:endParaRPr>
          </a:p>
        </p:txBody>
      </p:sp>
      <p:sp>
        <p:nvSpPr>
          <p:cNvPr id="25" name="角丸四角形 24"/>
          <p:cNvSpPr/>
          <p:nvPr/>
        </p:nvSpPr>
        <p:spPr>
          <a:xfrm>
            <a:off x="1235585" y="4101980"/>
            <a:ext cx="761657" cy="37343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5" name="図 4"/>
          <p:cNvPicPr>
            <a:picLocks noChangeAspect="1"/>
          </p:cNvPicPr>
          <p:nvPr/>
        </p:nvPicPr>
        <p:blipFill>
          <a:blip r:embed="rId2"/>
          <a:stretch>
            <a:fillRect/>
          </a:stretch>
        </p:blipFill>
        <p:spPr>
          <a:xfrm>
            <a:off x="844925" y="5241779"/>
            <a:ext cx="3129110" cy="646903"/>
          </a:xfrm>
          <a:prstGeom prst="rect">
            <a:avLst/>
          </a:prstGeom>
        </p:spPr>
      </p:pic>
      <p:sp>
        <p:nvSpPr>
          <p:cNvPr id="35" name="角丸四角形 34"/>
          <p:cNvSpPr/>
          <p:nvPr/>
        </p:nvSpPr>
        <p:spPr>
          <a:xfrm>
            <a:off x="2153654" y="5489564"/>
            <a:ext cx="881972" cy="39911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7" name="図 6"/>
          <p:cNvPicPr>
            <a:picLocks noChangeAspect="1"/>
          </p:cNvPicPr>
          <p:nvPr/>
        </p:nvPicPr>
        <p:blipFill>
          <a:blip r:embed="rId3"/>
          <a:stretch>
            <a:fillRect/>
          </a:stretch>
        </p:blipFill>
        <p:spPr>
          <a:xfrm>
            <a:off x="553499" y="2622278"/>
            <a:ext cx="5149424" cy="2044594"/>
          </a:xfrm>
          <a:prstGeom prst="rect">
            <a:avLst/>
          </a:prstGeom>
        </p:spPr>
      </p:pic>
      <p:sp>
        <p:nvSpPr>
          <p:cNvPr id="34" name="テキスト ボックス 33"/>
          <p:cNvSpPr txBox="1"/>
          <p:nvPr/>
        </p:nvSpPr>
        <p:spPr>
          <a:xfrm>
            <a:off x="4750126" y="4127771"/>
            <a:ext cx="2736524" cy="307777"/>
          </a:xfrm>
          <a:prstGeom prst="rect">
            <a:avLst/>
          </a:prstGeom>
          <a:solidFill>
            <a:schemeClr val="bg1"/>
          </a:solidFill>
        </p:spPr>
        <p:txBody>
          <a:bodyPr wrap="square" rtlCol="0">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記載がない場合もあります。</a:t>
            </a:r>
            <a:endParaRPr lang="en-US" altLang="ja-JP" sz="1400" u="sng"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443481" y="226312"/>
            <a:ext cx="3123967"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所得判定について</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70018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latin typeface="メイリオ" panose="020B0604030504040204" pitchFamily="50" charset="-128"/>
                <a:ea typeface="メイリオ" panose="020B0604030504040204" pitchFamily="50" charset="-128"/>
              </a:rPr>
              <a:t>24</a:t>
            </a:fld>
            <a:endParaRPr kumimoji="1" lang="ja-JP" altLang="en-US"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443481" y="957862"/>
            <a:ext cx="7944296"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2400" b="1" dirty="0">
                <a:latin typeface="メイリオ" panose="020B0604030504040204" pitchFamily="50" charset="-128"/>
                <a:ea typeface="メイリオ" panose="020B0604030504040204" pitchFamily="50" charset="-128"/>
              </a:rPr>
              <a:t>課税標準額・調整控除額の確認方法（留意点）</a:t>
            </a:r>
          </a:p>
        </p:txBody>
      </p:sp>
      <p:sp>
        <p:nvSpPr>
          <p:cNvPr id="14" name="テキスト ボックス 13"/>
          <p:cNvSpPr txBox="1"/>
          <p:nvPr/>
        </p:nvSpPr>
        <p:spPr>
          <a:xfrm>
            <a:off x="443481" y="1817560"/>
            <a:ext cx="8349790" cy="3662541"/>
          </a:xfrm>
          <a:prstGeom prst="rect">
            <a:avLst/>
          </a:prstGeom>
          <a:noFill/>
        </p:spPr>
        <p:txBody>
          <a:bodyPr wrap="square" rtlCol="0">
            <a:spAutoFit/>
          </a:bodyPr>
          <a:lstStyle/>
          <a:p>
            <a:pPr marL="285750" indent="-28575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課税証明書等の様式は市町村によって異なり、課税標準額や調整控除の額の記載がない場合があります。</a:t>
            </a:r>
            <a:r>
              <a:rPr lang="ja-JP" altLang="en-US" sz="2000" u="sng" dirty="0">
                <a:latin typeface="メイリオ" panose="020B0604030504040204" pitchFamily="50" charset="-128"/>
                <a:ea typeface="メイリオ" panose="020B0604030504040204" pitchFamily="50" charset="-128"/>
              </a:rPr>
              <a:t>詳しくは市町村民税を納税している市町村へお問い合わせください。</a:t>
            </a:r>
            <a:endParaRPr lang="en-US" altLang="ja-JP" sz="2000" u="sng" dirty="0">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endParaRPr lang="en-US" altLang="ja-JP" sz="2000" dirty="0">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2000" dirty="0">
                <a:latin typeface="メイリオ" panose="020B0604030504040204" pitchFamily="50" charset="-128"/>
                <a:ea typeface="メイリオ" panose="020B0604030504040204" pitchFamily="50" charset="-128"/>
              </a:rPr>
              <a:t>マイナンバーカードを発行している場合は、「マイナポータル</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」から確認できます。</a:t>
            </a:r>
            <a:endParaRPr lang="en-US" altLang="ja-JP" sz="2000" dirty="0">
              <a:latin typeface="メイリオ" panose="020B0604030504040204" pitchFamily="50" charset="-128"/>
              <a:ea typeface="メイリオ" panose="020B0604030504040204" pitchFamily="50" charset="-128"/>
            </a:endParaRPr>
          </a:p>
          <a:p>
            <a:pPr marL="342900" indent="-342900">
              <a:buFont typeface="ＭＳ 明朝" panose="02020609040205080304" pitchFamily="17" charset="-128"/>
              <a:buChar char="※"/>
            </a:pPr>
            <a:r>
              <a:rPr lang="ja-JP" altLang="en-US" dirty="0">
                <a:latin typeface="メイリオ" panose="020B0604030504040204" pitchFamily="50" charset="-128"/>
                <a:ea typeface="メイリオ" panose="020B0604030504040204" pitchFamily="50" charset="-128"/>
              </a:rPr>
              <a:t>マイナポータルは政府が運営するオンラインサービスです。行政機関などが持っている自分の特定個人情報を確認することができます。</a:t>
            </a:r>
            <a:endParaRPr lang="en-US" altLang="ja-JP" dirty="0">
              <a:latin typeface="メイリオ" panose="020B0604030504040204" pitchFamily="50" charset="-128"/>
              <a:ea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rPr>
              <a:t>	</a:t>
            </a:r>
          </a:p>
          <a:p>
            <a:r>
              <a:rPr lang="ja-JP" altLang="en-US" dirty="0">
                <a:latin typeface="メイリオ" panose="020B0604030504040204" pitchFamily="50" charset="-128"/>
                <a:ea typeface="メイリオ" panose="020B0604030504040204" pitchFamily="50" charset="-128"/>
              </a:rPr>
              <a:t>　　マイナポータルはこちら</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af-ZA" altLang="ja-JP" sz="1600" dirty="0">
                <a:latin typeface="メイリオ" panose="020B0604030504040204" pitchFamily="50" charset="-128"/>
                <a:ea typeface="メイリオ" panose="020B0604030504040204" pitchFamily="50" charset="-128"/>
                <a:hlinkClick r:id="rId3"/>
              </a:rPr>
              <a:t>https://myna.go.jp/SCK0101_01_001/SCK0101_01_001_InitDiscsys.form</a:t>
            </a:r>
            <a:endParaRPr lang="en-US" altLang="ja-JP" sz="1600" dirty="0">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endParaRPr lang="en-US" altLang="ja-JP" sz="20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43481" y="226312"/>
            <a:ext cx="3123967" cy="52322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所得判定について</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5907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25</a:t>
            </a:fld>
            <a:endParaRPr kumimoji="1" lang="ja-JP" altLang="en-US" dirty="0"/>
          </a:p>
        </p:txBody>
      </p:sp>
      <p:sp>
        <p:nvSpPr>
          <p:cNvPr id="3" name="正方形/長方形 2"/>
          <p:cNvSpPr/>
          <p:nvPr/>
        </p:nvSpPr>
        <p:spPr>
          <a:xfrm>
            <a:off x="299102" y="211904"/>
            <a:ext cx="2203466"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2400" dirty="0">
                <a:latin typeface="メイリオ" panose="020B0604030504040204" pitchFamily="50" charset="-128"/>
                <a:ea typeface="メイリオ" panose="020B0604030504040204" pitchFamily="50" charset="-128"/>
              </a:rPr>
              <a:t>よくある質問</a:t>
            </a:r>
          </a:p>
        </p:txBody>
      </p:sp>
      <p:sp>
        <p:nvSpPr>
          <p:cNvPr id="4" name="テキスト ボックス 3"/>
          <p:cNvSpPr txBox="1"/>
          <p:nvPr/>
        </p:nvSpPr>
        <p:spPr>
          <a:xfrm>
            <a:off x="395355" y="845865"/>
            <a:ext cx="7893157" cy="2246769"/>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rPr>
              <a:t>質問</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祖父母や兄姉が同居しており、それぞれに収入がある場合は</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世帯の年収に含めますか。</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回答</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ja-JP" altLang="en-US" sz="2000" u="sng" dirty="0">
                <a:latin typeface="メイリオ" panose="020B0604030504040204" pitchFamily="50" charset="-128"/>
                <a:ea typeface="メイリオ" panose="020B0604030504040204" pitchFamily="50" charset="-128"/>
              </a:rPr>
              <a:t>含めません。</a:t>
            </a:r>
            <a:endParaRPr lang="en-US" altLang="ja-JP" sz="2000" u="sng"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所得判定は、親権者のみの所得で行います。</a:t>
            </a:r>
            <a:endParaRPr lang="en-US" altLang="ja-JP" sz="20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395354" y="3264930"/>
            <a:ext cx="7893157" cy="3170099"/>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rPr>
              <a:t>質問</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両親共働きで、年収の合算が</a:t>
            </a:r>
            <a:r>
              <a:rPr lang="en-US" altLang="ja-JP" sz="2000" dirty="0">
                <a:latin typeface="メイリオ" panose="020B0604030504040204" pitchFamily="50" charset="-128"/>
                <a:ea typeface="メイリオ" panose="020B0604030504040204" pitchFamily="50" charset="-128"/>
              </a:rPr>
              <a:t>910</a:t>
            </a:r>
            <a:r>
              <a:rPr lang="ja-JP" altLang="en-US" sz="2000" dirty="0">
                <a:latin typeface="メイリオ" panose="020B0604030504040204" pitchFamily="50" charset="-128"/>
                <a:ea typeface="メイリオ" panose="020B0604030504040204" pitchFamily="50" charset="-128"/>
              </a:rPr>
              <a:t>万円を超えています。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この場合、補助対象とはならないのですか。</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回答</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年収はあくまでめやすであり、実際は「課税標準額</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６％－市町</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村民税の調整控除の額」の保護者合算により所得判定を行います。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ついては、年収がめやす金額を上回っていても、「課税標準額</a:t>
            </a:r>
            <a:r>
              <a:rPr lang="en-US" altLang="ja-JP" sz="2000" dirty="0">
                <a:latin typeface="メイリオ" panose="020B0604030504040204" pitchFamily="50" charset="-128"/>
                <a:ea typeface="メイリオ" panose="020B0604030504040204" pitchFamily="50" charset="-128"/>
              </a:rPr>
              <a:t>×</a:t>
            </a:r>
          </a:p>
          <a:p>
            <a:r>
              <a:rPr lang="ja-JP" altLang="en-US" sz="2000" dirty="0">
                <a:latin typeface="メイリオ" panose="020B0604030504040204" pitchFamily="50" charset="-128"/>
                <a:ea typeface="メイリオ" panose="020B0604030504040204" pitchFamily="50" charset="-128"/>
              </a:rPr>
              <a:t>　６％－市町村民税の調整控除の額」が基準額未満であれば、補助</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対象となります。</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64743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26</a:t>
            </a:fld>
            <a:endParaRPr kumimoji="1" lang="ja-JP" altLang="en-US" dirty="0"/>
          </a:p>
        </p:txBody>
      </p:sp>
      <p:sp>
        <p:nvSpPr>
          <p:cNvPr id="3" name="正方形/長方形 2"/>
          <p:cNvSpPr/>
          <p:nvPr/>
        </p:nvSpPr>
        <p:spPr>
          <a:xfrm>
            <a:off x="498386" y="533876"/>
            <a:ext cx="2203466"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2400" dirty="0">
                <a:latin typeface="メイリオ" panose="020B0604030504040204" pitchFamily="50" charset="-128"/>
                <a:ea typeface="メイリオ" panose="020B0604030504040204" pitchFamily="50" charset="-128"/>
              </a:rPr>
              <a:t>よくある質問</a:t>
            </a:r>
          </a:p>
        </p:txBody>
      </p:sp>
      <p:sp>
        <p:nvSpPr>
          <p:cNvPr id="5" name="テキスト ボックス 4"/>
          <p:cNvSpPr txBox="1"/>
          <p:nvPr/>
        </p:nvSpPr>
        <p:spPr>
          <a:xfrm>
            <a:off x="498386" y="1401465"/>
            <a:ext cx="7893157" cy="3170099"/>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rPr>
              <a:t>質問</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これから高校等へ入学しますが、（国）就学支援金・</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国</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高校生等臨時支援金（府）授業料支援補助金の申請にあたり、</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準備することはありますか。</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回答</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市町村民税の税情報をもとに所得を判定し、</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支給額を決定しますので、保護者全員が市町村民税の申告を行っ</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ているかを確認してください。</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35354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27</a:t>
            </a:fld>
            <a:endParaRPr kumimoji="1" lang="ja-JP" altLang="en-US" dirty="0"/>
          </a:p>
        </p:txBody>
      </p:sp>
      <p:sp>
        <p:nvSpPr>
          <p:cNvPr id="3" name="正方形/長方形 2"/>
          <p:cNvSpPr/>
          <p:nvPr/>
        </p:nvSpPr>
        <p:spPr>
          <a:xfrm>
            <a:off x="299102" y="211904"/>
            <a:ext cx="2203466" cy="46166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ja-JP" altLang="en-US" sz="2400" dirty="0">
                <a:latin typeface="メイリオ" panose="020B0604030504040204" pitchFamily="50" charset="-128"/>
                <a:ea typeface="メイリオ" panose="020B0604030504040204" pitchFamily="50" charset="-128"/>
              </a:rPr>
              <a:t>よくある質問</a:t>
            </a:r>
          </a:p>
        </p:txBody>
      </p:sp>
      <p:sp>
        <p:nvSpPr>
          <p:cNvPr id="4" name="テキスト ボックス 3"/>
          <p:cNvSpPr txBox="1"/>
          <p:nvPr/>
        </p:nvSpPr>
        <p:spPr>
          <a:xfrm>
            <a:off x="395355" y="859713"/>
            <a:ext cx="8495982" cy="550920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rPr>
              <a:t>質問</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今は大阪府外に住んでいますが、府の授業料支援補助金を</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受給するにはいつまでに大阪府内に転入する必要がありますか。</a:t>
            </a:r>
            <a:endParaRPr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回答</a:t>
            </a:r>
            <a:endParaRPr lang="en-US" altLang="ja-JP" sz="2000" b="1"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１年間を通して府の授業料支援補助金を受給するには、</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４月１日に生徒と親権者全員が大阪府に在住している必要があります。</a:t>
            </a:r>
          </a:p>
          <a:p>
            <a:r>
              <a:rPr lang="ja-JP" altLang="en-US" sz="2000" dirty="0">
                <a:latin typeface="メイリオ" panose="020B0604030504040204" pitchFamily="50" charset="-128"/>
                <a:ea typeface="メイリオ" panose="020B0604030504040204" pitchFamily="50" charset="-128"/>
              </a:rPr>
              <a:t>　４月２日から</a:t>
            </a:r>
            <a:r>
              <a:rPr lang="en-US" altLang="ja-JP" sz="2000" dirty="0">
                <a:latin typeface="メイリオ" panose="020B0604030504040204" pitchFamily="50" charset="-128"/>
                <a:ea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rPr>
              <a:t>月１日までに大阪府に転入した場合は、大阪府内に転</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a:t>
            </a:r>
            <a:r>
              <a:rPr lang="ja-JP" altLang="en-US" sz="2000" dirty="0" err="1">
                <a:latin typeface="メイリオ" panose="020B0604030504040204" pitchFamily="50" charset="-128"/>
                <a:ea typeface="メイリオ" panose="020B0604030504040204" pitchFamily="50" charset="-128"/>
              </a:rPr>
              <a:t>入した</a:t>
            </a:r>
            <a:r>
              <a:rPr lang="ja-JP" altLang="en-US" sz="2000" dirty="0">
                <a:latin typeface="メイリオ" panose="020B0604030504040204" pitchFamily="50" charset="-128"/>
                <a:ea typeface="メイリオ" panose="020B0604030504040204" pitchFamily="50" charset="-128"/>
              </a:rPr>
              <a:t>日の翌月から月割で支給されます。（転入日が１日であれば、</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当月から対象となります）。</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ただし、</a:t>
            </a:r>
            <a:r>
              <a:rPr lang="en-US" altLang="ja-JP" sz="2000" dirty="0">
                <a:latin typeface="メイリオ" panose="020B0604030504040204" pitchFamily="50" charset="-128"/>
                <a:ea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rPr>
              <a:t>月２日以降に大阪府に転入した場合は、その年度の大阪府</a:t>
            </a:r>
            <a:endParaRPr lang="en-US" altLang="ja-JP"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　の授業料支援補助金は支給されません。</a:t>
            </a:r>
            <a:endParaRPr lang="en-US" altLang="ja-JP" sz="2000" dirty="0">
              <a:latin typeface="メイリオ" panose="020B0604030504040204" pitchFamily="50" charset="-128"/>
              <a:ea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rPr>
              <a:t>（例）５月１日に大阪府内に転入→５月から授業料支援補助金の対象</a:t>
            </a:r>
          </a:p>
          <a:p>
            <a:r>
              <a:rPr lang="ja-JP" altLang="en-US" sz="2000" dirty="0">
                <a:latin typeface="メイリオ" panose="020B0604030504040204" pitchFamily="50" charset="-128"/>
                <a:ea typeface="メイリオ" panose="020B0604030504040204" pitchFamily="50" charset="-128"/>
              </a:rPr>
              <a:t>　　　５月２日に大阪府内に転入→６月から授業料支援補助金の対象</a:t>
            </a:r>
          </a:p>
          <a:p>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rPr>
              <a:t>月２日に大阪府内に転入→その年度の授業料支援補助金は対象外</a:t>
            </a:r>
          </a:p>
          <a:p>
            <a:pPr algn="r"/>
            <a:endParaRPr lang="en-US" altLang="ja-JP" sz="1600" dirty="0">
              <a:latin typeface="メイリオ" panose="020B0604030504040204" pitchFamily="50" charset="-128"/>
              <a:ea typeface="メイリオ" panose="020B0604030504040204" pitchFamily="50" charset="-128"/>
            </a:endParaRPr>
          </a:p>
          <a:p>
            <a:pPr algn="r"/>
            <a:r>
              <a:rPr lang="ja-JP" altLang="en-US" sz="1600" dirty="0">
                <a:latin typeface="メイリオ" panose="020B0604030504040204" pitchFamily="50" charset="-128"/>
                <a:ea typeface="メイリオ" panose="020B0604030504040204" pitchFamily="50" charset="-128"/>
              </a:rPr>
              <a:t>（次ページ参照）</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15578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28</a:t>
            </a:fld>
            <a:endParaRPr kumimoji="1" lang="ja-JP" altLang="en-US" dirty="0"/>
          </a:p>
        </p:txBody>
      </p:sp>
      <p:sp>
        <p:nvSpPr>
          <p:cNvPr id="3" name="コンテンツ プレースホルダー 2"/>
          <p:cNvSpPr txBox="1">
            <a:spLocks/>
          </p:cNvSpPr>
          <p:nvPr/>
        </p:nvSpPr>
        <p:spPr>
          <a:xfrm>
            <a:off x="265187" y="715432"/>
            <a:ext cx="514855" cy="309323"/>
          </a:xfrm>
          <a:prstGeom prst="rect">
            <a:avLst/>
          </a:prstGeom>
          <a:ln>
            <a:solidFill>
              <a:schemeClr val="tx1"/>
            </a:solidFill>
            <a:miter lim="800000"/>
            <a:headEnd/>
            <a:tailEnd/>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Tx/>
              <a:buNone/>
            </a:pPr>
            <a:r>
              <a:rPr lang="ja-JP" altLang="en-US" sz="2400" dirty="0">
                <a:latin typeface="メイリオ" panose="020B0604030504040204" pitchFamily="50" charset="-128"/>
                <a:ea typeface="メイリオ" panose="020B0604030504040204" pitchFamily="50" charset="-128"/>
              </a:rPr>
              <a:t>例</a:t>
            </a:r>
            <a:endParaRPr lang="en-US" altLang="ja-JP" sz="2400" dirty="0">
              <a:latin typeface="メイリオ" panose="020B0604030504040204" pitchFamily="50" charset="-128"/>
              <a:ea typeface="メイリオ" panose="020B0604030504040204" pitchFamily="50" charset="-128"/>
            </a:endParaRPr>
          </a:p>
        </p:txBody>
      </p:sp>
      <p:cxnSp>
        <p:nvCxnSpPr>
          <p:cNvPr id="15" name="直線コネクタ 14"/>
          <p:cNvCxnSpPr/>
          <p:nvPr/>
        </p:nvCxnSpPr>
        <p:spPr>
          <a:xfrm>
            <a:off x="1391230" y="1406818"/>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2655971" y="1611605"/>
            <a:ext cx="5513884" cy="17463"/>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7" name="テキスト ボックス 47"/>
          <p:cNvSpPr txBox="1">
            <a:spLocks noChangeArrowheads="1"/>
          </p:cNvSpPr>
          <p:nvPr/>
        </p:nvSpPr>
        <p:spPr bwMode="auto">
          <a:xfrm>
            <a:off x="837192" y="959143"/>
            <a:ext cx="1005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４月１日</a:t>
            </a:r>
            <a:endParaRPr lang="en-US" altLang="ja-JP" sz="1600" dirty="0">
              <a:latin typeface="メイリオ" panose="020B0604030504040204" pitchFamily="50" charset="-128"/>
              <a:ea typeface="メイリオ" panose="020B0604030504040204" pitchFamily="50" charset="-128"/>
            </a:endParaRPr>
          </a:p>
        </p:txBody>
      </p:sp>
      <p:sp>
        <p:nvSpPr>
          <p:cNvPr id="18" name="テキスト ボックス 48"/>
          <p:cNvSpPr txBox="1">
            <a:spLocks noChangeArrowheads="1"/>
          </p:cNvSpPr>
          <p:nvPr/>
        </p:nvSpPr>
        <p:spPr bwMode="auto">
          <a:xfrm>
            <a:off x="7558667" y="1017880"/>
            <a:ext cx="10567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３月</a:t>
            </a:r>
            <a:r>
              <a:rPr lang="en-US" altLang="ja-JP" sz="1600" dirty="0">
                <a:latin typeface="メイリオ" panose="020B0604030504040204" pitchFamily="50" charset="-128"/>
                <a:ea typeface="メイリオ" panose="020B0604030504040204" pitchFamily="50" charset="-128"/>
              </a:rPr>
              <a:t>31</a:t>
            </a:r>
            <a:r>
              <a:rPr lang="ja-JP" altLang="en-US" sz="1600" dirty="0">
                <a:latin typeface="メイリオ" panose="020B0604030504040204" pitchFamily="50" charset="-128"/>
                <a:ea typeface="メイリオ" panose="020B0604030504040204" pitchFamily="50" charset="-128"/>
              </a:rPr>
              <a:t>日</a:t>
            </a:r>
            <a:endParaRPr lang="en-US" altLang="ja-JP" sz="1600" dirty="0">
              <a:latin typeface="メイリオ" panose="020B0604030504040204" pitchFamily="50" charset="-128"/>
              <a:ea typeface="メイリオ" panose="020B0604030504040204" pitchFamily="50" charset="-128"/>
            </a:endParaRPr>
          </a:p>
        </p:txBody>
      </p:sp>
      <p:sp>
        <p:nvSpPr>
          <p:cNvPr id="19" name="テキスト ボックス 49"/>
          <p:cNvSpPr txBox="1">
            <a:spLocks noChangeArrowheads="1"/>
          </p:cNvSpPr>
          <p:nvPr/>
        </p:nvSpPr>
        <p:spPr bwMode="auto">
          <a:xfrm>
            <a:off x="4147130" y="1789082"/>
            <a:ext cx="121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en-US" altLang="ja-JP" sz="1800" b="1" dirty="0">
                <a:solidFill>
                  <a:srgbClr val="FF0000"/>
                </a:solidFill>
                <a:latin typeface="メイリオ" panose="020B0604030504040204" pitchFamily="50" charset="-128"/>
                <a:ea typeface="メイリオ" panose="020B0604030504040204" pitchFamily="50" charset="-128"/>
              </a:rPr>
              <a:t>10</a:t>
            </a:r>
            <a:r>
              <a:rPr lang="ja-JP" altLang="en-US" sz="1800" b="1" dirty="0">
                <a:solidFill>
                  <a:srgbClr val="FF0000"/>
                </a:solidFill>
                <a:latin typeface="メイリオ" panose="020B0604030504040204" pitchFamily="50" charset="-128"/>
                <a:ea typeface="メイリオ" panose="020B0604030504040204" pitchFamily="50" charset="-128"/>
              </a:rPr>
              <a:t>月１日</a:t>
            </a:r>
            <a:endParaRPr lang="en-US" altLang="ja-JP" sz="1800" b="1" dirty="0">
              <a:solidFill>
                <a:srgbClr val="FF0000"/>
              </a:solidFill>
              <a:latin typeface="メイリオ" panose="020B0604030504040204" pitchFamily="50" charset="-128"/>
              <a:ea typeface="メイリオ" panose="020B0604030504040204" pitchFamily="50" charset="-128"/>
            </a:endParaRPr>
          </a:p>
        </p:txBody>
      </p:sp>
      <p:sp>
        <p:nvSpPr>
          <p:cNvPr id="20" name="二等辺三角形 19"/>
          <p:cNvSpPr/>
          <p:nvPr/>
        </p:nvSpPr>
        <p:spPr>
          <a:xfrm flipV="1">
            <a:off x="2508743" y="1243515"/>
            <a:ext cx="160338" cy="3556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ln>
                <a:solidFill>
                  <a:sysClr val="windowText" lastClr="000000"/>
                </a:solidFill>
              </a:ln>
              <a:latin typeface="メイリオ" panose="020B0604030504040204" pitchFamily="50" charset="-128"/>
              <a:ea typeface="メイリオ" panose="020B0604030504040204" pitchFamily="50" charset="-128"/>
            </a:endParaRPr>
          </a:p>
        </p:txBody>
      </p:sp>
      <p:sp>
        <p:nvSpPr>
          <p:cNvPr id="21" name="テキスト ボックス 51"/>
          <p:cNvSpPr txBox="1">
            <a:spLocks noChangeArrowheads="1"/>
          </p:cNvSpPr>
          <p:nvPr/>
        </p:nvSpPr>
        <p:spPr bwMode="auto">
          <a:xfrm>
            <a:off x="1961195" y="958810"/>
            <a:ext cx="14157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５月</a:t>
            </a:r>
            <a:r>
              <a:rPr lang="ja-JP" altLang="en-US" sz="1600" u="sng" dirty="0">
                <a:latin typeface="メイリオ" panose="020B0604030504040204" pitchFamily="50" charset="-128"/>
                <a:ea typeface="メイリオ" panose="020B0604030504040204" pitchFamily="50" charset="-128"/>
              </a:rPr>
              <a:t>１日</a:t>
            </a:r>
            <a:r>
              <a:rPr lang="ja-JP" altLang="en-US" sz="1600" dirty="0">
                <a:latin typeface="メイリオ" panose="020B0604030504040204" pitchFamily="50" charset="-128"/>
                <a:ea typeface="メイリオ" panose="020B0604030504040204" pitchFamily="50" charset="-128"/>
              </a:rPr>
              <a:t>転入</a:t>
            </a:r>
            <a:endParaRPr lang="en-US" altLang="ja-JP" sz="1600" dirty="0">
              <a:latin typeface="メイリオ" panose="020B0604030504040204" pitchFamily="50" charset="-128"/>
              <a:ea typeface="メイリオ" panose="020B0604030504040204" pitchFamily="50" charset="-128"/>
            </a:endParaRPr>
          </a:p>
        </p:txBody>
      </p:sp>
      <p:cxnSp>
        <p:nvCxnSpPr>
          <p:cNvPr id="22" name="直線コネクタ 21"/>
          <p:cNvCxnSpPr/>
          <p:nvPr/>
        </p:nvCxnSpPr>
        <p:spPr>
          <a:xfrm>
            <a:off x="1391230" y="1602080"/>
            <a:ext cx="1264741" cy="4371"/>
          </a:xfrm>
          <a:prstGeom prst="line">
            <a:avLst/>
          </a:prstGeom>
          <a:ln w="28575">
            <a:prstDash val="sysDot"/>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3" name="コンテンツ プレースホルダー 2"/>
          <p:cNvSpPr txBox="1">
            <a:spLocks/>
          </p:cNvSpPr>
          <p:nvPr/>
        </p:nvSpPr>
        <p:spPr bwMode="auto">
          <a:xfrm>
            <a:off x="2023600" y="2115169"/>
            <a:ext cx="5239809" cy="316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lnSpc>
                <a:spcPct val="80000"/>
              </a:lnSpc>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lnSpc>
                <a:spcPct val="80000"/>
              </a:lnSpc>
              <a:spcBef>
                <a:spcPct val="20000"/>
              </a:spcBef>
              <a:spcAft>
                <a:spcPct val="0"/>
              </a:spcAft>
              <a:buChar char="–"/>
              <a:defRPr kumimoji="1" sz="2800">
                <a:solidFill>
                  <a:schemeClr val="tx1"/>
                </a:solidFill>
                <a:latin typeface="+mn-lt"/>
                <a:ea typeface="+mn-ea"/>
              </a:defRPr>
            </a:lvl2pPr>
            <a:lvl3pPr marL="1143000" indent="-228600" algn="l" rtl="0" eaLnBrk="0" fontAlgn="base" hangingPunct="0">
              <a:lnSpc>
                <a:spcPct val="80000"/>
              </a:lnSpc>
              <a:spcBef>
                <a:spcPct val="20000"/>
              </a:spcBef>
              <a:spcAft>
                <a:spcPct val="0"/>
              </a:spcAft>
              <a:buChar char="•"/>
              <a:defRPr kumimoji="1" sz="2400">
                <a:solidFill>
                  <a:schemeClr val="tx1"/>
                </a:solidFill>
                <a:latin typeface="+mn-lt"/>
                <a:ea typeface="+mn-ea"/>
              </a:defRPr>
            </a:lvl3pPr>
            <a:lvl4pPr marL="1600200" indent="-228600" algn="l" rtl="0" eaLnBrk="0" fontAlgn="base" hangingPunct="0">
              <a:lnSpc>
                <a:spcPct val="80000"/>
              </a:lnSpc>
              <a:spcBef>
                <a:spcPct val="20000"/>
              </a:spcBef>
              <a:spcAft>
                <a:spcPct val="0"/>
              </a:spcAft>
              <a:buChar char="–"/>
              <a:defRPr kumimoji="1" sz="2000">
                <a:solidFill>
                  <a:schemeClr val="tx1"/>
                </a:solidFill>
                <a:latin typeface="+mn-lt"/>
                <a:ea typeface="+mn-ea"/>
              </a:defRPr>
            </a:lvl4pPr>
            <a:lvl5pPr marL="2057400" indent="-228600" algn="l" rtl="0" eaLnBrk="0" fontAlgn="base" hangingPunct="0">
              <a:lnSpc>
                <a:spcPct val="80000"/>
              </a:lnSpc>
              <a:spcBef>
                <a:spcPct val="20000"/>
              </a:spcBef>
              <a:spcAft>
                <a:spcPct val="0"/>
              </a:spcAft>
              <a:buChar char="»"/>
              <a:defRPr kumimoji="1" sz="2000">
                <a:solidFill>
                  <a:schemeClr val="tx1"/>
                </a:solidFill>
                <a:latin typeface="+mn-lt"/>
                <a:ea typeface="+mn-ea"/>
              </a:defRPr>
            </a:lvl5pPr>
            <a:lvl6pPr marL="2514600" indent="-228600" algn="l" rtl="0" fontAlgn="base">
              <a:lnSpc>
                <a:spcPct val="80000"/>
              </a:lnSpc>
              <a:spcBef>
                <a:spcPct val="20000"/>
              </a:spcBef>
              <a:spcAft>
                <a:spcPct val="0"/>
              </a:spcAft>
              <a:buChar char="»"/>
              <a:defRPr kumimoji="1" sz="2000">
                <a:solidFill>
                  <a:schemeClr val="tx1"/>
                </a:solidFill>
                <a:latin typeface="+mn-lt"/>
                <a:ea typeface="+mn-ea"/>
              </a:defRPr>
            </a:lvl6pPr>
            <a:lvl7pPr marL="2971800" indent="-228600" algn="l" rtl="0" fontAlgn="base">
              <a:lnSpc>
                <a:spcPct val="80000"/>
              </a:lnSpc>
              <a:spcBef>
                <a:spcPct val="20000"/>
              </a:spcBef>
              <a:spcAft>
                <a:spcPct val="0"/>
              </a:spcAft>
              <a:buChar char="»"/>
              <a:defRPr kumimoji="1" sz="2000">
                <a:solidFill>
                  <a:schemeClr val="tx1"/>
                </a:solidFill>
                <a:latin typeface="+mn-lt"/>
                <a:ea typeface="+mn-ea"/>
              </a:defRPr>
            </a:lvl7pPr>
            <a:lvl8pPr marL="3429000" indent="-228600" algn="l" rtl="0" fontAlgn="base">
              <a:lnSpc>
                <a:spcPct val="80000"/>
              </a:lnSpc>
              <a:spcBef>
                <a:spcPct val="20000"/>
              </a:spcBef>
              <a:spcAft>
                <a:spcPct val="0"/>
              </a:spcAft>
              <a:buChar char="»"/>
              <a:defRPr kumimoji="1" sz="2000">
                <a:solidFill>
                  <a:schemeClr val="tx1"/>
                </a:solidFill>
                <a:latin typeface="+mn-lt"/>
                <a:ea typeface="+mn-ea"/>
              </a:defRPr>
            </a:lvl8pPr>
            <a:lvl9pPr marL="3886200" indent="-228600" algn="l" rtl="0" fontAlgn="base">
              <a:lnSpc>
                <a:spcPct val="80000"/>
              </a:lnSpc>
              <a:spcBef>
                <a:spcPct val="20000"/>
              </a:spcBef>
              <a:spcAft>
                <a:spcPct val="0"/>
              </a:spcAft>
              <a:buChar char="»"/>
              <a:defRPr kumimoji="1" sz="2000">
                <a:solidFill>
                  <a:schemeClr val="tx1"/>
                </a:solidFill>
                <a:latin typeface="+mn-lt"/>
                <a:ea typeface="+mn-ea"/>
              </a:defRPr>
            </a:lvl9pPr>
          </a:lstStyle>
          <a:p>
            <a:pPr marL="0" indent="0" defTabSz="914400">
              <a:buFontTx/>
              <a:buNone/>
              <a:defRPr/>
            </a:pPr>
            <a:r>
              <a:rPr lang="ja-JP" altLang="en-US" sz="1600" kern="0" dirty="0">
                <a:latin typeface="メイリオ" panose="020B0604030504040204" pitchFamily="50" charset="-128"/>
                <a:ea typeface="メイリオ" panose="020B0604030504040204" pitchFamily="50" charset="-128"/>
              </a:rPr>
              <a:t>→　</a:t>
            </a:r>
            <a:r>
              <a:rPr lang="en-US" altLang="ja-JP" sz="1600" kern="0" dirty="0">
                <a:latin typeface="メイリオ" panose="020B0604030504040204" pitchFamily="50" charset="-128"/>
                <a:ea typeface="メイリオ" panose="020B0604030504040204" pitchFamily="50" charset="-128"/>
              </a:rPr>
              <a:t>11</a:t>
            </a:r>
            <a:r>
              <a:rPr lang="ja-JP" altLang="en-US" sz="1600" kern="0" dirty="0">
                <a:latin typeface="メイリオ" panose="020B0604030504040204" pitchFamily="50" charset="-128"/>
                <a:ea typeface="メイリオ" panose="020B0604030504040204" pitchFamily="50" charset="-128"/>
              </a:rPr>
              <a:t>ヶ月分（５～３月）の授業料を対象として支給</a:t>
            </a:r>
            <a:endParaRPr lang="en-US" altLang="ja-JP" sz="1600" kern="0" dirty="0">
              <a:latin typeface="メイリオ" panose="020B0604030504040204" pitchFamily="50" charset="-128"/>
              <a:ea typeface="メイリオ" panose="020B0604030504040204" pitchFamily="50" charset="-128"/>
            </a:endParaRPr>
          </a:p>
        </p:txBody>
      </p:sp>
      <p:cxnSp>
        <p:nvCxnSpPr>
          <p:cNvPr id="24" name="直線コネクタ 23"/>
          <p:cNvCxnSpPr/>
          <p:nvPr/>
        </p:nvCxnSpPr>
        <p:spPr>
          <a:xfrm>
            <a:off x="4756730" y="1424280"/>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a:xfrm>
            <a:off x="8157155" y="1406818"/>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6" name="乗算 25"/>
          <p:cNvSpPr/>
          <p:nvPr/>
        </p:nvSpPr>
        <p:spPr>
          <a:xfrm>
            <a:off x="6727941" y="5119692"/>
            <a:ext cx="358775" cy="388937"/>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156701" y="165421"/>
            <a:ext cx="7344816" cy="584775"/>
          </a:xfrm>
          <a:prstGeom prst="rect">
            <a:avLst/>
          </a:prstGeom>
          <a:noFill/>
        </p:spPr>
        <p:txBody>
          <a:bodyPr wrap="square" rtlCol="0">
            <a:spAutoFit/>
          </a:bodyPr>
          <a:lstStyle/>
          <a:p>
            <a:r>
              <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rPr>
              <a:t>府内在住要件について</a:t>
            </a:r>
          </a:p>
        </p:txBody>
      </p:sp>
      <p:cxnSp>
        <p:nvCxnSpPr>
          <p:cNvPr id="30" name="直線コネクタ 29"/>
          <p:cNvCxnSpPr/>
          <p:nvPr/>
        </p:nvCxnSpPr>
        <p:spPr>
          <a:xfrm>
            <a:off x="1391230" y="3197014"/>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直線コネクタ 30"/>
          <p:cNvCxnSpPr/>
          <p:nvPr/>
        </p:nvCxnSpPr>
        <p:spPr>
          <a:xfrm>
            <a:off x="2875547" y="3405338"/>
            <a:ext cx="5294308" cy="13926"/>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2" name="テキスト ボックス 47"/>
          <p:cNvSpPr txBox="1">
            <a:spLocks noChangeArrowheads="1"/>
          </p:cNvSpPr>
          <p:nvPr/>
        </p:nvSpPr>
        <p:spPr bwMode="auto">
          <a:xfrm>
            <a:off x="837192" y="2749339"/>
            <a:ext cx="1005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４月１日</a:t>
            </a:r>
            <a:endParaRPr lang="en-US" altLang="ja-JP" sz="1600" dirty="0">
              <a:latin typeface="メイリオ" panose="020B0604030504040204" pitchFamily="50" charset="-128"/>
              <a:ea typeface="メイリオ" panose="020B0604030504040204" pitchFamily="50" charset="-128"/>
            </a:endParaRPr>
          </a:p>
        </p:txBody>
      </p:sp>
      <p:sp>
        <p:nvSpPr>
          <p:cNvPr id="33" name="テキスト ボックス 48"/>
          <p:cNvSpPr txBox="1">
            <a:spLocks noChangeArrowheads="1"/>
          </p:cNvSpPr>
          <p:nvPr/>
        </p:nvSpPr>
        <p:spPr bwMode="auto">
          <a:xfrm>
            <a:off x="7558667" y="2808076"/>
            <a:ext cx="10567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３月</a:t>
            </a:r>
            <a:r>
              <a:rPr lang="en-US" altLang="ja-JP" sz="1600" dirty="0">
                <a:latin typeface="メイリオ" panose="020B0604030504040204" pitchFamily="50" charset="-128"/>
                <a:ea typeface="メイリオ" panose="020B0604030504040204" pitchFamily="50" charset="-128"/>
              </a:rPr>
              <a:t>31</a:t>
            </a:r>
            <a:r>
              <a:rPr lang="ja-JP" altLang="en-US" sz="1600" dirty="0">
                <a:latin typeface="メイリオ" panose="020B0604030504040204" pitchFamily="50" charset="-128"/>
                <a:ea typeface="メイリオ" panose="020B0604030504040204" pitchFamily="50" charset="-128"/>
              </a:rPr>
              <a:t>日</a:t>
            </a:r>
            <a:endParaRPr lang="en-US" altLang="ja-JP" sz="1600" dirty="0">
              <a:latin typeface="メイリオ" panose="020B0604030504040204" pitchFamily="50" charset="-128"/>
              <a:ea typeface="メイリオ" panose="020B0604030504040204" pitchFamily="50" charset="-128"/>
            </a:endParaRPr>
          </a:p>
        </p:txBody>
      </p:sp>
      <p:sp>
        <p:nvSpPr>
          <p:cNvPr id="34" name="テキスト ボックス 49"/>
          <p:cNvSpPr txBox="1">
            <a:spLocks noChangeArrowheads="1"/>
          </p:cNvSpPr>
          <p:nvPr/>
        </p:nvSpPr>
        <p:spPr bwMode="auto">
          <a:xfrm>
            <a:off x="4147130" y="3579278"/>
            <a:ext cx="121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en-US" altLang="ja-JP" sz="1800" b="1" dirty="0">
                <a:solidFill>
                  <a:srgbClr val="FF0000"/>
                </a:solidFill>
                <a:latin typeface="メイリオ" panose="020B0604030504040204" pitchFamily="50" charset="-128"/>
                <a:ea typeface="メイリオ" panose="020B0604030504040204" pitchFamily="50" charset="-128"/>
              </a:rPr>
              <a:t>10</a:t>
            </a:r>
            <a:r>
              <a:rPr lang="ja-JP" altLang="en-US" sz="1800" b="1" dirty="0">
                <a:solidFill>
                  <a:srgbClr val="FF0000"/>
                </a:solidFill>
                <a:latin typeface="メイリオ" panose="020B0604030504040204" pitchFamily="50" charset="-128"/>
                <a:ea typeface="メイリオ" panose="020B0604030504040204" pitchFamily="50" charset="-128"/>
              </a:rPr>
              <a:t>月１日</a:t>
            </a:r>
            <a:endParaRPr lang="en-US" altLang="ja-JP" sz="1800" b="1" dirty="0">
              <a:solidFill>
                <a:srgbClr val="FF0000"/>
              </a:solidFill>
              <a:latin typeface="メイリオ" panose="020B0604030504040204" pitchFamily="50" charset="-128"/>
              <a:ea typeface="メイリオ" panose="020B0604030504040204" pitchFamily="50" charset="-128"/>
            </a:endParaRPr>
          </a:p>
        </p:txBody>
      </p:sp>
      <p:sp>
        <p:nvSpPr>
          <p:cNvPr id="35" name="二等辺三角形 34"/>
          <p:cNvSpPr/>
          <p:nvPr/>
        </p:nvSpPr>
        <p:spPr>
          <a:xfrm flipV="1">
            <a:off x="2795378" y="3023406"/>
            <a:ext cx="160338" cy="3556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ln>
                <a:solidFill>
                  <a:sysClr val="windowText" lastClr="000000"/>
                </a:solidFill>
              </a:ln>
              <a:latin typeface="メイリオ" panose="020B0604030504040204" pitchFamily="50" charset="-128"/>
              <a:ea typeface="メイリオ" panose="020B0604030504040204" pitchFamily="50" charset="-128"/>
            </a:endParaRPr>
          </a:p>
        </p:txBody>
      </p:sp>
      <p:sp>
        <p:nvSpPr>
          <p:cNvPr id="36" name="テキスト ボックス 51"/>
          <p:cNvSpPr txBox="1">
            <a:spLocks noChangeArrowheads="1"/>
          </p:cNvSpPr>
          <p:nvPr/>
        </p:nvSpPr>
        <p:spPr bwMode="auto">
          <a:xfrm>
            <a:off x="2128412" y="2725122"/>
            <a:ext cx="14157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５月</a:t>
            </a:r>
            <a:r>
              <a:rPr lang="ja-JP" altLang="en-US" sz="1600" u="sng" dirty="0">
                <a:latin typeface="メイリオ" panose="020B0604030504040204" pitchFamily="50" charset="-128"/>
                <a:ea typeface="メイリオ" panose="020B0604030504040204" pitchFamily="50" charset="-128"/>
              </a:rPr>
              <a:t>２日</a:t>
            </a:r>
            <a:r>
              <a:rPr lang="ja-JP" altLang="en-US" sz="1600" dirty="0">
                <a:latin typeface="メイリオ" panose="020B0604030504040204" pitchFamily="50" charset="-128"/>
                <a:ea typeface="メイリオ" panose="020B0604030504040204" pitchFamily="50" charset="-128"/>
              </a:rPr>
              <a:t>転入</a:t>
            </a:r>
            <a:endParaRPr lang="en-US" altLang="ja-JP" sz="1600" dirty="0">
              <a:latin typeface="メイリオ" panose="020B0604030504040204" pitchFamily="50" charset="-128"/>
              <a:ea typeface="メイリオ" panose="020B0604030504040204" pitchFamily="50" charset="-128"/>
            </a:endParaRPr>
          </a:p>
        </p:txBody>
      </p:sp>
      <p:cxnSp>
        <p:nvCxnSpPr>
          <p:cNvPr id="37" name="直線コネクタ 36"/>
          <p:cNvCxnSpPr/>
          <p:nvPr/>
        </p:nvCxnSpPr>
        <p:spPr>
          <a:xfrm>
            <a:off x="1391230" y="3392276"/>
            <a:ext cx="1484317" cy="0"/>
          </a:xfrm>
          <a:prstGeom prst="line">
            <a:avLst/>
          </a:prstGeom>
          <a:ln w="28575">
            <a:prstDash val="sysDot"/>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コンテンツ プレースホルダー 2"/>
          <p:cNvSpPr txBox="1">
            <a:spLocks/>
          </p:cNvSpPr>
          <p:nvPr/>
        </p:nvSpPr>
        <p:spPr bwMode="auto">
          <a:xfrm>
            <a:off x="2023600" y="3905365"/>
            <a:ext cx="5239809" cy="316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lnSpc>
                <a:spcPct val="80000"/>
              </a:lnSpc>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lnSpc>
                <a:spcPct val="80000"/>
              </a:lnSpc>
              <a:spcBef>
                <a:spcPct val="20000"/>
              </a:spcBef>
              <a:spcAft>
                <a:spcPct val="0"/>
              </a:spcAft>
              <a:buChar char="–"/>
              <a:defRPr kumimoji="1" sz="2800">
                <a:solidFill>
                  <a:schemeClr val="tx1"/>
                </a:solidFill>
                <a:latin typeface="+mn-lt"/>
                <a:ea typeface="+mn-ea"/>
              </a:defRPr>
            </a:lvl2pPr>
            <a:lvl3pPr marL="1143000" indent="-228600" algn="l" rtl="0" eaLnBrk="0" fontAlgn="base" hangingPunct="0">
              <a:lnSpc>
                <a:spcPct val="80000"/>
              </a:lnSpc>
              <a:spcBef>
                <a:spcPct val="20000"/>
              </a:spcBef>
              <a:spcAft>
                <a:spcPct val="0"/>
              </a:spcAft>
              <a:buChar char="•"/>
              <a:defRPr kumimoji="1" sz="2400">
                <a:solidFill>
                  <a:schemeClr val="tx1"/>
                </a:solidFill>
                <a:latin typeface="+mn-lt"/>
                <a:ea typeface="+mn-ea"/>
              </a:defRPr>
            </a:lvl3pPr>
            <a:lvl4pPr marL="1600200" indent="-228600" algn="l" rtl="0" eaLnBrk="0" fontAlgn="base" hangingPunct="0">
              <a:lnSpc>
                <a:spcPct val="80000"/>
              </a:lnSpc>
              <a:spcBef>
                <a:spcPct val="20000"/>
              </a:spcBef>
              <a:spcAft>
                <a:spcPct val="0"/>
              </a:spcAft>
              <a:buChar char="–"/>
              <a:defRPr kumimoji="1" sz="2000">
                <a:solidFill>
                  <a:schemeClr val="tx1"/>
                </a:solidFill>
                <a:latin typeface="+mn-lt"/>
                <a:ea typeface="+mn-ea"/>
              </a:defRPr>
            </a:lvl4pPr>
            <a:lvl5pPr marL="2057400" indent="-228600" algn="l" rtl="0" eaLnBrk="0" fontAlgn="base" hangingPunct="0">
              <a:lnSpc>
                <a:spcPct val="80000"/>
              </a:lnSpc>
              <a:spcBef>
                <a:spcPct val="20000"/>
              </a:spcBef>
              <a:spcAft>
                <a:spcPct val="0"/>
              </a:spcAft>
              <a:buChar char="»"/>
              <a:defRPr kumimoji="1" sz="2000">
                <a:solidFill>
                  <a:schemeClr val="tx1"/>
                </a:solidFill>
                <a:latin typeface="+mn-lt"/>
                <a:ea typeface="+mn-ea"/>
              </a:defRPr>
            </a:lvl5pPr>
            <a:lvl6pPr marL="2514600" indent="-228600" algn="l" rtl="0" fontAlgn="base">
              <a:lnSpc>
                <a:spcPct val="80000"/>
              </a:lnSpc>
              <a:spcBef>
                <a:spcPct val="20000"/>
              </a:spcBef>
              <a:spcAft>
                <a:spcPct val="0"/>
              </a:spcAft>
              <a:buChar char="»"/>
              <a:defRPr kumimoji="1" sz="2000">
                <a:solidFill>
                  <a:schemeClr val="tx1"/>
                </a:solidFill>
                <a:latin typeface="+mn-lt"/>
                <a:ea typeface="+mn-ea"/>
              </a:defRPr>
            </a:lvl6pPr>
            <a:lvl7pPr marL="2971800" indent="-228600" algn="l" rtl="0" fontAlgn="base">
              <a:lnSpc>
                <a:spcPct val="80000"/>
              </a:lnSpc>
              <a:spcBef>
                <a:spcPct val="20000"/>
              </a:spcBef>
              <a:spcAft>
                <a:spcPct val="0"/>
              </a:spcAft>
              <a:buChar char="»"/>
              <a:defRPr kumimoji="1" sz="2000">
                <a:solidFill>
                  <a:schemeClr val="tx1"/>
                </a:solidFill>
                <a:latin typeface="+mn-lt"/>
                <a:ea typeface="+mn-ea"/>
              </a:defRPr>
            </a:lvl7pPr>
            <a:lvl8pPr marL="3429000" indent="-228600" algn="l" rtl="0" fontAlgn="base">
              <a:lnSpc>
                <a:spcPct val="80000"/>
              </a:lnSpc>
              <a:spcBef>
                <a:spcPct val="20000"/>
              </a:spcBef>
              <a:spcAft>
                <a:spcPct val="0"/>
              </a:spcAft>
              <a:buChar char="»"/>
              <a:defRPr kumimoji="1" sz="2000">
                <a:solidFill>
                  <a:schemeClr val="tx1"/>
                </a:solidFill>
                <a:latin typeface="+mn-lt"/>
                <a:ea typeface="+mn-ea"/>
              </a:defRPr>
            </a:lvl8pPr>
            <a:lvl9pPr marL="3886200" indent="-228600" algn="l" rtl="0" fontAlgn="base">
              <a:lnSpc>
                <a:spcPct val="80000"/>
              </a:lnSpc>
              <a:spcBef>
                <a:spcPct val="20000"/>
              </a:spcBef>
              <a:spcAft>
                <a:spcPct val="0"/>
              </a:spcAft>
              <a:buChar char="»"/>
              <a:defRPr kumimoji="1" sz="2000">
                <a:solidFill>
                  <a:schemeClr val="tx1"/>
                </a:solidFill>
                <a:latin typeface="+mn-lt"/>
                <a:ea typeface="+mn-ea"/>
              </a:defRPr>
            </a:lvl9pPr>
          </a:lstStyle>
          <a:p>
            <a:pPr marL="0" indent="0" defTabSz="914400">
              <a:buFontTx/>
              <a:buNone/>
              <a:defRPr/>
            </a:pPr>
            <a:r>
              <a:rPr lang="ja-JP" altLang="en-US" sz="1600" kern="0" dirty="0">
                <a:latin typeface="メイリオ" panose="020B0604030504040204" pitchFamily="50" charset="-128"/>
                <a:ea typeface="メイリオ" panose="020B0604030504040204" pitchFamily="50" charset="-128"/>
              </a:rPr>
              <a:t>→　</a:t>
            </a:r>
            <a:r>
              <a:rPr lang="en-US" altLang="ja-JP" sz="1600" kern="0" dirty="0">
                <a:latin typeface="メイリオ" panose="020B0604030504040204" pitchFamily="50" charset="-128"/>
                <a:ea typeface="メイリオ" panose="020B0604030504040204" pitchFamily="50" charset="-128"/>
              </a:rPr>
              <a:t>10</a:t>
            </a:r>
            <a:r>
              <a:rPr lang="ja-JP" altLang="en-US" sz="1600" kern="0" dirty="0">
                <a:latin typeface="メイリオ" panose="020B0604030504040204" pitchFamily="50" charset="-128"/>
                <a:ea typeface="メイリオ" panose="020B0604030504040204" pitchFamily="50" charset="-128"/>
              </a:rPr>
              <a:t>ヶ月分（６～３月）の授業料を対象として支給</a:t>
            </a:r>
            <a:endParaRPr lang="en-US" altLang="ja-JP" sz="1600" kern="0" dirty="0">
              <a:latin typeface="メイリオ" panose="020B0604030504040204" pitchFamily="50" charset="-128"/>
              <a:ea typeface="メイリオ" panose="020B0604030504040204" pitchFamily="50" charset="-128"/>
            </a:endParaRPr>
          </a:p>
        </p:txBody>
      </p:sp>
      <p:cxnSp>
        <p:nvCxnSpPr>
          <p:cNvPr id="39" name="直線コネクタ 38"/>
          <p:cNvCxnSpPr/>
          <p:nvPr/>
        </p:nvCxnSpPr>
        <p:spPr>
          <a:xfrm>
            <a:off x="4756730" y="3214476"/>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0" name="直線コネクタ 39"/>
          <p:cNvCxnSpPr/>
          <p:nvPr/>
        </p:nvCxnSpPr>
        <p:spPr>
          <a:xfrm>
            <a:off x="8157155" y="3197014"/>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a:off x="1437813" y="5083986"/>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5" name="直線コネクタ 44"/>
          <p:cNvCxnSpPr/>
          <p:nvPr/>
        </p:nvCxnSpPr>
        <p:spPr>
          <a:xfrm>
            <a:off x="5241701" y="5291038"/>
            <a:ext cx="2974737" cy="15198"/>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6" name="テキスト ボックス 47"/>
          <p:cNvSpPr txBox="1">
            <a:spLocks noChangeArrowheads="1"/>
          </p:cNvSpPr>
          <p:nvPr/>
        </p:nvSpPr>
        <p:spPr bwMode="auto">
          <a:xfrm>
            <a:off x="883775" y="4636311"/>
            <a:ext cx="1005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４月１日</a:t>
            </a:r>
            <a:endParaRPr lang="en-US" altLang="ja-JP" sz="1600" dirty="0">
              <a:latin typeface="メイリオ" panose="020B0604030504040204" pitchFamily="50" charset="-128"/>
              <a:ea typeface="メイリオ" panose="020B0604030504040204" pitchFamily="50" charset="-128"/>
            </a:endParaRPr>
          </a:p>
        </p:txBody>
      </p:sp>
      <p:sp>
        <p:nvSpPr>
          <p:cNvPr id="47" name="テキスト ボックス 48"/>
          <p:cNvSpPr txBox="1">
            <a:spLocks noChangeArrowheads="1"/>
          </p:cNvSpPr>
          <p:nvPr/>
        </p:nvSpPr>
        <p:spPr bwMode="auto">
          <a:xfrm>
            <a:off x="7605250" y="4695048"/>
            <a:ext cx="10567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ja-JP" altLang="en-US" sz="1600" dirty="0">
                <a:latin typeface="メイリオ" panose="020B0604030504040204" pitchFamily="50" charset="-128"/>
                <a:ea typeface="メイリオ" panose="020B0604030504040204" pitchFamily="50" charset="-128"/>
              </a:rPr>
              <a:t>３月</a:t>
            </a:r>
            <a:r>
              <a:rPr lang="en-US" altLang="ja-JP" sz="1600" dirty="0">
                <a:latin typeface="メイリオ" panose="020B0604030504040204" pitchFamily="50" charset="-128"/>
                <a:ea typeface="メイリオ" panose="020B0604030504040204" pitchFamily="50" charset="-128"/>
              </a:rPr>
              <a:t>31</a:t>
            </a:r>
            <a:r>
              <a:rPr lang="ja-JP" altLang="en-US" sz="1600" dirty="0">
                <a:latin typeface="メイリオ" panose="020B0604030504040204" pitchFamily="50" charset="-128"/>
                <a:ea typeface="メイリオ" panose="020B0604030504040204" pitchFamily="50" charset="-128"/>
              </a:rPr>
              <a:t>日</a:t>
            </a:r>
            <a:endParaRPr lang="en-US" altLang="ja-JP" sz="1600" dirty="0">
              <a:latin typeface="メイリオ" panose="020B0604030504040204" pitchFamily="50" charset="-128"/>
              <a:ea typeface="メイリオ" panose="020B0604030504040204" pitchFamily="50" charset="-128"/>
            </a:endParaRPr>
          </a:p>
        </p:txBody>
      </p:sp>
      <p:sp>
        <p:nvSpPr>
          <p:cNvPr id="48" name="テキスト ボックス 49"/>
          <p:cNvSpPr txBox="1">
            <a:spLocks noChangeArrowheads="1"/>
          </p:cNvSpPr>
          <p:nvPr/>
        </p:nvSpPr>
        <p:spPr bwMode="auto">
          <a:xfrm>
            <a:off x="4193713" y="5466250"/>
            <a:ext cx="1219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en-US" altLang="ja-JP" sz="1800" b="1" dirty="0">
                <a:solidFill>
                  <a:srgbClr val="FF0000"/>
                </a:solidFill>
                <a:latin typeface="メイリオ" panose="020B0604030504040204" pitchFamily="50" charset="-128"/>
                <a:ea typeface="メイリオ" panose="020B0604030504040204" pitchFamily="50" charset="-128"/>
              </a:rPr>
              <a:t>10</a:t>
            </a:r>
            <a:r>
              <a:rPr lang="ja-JP" altLang="en-US" sz="1800" b="1" dirty="0">
                <a:solidFill>
                  <a:srgbClr val="FF0000"/>
                </a:solidFill>
                <a:latin typeface="メイリオ" panose="020B0604030504040204" pitchFamily="50" charset="-128"/>
                <a:ea typeface="メイリオ" panose="020B0604030504040204" pitchFamily="50" charset="-128"/>
              </a:rPr>
              <a:t>月１日</a:t>
            </a:r>
            <a:endParaRPr lang="en-US" altLang="ja-JP" sz="1800" b="1" dirty="0">
              <a:solidFill>
                <a:srgbClr val="FF0000"/>
              </a:solidFill>
              <a:latin typeface="メイリオ" panose="020B0604030504040204" pitchFamily="50" charset="-128"/>
              <a:ea typeface="メイリオ" panose="020B0604030504040204" pitchFamily="50" charset="-128"/>
            </a:endParaRPr>
          </a:p>
        </p:txBody>
      </p:sp>
      <p:sp>
        <p:nvSpPr>
          <p:cNvPr id="49" name="二等辺三角形 48"/>
          <p:cNvSpPr/>
          <p:nvPr/>
        </p:nvSpPr>
        <p:spPr>
          <a:xfrm flipV="1">
            <a:off x="5169852" y="4923648"/>
            <a:ext cx="160338" cy="3556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dirty="0">
              <a:ln>
                <a:solidFill>
                  <a:sysClr val="windowText" lastClr="000000"/>
                </a:solidFill>
              </a:ln>
              <a:latin typeface="メイリオ" panose="020B0604030504040204" pitchFamily="50" charset="-128"/>
              <a:ea typeface="メイリオ" panose="020B0604030504040204" pitchFamily="50" charset="-128"/>
            </a:endParaRPr>
          </a:p>
        </p:txBody>
      </p:sp>
      <p:sp>
        <p:nvSpPr>
          <p:cNvPr id="50" name="テキスト ボックス 51"/>
          <p:cNvSpPr txBox="1">
            <a:spLocks noChangeArrowheads="1"/>
          </p:cNvSpPr>
          <p:nvPr/>
        </p:nvSpPr>
        <p:spPr bwMode="auto">
          <a:xfrm>
            <a:off x="4695347" y="4586954"/>
            <a:ext cx="14670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80000"/>
              </a:lnSpc>
              <a:spcBef>
                <a:spcPct val="20000"/>
              </a:spcBef>
              <a:buChar char="•"/>
              <a:defRPr kumimoji="1" sz="3200">
                <a:solidFill>
                  <a:schemeClr val="tx1"/>
                </a:solidFill>
                <a:latin typeface="HG丸ｺﾞｼｯｸM-PRO" panose="020F0600000000000000" pitchFamily="50" charset="-128"/>
                <a:ea typeface="HG丸ｺﾞｼｯｸM-PRO" panose="020F0600000000000000" pitchFamily="50" charset="-128"/>
              </a:defRPr>
            </a:lvl1pPr>
            <a:lvl2pPr marL="742950" indent="-285750">
              <a:lnSpc>
                <a:spcPct val="80000"/>
              </a:lnSpc>
              <a:spcBef>
                <a:spcPct val="20000"/>
              </a:spcBef>
              <a:buChar char="–"/>
              <a:defRPr kumimoji="1" sz="2800">
                <a:solidFill>
                  <a:schemeClr val="tx1"/>
                </a:solidFill>
                <a:latin typeface="HG丸ｺﾞｼｯｸM-PRO" panose="020F0600000000000000" pitchFamily="50" charset="-128"/>
                <a:ea typeface="HG丸ｺﾞｼｯｸM-PRO" panose="020F0600000000000000" pitchFamily="50" charset="-128"/>
              </a:defRPr>
            </a:lvl2pPr>
            <a:lvl3pPr marL="1143000" indent="-228600">
              <a:lnSpc>
                <a:spcPct val="80000"/>
              </a:lnSpc>
              <a:spcBef>
                <a:spcPct val="20000"/>
              </a:spcBef>
              <a:buChar char="•"/>
              <a:defRPr kumimoji="1" sz="2400">
                <a:solidFill>
                  <a:schemeClr val="tx1"/>
                </a:solidFill>
                <a:latin typeface="HG丸ｺﾞｼｯｸM-PRO" panose="020F0600000000000000" pitchFamily="50" charset="-128"/>
                <a:ea typeface="HG丸ｺﾞｼｯｸM-PRO" panose="020F0600000000000000" pitchFamily="50" charset="-128"/>
              </a:defRPr>
            </a:lvl3pPr>
            <a:lvl4pPr marL="16002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4pPr>
            <a:lvl5pPr marL="2057400" indent="-228600">
              <a:lnSpc>
                <a:spcPct val="80000"/>
              </a:lnSpc>
              <a:spcBef>
                <a:spcPct val="20000"/>
              </a:spcBef>
              <a:buChar char="»"/>
              <a:defRPr kumimoji="1" sz="2000">
                <a:solidFill>
                  <a:schemeClr val="tx1"/>
                </a:solidFill>
                <a:latin typeface="HG丸ｺﾞｼｯｸM-PRO" panose="020F0600000000000000" pitchFamily="50" charset="-128"/>
                <a:ea typeface="HG丸ｺﾞｼｯｸM-PRO" panose="020F0600000000000000" pitchFamily="50" charset="-128"/>
              </a:defRPr>
            </a:lvl5pPr>
            <a:lvl6pPr marL="25146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6pPr>
            <a:lvl7pPr marL="29718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7pPr>
            <a:lvl8pPr marL="34290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8pPr>
            <a:lvl9pPr marL="3886200" indent="-228600" defTabSz="457200" eaLnBrk="0" fontAlgn="base" hangingPunct="0">
              <a:lnSpc>
                <a:spcPct val="80000"/>
              </a:lnSpc>
              <a:spcBef>
                <a:spcPct val="20000"/>
              </a:spcBef>
              <a:spcAft>
                <a:spcPct val="0"/>
              </a:spcAft>
              <a:buChar char="»"/>
              <a:defRPr kumimoji="1" sz="2000">
                <a:solidFill>
                  <a:schemeClr val="tx1"/>
                </a:solidFill>
                <a:latin typeface="HG丸ｺﾞｼｯｸM-PRO" panose="020F0600000000000000" pitchFamily="50" charset="-128"/>
                <a:ea typeface="HG丸ｺﾞｼｯｸM-PRO" panose="020F0600000000000000" pitchFamily="50" charset="-128"/>
              </a:defRPr>
            </a:lvl9pPr>
          </a:lstStyle>
          <a:p>
            <a:pPr>
              <a:lnSpc>
                <a:spcPct val="100000"/>
              </a:lnSpc>
              <a:spcBef>
                <a:spcPct val="0"/>
              </a:spcBef>
              <a:buFontTx/>
              <a:buNone/>
            </a:pPr>
            <a:r>
              <a:rPr lang="en-US" altLang="ja-JP" sz="1600" dirty="0">
                <a:latin typeface="メイリオ" panose="020B0604030504040204" pitchFamily="50" charset="-128"/>
                <a:ea typeface="メイリオ" panose="020B0604030504040204" pitchFamily="50" charset="-128"/>
              </a:rPr>
              <a:t>10</a:t>
            </a:r>
            <a:r>
              <a:rPr lang="ja-JP" altLang="en-US" sz="1600" dirty="0">
                <a:latin typeface="メイリオ" panose="020B0604030504040204" pitchFamily="50" charset="-128"/>
                <a:ea typeface="メイリオ" panose="020B0604030504040204" pitchFamily="50" charset="-128"/>
              </a:rPr>
              <a:t>月２日転入</a:t>
            </a:r>
            <a:endParaRPr lang="en-US" altLang="ja-JP" sz="1600" dirty="0">
              <a:latin typeface="メイリオ" panose="020B0604030504040204" pitchFamily="50" charset="-128"/>
              <a:ea typeface="メイリオ" panose="020B0604030504040204" pitchFamily="50" charset="-128"/>
            </a:endParaRPr>
          </a:p>
        </p:txBody>
      </p:sp>
      <p:cxnSp>
        <p:nvCxnSpPr>
          <p:cNvPr id="51" name="直線コネクタ 50"/>
          <p:cNvCxnSpPr/>
          <p:nvPr/>
        </p:nvCxnSpPr>
        <p:spPr>
          <a:xfrm>
            <a:off x="1437813" y="5279248"/>
            <a:ext cx="3803888" cy="11790"/>
          </a:xfrm>
          <a:prstGeom prst="line">
            <a:avLst/>
          </a:prstGeom>
          <a:ln w="28575">
            <a:prstDash val="sysDot"/>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a:off x="4803313" y="5101448"/>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8203738" y="5083986"/>
            <a:ext cx="0" cy="355600"/>
          </a:xfrm>
          <a:prstGeom prst="line">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8" name="コンテンツ プレースホルダー 2"/>
          <p:cNvSpPr txBox="1">
            <a:spLocks/>
          </p:cNvSpPr>
          <p:nvPr/>
        </p:nvSpPr>
        <p:spPr bwMode="auto">
          <a:xfrm>
            <a:off x="1889178" y="5879189"/>
            <a:ext cx="5612339" cy="66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lnSpc>
                <a:spcPct val="80000"/>
              </a:lnSpc>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lnSpc>
                <a:spcPct val="80000"/>
              </a:lnSpc>
              <a:spcBef>
                <a:spcPct val="20000"/>
              </a:spcBef>
              <a:spcAft>
                <a:spcPct val="0"/>
              </a:spcAft>
              <a:buChar char="–"/>
              <a:defRPr kumimoji="1" sz="2800">
                <a:solidFill>
                  <a:schemeClr val="tx1"/>
                </a:solidFill>
                <a:latin typeface="+mn-lt"/>
                <a:ea typeface="+mn-ea"/>
              </a:defRPr>
            </a:lvl2pPr>
            <a:lvl3pPr marL="1143000" indent="-228600" algn="l" rtl="0" eaLnBrk="0" fontAlgn="base" hangingPunct="0">
              <a:lnSpc>
                <a:spcPct val="80000"/>
              </a:lnSpc>
              <a:spcBef>
                <a:spcPct val="20000"/>
              </a:spcBef>
              <a:spcAft>
                <a:spcPct val="0"/>
              </a:spcAft>
              <a:buChar char="•"/>
              <a:defRPr kumimoji="1" sz="2400">
                <a:solidFill>
                  <a:schemeClr val="tx1"/>
                </a:solidFill>
                <a:latin typeface="+mn-lt"/>
                <a:ea typeface="+mn-ea"/>
              </a:defRPr>
            </a:lvl3pPr>
            <a:lvl4pPr marL="1600200" indent="-228600" algn="l" rtl="0" eaLnBrk="0" fontAlgn="base" hangingPunct="0">
              <a:lnSpc>
                <a:spcPct val="80000"/>
              </a:lnSpc>
              <a:spcBef>
                <a:spcPct val="20000"/>
              </a:spcBef>
              <a:spcAft>
                <a:spcPct val="0"/>
              </a:spcAft>
              <a:buChar char="–"/>
              <a:defRPr kumimoji="1" sz="2000">
                <a:solidFill>
                  <a:schemeClr val="tx1"/>
                </a:solidFill>
                <a:latin typeface="+mn-lt"/>
                <a:ea typeface="+mn-ea"/>
              </a:defRPr>
            </a:lvl4pPr>
            <a:lvl5pPr marL="2057400" indent="-228600" algn="l" rtl="0" eaLnBrk="0" fontAlgn="base" hangingPunct="0">
              <a:lnSpc>
                <a:spcPct val="80000"/>
              </a:lnSpc>
              <a:spcBef>
                <a:spcPct val="20000"/>
              </a:spcBef>
              <a:spcAft>
                <a:spcPct val="0"/>
              </a:spcAft>
              <a:buChar char="»"/>
              <a:defRPr kumimoji="1" sz="2000">
                <a:solidFill>
                  <a:schemeClr val="tx1"/>
                </a:solidFill>
                <a:latin typeface="+mn-lt"/>
                <a:ea typeface="+mn-ea"/>
              </a:defRPr>
            </a:lvl5pPr>
            <a:lvl6pPr marL="2514600" indent="-228600" algn="l" rtl="0" fontAlgn="base">
              <a:lnSpc>
                <a:spcPct val="80000"/>
              </a:lnSpc>
              <a:spcBef>
                <a:spcPct val="20000"/>
              </a:spcBef>
              <a:spcAft>
                <a:spcPct val="0"/>
              </a:spcAft>
              <a:buChar char="»"/>
              <a:defRPr kumimoji="1" sz="2000">
                <a:solidFill>
                  <a:schemeClr val="tx1"/>
                </a:solidFill>
                <a:latin typeface="+mn-lt"/>
                <a:ea typeface="+mn-ea"/>
              </a:defRPr>
            </a:lvl6pPr>
            <a:lvl7pPr marL="2971800" indent="-228600" algn="l" rtl="0" fontAlgn="base">
              <a:lnSpc>
                <a:spcPct val="80000"/>
              </a:lnSpc>
              <a:spcBef>
                <a:spcPct val="20000"/>
              </a:spcBef>
              <a:spcAft>
                <a:spcPct val="0"/>
              </a:spcAft>
              <a:buChar char="»"/>
              <a:defRPr kumimoji="1" sz="2000">
                <a:solidFill>
                  <a:schemeClr val="tx1"/>
                </a:solidFill>
                <a:latin typeface="+mn-lt"/>
                <a:ea typeface="+mn-ea"/>
              </a:defRPr>
            </a:lvl7pPr>
            <a:lvl8pPr marL="3429000" indent="-228600" algn="l" rtl="0" fontAlgn="base">
              <a:lnSpc>
                <a:spcPct val="80000"/>
              </a:lnSpc>
              <a:spcBef>
                <a:spcPct val="20000"/>
              </a:spcBef>
              <a:spcAft>
                <a:spcPct val="0"/>
              </a:spcAft>
              <a:buChar char="»"/>
              <a:defRPr kumimoji="1" sz="2000">
                <a:solidFill>
                  <a:schemeClr val="tx1"/>
                </a:solidFill>
                <a:latin typeface="+mn-lt"/>
                <a:ea typeface="+mn-ea"/>
              </a:defRPr>
            </a:lvl8pPr>
            <a:lvl9pPr marL="3886200" indent="-228600" algn="l" rtl="0" fontAlgn="base">
              <a:lnSpc>
                <a:spcPct val="80000"/>
              </a:lnSpc>
              <a:spcBef>
                <a:spcPct val="20000"/>
              </a:spcBef>
              <a:spcAft>
                <a:spcPct val="0"/>
              </a:spcAft>
              <a:buChar char="»"/>
              <a:defRPr kumimoji="1" sz="2000">
                <a:solidFill>
                  <a:schemeClr val="tx1"/>
                </a:solidFill>
                <a:latin typeface="+mn-lt"/>
                <a:ea typeface="+mn-ea"/>
              </a:defRPr>
            </a:lvl9pPr>
          </a:lstStyle>
          <a:p>
            <a:pPr marL="0" indent="0" defTabSz="914400">
              <a:buFontTx/>
              <a:buNone/>
              <a:defRPr/>
            </a:pPr>
            <a:r>
              <a:rPr lang="ja-JP" altLang="en-US" sz="1600" kern="0" dirty="0">
                <a:latin typeface="メイリオ" panose="020B0604030504040204" pitchFamily="50" charset="-128"/>
                <a:ea typeface="メイリオ" panose="020B0604030504040204" pitchFamily="50" charset="-128"/>
              </a:rPr>
              <a:t>→　</a:t>
            </a:r>
            <a:r>
              <a:rPr lang="en-US" altLang="ja-JP" sz="1600" kern="0" dirty="0">
                <a:latin typeface="メイリオ" panose="020B0604030504040204" pitchFamily="50" charset="-128"/>
                <a:ea typeface="メイリオ" panose="020B0604030504040204" pitchFamily="50" charset="-128"/>
              </a:rPr>
              <a:t>10</a:t>
            </a:r>
            <a:r>
              <a:rPr lang="ja-JP" altLang="en-US" sz="1600" kern="0" dirty="0">
                <a:latin typeface="メイリオ" panose="020B0604030504040204" pitchFamily="50" charset="-128"/>
                <a:ea typeface="メイリオ" panose="020B0604030504040204" pitchFamily="50" charset="-128"/>
              </a:rPr>
              <a:t>月１日に在学していないため、１年間すべて対象外</a:t>
            </a:r>
            <a:endParaRPr lang="en-US" altLang="ja-JP" sz="1600" kern="0" dirty="0">
              <a:latin typeface="メイリオ" panose="020B0604030504040204" pitchFamily="50" charset="-128"/>
              <a:ea typeface="メイリオ" panose="020B0604030504040204" pitchFamily="50" charset="-128"/>
            </a:endParaRPr>
          </a:p>
          <a:p>
            <a:pPr marL="0" indent="0" defTabSz="914400">
              <a:buFontTx/>
              <a:buNone/>
              <a:defRPr/>
            </a:pPr>
            <a:r>
              <a:rPr lang="ja-JP" altLang="en-US" sz="1600" kern="0" dirty="0">
                <a:latin typeface="メイリオ" panose="020B0604030504040204" pitchFamily="50" charset="-128"/>
                <a:ea typeface="メイリオ" panose="020B0604030504040204" pitchFamily="50" charset="-128"/>
              </a:rPr>
              <a:t>　　（「</a:t>
            </a:r>
            <a:r>
              <a:rPr lang="en-US" altLang="ja-JP" sz="1600" kern="0" dirty="0">
                <a:latin typeface="メイリオ" panose="020B0604030504040204" pitchFamily="50" charset="-128"/>
                <a:ea typeface="メイリオ" panose="020B0604030504040204" pitchFamily="50" charset="-128"/>
              </a:rPr>
              <a:t>11</a:t>
            </a:r>
            <a:r>
              <a:rPr lang="ja-JP" altLang="en-US" sz="1600" kern="0" dirty="0">
                <a:latin typeface="メイリオ" panose="020B0604030504040204" pitchFamily="50" charset="-128"/>
                <a:ea typeface="メイリオ" panose="020B0604030504040204" pitchFamily="50" charset="-128"/>
              </a:rPr>
              <a:t>～３月のみ対象」とはならない。）</a:t>
            </a:r>
            <a:endParaRPr lang="en-US" altLang="ja-JP" sz="1600" kern="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934128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195894" y="1259630"/>
            <a:ext cx="6752211" cy="646331"/>
          </a:xfrm>
          <a:prstGeom prst="rect">
            <a:avLst/>
          </a:prstGeom>
          <a:noFill/>
        </p:spPr>
        <p:txBody>
          <a:bodyPr wrap="square" rtlCol="0">
            <a:spAutoFit/>
          </a:bodyPr>
          <a:lstStyle/>
          <a:p>
            <a:pPr algn="ctr"/>
            <a:r>
              <a:rPr kumimoji="1" lang="ja-JP" altLang="en-US" sz="3600" dirty="0">
                <a:latin typeface="メイリオ" panose="020B0604030504040204" pitchFamily="50" charset="-128"/>
                <a:ea typeface="メイリオ" panose="020B0604030504040204" pitchFamily="50" charset="-128"/>
                <a:cs typeface="メイリオ" panose="020B0604030504040204" pitchFamily="50" charset="-128"/>
              </a:rPr>
              <a:t>本制度の適用期間について</a:t>
            </a:r>
          </a:p>
        </p:txBody>
      </p:sp>
      <p:sp>
        <p:nvSpPr>
          <p:cNvPr id="2" name="テキスト ボックス 1"/>
          <p:cNvSpPr txBox="1"/>
          <p:nvPr/>
        </p:nvSpPr>
        <p:spPr>
          <a:xfrm>
            <a:off x="311570" y="2523119"/>
            <a:ext cx="8053832" cy="923330"/>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●本制度については、</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令和７年度入学生が適用されます。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●令和８年度以降は新制度が適用され、</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所得や子どもの人数に関係なく授業料が完全無償となります。</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a:xfrm>
            <a:off x="6974904" y="6356350"/>
            <a:ext cx="2133600" cy="365125"/>
          </a:xfrm>
        </p:spPr>
        <p:txBody>
          <a:bodyPr/>
          <a:lstStyle/>
          <a:p>
            <a:fld id="{11015849-62B4-4233-8A5D-5B9E5FDF0546}" type="slidenum">
              <a:rPr kumimoji="1" lang="ja-JP" altLang="en-US" smtClean="0"/>
              <a:t>29</a:t>
            </a:fld>
            <a:endParaRPr kumimoji="1" lang="ja-JP" altLang="en-US" dirty="0"/>
          </a:p>
        </p:txBody>
      </p:sp>
      <p:graphicFrame>
        <p:nvGraphicFramePr>
          <p:cNvPr id="7" name="表 6">
            <a:extLst>
              <a:ext uri="{FF2B5EF4-FFF2-40B4-BE49-F238E27FC236}">
                <a16:creationId xmlns:a16="http://schemas.microsoft.com/office/drawing/2014/main" id="{79086745-7EEC-4837-AEA9-5EC05C53C165}"/>
              </a:ext>
            </a:extLst>
          </p:cNvPr>
          <p:cNvGraphicFramePr>
            <a:graphicFrameLocks noGrp="1"/>
          </p:cNvGraphicFramePr>
          <p:nvPr>
            <p:extLst>
              <p:ext uri="{D42A27DB-BD31-4B8C-83A1-F6EECF244321}">
                <p14:modId xmlns:p14="http://schemas.microsoft.com/office/powerpoint/2010/main" val="3890856826"/>
              </p:ext>
            </p:extLst>
          </p:nvPr>
        </p:nvGraphicFramePr>
        <p:xfrm>
          <a:off x="941729" y="4034435"/>
          <a:ext cx="7099975" cy="1647530"/>
        </p:xfrm>
        <a:graphic>
          <a:graphicData uri="http://schemas.openxmlformats.org/drawingml/2006/table">
            <a:tbl>
              <a:tblPr firstRow="1" bandRow="1">
                <a:tableStyleId>{5C22544A-7EE6-4342-B048-85BDC9FD1C3A}</a:tableStyleId>
              </a:tblPr>
              <a:tblGrid>
                <a:gridCol w="1201534">
                  <a:extLst>
                    <a:ext uri="{9D8B030D-6E8A-4147-A177-3AD203B41FA5}">
                      <a16:colId xmlns:a16="http://schemas.microsoft.com/office/drawing/2014/main" val="2581915428"/>
                    </a:ext>
                  </a:extLst>
                </a:gridCol>
                <a:gridCol w="1966147">
                  <a:extLst>
                    <a:ext uri="{9D8B030D-6E8A-4147-A177-3AD203B41FA5}">
                      <a16:colId xmlns:a16="http://schemas.microsoft.com/office/drawing/2014/main" val="2212742096"/>
                    </a:ext>
                  </a:extLst>
                </a:gridCol>
                <a:gridCol w="1966147">
                  <a:extLst>
                    <a:ext uri="{9D8B030D-6E8A-4147-A177-3AD203B41FA5}">
                      <a16:colId xmlns:a16="http://schemas.microsoft.com/office/drawing/2014/main" val="4210844043"/>
                    </a:ext>
                  </a:extLst>
                </a:gridCol>
                <a:gridCol w="1966147">
                  <a:extLst>
                    <a:ext uri="{9D8B030D-6E8A-4147-A177-3AD203B41FA5}">
                      <a16:colId xmlns:a16="http://schemas.microsoft.com/office/drawing/2014/main" val="1281931928"/>
                    </a:ext>
                  </a:extLst>
                </a:gridCol>
              </a:tblGrid>
              <a:tr h="393131">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年度</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R6</a:t>
                      </a:r>
                      <a:r>
                        <a:rPr kumimoji="1" lang="ja-JP" altLang="en-US" sz="1100" b="0" dirty="0">
                          <a:solidFill>
                            <a:schemeClr val="tx1"/>
                          </a:solidFill>
                          <a:latin typeface="Meiryo UI" panose="020B0604030504040204" pitchFamily="50" charset="-128"/>
                          <a:ea typeface="Meiryo UI" panose="020B0604030504040204" pitchFamily="50" charset="-128"/>
                        </a:rPr>
                        <a:t>　＜移行期間</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a:t>
                      </a:r>
                    </a:p>
                  </a:txBody>
                  <a:tcPr marL="72000" marR="72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R7</a:t>
                      </a:r>
                      <a:r>
                        <a:rPr kumimoji="1" lang="ja-JP" altLang="en-US" sz="1100" b="0" dirty="0">
                          <a:solidFill>
                            <a:schemeClr val="tx1"/>
                          </a:solidFill>
                          <a:latin typeface="Meiryo UI" panose="020B0604030504040204" pitchFamily="50" charset="-128"/>
                          <a:ea typeface="Meiryo UI" panose="020B0604030504040204" pitchFamily="50" charset="-128"/>
                        </a:rPr>
                        <a:t>　＜移行期間</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rPr>
                        <a:t>R8</a:t>
                      </a:r>
                      <a:r>
                        <a:rPr kumimoji="1" lang="ja-JP" altLang="en-US" sz="1100" b="0" dirty="0">
                          <a:solidFill>
                            <a:schemeClr val="tx1"/>
                          </a:solidFill>
                          <a:latin typeface="Meiryo UI" panose="020B0604030504040204" pitchFamily="50" charset="-128"/>
                          <a:ea typeface="Meiryo UI" panose="020B0604030504040204" pitchFamily="50" charset="-128"/>
                        </a:rPr>
                        <a:t>　＜制度完成＞</a:t>
                      </a:r>
                    </a:p>
                  </a:txBody>
                  <a:tcPr marL="72000" marR="72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84111538"/>
                  </a:ext>
                </a:extLst>
              </a:tr>
              <a:tr h="418133">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3</a:t>
                      </a:r>
                      <a:r>
                        <a:rPr kumimoji="1" lang="ja-JP" altLang="en-US" sz="1100" dirty="0">
                          <a:solidFill>
                            <a:schemeClr val="tx1"/>
                          </a:solidFill>
                          <a:latin typeface="Meiryo UI" panose="020B0604030504040204" pitchFamily="50" charset="-128"/>
                          <a:ea typeface="Meiryo UI" panose="020B0604030504040204" pitchFamily="50" charset="-128"/>
                        </a:rPr>
                        <a:t>年生</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無償</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無償</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無償</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637499369"/>
                  </a:ext>
                </a:extLst>
              </a:tr>
              <a:tr h="418133">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2</a:t>
                      </a:r>
                      <a:r>
                        <a:rPr kumimoji="1" lang="ja-JP" altLang="en-US" sz="1100" dirty="0">
                          <a:solidFill>
                            <a:schemeClr val="tx1"/>
                          </a:solidFill>
                          <a:latin typeface="Meiryo UI" panose="020B0604030504040204" pitchFamily="50" charset="-128"/>
                          <a:ea typeface="Meiryo UI" panose="020B0604030504040204" pitchFamily="50" charset="-128"/>
                        </a:rPr>
                        <a:t>年生</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現行</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72000" marR="72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無償</a:t>
                      </a:r>
                      <a:endParaRPr kumimoji="1" lang="ja-JP" altLang="en-US" sz="1600" b="0"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無償</a:t>
                      </a:r>
                      <a:endParaRPr kumimoji="1" lang="ja-JP" altLang="en-US" sz="1600" b="0"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82431366"/>
                  </a:ext>
                </a:extLst>
              </a:tr>
              <a:tr h="418133">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rPr>
                        <a:t>1</a:t>
                      </a:r>
                      <a:r>
                        <a:rPr kumimoji="1" lang="ja-JP" altLang="en-US" sz="1100" dirty="0">
                          <a:solidFill>
                            <a:schemeClr val="tx1"/>
                          </a:solidFill>
                          <a:latin typeface="Meiryo UI" panose="020B0604030504040204" pitchFamily="50" charset="-128"/>
                          <a:ea typeface="Meiryo UI" panose="020B0604030504040204" pitchFamily="50" charset="-128"/>
                        </a:rPr>
                        <a:t>年生</a:t>
                      </a:r>
                    </a:p>
                  </a:txBody>
                  <a:tcPr marL="72000" marR="72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現行</a:t>
                      </a:r>
                    </a:p>
                  </a:txBody>
                  <a:tcPr marL="72000" marR="72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現行</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無償</a:t>
                      </a:r>
                      <a:endParaRPr kumimoji="1" lang="ja-JP" altLang="en-US" sz="1050" b="0" dirty="0">
                        <a:solidFill>
                          <a:schemeClr val="bg1"/>
                        </a:solidFill>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793042170"/>
                  </a:ext>
                </a:extLst>
              </a:tr>
            </a:tbl>
          </a:graphicData>
        </a:graphic>
      </p:graphicFrame>
      <p:sp>
        <p:nvSpPr>
          <p:cNvPr id="8" name="正方形/長方形 7">
            <a:extLst>
              <a:ext uri="{FF2B5EF4-FFF2-40B4-BE49-F238E27FC236}">
                <a16:creationId xmlns:a16="http://schemas.microsoft.com/office/drawing/2014/main" id="{C34E9A09-13A4-48BA-BA2C-CECDCFC30A6D}"/>
              </a:ext>
            </a:extLst>
          </p:cNvPr>
          <p:cNvSpPr/>
          <p:nvPr/>
        </p:nvSpPr>
        <p:spPr>
          <a:xfrm>
            <a:off x="941729" y="5898130"/>
            <a:ext cx="4577328" cy="159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Aft>
                <a:spcPts val="600"/>
              </a:spcAft>
            </a:pP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７年度の移行期間において、一部保護者負担が発生する場合があります。</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3766572"/>
      </p:ext>
    </p:extLst>
  </p:cSld>
  <p:clrMapOvr>
    <a:masterClrMapping/>
  </p:clrMapOvr>
  <mc:AlternateContent xmlns:mc="http://schemas.openxmlformats.org/markup-compatibility/2006" xmlns:p14="http://schemas.microsoft.com/office/powerpoint/2010/main">
    <mc:Choice Requires="p14">
      <p:transition p14:dur="0" advTm="54000"/>
    </mc:Choice>
    <mc:Fallback xmlns="">
      <p:transition advTm="5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6367" y="400084"/>
            <a:ext cx="7817475" cy="584775"/>
          </a:xfrm>
          <a:prstGeom prst="rect">
            <a:avLst/>
          </a:prstGeom>
          <a:noFill/>
        </p:spPr>
        <p:txBody>
          <a:bodyPr wrap="square" rtlCol="0">
            <a:spAutoFit/>
          </a:bodyPr>
          <a:lstStyle/>
          <a:p>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大阪府の授業料無償化制度の仕組み</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386367" y="984859"/>
            <a:ext cx="8474298" cy="923330"/>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rPr>
              <a:t>国の高等学校等就学支援金等（以下「就学支援金等」）と併せて、大阪府独自の私立高等学校等授業料支援補助金（以下「授業料支援補助金」）を交付することにより、保護者が負担する授業料が無償又は一部負担となるよう支援しています。</a:t>
            </a:r>
          </a:p>
        </p:txBody>
      </p:sp>
      <p:pic>
        <p:nvPicPr>
          <p:cNvPr id="4" name="図 3"/>
          <p:cNvPicPr/>
          <p:nvPr/>
        </p:nvPicPr>
        <p:blipFill>
          <a:blip r:embed="rId2">
            <a:extLst>
              <a:ext uri="{28A0092B-C50C-407E-A947-70E740481C1C}">
                <a14:useLocalDpi xmlns:a14="http://schemas.microsoft.com/office/drawing/2010/main" val="0"/>
              </a:ext>
            </a:extLst>
          </a:blip>
          <a:srcRect/>
          <a:stretch>
            <a:fillRect/>
          </a:stretch>
        </p:blipFill>
        <p:spPr bwMode="auto">
          <a:xfrm>
            <a:off x="1383146" y="2050721"/>
            <a:ext cx="6120130" cy="4315460"/>
          </a:xfrm>
          <a:prstGeom prst="rect">
            <a:avLst/>
          </a:prstGeom>
          <a:noFill/>
          <a:ln>
            <a:noFill/>
          </a:ln>
        </p:spPr>
      </p:pic>
      <p:sp>
        <p:nvSpPr>
          <p:cNvPr id="5" name="正方形/長方形 4"/>
          <p:cNvSpPr/>
          <p:nvPr/>
        </p:nvSpPr>
        <p:spPr>
          <a:xfrm>
            <a:off x="294068" y="6213819"/>
            <a:ext cx="8221282" cy="338554"/>
          </a:xfrm>
          <a:prstGeom prst="rect">
            <a:avLst/>
          </a:prstGeom>
        </p:spPr>
        <p:txBody>
          <a:bodyPr wrap="square">
            <a:spAutoFit/>
          </a:bodyPr>
          <a:lstStyle/>
          <a:p>
            <a:r>
              <a:rPr lang="ja-JP" altLang="en-US" sz="1600" dirty="0">
                <a:latin typeface="メイリオ" panose="020B0604030504040204" pitchFamily="50" charset="-128"/>
                <a:ea typeface="メイリオ" panose="020B0604030504040204" pitchFamily="50" charset="-128"/>
              </a:rPr>
              <a:t>大阪府の授業料無償化制度のイメージ図（年間授業料が</a:t>
            </a:r>
            <a:r>
              <a:rPr lang="en-US" altLang="ja-JP" sz="1600" dirty="0">
                <a:latin typeface="メイリオ" panose="020B0604030504040204" pitchFamily="50" charset="-128"/>
                <a:ea typeface="メイリオ" panose="020B0604030504040204" pitchFamily="50" charset="-128"/>
              </a:rPr>
              <a:t>60</a:t>
            </a:r>
            <a:r>
              <a:rPr lang="ja-JP" altLang="en-US" sz="1600" dirty="0">
                <a:latin typeface="メイリオ" panose="020B0604030504040204" pitchFamily="50" charset="-128"/>
                <a:ea typeface="メイリオ" panose="020B0604030504040204" pitchFamily="50" charset="-128"/>
              </a:rPr>
              <a:t>万円の全日制高校の場合）</a:t>
            </a:r>
          </a:p>
        </p:txBody>
      </p:sp>
      <p:sp>
        <p:nvSpPr>
          <p:cNvPr id="6" name="スライド番号プレースホルダー 5"/>
          <p:cNvSpPr>
            <a:spLocks noGrp="1"/>
          </p:cNvSpPr>
          <p:nvPr>
            <p:ph type="sldNum" sz="quarter" idx="12"/>
          </p:nvPr>
        </p:nvSpPr>
        <p:spPr/>
        <p:txBody>
          <a:bodyPr/>
          <a:lstStyle/>
          <a:p>
            <a:fld id="{32410FB8-7D56-4521-B7C9-646F1D1E3BCE}" type="slidenum">
              <a:rPr kumimoji="1" lang="ja-JP" altLang="en-US" smtClean="0"/>
              <a:t>3</a:t>
            </a:fld>
            <a:endParaRPr kumimoji="1" lang="ja-JP" altLang="en-US" dirty="0"/>
          </a:p>
        </p:txBody>
      </p:sp>
      <p:cxnSp>
        <p:nvCxnSpPr>
          <p:cNvPr id="14" name="直線矢印コネクタ 13">
            <a:extLst>
              <a:ext uri="{FF2B5EF4-FFF2-40B4-BE49-F238E27FC236}">
                <a16:creationId xmlns:a16="http://schemas.microsoft.com/office/drawing/2014/main" id="{2BE22E11-EBAB-4C82-B5D9-C8060C1F2E35}"/>
              </a:ext>
            </a:extLst>
          </p:cNvPr>
          <p:cNvCxnSpPr>
            <a:cxnSpLocks/>
          </p:cNvCxnSpPr>
          <p:nvPr/>
        </p:nvCxnSpPr>
        <p:spPr>
          <a:xfrm>
            <a:off x="6921500" y="2723796"/>
            <a:ext cx="523240"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17" name="正方形/長方形 16">
            <a:extLst>
              <a:ext uri="{FF2B5EF4-FFF2-40B4-BE49-F238E27FC236}">
                <a16:creationId xmlns:a16="http://schemas.microsoft.com/office/drawing/2014/main" id="{8B04106A-EA21-41F2-BCD7-AAB89C03B73D}"/>
              </a:ext>
            </a:extLst>
          </p:cNvPr>
          <p:cNvSpPr/>
          <p:nvPr/>
        </p:nvSpPr>
        <p:spPr>
          <a:xfrm>
            <a:off x="6896100" y="2297083"/>
            <a:ext cx="607176"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B662F7E-3026-4A70-835B-D40C254D72C6}"/>
              </a:ext>
            </a:extLst>
          </p:cNvPr>
          <p:cNvSpPr txBox="1"/>
          <p:nvPr/>
        </p:nvSpPr>
        <p:spPr>
          <a:xfrm>
            <a:off x="6827636" y="2263355"/>
            <a:ext cx="675640"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noAutofit/>
          </a:bodyPr>
          <a:lstStyle/>
          <a:p>
            <a:pPr algn="ctr"/>
            <a:r>
              <a:rPr kumimoji="1" lang="en-US" altLang="ja-JP" sz="1200" b="1" dirty="0">
                <a:latin typeface="Arial Rounded MT Bold" panose="020F0704030504030204" pitchFamily="34" charset="0"/>
              </a:rPr>
              <a:t>48</a:t>
            </a:r>
            <a:r>
              <a:rPr kumimoji="1" lang="ja-JP" altLang="en-US" sz="1200" b="1" dirty="0">
                <a:latin typeface="Arial Rounded MT Bold" panose="020F0704030504030204" pitchFamily="34" charset="0"/>
              </a:rPr>
              <a:t>万円</a:t>
            </a:r>
            <a:endParaRPr kumimoji="1" lang="en-US" altLang="ja-JP" sz="1200" b="1" dirty="0">
              <a:latin typeface="Arial Rounded MT Bold" panose="020F0704030504030204" pitchFamily="34" charset="0"/>
            </a:endParaRPr>
          </a:p>
          <a:p>
            <a:pPr algn="ctr"/>
            <a:r>
              <a:rPr kumimoji="1" lang="ja-JP" altLang="en-US" sz="1200" b="1" dirty="0">
                <a:latin typeface="Arial Rounded MT Bold" panose="020F0704030504030204" pitchFamily="34" charset="0"/>
              </a:rPr>
              <a:t>負担</a:t>
            </a:r>
            <a:r>
              <a:rPr kumimoji="1" lang="en-US" altLang="ja-JP" sz="1200" b="1" dirty="0">
                <a:latin typeface="Arial Rounded MT Bold" panose="020F0704030504030204" pitchFamily="34" charset="0"/>
              </a:rPr>
              <a:t>※</a:t>
            </a:r>
          </a:p>
          <a:p>
            <a:pPr algn="ctr"/>
            <a:endParaRPr kumimoji="1" lang="en-US" altLang="ja-JP" sz="1200" b="1" dirty="0">
              <a:latin typeface="Arial Rounded MT Bold" panose="020F0704030504030204" pitchFamily="34" charset="0"/>
            </a:endParaRPr>
          </a:p>
          <a:p>
            <a:pPr algn="ctr"/>
            <a:endParaRPr kumimoji="1" lang="ja-JP" altLang="en-US" sz="1200" b="1" dirty="0">
              <a:latin typeface="Arial Rounded MT Bold" panose="020F0704030504030204" pitchFamily="34" charset="0"/>
            </a:endParaRPr>
          </a:p>
        </p:txBody>
      </p:sp>
      <p:cxnSp>
        <p:nvCxnSpPr>
          <p:cNvPr id="19" name="直線矢印コネクタ 18">
            <a:extLst>
              <a:ext uri="{FF2B5EF4-FFF2-40B4-BE49-F238E27FC236}">
                <a16:creationId xmlns:a16="http://schemas.microsoft.com/office/drawing/2014/main" id="{7ADABE6E-D7AE-447F-942D-8F7677E7775F}"/>
              </a:ext>
            </a:extLst>
          </p:cNvPr>
          <p:cNvCxnSpPr>
            <a:cxnSpLocks/>
          </p:cNvCxnSpPr>
          <p:nvPr/>
        </p:nvCxnSpPr>
        <p:spPr>
          <a:xfrm>
            <a:off x="6891136" y="2715468"/>
            <a:ext cx="553604" cy="0"/>
          </a:xfrm>
          <a:prstGeom prst="straightConnector1">
            <a:avLst/>
          </a:prstGeom>
          <a:ln>
            <a:headEnd type="triangle"/>
            <a:tailEnd type="triangle"/>
          </a:ln>
        </p:spPr>
        <p:style>
          <a:lnRef idx="3">
            <a:schemeClr val="dk1"/>
          </a:lnRef>
          <a:fillRef idx="0">
            <a:schemeClr val="dk1"/>
          </a:fillRef>
          <a:effectRef idx="2">
            <a:schemeClr val="dk1"/>
          </a:effectRef>
          <a:fontRef idx="minor">
            <a:schemeClr val="tx1"/>
          </a:fontRef>
        </p:style>
      </p:cxnSp>
      <p:sp>
        <p:nvSpPr>
          <p:cNvPr id="23" name="正方形/長方形 22">
            <a:extLst>
              <a:ext uri="{FF2B5EF4-FFF2-40B4-BE49-F238E27FC236}">
                <a16:creationId xmlns:a16="http://schemas.microsoft.com/office/drawing/2014/main" id="{D4C8C431-6BE5-464D-89CB-DACD8416A0EA}"/>
              </a:ext>
            </a:extLst>
          </p:cNvPr>
          <p:cNvSpPr/>
          <p:nvPr/>
        </p:nvSpPr>
        <p:spPr>
          <a:xfrm>
            <a:off x="6851580" y="5313112"/>
            <a:ext cx="608400" cy="648000"/>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5BFB5BF3-9DF1-4EC6-A9F9-C656A592FC5A}"/>
              </a:ext>
            </a:extLst>
          </p:cNvPr>
          <p:cNvSpPr txBox="1"/>
          <p:nvPr/>
        </p:nvSpPr>
        <p:spPr>
          <a:xfrm>
            <a:off x="6803506" y="5314104"/>
            <a:ext cx="723900" cy="230832"/>
          </a:xfrm>
          <a:prstGeom prst="rect">
            <a:avLst/>
          </a:prstGeom>
          <a:noFill/>
        </p:spPr>
        <p:txBody>
          <a:bodyPr wrap="square" rtlCol="0">
            <a:spAutoFit/>
          </a:bodyPr>
          <a:lstStyle/>
          <a:p>
            <a:r>
              <a:rPr kumimoji="1" lang="en-US" altLang="ja-JP" sz="800" dirty="0"/>
              <a:t>(</a:t>
            </a:r>
            <a:r>
              <a:rPr kumimoji="1" lang="en-US" altLang="ja-JP" sz="900" dirty="0"/>
              <a:t>118,800</a:t>
            </a:r>
            <a:r>
              <a:rPr kumimoji="1" lang="ja-JP" altLang="en-US" sz="800" dirty="0"/>
              <a:t>円</a:t>
            </a:r>
            <a:r>
              <a:rPr kumimoji="1" lang="en-US" altLang="ja-JP" sz="800" dirty="0"/>
              <a:t>)</a:t>
            </a:r>
            <a:endParaRPr kumimoji="1" lang="ja-JP" altLang="en-US" sz="800" dirty="0"/>
          </a:p>
        </p:txBody>
      </p:sp>
      <p:sp>
        <p:nvSpPr>
          <p:cNvPr id="25" name="正方形/長方形 24">
            <a:extLst>
              <a:ext uri="{FF2B5EF4-FFF2-40B4-BE49-F238E27FC236}">
                <a16:creationId xmlns:a16="http://schemas.microsoft.com/office/drawing/2014/main" id="{15FF4CFC-E4C0-4576-82CE-4B84B558C66C}"/>
              </a:ext>
            </a:extLst>
          </p:cNvPr>
          <p:cNvSpPr/>
          <p:nvPr/>
        </p:nvSpPr>
        <p:spPr>
          <a:xfrm>
            <a:off x="6859270" y="5550133"/>
            <a:ext cx="585470" cy="323008"/>
          </a:xfrm>
          <a:prstGeom prst="rect">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600" dirty="0"/>
              <a:t>国の</a:t>
            </a:r>
            <a:endParaRPr kumimoji="1" lang="en-US" altLang="ja-JP" sz="600" dirty="0"/>
          </a:p>
          <a:p>
            <a:pPr algn="ctr"/>
            <a:r>
              <a:rPr kumimoji="1" lang="ja-JP" altLang="en-US" sz="600" dirty="0"/>
              <a:t>臨時支援金</a:t>
            </a:r>
          </a:p>
        </p:txBody>
      </p:sp>
    </p:spTree>
    <p:extLst>
      <p:ext uri="{BB962C8B-B14F-4D97-AF65-F5344CB8AC3E}">
        <p14:creationId xmlns:p14="http://schemas.microsoft.com/office/powerpoint/2010/main" val="1680025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flipH="1">
            <a:off x="134463" y="110766"/>
            <a:ext cx="8989379"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cs typeface="メイリオ" panose="020B0604030504040204" pitchFamily="50" charset="-128"/>
              </a:rPr>
              <a:t>就学支援推進校（授業料無償化の対象校）の一覧</a:t>
            </a:r>
            <a:r>
              <a:rPr kumimoji="1" lang="ja-JP" altLang="en-US" sz="1400" dirty="0">
                <a:latin typeface="Meiryo UI" panose="020B0604030504040204" pitchFamily="50" charset="-128"/>
                <a:ea typeface="Meiryo UI" panose="020B0604030504040204" pitchFamily="50" charset="-128"/>
                <a:cs typeface="メイリオ" panose="020B0604030504040204" pitchFamily="50" charset="-128"/>
              </a:rPr>
              <a:t>（令和７年度・大阪府内）</a:t>
            </a:r>
            <a:endParaRPr kumimoji="1" lang="ja-JP" altLang="en-US" sz="16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テキスト ボックス 6"/>
          <p:cNvSpPr txBox="1"/>
          <p:nvPr/>
        </p:nvSpPr>
        <p:spPr>
          <a:xfrm>
            <a:off x="169632" y="1388135"/>
            <a:ext cx="3391793" cy="4247317"/>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アサンプション国際高等学校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アナン学園高等学校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あべの翔学高等学校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上宮高等学校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上宮太子高等学校</a:t>
            </a:r>
            <a:endParaRPr kumimoji="1"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ヴェリタス</a:t>
            </a:r>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城星学園高等学校</a:t>
            </a:r>
            <a:endParaRPr lang="en-US" altLang="zh-CN" sz="1600" dirty="0">
              <a:latin typeface="Meiryo UI" panose="020B0604030504040204" pitchFamily="50" charset="-128"/>
              <a:ea typeface="Meiryo UI" panose="020B0604030504040204" pitchFamily="50" charset="-128"/>
              <a:cs typeface="メイリオ"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英真学園高等学校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追手門学院大手前高等学校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追手門学院高等学校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大阪高等学校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大阪偕星学園高等学校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大阪学院大学高等学校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大阪学芸高等学校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大阪暁光高等学校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大阪薫英女学院高等学校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大阪国際高等学校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400"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400" u="sng"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400" u="sng" dirty="0">
                <a:latin typeface="Meiryo UI" panose="020B0604030504040204" pitchFamily="50" charset="-128"/>
                <a:ea typeface="Meiryo UI" panose="020B0604030504040204" pitchFamily="50" charset="-128"/>
                <a:cs typeface="メイリオ" panose="020B0604030504040204" pitchFamily="50" charset="-128"/>
              </a:rPr>
              <a:t>国際バカロレアコース除く</a:t>
            </a:r>
            <a:endParaRPr lang="zh-CN" altLang="en-US" sz="1600" u="sng"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p:cNvSpPr txBox="1"/>
          <p:nvPr/>
        </p:nvSpPr>
        <p:spPr>
          <a:xfrm>
            <a:off x="3090396" y="1388135"/>
            <a:ext cx="3312368" cy="5016758"/>
          </a:xfrm>
          <a:prstGeom prst="rect">
            <a:avLst/>
          </a:prstGeom>
          <a:noFill/>
        </p:spPr>
        <p:txBody>
          <a:bodyPr wrap="square" rtlCol="0">
            <a:spAutoFit/>
          </a:bodyPr>
          <a:lstStyle/>
          <a:p>
            <a:pPr algn="dist"/>
            <a:r>
              <a:rPr lang="ja-JP" altLang="en-US" sz="1600" spc="-300" dirty="0">
                <a:latin typeface="Meiryo UI" panose="020B0604030504040204" pitchFamily="50" charset="-128"/>
                <a:ea typeface="Meiryo UI" panose="020B0604030504040204" pitchFamily="50" charset="-128"/>
                <a:cs typeface="メイリオ" panose="020B0604030504040204" pitchFamily="50" charset="-128"/>
              </a:rPr>
              <a:t>大阪金剛インターナショナル高等学校</a:t>
            </a:r>
            <a:endParaRPr lang="en-US" altLang="ja-JP" sz="1600" spc="-300" dirty="0">
              <a:latin typeface="Meiryo UI" panose="020B0604030504040204" pitchFamily="50" charset="-128"/>
              <a:ea typeface="Meiryo UI" panose="020B0604030504040204" pitchFamily="50" charset="-128"/>
              <a:cs typeface="メイリオ" panose="020B0604030504040204" pitchFamily="50" charset="-128"/>
            </a:endParaRP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大阪産業大学附属高等学校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大阪商業大学高等学校</a:t>
            </a:r>
            <a:endParaRPr lang="en-US" altLang="zh-CN" sz="1600" dirty="0">
              <a:latin typeface="Meiryo UI" panose="020B0604030504040204" pitchFamily="50" charset="-128"/>
              <a:ea typeface="Meiryo UI" panose="020B0604030504040204" pitchFamily="50" charset="-128"/>
              <a:cs typeface="メイリオ" panose="020B0604030504040204" pitchFamily="50" charset="-128"/>
            </a:endParaRP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大阪商業大学堺高等学校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大阪女学院高等学校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大阪信愛学院高等学校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大阪成蹊女子高等学校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大阪星光学院高等学校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大阪青凌高等学校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大阪体育大学浪商高等学校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大阪電気通信大学高等学校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大阪桐蔭高等学校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大阪夕陽丘学園高等学校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大阪緑涼高等学校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大谷高等学校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開明高等学校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香ヶ丘リベルテ高等学校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関西大倉高等学校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関西創価高等学校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関西大学高等部</a:t>
            </a:r>
            <a:endParaRPr lang="en-US" altLang="zh-CN" sz="16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テキスト ボックス 8"/>
          <p:cNvSpPr txBox="1"/>
          <p:nvPr/>
        </p:nvSpPr>
        <p:spPr>
          <a:xfrm>
            <a:off x="6468872" y="1388135"/>
            <a:ext cx="2982522" cy="5262979"/>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関西大学第一高等学校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関西大学北陽高等学校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関西福祉科学大学高等学校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近畿大学泉州高等学校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近畿大学附属高等学校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金蘭会高等学校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金蘭千里高等学校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建国高等学校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賢明学院高等学校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興國高等学校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好文学園女子高等学校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香里ヌヴェール学院高等学校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金光大阪高等学校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金光藤蔭高等学校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金光八尾高等学校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堺リベラル高等学校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四條畷学園高等学校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四天王寺高等学校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四天王寺東高等学校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樟蔭高等学校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昇陽高等学校</a:t>
            </a:r>
          </a:p>
        </p:txBody>
      </p:sp>
      <p:sp>
        <p:nvSpPr>
          <p:cNvPr id="2" name="テキスト ボックス 1"/>
          <p:cNvSpPr txBox="1"/>
          <p:nvPr/>
        </p:nvSpPr>
        <p:spPr>
          <a:xfrm>
            <a:off x="251520" y="820098"/>
            <a:ext cx="1872000" cy="349702"/>
          </a:xfrm>
          <a:prstGeom prst="rect">
            <a:avLst/>
          </a:prstGeom>
          <a:noFill/>
          <a:ln>
            <a:solidFill>
              <a:schemeClr val="tx1"/>
            </a:solidFill>
          </a:ln>
        </p:spPr>
        <p:txBody>
          <a:bodyPr wrap="square" tIns="36000" bIns="36000" rtlCol="0" anchor="ctr">
            <a:spAutoFit/>
          </a:bodyPr>
          <a:lstStyle/>
          <a:p>
            <a:pPr algn="ctr"/>
            <a:r>
              <a:rPr kumimoji="1" lang="ja-JP" altLang="en-US" dirty="0">
                <a:latin typeface="Meiryo UI" panose="020B0604030504040204" pitchFamily="50" charset="-128"/>
                <a:ea typeface="Meiryo UI" panose="020B0604030504040204" pitchFamily="50" charset="-128"/>
                <a:cs typeface="メイリオ" panose="020B0604030504040204" pitchFamily="50" charset="-128"/>
              </a:rPr>
              <a:t>全日制：</a:t>
            </a:r>
            <a:r>
              <a:rPr kumimoji="1" lang="en-US" altLang="ja-JP" dirty="0">
                <a:latin typeface="Meiryo UI" panose="020B0604030504040204" pitchFamily="50" charset="-128"/>
                <a:ea typeface="Meiryo UI" panose="020B0604030504040204" pitchFamily="50" charset="-128"/>
                <a:cs typeface="メイリオ" panose="020B0604030504040204" pitchFamily="50" charset="-128"/>
              </a:rPr>
              <a:t>93</a:t>
            </a:r>
            <a:r>
              <a:rPr kumimoji="1" lang="ja-JP" altLang="en-US" dirty="0">
                <a:latin typeface="Meiryo UI" panose="020B0604030504040204" pitchFamily="50" charset="-128"/>
                <a:ea typeface="Meiryo UI" panose="020B0604030504040204" pitchFamily="50" charset="-128"/>
                <a:cs typeface="メイリオ" panose="020B0604030504040204" pitchFamily="50" charset="-128"/>
              </a:rPr>
              <a:t>校</a:t>
            </a:r>
          </a:p>
        </p:txBody>
      </p:sp>
      <p:sp>
        <p:nvSpPr>
          <p:cNvPr id="10" name="正方形/長方形 9"/>
          <p:cNvSpPr/>
          <p:nvPr/>
        </p:nvSpPr>
        <p:spPr>
          <a:xfrm>
            <a:off x="8499423" y="6267613"/>
            <a:ext cx="464695" cy="50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６</a:t>
            </a:r>
          </a:p>
        </p:txBody>
      </p:sp>
    </p:spTree>
    <p:extLst>
      <p:ext uri="{BB962C8B-B14F-4D97-AF65-F5344CB8AC3E}">
        <p14:creationId xmlns:p14="http://schemas.microsoft.com/office/powerpoint/2010/main" val="306307012"/>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51520" y="1011579"/>
            <a:ext cx="3744416" cy="5632311"/>
          </a:xfrm>
          <a:prstGeom prst="rect">
            <a:avLst/>
          </a:prstGeom>
          <a:noFill/>
        </p:spPr>
        <p:txBody>
          <a:bodyPr wrap="none" rtlCol="0">
            <a:noAutofit/>
          </a:bodyPr>
          <a:lstStyle/>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常翔学園高等学校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常翔啓光学園高等学校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城南学園高等学校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精華高等学校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清教学園高等学校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星翔高等学校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清風高等学校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清風南海高等学校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清明学院高等学校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宣真高等学校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相愛高等学校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大商学園高等学校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太成学院大学高等学校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高槻高等学校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帝塚山学院高等学校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帝塚山学院泉ヶ丘高等学校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東海大学付属大阪仰星高等学校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同志社香里高等学校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浪速高等学校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梅花高等学校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p:cNvSpPr txBox="1"/>
          <p:nvPr/>
        </p:nvSpPr>
        <p:spPr>
          <a:xfrm>
            <a:off x="3383583" y="1011579"/>
            <a:ext cx="3312368" cy="427809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羽衣学園高等学校</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初芝立命館高等学校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初芝富田林高等学校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阪南大学高等学校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ピーエル学園高等学校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東大阪大学柏原高等学校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東大阪大学敬愛高等学校</a:t>
            </a:r>
          </a:p>
          <a:p>
            <a:r>
              <a:rPr lang="zh-CN" altLang="en-US" sz="1600" dirty="0">
                <a:latin typeface="Meiryo UI" panose="020B0604030504040204" pitchFamily="50" charset="-128"/>
                <a:ea typeface="Meiryo UI" panose="020B0604030504040204" pitchFamily="50" charset="-128"/>
                <a:cs typeface="メイリオ" panose="020B0604030504040204" pitchFamily="50" charset="-128"/>
              </a:rPr>
              <a:t>東大谷高等学校</a:t>
            </a:r>
            <a:endParaRPr lang="en-US" altLang="zh-CN" sz="160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プール学院高等学校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箕面学園高等学校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箕面自由学園高等学校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明浄学院高等学校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明星高等学校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桃山学院高等学校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履正社高等学校</a:t>
            </a:r>
          </a:p>
          <a:p>
            <a:r>
              <a:rPr lang="ja-JP" altLang="en-US" sz="1600" dirty="0">
                <a:latin typeface="Meiryo UI" panose="020B0604030504040204" pitchFamily="50" charset="-128"/>
                <a:ea typeface="Meiryo UI" panose="020B0604030504040204" pitchFamily="50" charset="-128"/>
                <a:cs typeface="メイリオ" panose="020B0604030504040204" pitchFamily="50" charset="-128"/>
              </a:rPr>
              <a:t>早稲田摂陵高等学校</a:t>
            </a:r>
          </a:p>
          <a:p>
            <a:endParaRPr lang="zh-CN" altLang="en-US" sz="16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テキスト ボックス 8"/>
          <p:cNvSpPr txBox="1"/>
          <p:nvPr/>
        </p:nvSpPr>
        <p:spPr>
          <a:xfrm>
            <a:off x="6199793" y="1488632"/>
            <a:ext cx="2987824" cy="230832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大阪つくば開成高等学校</a:t>
            </a:r>
            <a:endParaRPr kumimoji="1"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賢明学院高等学校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向陽台高等学校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秋桜高等学校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天王寺学館高等学校</a:t>
            </a:r>
            <a:endParaRPr kumimoji="1" lang="ja-JP" altLang="en-US" sz="1600" dirty="0">
              <a:solidFill>
                <a:srgbClr val="FF0000"/>
              </a:solidFill>
              <a:highlight>
                <a:srgbClr val="FFFF00"/>
              </a:highlight>
              <a:latin typeface="Meiryo UI" panose="020B0604030504040204" pitchFamily="50" charset="-128"/>
              <a:ea typeface="Meiryo UI" panose="020B0604030504040204" pitchFamily="50" charset="-128"/>
              <a:cs typeface="メイリオ" panose="020B0604030504040204" pitchFamily="50" charset="-128"/>
            </a:endParaRP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長尾谷高等学校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八洲学園高等学校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ルネサンス大阪高等学校</a:t>
            </a:r>
          </a:p>
          <a:p>
            <a:r>
              <a:rPr kumimoji="1" lang="ja-JP" altLang="en-US" sz="1600" dirty="0">
                <a:latin typeface="Meiryo UI" panose="020B0604030504040204" pitchFamily="50" charset="-128"/>
                <a:ea typeface="Meiryo UI" panose="020B0604030504040204" pitchFamily="50" charset="-128"/>
                <a:cs typeface="メイリオ" panose="020B0604030504040204" pitchFamily="50" charset="-128"/>
              </a:rPr>
              <a:t>ＹＭＣＡ学院高等学校</a:t>
            </a:r>
          </a:p>
        </p:txBody>
      </p:sp>
      <p:sp>
        <p:nvSpPr>
          <p:cNvPr id="11" name="テキスト ボックス 10"/>
          <p:cNvSpPr txBox="1"/>
          <p:nvPr/>
        </p:nvSpPr>
        <p:spPr>
          <a:xfrm>
            <a:off x="159506" y="6156060"/>
            <a:ext cx="8495930" cy="615553"/>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メイリオ" panose="020B0604030504040204" pitchFamily="50" charset="-128"/>
              </a:rPr>
              <a:t>詳細は大阪府</a:t>
            </a:r>
            <a:r>
              <a:rPr lang="en-US" altLang="ja-JP" dirty="0">
                <a:latin typeface="Meiryo UI" panose="020B0604030504040204" pitchFamily="50" charset="-128"/>
                <a:ea typeface="Meiryo UI" panose="020B0604030504040204" pitchFamily="50" charset="-128"/>
                <a:cs typeface="メイリオ" panose="020B0604030504040204" pitchFamily="50" charset="-128"/>
              </a:rPr>
              <a:t>HP</a:t>
            </a:r>
            <a:r>
              <a:rPr lang="ja-JP" altLang="en-US" dirty="0">
                <a:latin typeface="Meiryo UI" panose="020B0604030504040204" pitchFamily="50" charset="-128"/>
                <a:ea typeface="Meiryo UI" panose="020B0604030504040204" pitchFamily="50" charset="-128"/>
                <a:cs typeface="メイリオ" panose="020B0604030504040204" pitchFamily="50" charset="-128"/>
              </a:rPr>
              <a:t>をご確認ください。</a:t>
            </a:r>
            <a:endParaRPr lang="en-US" altLang="ja-JP" sz="1600" dirty="0">
              <a:latin typeface="Meiryo UI" panose="020B0604030504040204" pitchFamily="50" charset="-128"/>
              <a:ea typeface="Meiryo UI" panose="020B0604030504040204" pitchFamily="50" charset="-128"/>
              <a:cs typeface="メイリオ" panose="020B0604030504040204" pitchFamily="50" charset="-128"/>
            </a:endParaRPr>
          </a:p>
          <a:p>
            <a:r>
              <a:rPr lang="af-ZA" altLang="zh-CN" sz="1600" dirty="0">
                <a:latin typeface="Meiryo UI" panose="020B0604030504040204" pitchFamily="50" charset="-128"/>
                <a:ea typeface="Meiryo UI" panose="020B0604030504040204" pitchFamily="50" charset="-128"/>
                <a:cs typeface="メイリオ" panose="020B0604030504040204" pitchFamily="50" charset="-128"/>
                <a:hlinkClick r:id="rId3"/>
              </a:rPr>
              <a:t>https://www.pref.osaka.lg.jp/shigaku/shigakumushouka/suishinkou_koukou.html</a:t>
            </a:r>
            <a:endParaRPr lang="zh-CN" altLang="en-US" sz="16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テキスト ボックス 11"/>
          <p:cNvSpPr txBox="1"/>
          <p:nvPr/>
        </p:nvSpPr>
        <p:spPr>
          <a:xfrm flipH="1">
            <a:off x="159506" y="147027"/>
            <a:ext cx="8846504"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cs typeface="メイリオ" panose="020B0604030504040204" pitchFamily="50" charset="-128"/>
              </a:rPr>
              <a:t>就学支援推進校（授業料無償化の対象校）の一覧</a:t>
            </a:r>
            <a:r>
              <a:rPr kumimoji="1" lang="ja-JP" altLang="en-US" sz="1400" dirty="0">
                <a:latin typeface="Meiryo UI" panose="020B0604030504040204" pitchFamily="50" charset="-128"/>
                <a:ea typeface="Meiryo UI" panose="020B0604030504040204" pitchFamily="50" charset="-128"/>
                <a:cs typeface="メイリオ" panose="020B0604030504040204" pitchFamily="50" charset="-128"/>
              </a:rPr>
              <a:t>（令和７年度・大阪府内）</a:t>
            </a:r>
            <a:endParaRPr kumimoji="1" lang="ja-JP" altLang="en-US" sz="28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2" name="正方形/長方形 1"/>
          <p:cNvSpPr/>
          <p:nvPr/>
        </p:nvSpPr>
        <p:spPr>
          <a:xfrm>
            <a:off x="6212209" y="985718"/>
            <a:ext cx="1569660" cy="349702"/>
          </a:xfrm>
          <a:prstGeom prst="rect">
            <a:avLst/>
          </a:prstGeom>
          <a:ln>
            <a:solidFill>
              <a:schemeClr val="tx1"/>
            </a:solidFill>
          </a:ln>
        </p:spPr>
        <p:txBody>
          <a:bodyPr wrap="none" tIns="36000" bIns="36000" anchor="ctr">
            <a:spAutoFit/>
          </a:bodyPr>
          <a:lstStyle/>
          <a:p>
            <a:r>
              <a:rPr lang="ja-JP" altLang="en-US" dirty="0">
                <a:latin typeface="Meiryo UI" panose="020B0604030504040204" pitchFamily="50" charset="-128"/>
                <a:ea typeface="Meiryo UI" panose="020B0604030504040204" pitchFamily="50" charset="-128"/>
                <a:cs typeface="メイリオ" panose="020B0604030504040204" pitchFamily="50" charset="-128"/>
              </a:rPr>
              <a:t>通信制：９校</a:t>
            </a:r>
            <a:endParaRPr lang="en-US" altLang="ja-JP"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8499423" y="6267613"/>
            <a:ext cx="464695" cy="50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７</a:t>
            </a:r>
          </a:p>
        </p:txBody>
      </p:sp>
    </p:spTree>
    <p:extLst>
      <p:ext uri="{BB962C8B-B14F-4D97-AF65-F5344CB8AC3E}">
        <p14:creationId xmlns:p14="http://schemas.microsoft.com/office/powerpoint/2010/main" val="2027383724"/>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51520" y="1460600"/>
            <a:ext cx="4487905" cy="4524315"/>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メイリオ" panose="020B0604030504040204" pitchFamily="50" charset="-128"/>
              </a:rPr>
              <a:t>関西テレビ電気専門学校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近畿情報高等専修学校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関西情報工学院専門学校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大阪情報コンピュータ高等専修学校</a:t>
            </a:r>
            <a:endParaRPr lang="en-US" altLang="ja-JP" dirty="0">
              <a:latin typeface="Meiryo UI" panose="020B0604030504040204" pitchFamily="50" charset="-128"/>
              <a:ea typeface="Meiryo UI" panose="020B0604030504040204" pitchFamily="50" charset="-128"/>
              <a:cs typeface="メイリオ" panose="020B0604030504040204" pitchFamily="50" charset="-128"/>
            </a:endParaRPr>
          </a:p>
          <a:p>
            <a:r>
              <a:rPr lang="en-US" altLang="ja-JP" dirty="0">
                <a:latin typeface="Meiryo UI" panose="020B0604030504040204" pitchFamily="50" charset="-128"/>
                <a:ea typeface="Meiryo UI" panose="020B0604030504040204" pitchFamily="50" charset="-128"/>
                <a:cs typeface="メイリオ" panose="020B0604030504040204" pitchFamily="50" charset="-128"/>
              </a:rPr>
              <a:t>ECC</a:t>
            </a:r>
            <a:r>
              <a:rPr lang="ja-JP" altLang="en-US" dirty="0">
                <a:latin typeface="Meiryo UI" panose="020B0604030504040204" pitchFamily="50" charset="-128"/>
                <a:ea typeface="Meiryo UI" panose="020B0604030504040204" pitchFamily="50" charset="-128"/>
                <a:cs typeface="メイリオ" panose="020B0604030504040204" pitchFamily="50" charset="-128"/>
              </a:rPr>
              <a:t>コンピュータ専門学校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中央学園高等専修学校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鴻池学園高等専修学校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英風女子高等専修学校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東洋学園高等専修学校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八洲学園高等専修学校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大阪技能専門学校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東朋高等専修学校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専修学校クラーク高等学院天王寺校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専修学校クラーク高等学院大阪梅田校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泉大津市医師会附属看護高等専修学校</a:t>
            </a:r>
            <a:endParaRPr lang="en-US" altLang="ja-JP"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大精協看護専門学校</a:t>
            </a:r>
          </a:p>
        </p:txBody>
      </p:sp>
      <p:sp>
        <p:nvSpPr>
          <p:cNvPr id="9" name="テキスト ボックス 8"/>
          <p:cNvSpPr txBox="1"/>
          <p:nvPr/>
        </p:nvSpPr>
        <p:spPr>
          <a:xfrm>
            <a:off x="5067776" y="1460600"/>
            <a:ext cx="3447574" cy="2308324"/>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メイリオ" panose="020B0604030504040204" pitchFamily="50" charset="-128"/>
              </a:rPr>
              <a:t>錦秀会看護専門学校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アイム近畿理容美容専門学校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ＮＲＢ日本理容美容専門学校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大阪美容専門学校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小出美容専門学校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大阪中央理容美容専門学校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関西外語専門学校</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大阪ＹＭＣＡ国際専門学校</a:t>
            </a:r>
          </a:p>
        </p:txBody>
      </p:sp>
      <p:sp>
        <p:nvSpPr>
          <p:cNvPr id="11" name="テキスト ボックス 10"/>
          <p:cNvSpPr txBox="1"/>
          <p:nvPr/>
        </p:nvSpPr>
        <p:spPr>
          <a:xfrm>
            <a:off x="251520" y="916018"/>
            <a:ext cx="2880000" cy="349702"/>
          </a:xfrm>
          <a:prstGeom prst="rect">
            <a:avLst/>
          </a:prstGeom>
          <a:noFill/>
          <a:ln>
            <a:solidFill>
              <a:schemeClr val="tx1"/>
            </a:solidFill>
          </a:ln>
        </p:spPr>
        <p:txBody>
          <a:bodyPr wrap="square" tIns="36000" bIns="36000" rtlCol="0" anchor="ctr">
            <a:spAutoFit/>
          </a:bodyPr>
          <a:lstStyle/>
          <a:p>
            <a:pPr algn="ctr"/>
            <a:r>
              <a:rPr lang="ja-JP" altLang="en-US" dirty="0">
                <a:latin typeface="Meiryo UI" panose="020B0604030504040204" pitchFamily="50" charset="-128"/>
                <a:ea typeface="Meiryo UI" panose="020B0604030504040204" pitchFamily="50" charset="-128"/>
                <a:cs typeface="メイリオ" panose="020B0604030504040204" pitchFamily="50" charset="-128"/>
              </a:rPr>
              <a:t>専修学校高等課程：</a:t>
            </a:r>
            <a:r>
              <a:rPr lang="en-US" altLang="ja-JP" dirty="0">
                <a:latin typeface="Meiryo UI" panose="020B0604030504040204" pitchFamily="50" charset="-128"/>
                <a:ea typeface="Meiryo UI" panose="020B0604030504040204" pitchFamily="50" charset="-128"/>
                <a:cs typeface="メイリオ" panose="020B0604030504040204" pitchFamily="50" charset="-128"/>
              </a:rPr>
              <a:t>24</a:t>
            </a:r>
            <a:r>
              <a:rPr lang="ja-JP" altLang="en-US" dirty="0">
                <a:latin typeface="Meiryo UI" panose="020B0604030504040204" pitchFamily="50" charset="-128"/>
                <a:ea typeface="Meiryo UI" panose="020B0604030504040204" pitchFamily="50" charset="-128"/>
                <a:cs typeface="メイリオ" panose="020B0604030504040204" pitchFamily="50" charset="-128"/>
              </a:rPr>
              <a:t>校</a:t>
            </a:r>
            <a:endParaRPr lang="en-US" altLang="ja-JP"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テキスト ボックス 11"/>
          <p:cNvSpPr txBox="1"/>
          <p:nvPr/>
        </p:nvSpPr>
        <p:spPr>
          <a:xfrm>
            <a:off x="1039365" y="6135955"/>
            <a:ext cx="7460058" cy="584775"/>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メイリオ" panose="020B0604030504040204" pitchFamily="50" charset="-128"/>
              </a:rPr>
              <a:t>　　　　　　　　　　　　　　　　　　　　　　　　　　詳細は大阪府</a:t>
            </a:r>
            <a:r>
              <a:rPr lang="en-US" altLang="ja-JP" dirty="0">
                <a:latin typeface="Meiryo UI" panose="020B0604030504040204" pitchFamily="50" charset="-128"/>
                <a:ea typeface="Meiryo UI" panose="020B0604030504040204" pitchFamily="50" charset="-128"/>
                <a:cs typeface="メイリオ" panose="020B0604030504040204" pitchFamily="50" charset="-128"/>
              </a:rPr>
              <a:t>HP</a:t>
            </a:r>
            <a:r>
              <a:rPr lang="ja-JP" altLang="en-US" dirty="0">
                <a:latin typeface="Meiryo UI" panose="020B0604030504040204" pitchFamily="50" charset="-128"/>
                <a:ea typeface="Meiryo UI" panose="020B0604030504040204" pitchFamily="50" charset="-128"/>
                <a:cs typeface="メイリオ" panose="020B0604030504040204" pitchFamily="50" charset="-128"/>
              </a:rPr>
              <a:t>をご確認ください。</a:t>
            </a:r>
            <a:endParaRPr lang="en-US" altLang="ja-JP" sz="1400" dirty="0">
              <a:latin typeface="Meiryo UI" panose="020B0604030504040204" pitchFamily="50" charset="-128"/>
              <a:ea typeface="Meiryo UI" panose="020B0604030504040204" pitchFamily="50" charset="-128"/>
              <a:cs typeface="メイリオ" panose="020B0604030504040204" pitchFamily="50" charset="-128"/>
            </a:endParaRPr>
          </a:p>
          <a:p>
            <a:r>
              <a:rPr lang="af-ZA" altLang="zh-CN" sz="1400" dirty="0">
                <a:latin typeface="Meiryo UI" panose="020B0604030504040204" pitchFamily="50" charset="-128"/>
                <a:ea typeface="Meiryo UI" panose="020B0604030504040204" pitchFamily="50" charset="-128"/>
                <a:cs typeface="メイリオ" panose="020B0604030504040204" pitchFamily="50" charset="-128"/>
                <a:hlinkClick r:id="rId3"/>
              </a:rPr>
              <a:t>https://www.pref.osaka.lg.jp/shigaku/shigakumushouka/suishinkou_senkaku.html</a:t>
            </a:r>
            <a:endParaRPr lang="zh-CN" altLang="en-US" sz="14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p:cNvSpPr txBox="1"/>
          <p:nvPr/>
        </p:nvSpPr>
        <p:spPr>
          <a:xfrm flipH="1">
            <a:off x="228636" y="104633"/>
            <a:ext cx="8892481"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cs typeface="メイリオ" panose="020B0604030504040204" pitchFamily="50" charset="-128"/>
              </a:rPr>
              <a:t>就学支援推進校（授業料無償化の対象校）の一覧</a:t>
            </a:r>
            <a:r>
              <a:rPr kumimoji="1" lang="ja-JP" altLang="en-US" sz="1400" dirty="0">
                <a:latin typeface="Meiryo UI" panose="020B0604030504040204" pitchFamily="50" charset="-128"/>
                <a:ea typeface="Meiryo UI" panose="020B0604030504040204" pitchFamily="50" charset="-128"/>
                <a:cs typeface="メイリオ" panose="020B0604030504040204" pitchFamily="50" charset="-128"/>
              </a:rPr>
              <a:t>（令和７年度・大阪府内）</a:t>
            </a:r>
            <a:endParaRPr kumimoji="1" lang="ja-JP"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テキスト ボックス 12"/>
          <p:cNvSpPr txBox="1"/>
          <p:nvPr/>
        </p:nvSpPr>
        <p:spPr>
          <a:xfrm>
            <a:off x="5067776" y="3973133"/>
            <a:ext cx="1908000" cy="349702"/>
          </a:xfrm>
          <a:prstGeom prst="rect">
            <a:avLst/>
          </a:prstGeom>
          <a:noFill/>
          <a:ln>
            <a:solidFill>
              <a:schemeClr val="tx1"/>
            </a:solidFill>
          </a:ln>
        </p:spPr>
        <p:txBody>
          <a:bodyPr wrap="square" tIns="36000" bIns="36000" rtlCol="0" anchor="ctr">
            <a:spAutoFit/>
          </a:bodyPr>
          <a:lstStyle/>
          <a:p>
            <a:pPr algn="ctr"/>
            <a:r>
              <a:rPr lang="ja-JP" altLang="en-US" dirty="0">
                <a:latin typeface="Meiryo UI" panose="020B0604030504040204" pitchFamily="50" charset="-128"/>
                <a:ea typeface="Meiryo UI" panose="020B0604030504040204" pitchFamily="50" charset="-128"/>
                <a:cs typeface="メイリオ" panose="020B0604030504040204" pitchFamily="50" charset="-128"/>
              </a:rPr>
              <a:t>各種学校：２校</a:t>
            </a:r>
            <a:endParaRPr lang="en-US" altLang="ja-JP"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4" name="テキスト ボックス 13"/>
          <p:cNvSpPr txBox="1"/>
          <p:nvPr/>
        </p:nvSpPr>
        <p:spPr>
          <a:xfrm>
            <a:off x="5067776" y="4489264"/>
            <a:ext cx="3447574"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メイリオ" panose="020B0604030504040204" pitchFamily="50" charset="-128"/>
              </a:rPr>
              <a:t>東大阪准看護学院</a:t>
            </a:r>
          </a:p>
          <a:p>
            <a:r>
              <a:rPr lang="ja-JP" altLang="en-US" dirty="0">
                <a:latin typeface="Meiryo UI" panose="020B0604030504040204" pitchFamily="50" charset="-128"/>
                <a:ea typeface="Meiryo UI" panose="020B0604030504040204" pitchFamily="50" charset="-128"/>
                <a:cs typeface="メイリオ" panose="020B0604030504040204" pitchFamily="50" charset="-128"/>
              </a:rPr>
              <a:t>コリア国際学園</a:t>
            </a:r>
            <a:endParaRPr lang="zh-CN" altLang="en-US"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8499423" y="6267613"/>
            <a:ext cx="464695" cy="50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８</a:t>
            </a:r>
          </a:p>
        </p:txBody>
      </p:sp>
    </p:spTree>
    <p:extLst>
      <p:ext uri="{BB962C8B-B14F-4D97-AF65-F5344CB8AC3E}">
        <p14:creationId xmlns:p14="http://schemas.microsoft.com/office/powerpoint/2010/main" val="3209456428"/>
      </p:ext>
    </p:extLst>
  </p:cSld>
  <p:clrMapOvr>
    <a:masterClrMapping/>
  </p:clrMapOvr>
  <mc:AlternateContent xmlns:mc="http://schemas.openxmlformats.org/markup-compatibility/2006" xmlns:p14="http://schemas.microsoft.com/office/powerpoint/2010/main">
    <mc:Choice Requires="p14">
      <p:transition p14:dur="0" advTm="5000"/>
    </mc:Choice>
    <mc:Fallback xmlns="">
      <p:transition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吹き出し 6"/>
          <p:cNvSpPr/>
          <p:nvPr/>
        </p:nvSpPr>
        <p:spPr>
          <a:xfrm>
            <a:off x="3498366" y="4779259"/>
            <a:ext cx="2984395" cy="883171"/>
          </a:xfrm>
          <a:prstGeom prst="wedgeRoundRectCallout">
            <a:avLst>
              <a:gd name="adj1" fmla="val -69601"/>
              <a:gd name="adj2" fmla="val -11809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u="sng" dirty="0">
                <a:solidFill>
                  <a:schemeClr val="tx1"/>
                </a:solidFill>
              </a:rPr>
              <a:t>所得判定は年収ではなく、</a:t>
            </a:r>
            <a:endParaRPr kumimoji="1" lang="en-US" altLang="ja-JP" sz="1600" b="1" u="sng" dirty="0">
              <a:solidFill>
                <a:schemeClr val="tx1"/>
              </a:solidFill>
            </a:endParaRPr>
          </a:p>
          <a:p>
            <a:pPr algn="ctr"/>
            <a:r>
              <a:rPr kumimoji="1" lang="ja-JP" altLang="en-US" sz="1600" b="1" u="sng" dirty="0">
                <a:solidFill>
                  <a:schemeClr val="tx1"/>
                </a:solidFill>
              </a:rPr>
              <a:t>この税額を基に判定します。</a:t>
            </a:r>
            <a:endParaRPr kumimoji="1" lang="en-US" altLang="ja-JP" sz="1600" b="1" u="sng" dirty="0">
              <a:solidFill>
                <a:schemeClr val="tx1"/>
              </a:solidFill>
            </a:endParaRPr>
          </a:p>
          <a:p>
            <a:pPr algn="ctr"/>
            <a:r>
              <a:rPr kumimoji="1" lang="ja-JP" altLang="en-US" sz="1600" b="1" dirty="0">
                <a:solidFill>
                  <a:schemeClr val="tx1"/>
                </a:solidFill>
              </a:rPr>
              <a:t>（詳細は</a:t>
            </a:r>
            <a:r>
              <a:rPr kumimoji="1" lang="en-US" altLang="ja-JP" sz="1600" b="1" dirty="0">
                <a:solidFill>
                  <a:schemeClr val="tx1"/>
                </a:solidFill>
              </a:rPr>
              <a:t>19</a:t>
            </a:r>
            <a:r>
              <a:rPr kumimoji="1" lang="ja-JP" altLang="en-US" sz="1600" b="1" dirty="0">
                <a:solidFill>
                  <a:schemeClr val="tx1"/>
                </a:solidFill>
              </a:rPr>
              <a:t>ページ）</a:t>
            </a:r>
          </a:p>
        </p:txBody>
      </p:sp>
      <p:graphicFrame>
        <p:nvGraphicFramePr>
          <p:cNvPr id="3" name="表 2"/>
          <p:cNvGraphicFramePr>
            <a:graphicFrameLocks noGrp="1"/>
          </p:cNvGraphicFramePr>
          <p:nvPr>
            <p:extLst>
              <p:ext uri="{D42A27DB-BD31-4B8C-83A1-F6EECF244321}">
                <p14:modId xmlns:p14="http://schemas.microsoft.com/office/powerpoint/2010/main" val="1455312877"/>
              </p:ext>
            </p:extLst>
          </p:nvPr>
        </p:nvGraphicFramePr>
        <p:xfrm>
          <a:off x="489399" y="1592243"/>
          <a:ext cx="8332630" cy="2428240"/>
        </p:xfrm>
        <a:graphic>
          <a:graphicData uri="http://schemas.openxmlformats.org/drawingml/2006/table">
            <a:tbl>
              <a:tblPr firstRow="1" bandRow="1">
                <a:tableStyleId>{5940675A-B579-460E-94D1-54222C63F5DA}</a:tableStyleId>
              </a:tblPr>
              <a:tblGrid>
                <a:gridCol w="1666526">
                  <a:extLst>
                    <a:ext uri="{9D8B030D-6E8A-4147-A177-3AD203B41FA5}">
                      <a16:colId xmlns:a16="http://schemas.microsoft.com/office/drawing/2014/main" val="1518989793"/>
                    </a:ext>
                  </a:extLst>
                </a:gridCol>
                <a:gridCol w="1669140">
                  <a:extLst>
                    <a:ext uri="{9D8B030D-6E8A-4147-A177-3AD203B41FA5}">
                      <a16:colId xmlns:a16="http://schemas.microsoft.com/office/drawing/2014/main" val="975706260"/>
                    </a:ext>
                  </a:extLst>
                </a:gridCol>
                <a:gridCol w="1663912">
                  <a:extLst>
                    <a:ext uri="{9D8B030D-6E8A-4147-A177-3AD203B41FA5}">
                      <a16:colId xmlns:a16="http://schemas.microsoft.com/office/drawing/2014/main" val="842586455"/>
                    </a:ext>
                  </a:extLst>
                </a:gridCol>
                <a:gridCol w="1877739">
                  <a:extLst>
                    <a:ext uri="{9D8B030D-6E8A-4147-A177-3AD203B41FA5}">
                      <a16:colId xmlns:a16="http://schemas.microsoft.com/office/drawing/2014/main" val="2902986264"/>
                    </a:ext>
                  </a:extLst>
                </a:gridCol>
                <a:gridCol w="1455313">
                  <a:extLst>
                    <a:ext uri="{9D8B030D-6E8A-4147-A177-3AD203B41FA5}">
                      <a16:colId xmlns:a16="http://schemas.microsoft.com/office/drawing/2014/main" val="3924481928"/>
                    </a:ext>
                  </a:extLst>
                </a:gridCol>
              </a:tblGrid>
              <a:tr h="370840">
                <a:tc>
                  <a:txBody>
                    <a:bodyPr/>
                    <a:lstStyle/>
                    <a:p>
                      <a:pPr algn="ctr"/>
                      <a:r>
                        <a:rPr kumimoji="1" lang="ja-JP" altLang="en-US" sz="1400" dirty="0">
                          <a:latin typeface="メイリオ" panose="020B0604030504040204" pitchFamily="50" charset="-128"/>
                          <a:ea typeface="メイリオ" panose="020B0604030504040204" pitchFamily="50" charset="-128"/>
                        </a:rPr>
                        <a:t>年収めやす</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（保護者合算）</a:t>
                      </a:r>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sz="1400" dirty="0">
                          <a:latin typeface="メイリオ" panose="020B0604030504040204" pitchFamily="50" charset="-128"/>
                          <a:ea typeface="メイリオ" panose="020B0604030504040204" pitchFamily="50" charset="-128"/>
                        </a:rPr>
                        <a:t>課税標準額</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６％</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－市町村民税の</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調整控除額</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（保護者合算）</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ja-JP" altLang="en-US" sz="1400" dirty="0">
                          <a:latin typeface="メイリオ" panose="020B0604030504040204" pitchFamily="50" charset="-128"/>
                          <a:ea typeface="メイリオ" panose="020B0604030504040204" pitchFamily="50" charset="-128"/>
                        </a:rPr>
                        <a:t>（国）</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就学支援金</a:t>
                      </a:r>
                    </a:p>
                  </a:txBody>
                  <a:tcPr anchor="ctr">
                    <a:lnL w="38100" cap="flat" cmpd="sng" algn="ctr">
                      <a:solidFill>
                        <a:srgbClr val="FF0000"/>
                      </a:solidFill>
                      <a:prstDash val="solid"/>
                      <a:round/>
                      <a:headEnd type="none" w="med" len="med"/>
                      <a:tailEnd type="none" w="med" len="med"/>
                    </a:lnL>
                  </a:tcPr>
                </a:tc>
                <a:tc>
                  <a:txBody>
                    <a:bodyPr/>
                    <a:lstStyle/>
                    <a:p>
                      <a:pPr algn="ctr"/>
                      <a:r>
                        <a:rPr kumimoji="1" lang="ja-JP" altLang="en-US" sz="1400" dirty="0">
                          <a:latin typeface="メイリオ" panose="020B0604030504040204" pitchFamily="50" charset="-128"/>
                          <a:ea typeface="メイリオ" panose="020B0604030504040204" pitchFamily="50" charset="-128"/>
                        </a:rPr>
                        <a:t>（府）</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授業料支援補助金</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保護者負担額</a:t>
                      </a:r>
                    </a:p>
                  </a:txBody>
                  <a:tcPr anchor="ctr"/>
                </a:tc>
                <a:extLst>
                  <a:ext uri="{0D108BD9-81ED-4DB2-BD59-A6C34878D82A}">
                    <a16:rowId xmlns:a16="http://schemas.microsoft.com/office/drawing/2014/main" val="1630078014"/>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590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154,500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396,000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204,000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2552465963"/>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800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251,100</a:t>
                      </a:r>
                      <a:r>
                        <a:rPr kumimoji="1" lang="ja-JP" altLang="en-US" sz="1600" dirty="0">
                          <a:latin typeface="メイリオ" panose="020B0604030504040204" pitchFamily="50" charset="-128"/>
                          <a:ea typeface="メイリオ" panose="020B0604030504040204" pitchFamily="50" charset="-128"/>
                        </a:rPr>
                        <a:t>円未満</a:t>
                      </a:r>
                      <a:endParaRPr kumimoji="1" lang="en-US" altLang="ja-JP" sz="1600" dirty="0">
                        <a:latin typeface="メイリオ" panose="020B0604030504040204" pitchFamily="50" charset="-128"/>
                        <a:ea typeface="メイリオ" panose="020B0604030504040204" pitchFamily="50" charset="-128"/>
                      </a:endParaRP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118,800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281,200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200,000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1501901863"/>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118,800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481,200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12419921"/>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万円以上</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円以上</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481,200</a:t>
                      </a:r>
                      <a:r>
                        <a:rPr kumimoji="1" lang="ja-JP" altLang="en-US" sz="1600" dirty="0">
                          <a:latin typeface="メイリオ" panose="020B0604030504040204" pitchFamily="50" charset="-128"/>
                          <a:ea typeface="メイリオ" panose="020B0604030504040204" pitchFamily="50" charset="-128"/>
                        </a:rPr>
                        <a:t>円</a:t>
                      </a: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27258106"/>
                  </a:ext>
                </a:extLst>
              </a:tr>
            </a:tbl>
          </a:graphicData>
        </a:graphic>
      </p:graphicFrame>
      <p:sp>
        <p:nvSpPr>
          <p:cNvPr id="6" name="角丸四角形吹き出し 5"/>
          <p:cNvSpPr/>
          <p:nvPr/>
        </p:nvSpPr>
        <p:spPr>
          <a:xfrm>
            <a:off x="217588" y="4779259"/>
            <a:ext cx="2937736" cy="883171"/>
          </a:xfrm>
          <a:prstGeom prst="wedgeRoundRectCallout">
            <a:avLst>
              <a:gd name="adj1" fmla="val -19786"/>
              <a:gd name="adj2" fmla="val -11932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a:solidFill>
                  <a:schemeClr val="tx1"/>
                </a:solidFill>
              </a:rPr>
              <a:t>４人世帯（父母のどちらか一方が働き、高校生１人、中学生１人がいる世帯）の場合のめやす</a:t>
            </a:r>
          </a:p>
        </p:txBody>
      </p:sp>
      <p:sp>
        <p:nvSpPr>
          <p:cNvPr id="8" name="スライド番号プレースホルダー 7"/>
          <p:cNvSpPr>
            <a:spLocks noGrp="1"/>
          </p:cNvSpPr>
          <p:nvPr>
            <p:ph type="sldNum" sz="quarter" idx="12"/>
          </p:nvPr>
        </p:nvSpPr>
        <p:spPr/>
        <p:txBody>
          <a:bodyPr/>
          <a:lstStyle/>
          <a:p>
            <a:fld id="{32410FB8-7D56-4521-B7C9-646F1D1E3BCE}" type="slidenum">
              <a:rPr kumimoji="1" lang="ja-JP" altLang="en-US" smtClean="0"/>
              <a:t>4</a:t>
            </a:fld>
            <a:endParaRPr kumimoji="1" lang="ja-JP" altLang="en-US" dirty="0"/>
          </a:p>
        </p:txBody>
      </p:sp>
      <p:sp>
        <p:nvSpPr>
          <p:cNvPr id="9" name="テキスト ボックス 8"/>
          <p:cNvSpPr txBox="1"/>
          <p:nvPr/>
        </p:nvSpPr>
        <p:spPr>
          <a:xfrm>
            <a:off x="862885" y="5736274"/>
            <a:ext cx="7418230" cy="584775"/>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・年間授業料が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万円でない場合や年度途中に保護者の変更等があった場合は、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この限りではありません。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吹き出し 9"/>
          <p:cNvSpPr/>
          <p:nvPr/>
        </p:nvSpPr>
        <p:spPr>
          <a:xfrm>
            <a:off x="3398353" y="910785"/>
            <a:ext cx="4497745" cy="524625"/>
          </a:xfrm>
          <a:prstGeom prst="wedgeRoundRectCallout">
            <a:avLst>
              <a:gd name="adj1" fmla="val 18712"/>
              <a:gd name="adj2" fmla="val -7797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b="1" dirty="0">
                <a:solidFill>
                  <a:schemeClr val="tx1"/>
                </a:solidFill>
              </a:rPr>
              <a:t>子どもの人数の考え方は</a:t>
            </a:r>
            <a:r>
              <a:rPr kumimoji="1" lang="en-US" altLang="ja-JP" sz="1600" b="1" dirty="0">
                <a:solidFill>
                  <a:schemeClr val="tx1"/>
                </a:solidFill>
              </a:rPr>
              <a:t>13</a:t>
            </a:r>
            <a:r>
              <a:rPr kumimoji="1" lang="ja-JP" altLang="en-US" sz="1600" b="1" dirty="0">
                <a:solidFill>
                  <a:schemeClr val="tx1"/>
                </a:solidFill>
              </a:rPr>
              <a:t>ページ参照</a:t>
            </a:r>
          </a:p>
        </p:txBody>
      </p:sp>
      <p:sp>
        <p:nvSpPr>
          <p:cNvPr id="11" name="テキスト ボックス 10"/>
          <p:cNvSpPr txBox="1"/>
          <p:nvPr/>
        </p:nvSpPr>
        <p:spPr>
          <a:xfrm>
            <a:off x="137060" y="160447"/>
            <a:ext cx="1816302"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全日制高校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専修学校高等課程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各種学校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2281979" y="353842"/>
            <a:ext cx="6675279"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補助金額と保護者負担額（子ども</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１人</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の世帯の場合）</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4990563" y="4159931"/>
            <a:ext cx="3966695"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年間授業料</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万円の場合</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（１年間の支給額・負担額を表しています。）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a:extLst>
              <a:ext uri="{FF2B5EF4-FFF2-40B4-BE49-F238E27FC236}">
                <a16:creationId xmlns:a16="http://schemas.microsoft.com/office/drawing/2014/main" id="{3F882D63-A1A5-4644-B319-6C9445B2FEC8}"/>
              </a:ext>
            </a:extLst>
          </p:cNvPr>
          <p:cNvSpPr txBox="1"/>
          <p:nvPr/>
        </p:nvSpPr>
        <p:spPr>
          <a:xfrm>
            <a:off x="862885" y="6246525"/>
            <a:ext cx="7349462" cy="584775"/>
          </a:xfrm>
          <a:prstGeom prst="rect">
            <a:avLst/>
          </a:prstGeom>
          <a:noFill/>
        </p:spPr>
        <p:txBody>
          <a:bodyPr wrap="square" rtlCol="0">
            <a:spAutoFit/>
          </a:bodyPr>
          <a:lstStyle/>
          <a:p>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年収めやす</a:t>
            </a: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万円以上の世帯については、</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高校生等臨時支援金が支給されます。</a:t>
            </a:r>
          </a:p>
        </p:txBody>
      </p:sp>
    </p:spTree>
    <p:extLst>
      <p:ext uri="{BB962C8B-B14F-4D97-AF65-F5344CB8AC3E}">
        <p14:creationId xmlns:p14="http://schemas.microsoft.com/office/powerpoint/2010/main" val="915897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lstStyle/>
          <a:p>
            <a:fld id="{32410FB8-7D56-4521-B7C9-646F1D1E3BCE}" type="slidenum">
              <a:rPr kumimoji="1" lang="ja-JP" altLang="en-US" smtClean="0"/>
              <a:t>5</a:t>
            </a:fld>
            <a:endParaRPr kumimoji="1" lang="ja-JP" altLang="en-US" dirty="0"/>
          </a:p>
        </p:txBody>
      </p:sp>
      <p:sp>
        <p:nvSpPr>
          <p:cNvPr id="9" name="テキスト ボックス 8"/>
          <p:cNvSpPr txBox="1"/>
          <p:nvPr/>
        </p:nvSpPr>
        <p:spPr>
          <a:xfrm>
            <a:off x="837128" y="5750756"/>
            <a:ext cx="8306872" cy="584775"/>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・年間授業料が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万円でない場合や年度途中に保護者の変更等があった場合は、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この限りではありません。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4990563" y="4159931"/>
            <a:ext cx="3966695"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年間授業料</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万円の場合</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（１年間の支給額・負担額を表しています。）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吹き出し 14"/>
          <p:cNvSpPr/>
          <p:nvPr/>
        </p:nvSpPr>
        <p:spPr>
          <a:xfrm>
            <a:off x="3498366" y="4779259"/>
            <a:ext cx="2984395" cy="883171"/>
          </a:xfrm>
          <a:prstGeom prst="wedgeRoundRectCallout">
            <a:avLst>
              <a:gd name="adj1" fmla="val -69601"/>
              <a:gd name="adj2" fmla="val -11809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u="sng" dirty="0">
                <a:solidFill>
                  <a:schemeClr val="tx1"/>
                </a:solidFill>
              </a:rPr>
              <a:t>所得判定は年収ではなく、</a:t>
            </a:r>
            <a:endParaRPr kumimoji="1" lang="en-US" altLang="ja-JP" sz="1600" b="1" u="sng" dirty="0">
              <a:solidFill>
                <a:schemeClr val="tx1"/>
              </a:solidFill>
            </a:endParaRPr>
          </a:p>
          <a:p>
            <a:pPr algn="ctr"/>
            <a:r>
              <a:rPr kumimoji="1" lang="ja-JP" altLang="en-US" sz="1600" b="1" u="sng" dirty="0">
                <a:solidFill>
                  <a:schemeClr val="tx1"/>
                </a:solidFill>
              </a:rPr>
              <a:t>この税額を基に判定します。</a:t>
            </a:r>
            <a:endParaRPr kumimoji="1" lang="en-US" altLang="ja-JP" sz="1600" b="1" u="sng" dirty="0">
              <a:solidFill>
                <a:schemeClr val="tx1"/>
              </a:solidFill>
            </a:endParaRPr>
          </a:p>
          <a:p>
            <a:pPr algn="ctr"/>
            <a:r>
              <a:rPr kumimoji="1" lang="ja-JP" altLang="en-US" sz="1600" b="1" dirty="0">
                <a:solidFill>
                  <a:schemeClr val="tx1"/>
                </a:solidFill>
              </a:rPr>
              <a:t>（詳細は</a:t>
            </a:r>
            <a:r>
              <a:rPr kumimoji="1" lang="en-US" altLang="ja-JP" sz="1600" b="1" dirty="0">
                <a:solidFill>
                  <a:schemeClr val="tx1"/>
                </a:solidFill>
              </a:rPr>
              <a:t>19</a:t>
            </a:r>
            <a:r>
              <a:rPr kumimoji="1" lang="ja-JP" altLang="en-US" sz="1600" b="1" dirty="0">
                <a:solidFill>
                  <a:schemeClr val="tx1"/>
                </a:solidFill>
              </a:rPr>
              <a:t>ページ）</a:t>
            </a:r>
          </a:p>
        </p:txBody>
      </p:sp>
      <p:graphicFrame>
        <p:nvGraphicFramePr>
          <p:cNvPr id="16" name="表 15"/>
          <p:cNvGraphicFramePr>
            <a:graphicFrameLocks noGrp="1"/>
          </p:cNvGraphicFramePr>
          <p:nvPr>
            <p:extLst>
              <p:ext uri="{D42A27DB-BD31-4B8C-83A1-F6EECF244321}">
                <p14:modId xmlns:p14="http://schemas.microsoft.com/office/powerpoint/2010/main" val="3240428214"/>
              </p:ext>
            </p:extLst>
          </p:nvPr>
        </p:nvGraphicFramePr>
        <p:xfrm>
          <a:off x="489399" y="1592243"/>
          <a:ext cx="8332630" cy="2428240"/>
        </p:xfrm>
        <a:graphic>
          <a:graphicData uri="http://schemas.openxmlformats.org/drawingml/2006/table">
            <a:tbl>
              <a:tblPr firstRow="1" bandRow="1">
                <a:tableStyleId>{5940675A-B579-460E-94D1-54222C63F5DA}</a:tableStyleId>
              </a:tblPr>
              <a:tblGrid>
                <a:gridCol w="1666526">
                  <a:extLst>
                    <a:ext uri="{9D8B030D-6E8A-4147-A177-3AD203B41FA5}">
                      <a16:colId xmlns:a16="http://schemas.microsoft.com/office/drawing/2014/main" val="1518989793"/>
                    </a:ext>
                  </a:extLst>
                </a:gridCol>
                <a:gridCol w="1669140">
                  <a:extLst>
                    <a:ext uri="{9D8B030D-6E8A-4147-A177-3AD203B41FA5}">
                      <a16:colId xmlns:a16="http://schemas.microsoft.com/office/drawing/2014/main" val="975706260"/>
                    </a:ext>
                  </a:extLst>
                </a:gridCol>
                <a:gridCol w="1663912">
                  <a:extLst>
                    <a:ext uri="{9D8B030D-6E8A-4147-A177-3AD203B41FA5}">
                      <a16:colId xmlns:a16="http://schemas.microsoft.com/office/drawing/2014/main" val="842586455"/>
                    </a:ext>
                  </a:extLst>
                </a:gridCol>
                <a:gridCol w="1877739">
                  <a:extLst>
                    <a:ext uri="{9D8B030D-6E8A-4147-A177-3AD203B41FA5}">
                      <a16:colId xmlns:a16="http://schemas.microsoft.com/office/drawing/2014/main" val="2902986264"/>
                    </a:ext>
                  </a:extLst>
                </a:gridCol>
                <a:gridCol w="1455313">
                  <a:extLst>
                    <a:ext uri="{9D8B030D-6E8A-4147-A177-3AD203B41FA5}">
                      <a16:colId xmlns:a16="http://schemas.microsoft.com/office/drawing/2014/main" val="3924481928"/>
                    </a:ext>
                  </a:extLst>
                </a:gridCol>
              </a:tblGrid>
              <a:tr h="370840">
                <a:tc>
                  <a:txBody>
                    <a:bodyPr/>
                    <a:lstStyle/>
                    <a:p>
                      <a:pPr algn="ctr"/>
                      <a:r>
                        <a:rPr kumimoji="1" lang="ja-JP" altLang="en-US" sz="1400" dirty="0">
                          <a:latin typeface="メイリオ" panose="020B0604030504040204" pitchFamily="50" charset="-128"/>
                          <a:ea typeface="メイリオ" panose="020B0604030504040204" pitchFamily="50" charset="-128"/>
                        </a:rPr>
                        <a:t>年収めやす</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（保護者合算）</a:t>
                      </a:r>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sz="1400" dirty="0">
                          <a:latin typeface="メイリオ" panose="020B0604030504040204" pitchFamily="50" charset="-128"/>
                          <a:ea typeface="メイリオ" panose="020B0604030504040204" pitchFamily="50" charset="-128"/>
                        </a:rPr>
                        <a:t>課税標準額</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６％</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－市町村民税の</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調整控除額</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（保護者合算）</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ja-JP" altLang="en-US" sz="1400" dirty="0">
                          <a:latin typeface="メイリオ" panose="020B0604030504040204" pitchFamily="50" charset="-128"/>
                          <a:ea typeface="メイリオ" panose="020B0604030504040204" pitchFamily="50" charset="-128"/>
                        </a:rPr>
                        <a:t>（国）</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就学支援金</a:t>
                      </a:r>
                    </a:p>
                  </a:txBody>
                  <a:tcPr anchor="ctr">
                    <a:lnL w="38100" cap="flat" cmpd="sng" algn="ctr">
                      <a:solidFill>
                        <a:srgbClr val="FF0000"/>
                      </a:solidFill>
                      <a:prstDash val="solid"/>
                      <a:round/>
                      <a:headEnd type="none" w="med" len="med"/>
                      <a:tailEnd type="none" w="med" len="med"/>
                    </a:lnL>
                  </a:tcPr>
                </a:tc>
                <a:tc>
                  <a:txBody>
                    <a:bodyPr/>
                    <a:lstStyle/>
                    <a:p>
                      <a:pPr algn="ctr"/>
                      <a:r>
                        <a:rPr kumimoji="1" lang="ja-JP" altLang="en-US" sz="1400" dirty="0">
                          <a:latin typeface="メイリオ" panose="020B0604030504040204" pitchFamily="50" charset="-128"/>
                          <a:ea typeface="メイリオ" panose="020B0604030504040204" pitchFamily="50" charset="-128"/>
                        </a:rPr>
                        <a:t>（府）</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授業料支援補助金</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保護者負担額</a:t>
                      </a:r>
                    </a:p>
                  </a:txBody>
                  <a:tcPr anchor="ctr"/>
                </a:tc>
                <a:extLst>
                  <a:ext uri="{0D108BD9-81ED-4DB2-BD59-A6C34878D82A}">
                    <a16:rowId xmlns:a16="http://schemas.microsoft.com/office/drawing/2014/main" val="1630078014"/>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590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154,500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396,000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204,000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2552465963"/>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800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251,100</a:t>
                      </a:r>
                      <a:r>
                        <a:rPr kumimoji="1" lang="ja-JP" altLang="en-US" sz="1600" dirty="0">
                          <a:latin typeface="メイリオ" panose="020B0604030504040204" pitchFamily="50" charset="-128"/>
                          <a:ea typeface="メイリオ" panose="020B0604030504040204" pitchFamily="50" charset="-128"/>
                        </a:rPr>
                        <a:t>円未満</a:t>
                      </a:r>
                      <a:endParaRPr kumimoji="1" lang="en-US" altLang="ja-JP" sz="1600" dirty="0">
                        <a:latin typeface="メイリオ" panose="020B0604030504040204" pitchFamily="50" charset="-128"/>
                        <a:ea typeface="メイリオ" panose="020B0604030504040204" pitchFamily="50" charset="-128"/>
                      </a:endParaRP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118,800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381,200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100,000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1501901863"/>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118,800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181,200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300,000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12419921"/>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万円以上</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円以上</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481,200</a:t>
                      </a:r>
                      <a:r>
                        <a:rPr kumimoji="1" lang="ja-JP" altLang="en-US" sz="1600" dirty="0">
                          <a:latin typeface="メイリオ" panose="020B0604030504040204" pitchFamily="50" charset="-128"/>
                          <a:ea typeface="メイリオ" panose="020B0604030504040204" pitchFamily="50" charset="-128"/>
                        </a:rPr>
                        <a:t>円</a:t>
                      </a: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27258106"/>
                  </a:ext>
                </a:extLst>
              </a:tr>
            </a:tbl>
          </a:graphicData>
        </a:graphic>
      </p:graphicFrame>
      <p:sp>
        <p:nvSpPr>
          <p:cNvPr id="17" name="角丸四角形吹き出し 16"/>
          <p:cNvSpPr/>
          <p:nvPr/>
        </p:nvSpPr>
        <p:spPr>
          <a:xfrm>
            <a:off x="217588" y="4779259"/>
            <a:ext cx="2937736" cy="883171"/>
          </a:xfrm>
          <a:prstGeom prst="wedgeRoundRectCallout">
            <a:avLst>
              <a:gd name="adj1" fmla="val -19786"/>
              <a:gd name="adj2" fmla="val -11932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a:solidFill>
                  <a:schemeClr val="tx1"/>
                </a:solidFill>
              </a:rPr>
              <a:t>４人世帯（父母のどちらか一方が働き、高校生１人、中学生１人がいる世帯）の場合のめやす</a:t>
            </a:r>
          </a:p>
        </p:txBody>
      </p:sp>
      <p:sp>
        <p:nvSpPr>
          <p:cNvPr id="11" name="角丸四角形吹き出し 10"/>
          <p:cNvSpPr/>
          <p:nvPr/>
        </p:nvSpPr>
        <p:spPr>
          <a:xfrm>
            <a:off x="3398353" y="910785"/>
            <a:ext cx="4497745" cy="524625"/>
          </a:xfrm>
          <a:prstGeom prst="wedgeRoundRectCallout">
            <a:avLst>
              <a:gd name="adj1" fmla="val 18712"/>
              <a:gd name="adj2" fmla="val -7797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b="1" dirty="0">
                <a:solidFill>
                  <a:schemeClr val="tx1"/>
                </a:solidFill>
              </a:rPr>
              <a:t>子どもの人数の考え方は</a:t>
            </a:r>
            <a:r>
              <a:rPr kumimoji="1" lang="en-US" altLang="ja-JP" sz="1600" b="1" dirty="0">
                <a:solidFill>
                  <a:schemeClr val="tx1"/>
                </a:solidFill>
              </a:rPr>
              <a:t>13</a:t>
            </a:r>
            <a:r>
              <a:rPr kumimoji="1" lang="ja-JP" altLang="en-US" sz="1600" b="1" dirty="0">
                <a:solidFill>
                  <a:schemeClr val="tx1"/>
                </a:solidFill>
              </a:rPr>
              <a:t>ページ参照</a:t>
            </a:r>
          </a:p>
        </p:txBody>
      </p:sp>
      <p:sp>
        <p:nvSpPr>
          <p:cNvPr id="13" name="テキスト ボックス 12"/>
          <p:cNvSpPr txBox="1"/>
          <p:nvPr/>
        </p:nvSpPr>
        <p:spPr>
          <a:xfrm>
            <a:off x="137060" y="160447"/>
            <a:ext cx="1816302"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全日制高校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専修学校高等課程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各種学校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2281979" y="353842"/>
            <a:ext cx="6675279"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補助金額と保護者負担額（子ども</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２人</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の世帯の場合）</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AF70C870-FE51-43E4-B4E1-FF8AF0DE267F}"/>
              </a:ext>
            </a:extLst>
          </p:cNvPr>
          <p:cNvSpPr txBox="1"/>
          <p:nvPr/>
        </p:nvSpPr>
        <p:spPr>
          <a:xfrm>
            <a:off x="862885" y="6246525"/>
            <a:ext cx="7349462" cy="584775"/>
          </a:xfrm>
          <a:prstGeom prst="rect">
            <a:avLst/>
          </a:prstGeom>
          <a:noFill/>
        </p:spPr>
        <p:txBody>
          <a:bodyPr wrap="square" rtlCol="0">
            <a:spAutoFit/>
          </a:bodyPr>
          <a:lstStyle/>
          <a:p>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年収めやす</a:t>
            </a: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万円以上の世帯については、</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高校生等臨時支援金が支給されます。</a:t>
            </a:r>
          </a:p>
        </p:txBody>
      </p:sp>
    </p:spTree>
    <p:extLst>
      <p:ext uri="{BB962C8B-B14F-4D97-AF65-F5344CB8AC3E}">
        <p14:creationId xmlns:p14="http://schemas.microsoft.com/office/powerpoint/2010/main" val="2024398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p:txBody>
          <a:bodyPr/>
          <a:lstStyle/>
          <a:p>
            <a:fld id="{32410FB8-7D56-4521-B7C9-646F1D1E3BCE}" type="slidenum">
              <a:rPr kumimoji="1" lang="ja-JP" altLang="en-US" smtClean="0"/>
              <a:t>6</a:t>
            </a:fld>
            <a:endParaRPr kumimoji="1" lang="ja-JP" altLang="en-US" dirty="0"/>
          </a:p>
        </p:txBody>
      </p:sp>
      <p:sp>
        <p:nvSpPr>
          <p:cNvPr id="9" name="テキスト ボックス 8"/>
          <p:cNvSpPr txBox="1"/>
          <p:nvPr/>
        </p:nvSpPr>
        <p:spPr>
          <a:xfrm>
            <a:off x="837128" y="5734718"/>
            <a:ext cx="8306872" cy="584775"/>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・年間授業料が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万円でない場合や年度途中に保護者の変更等があった場合は、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この限りではありません。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吹き出し 13"/>
          <p:cNvSpPr/>
          <p:nvPr/>
        </p:nvSpPr>
        <p:spPr>
          <a:xfrm>
            <a:off x="3498366" y="4779259"/>
            <a:ext cx="2984395" cy="883171"/>
          </a:xfrm>
          <a:prstGeom prst="wedgeRoundRectCallout">
            <a:avLst>
              <a:gd name="adj1" fmla="val -69601"/>
              <a:gd name="adj2" fmla="val -11809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u="sng" dirty="0">
                <a:solidFill>
                  <a:schemeClr val="tx1"/>
                </a:solidFill>
              </a:rPr>
              <a:t>所得判定は年収ではなく、</a:t>
            </a:r>
            <a:endParaRPr kumimoji="1" lang="en-US" altLang="ja-JP" sz="1600" b="1" u="sng" dirty="0">
              <a:solidFill>
                <a:schemeClr val="tx1"/>
              </a:solidFill>
            </a:endParaRPr>
          </a:p>
          <a:p>
            <a:pPr algn="ctr"/>
            <a:r>
              <a:rPr kumimoji="1" lang="ja-JP" altLang="en-US" sz="1600" b="1" u="sng" dirty="0">
                <a:solidFill>
                  <a:schemeClr val="tx1"/>
                </a:solidFill>
              </a:rPr>
              <a:t>この税額を基に判定します。</a:t>
            </a:r>
            <a:endParaRPr kumimoji="1" lang="en-US" altLang="ja-JP" sz="1600" b="1" u="sng" dirty="0">
              <a:solidFill>
                <a:schemeClr val="tx1"/>
              </a:solidFill>
            </a:endParaRPr>
          </a:p>
          <a:p>
            <a:pPr algn="ctr"/>
            <a:r>
              <a:rPr kumimoji="1" lang="ja-JP" altLang="en-US" sz="1600" b="1" dirty="0">
                <a:solidFill>
                  <a:schemeClr val="tx1"/>
                </a:solidFill>
              </a:rPr>
              <a:t>（詳細は</a:t>
            </a:r>
            <a:r>
              <a:rPr kumimoji="1" lang="en-US" altLang="ja-JP" sz="1600" b="1" dirty="0">
                <a:solidFill>
                  <a:schemeClr val="tx1"/>
                </a:solidFill>
              </a:rPr>
              <a:t>19</a:t>
            </a:r>
            <a:r>
              <a:rPr kumimoji="1" lang="ja-JP" altLang="en-US" sz="1600" b="1" dirty="0">
                <a:solidFill>
                  <a:schemeClr val="tx1"/>
                </a:solidFill>
              </a:rPr>
              <a:t>ページ）</a:t>
            </a:r>
          </a:p>
        </p:txBody>
      </p:sp>
      <p:graphicFrame>
        <p:nvGraphicFramePr>
          <p:cNvPr id="15" name="表 14"/>
          <p:cNvGraphicFramePr>
            <a:graphicFrameLocks noGrp="1"/>
          </p:cNvGraphicFramePr>
          <p:nvPr>
            <p:extLst>
              <p:ext uri="{D42A27DB-BD31-4B8C-83A1-F6EECF244321}">
                <p14:modId xmlns:p14="http://schemas.microsoft.com/office/powerpoint/2010/main" val="419729257"/>
              </p:ext>
            </p:extLst>
          </p:nvPr>
        </p:nvGraphicFramePr>
        <p:xfrm>
          <a:off x="489399" y="1592243"/>
          <a:ext cx="8332630" cy="2428240"/>
        </p:xfrm>
        <a:graphic>
          <a:graphicData uri="http://schemas.openxmlformats.org/drawingml/2006/table">
            <a:tbl>
              <a:tblPr firstRow="1" bandRow="1">
                <a:tableStyleId>{5940675A-B579-460E-94D1-54222C63F5DA}</a:tableStyleId>
              </a:tblPr>
              <a:tblGrid>
                <a:gridCol w="1666526">
                  <a:extLst>
                    <a:ext uri="{9D8B030D-6E8A-4147-A177-3AD203B41FA5}">
                      <a16:colId xmlns:a16="http://schemas.microsoft.com/office/drawing/2014/main" val="1518989793"/>
                    </a:ext>
                  </a:extLst>
                </a:gridCol>
                <a:gridCol w="1669140">
                  <a:extLst>
                    <a:ext uri="{9D8B030D-6E8A-4147-A177-3AD203B41FA5}">
                      <a16:colId xmlns:a16="http://schemas.microsoft.com/office/drawing/2014/main" val="975706260"/>
                    </a:ext>
                  </a:extLst>
                </a:gridCol>
                <a:gridCol w="1663912">
                  <a:extLst>
                    <a:ext uri="{9D8B030D-6E8A-4147-A177-3AD203B41FA5}">
                      <a16:colId xmlns:a16="http://schemas.microsoft.com/office/drawing/2014/main" val="842586455"/>
                    </a:ext>
                  </a:extLst>
                </a:gridCol>
                <a:gridCol w="1877739">
                  <a:extLst>
                    <a:ext uri="{9D8B030D-6E8A-4147-A177-3AD203B41FA5}">
                      <a16:colId xmlns:a16="http://schemas.microsoft.com/office/drawing/2014/main" val="2902986264"/>
                    </a:ext>
                  </a:extLst>
                </a:gridCol>
                <a:gridCol w="1455313">
                  <a:extLst>
                    <a:ext uri="{9D8B030D-6E8A-4147-A177-3AD203B41FA5}">
                      <a16:colId xmlns:a16="http://schemas.microsoft.com/office/drawing/2014/main" val="3924481928"/>
                    </a:ext>
                  </a:extLst>
                </a:gridCol>
              </a:tblGrid>
              <a:tr h="370840">
                <a:tc>
                  <a:txBody>
                    <a:bodyPr/>
                    <a:lstStyle/>
                    <a:p>
                      <a:pPr algn="ctr"/>
                      <a:r>
                        <a:rPr kumimoji="1" lang="ja-JP" altLang="en-US" sz="1400" dirty="0">
                          <a:latin typeface="メイリオ" panose="020B0604030504040204" pitchFamily="50" charset="-128"/>
                          <a:ea typeface="メイリオ" panose="020B0604030504040204" pitchFamily="50" charset="-128"/>
                        </a:rPr>
                        <a:t>年収めやす</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（保護者合算）</a:t>
                      </a:r>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sz="1400" dirty="0">
                          <a:latin typeface="メイリオ" panose="020B0604030504040204" pitchFamily="50" charset="-128"/>
                          <a:ea typeface="メイリオ" panose="020B0604030504040204" pitchFamily="50" charset="-128"/>
                        </a:rPr>
                        <a:t>課税標準額</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６％</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－市町村民税の</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調整控除額</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（保護者合算）</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ja-JP" altLang="en-US" sz="1400" dirty="0">
                          <a:latin typeface="メイリオ" panose="020B0604030504040204" pitchFamily="50" charset="-128"/>
                          <a:ea typeface="メイリオ" panose="020B0604030504040204" pitchFamily="50" charset="-128"/>
                        </a:rPr>
                        <a:t>（国）</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就学支援金</a:t>
                      </a:r>
                    </a:p>
                  </a:txBody>
                  <a:tcPr anchor="ctr">
                    <a:lnL w="38100" cap="flat" cmpd="sng" algn="ctr">
                      <a:solidFill>
                        <a:srgbClr val="FF0000"/>
                      </a:solidFill>
                      <a:prstDash val="solid"/>
                      <a:round/>
                      <a:headEnd type="none" w="med" len="med"/>
                      <a:tailEnd type="none" w="med" len="med"/>
                    </a:lnL>
                  </a:tcPr>
                </a:tc>
                <a:tc>
                  <a:txBody>
                    <a:bodyPr/>
                    <a:lstStyle/>
                    <a:p>
                      <a:pPr algn="ctr"/>
                      <a:r>
                        <a:rPr kumimoji="1" lang="ja-JP" altLang="en-US" sz="1400" dirty="0">
                          <a:latin typeface="メイリオ" panose="020B0604030504040204" pitchFamily="50" charset="-128"/>
                          <a:ea typeface="メイリオ" panose="020B0604030504040204" pitchFamily="50" charset="-128"/>
                        </a:rPr>
                        <a:t>（府）</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授業料支援補助金</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保護者負担額</a:t>
                      </a:r>
                    </a:p>
                  </a:txBody>
                  <a:tcPr anchor="ctr"/>
                </a:tc>
                <a:extLst>
                  <a:ext uri="{0D108BD9-81ED-4DB2-BD59-A6C34878D82A}">
                    <a16:rowId xmlns:a16="http://schemas.microsoft.com/office/drawing/2014/main" val="1630078014"/>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590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154,500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396,000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204,000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2552465963"/>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800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251,100</a:t>
                      </a:r>
                      <a:r>
                        <a:rPr kumimoji="1" lang="ja-JP" altLang="en-US" sz="1600" dirty="0">
                          <a:latin typeface="メイリオ" panose="020B0604030504040204" pitchFamily="50" charset="-128"/>
                          <a:ea typeface="メイリオ" panose="020B0604030504040204" pitchFamily="50" charset="-128"/>
                        </a:rPr>
                        <a:t>円未満</a:t>
                      </a:r>
                      <a:endParaRPr kumimoji="1" lang="en-US" altLang="ja-JP" sz="1600" dirty="0">
                        <a:latin typeface="メイリオ" panose="020B0604030504040204" pitchFamily="50" charset="-128"/>
                        <a:ea typeface="メイリオ" panose="020B0604030504040204" pitchFamily="50" charset="-128"/>
                      </a:endParaRP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118,800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481,200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1501901863"/>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118,800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381,200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100,000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12419921"/>
                  </a:ext>
                </a:extLst>
              </a:tr>
              <a:tr h="370840">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万円以上</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円以上</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481,200</a:t>
                      </a:r>
                      <a:r>
                        <a:rPr kumimoji="1" lang="ja-JP" altLang="en-US" sz="1600" dirty="0">
                          <a:latin typeface="メイリオ" panose="020B0604030504040204" pitchFamily="50" charset="-128"/>
                          <a:ea typeface="メイリオ" panose="020B0604030504040204" pitchFamily="50" charset="-128"/>
                        </a:rPr>
                        <a:t>円</a:t>
                      </a: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27258106"/>
                  </a:ext>
                </a:extLst>
              </a:tr>
            </a:tbl>
          </a:graphicData>
        </a:graphic>
      </p:graphicFrame>
      <p:sp>
        <p:nvSpPr>
          <p:cNvPr id="16" name="角丸四角形吹き出し 15"/>
          <p:cNvSpPr/>
          <p:nvPr/>
        </p:nvSpPr>
        <p:spPr>
          <a:xfrm>
            <a:off x="217588" y="4779259"/>
            <a:ext cx="2937736" cy="883171"/>
          </a:xfrm>
          <a:prstGeom prst="wedgeRoundRectCallout">
            <a:avLst>
              <a:gd name="adj1" fmla="val -19786"/>
              <a:gd name="adj2" fmla="val -11932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a:solidFill>
                  <a:schemeClr val="tx1"/>
                </a:solidFill>
              </a:rPr>
              <a:t>４人世帯（父母のどちらか一方が働き、高校生１人、中学生１人がいる世帯）の場合のめやす</a:t>
            </a:r>
          </a:p>
        </p:txBody>
      </p:sp>
      <p:sp>
        <p:nvSpPr>
          <p:cNvPr id="19" name="テキスト ボックス 18"/>
          <p:cNvSpPr txBox="1"/>
          <p:nvPr/>
        </p:nvSpPr>
        <p:spPr>
          <a:xfrm>
            <a:off x="4990563" y="4159931"/>
            <a:ext cx="3966695"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年間授業料</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60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万円の場合</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（１年間の支給額・負担額を表しています。）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吹き出し 10"/>
          <p:cNvSpPr/>
          <p:nvPr/>
        </p:nvSpPr>
        <p:spPr>
          <a:xfrm>
            <a:off x="3398353" y="910785"/>
            <a:ext cx="4497745" cy="524625"/>
          </a:xfrm>
          <a:prstGeom prst="wedgeRoundRectCallout">
            <a:avLst>
              <a:gd name="adj1" fmla="val 18712"/>
              <a:gd name="adj2" fmla="val -7797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b="1" dirty="0">
                <a:solidFill>
                  <a:schemeClr val="tx1"/>
                </a:solidFill>
              </a:rPr>
              <a:t>子どもの人数の考え方は</a:t>
            </a:r>
            <a:r>
              <a:rPr kumimoji="1" lang="en-US" altLang="ja-JP" sz="1600" b="1" dirty="0">
                <a:solidFill>
                  <a:schemeClr val="tx1"/>
                </a:solidFill>
              </a:rPr>
              <a:t>13</a:t>
            </a:r>
            <a:r>
              <a:rPr kumimoji="1" lang="ja-JP" altLang="en-US" sz="1600" b="1" dirty="0">
                <a:solidFill>
                  <a:schemeClr val="tx1"/>
                </a:solidFill>
              </a:rPr>
              <a:t>ページ参照</a:t>
            </a:r>
          </a:p>
        </p:txBody>
      </p:sp>
      <p:sp>
        <p:nvSpPr>
          <p:cNvPr id="13" name="テキスト ボックス 12"/>
          <p:cNvSpPr txBox="1"/>
          <p:nvPr/>
        </p:nvSpPr>
        <p:spPr>
          <a:xfrm>
            <a:off x="137060" y="160447"/>
            <a:ext cx="1816302"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全日制高校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専修学校高等課程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各種学校</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2281979" y="353842"/>
            <a:ext cx="6675279"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補助金額と保護者負担額（子ども</a:t>
            </a:r>
            <a:r>
              <a:rPr lang="ja-JP" altLang="en-US" sz="2000" b="1" u="sng" dirty="0">
                <a:latin typeface="メイリオ" panose="020B0604030504040204" pitchFamily="50" charset="-128"/>
                <a:ea typeface="メイリオ" panose="020B0604030504040204" pitchFamily="50" charset="-128"/>
                <a:cs typeface="メイリオ" panose="020B0604030504040204" pitchFamily="50" charset="-128"/>
              </a:rPr>
              <a:t>３人</a:t>
            </a: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の世帯の場合）</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81EA1891-E727-40C5-8901-A3A3DFDD885A}"/>
              </a:ext>
            </a:extLst>
          </p:cNvPr>
          <p:cNvSpPr txBox="1"/>
          <p:nvPr/>
        </p:nvSpPr>
        <p:spPr>
          <a:xfrm>
            <a:off x="837128" y="6273225"/>
            <a:ext cx="7349462" cy="584775"/>
          </a:xfrm>
          <a:prstGeom prst="rect">
            <a:avLst/>
          </a:prstGeom>
          <a:noFill/>
        </p:spPr>
        <p:txBody>
          <a:bodyPr wrap="square" rtlCol="0">
            <a:spAutoFit/>
          </a:bodyPr>
          <a:lstStyle/>
          <a:p>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年収めやす</a:t>
            </a: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万円以上の世帯については、</a:t>
            </a:r>
            <a:endParaRPr kumimoji="1" lang="en-US" altLang="ja-JP" sz="1600" dirty="0">
              <a:latin typeface="メイリオ" panose="020B0604030504040204" pitchFamily="50" charset="-128"/>
              <a:ea typeface="メイリオ" panose="020B0604030504040204" pitchFamily="50" charset="-128"/>
            </a:endParaRPr>
          </a:p>
          <a:p>
            <a:r>
              <a:rPr kumimoji="1" lang="ja-JP" altLang="en-US" sz="1600" dirty="0">
                <a:latin typeface="メイリオ" panose="020B0604030504040204" pitchFamily="50" charset="-128"/>
                <a:ea typeface="メイリオ" panose="020B0604030504040204" pitchFamily="50" charset="-128"/>
              </a:rPr>
              <a:t>　高校生等臨時支援金が支給されます。</a:t>
            </a:r>
          </a:p>
        </p:txBody>
      </p:sp>
    </p:spTree>
    <p:extLst>
      <p:ext uri="{BB962C8B-B14F-4D97-AF65-F5344CB8AC3E}">
        <p14:creationId xmlns:p14="http://schemas.microsoft.com/office/powerpoint/2010/main" val="74853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12294" y="444719"/>
            <a:ext cx="4774356" cy="461665"/>
          </a:xfrm>
          <a:prstGeom prst="rect">
            <a:avLst/>
          </a:prstGeom>
          <a:noFill/>
        </p:spPr>
        <p:txBody>
          <a:bodyPr wrap="square" rtlCol="0">
            <a:spAutoFit/>
          </a:bodyPr>
          <a:lstStyle/>
          <a:p>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補助金額と保護者負担額について</a:t>
            </a:r>
            <a:endParaRPr lang="en-US" altLang="ja-JP"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806356892"/>
              </p:ext>
            </p:extLst>
          </p:nvPr>
        </p:nvGraphicFramePr>
        <p:xfrm>
          <a:off x="459332" y="1778408"/>
          <a:ext cx="8332630" cy="2165629"/>
        </p:xfrm>
        <a:graphic>
          <a:graphicData uri="http://schemas.openxmlformats.org/drawingml/2006/table">
            <a:tbl>
              <a:tblPr firstRow="1" bandRow="1">
                <a:tableStyleId>{5940675A-B579-460E-94D1-54222C63F5DA}</a:tableStyleId>
              </a:tblPr>
              <a:tblGrid>
                <a:gridCol w="1666526">
                  <a:extLst>
                    <a:ext uri="{9D8B030D-6E8A-4147-A177-3AD203B41FA5}">
                      <a16:colId xmlns:a16="http://schemas.microsoft.com/office/drawing/2014/main" val="1518989793"/>
                    </a:ext>
                  </a:extLst>
                </a:gridCol>
                <a:gridCol w="1669140">
                  <a:extLst>
                    <a:ext uri="{9D8B030D-6E8A-4147-A177-3AD203B41FA5}">
                      <a16:colId xmlns:a16="http://schemas.microsoft.com/office/drawing/2014/main" val="975706260"/>
                    </a:ext>
                  </a:extLst>
                </a:gridCol>
                <a:gridCol w="1663912">
                  <a:extLst>
                    <a:ext uri="{9D8B030D-6E8A-4147-A177-3AD203B41FA5}">
                      <a16:colId xmlns:a16="http://schemas.microsoft.com/office/drawing/2014/main" val="842586455"/>
                    </a:ext>
                  </a:extLst>
                </a:gridCol>
                <a:gridCol w="1877739">
                  <a:extLst>
                    <a:ext uri="{9D8B030D-6E8A-4147-A177-3AD203B41FA5}">
                      <a16:colId xmlns:a16="http://schemas.microsoft.com/office/drawing/2014/main" val="2902986264"/>
                    </a:ext>
                  </a:extLst>
                </a:gridCol>
                <a:gridCol w="1455313">
                  <a:extLst>
                    <a:ext uri="{9D8B030D-6E8A-4147-A177-3AD203B41FA5}">
                      <a16:colId xmlns:a16="http://schemas.microsoft.com/office/drawing/2014/main" val="3924481928"/>
                    </a:ext>
                  </a:extLst>
                </a:gridCol>
              </a:tblGrid>
              <a:tr h="906070">
                <a:tc>
                  <a:txBody>
                    <a:bodyPr/>
                    <a:lstStyle/>
                    <a:p>
                      <a:pPr algn="ctr"/>
                      <a:r>
                        <a:rPr kumimoji="1" lang="ja-JP" altLang="en-US" sz="1400" dirty="0">
                          <a:latin typeface="メイリオ" panose="020B0604030504040204" pitchFamily="50" charset="-128"/>
                          <a:ea typeface="メイリオ" panose="020B0604030504040204" pitchFamily="50" charset="-128"/>
                        </a:rPr>
                        <a:t>年収めやす</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（保護者合算）</a:t>
                      </a:r>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sz="1400" dirty="0">
                          <a:latin typeface="メイリオ" panose="020B0604030504040204" pitchFamily="50" charset="-128"/>
                          <a:ea typeface="メイリオ" panose="020B0604030504040204" pitchFamily="50" charset="-128"/>
                        </a:rPr>
                        <a:t>課税標準額</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６％</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－市町村民税の</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調整控除額</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（保護者合算）</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tcPr>
                </a:tc>
                <a:tc>
                  <a:txBody>
                    <a:bodyPr/>
                    <a:lstStyle/>
                    <a:p>
                      <a:pPr algn="ctr"/>
                      <a:r>
                        <a:rPr kumimoji="1" lang="ja-JP" altLang="en-US" sz="1400" dirty="0">
                          <a:latin typeface="メイリオ" panose="020B0604030504040204" pitchFamily="50" charset="-128"/>
                          <a:ea typeface="メイリオ" panose="020B0604030504040204" pitchFamily="50" charset="-128"/>
                        </a:rPr>
                        <a:t>（国）</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就学支援金</a:t>
                      </a:r>
                    </a:p>
                  </a:txBody>
                  <a:tcPr anchor="ctr">
                    <a:lnL w="38100" cap="flat" cmpd="sng" algn="ctr">
                      <a:solidFill>
                        <a:srgbClr val="FF0000"/>
                      </a:solidFill>
                      <a:prstDash val="solid"/>
                      <a:round/>
                      <a:headEnd type="none" w="med" len="med"/>
                      <a:tailEnd type="none" w="med" len="med"/>
                    </a:lnL>
                  </a:tcPr>
                </a:tc>
                <a:tc>
                  <a:txBody>
                    <a:bodyPr/>
                    <a:lstStyle/>
                    <a:p>
                      <a:pPr algn="ctr"/>
                      <a:r>
                        <a:rPr kumimoji="1" lang="ja-JP" altLang="en-US" sz="1400" dirty="0">
                          <a:latin typeface="メイリオ" panose="020B0604030504040204" pitchFamily="50" charset="-128"/>
                          <a:ea typeface="メイリオ" panose="020B0604030504040204" pitchFamily="50" charset="-128"/>
                        </a:rPr>
                        <a:t>（府）</a:t>
                      </a:r>
                      <a:endParaRPr kumimoji="1" lang="en-US" altLang="ja-JP" sz="1400" dirty="0">
                        <a:latin typeface="メイリオ" panose="020B0604030504040204" pitchFamily="50" charset="-128"/>
                        <a:ea typeface="メイリオ" panose="020B0604030504040204" pitchFamily="50" charset="-128"/>
                      </a:endParaRPr>
                    </a:p>
                    <a:p>
                      <a:pPr algn="ctr"/>
                      <a:r>
                        <a:rPr kumimoji="1" lang="ja-JP" altLang="en-US" sz="1400" dirty="0">
                          <a:latin typeface="メイリオ" panose="020B0604030504040204" pitchFamily="50" charset="-128"/>
                          <a:ea typeface="メイリオ" panose="020B0604030504040204" pitchFamily="50" charset="-128"/>
                        </a:rPr>
                        <a:t>授業料支援補助金</a:t>
                      </a:r>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保護者負担額</a:t>
                      </a:r>
                    </a:p>
                  </a:txBody>
                  <a:tcPr anchor="ctr"/>
                </a:tc>
                <a:extLst>
                  <a:ext uri="{0D108BD9-81ED-4DB2-BD59-A6C34878D82A}">
                    <a16:rowId xmlns:a16="http://schemas.microsoft.com/office/drawing/2014/main" val="1630078014"/>
                  </a:ext>
                </a:extLst>
              </a:tr>
              <a:tr h="355608">
                <a:tc>
                  <a:txBody>
                    <a:bodyPr/>
                    <a:lstStyle/>
                    <a:p>
                      <a:pPr algn="ctr"/>
                      <a:r>
                        <a:rPr kumimoji="1" lang="en-US" altLang="ja-JP" sz="1600" dirty="0">
                          <a:latin typeface="メイリオ" panose="020B0604030504040204" pitchFamily="50" charset="-128"/>
                          <a:ea typeface="メイリオ" panose="020B0604030504040204" pitchFamily="50" charset="-128"/>
                        </a:rPr>
                        <a:t>590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154,500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9,000</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1,032</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extLst>
                  <a:ext uri="{0D108BD9-81ED-4DB2-BD59-A6C34878D82A}">
                    <a16:rowId xmlns:a16="http://schemas.microsoft.com/office/drawing/2014/main" val="2552465963"/>
                  </a:ext>
                </a:extLst>
              </a:tr>
              <a:tr h="409193">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万円未満</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円未満</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4,812</a:t>
                      </a:r>
                      <a:r>
                        <a:rPr kumimoji="1" lang="ja-JP" altLang="en-US" sz="1600" dirty="0">
                          <a:latin typeface="メイリオ" panose="020B0604030504040204" pitchFamily="50" charset="-128"/>
                          <a:ea typeface="メイリオ" panose="020B0604030504040204" pitchFamily="50" charset="-128"/>
                        </a:rPr>
                        <a:t>円</a:t>
                      </a: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ja-JP" altLang="en-US" sz="1100" dirty="0">
                          <a:latin typeface="メイリオ" panose="020B0604030504040204" pitchFamily="50" charset="-128"/>
                          <a:ea typeface="メイリオ" panose="020B0604030504040204" pitchFamily="50" charset="-128"/>
                        </a:rPr>
                        <a:t>就学支援金を</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差し引いた額</a:t>
                      </a:r>
                    </a:p>
                  </a:txBody>
                  <a:tcPr anchor="ctr"/>
                </a:tc>
                <a:extLst>
                  <a:ext uri="{0D108BD9-81ED-4DB2-BD59-A6C34878D82A}">
                    <a16:rowId xmlns:a16="http://schemas.microsoft.com/office/drawing/2014/main" val="12419921"/>
                  </a:ext>
                </a:extLst>
              </a:tr>
              <a:tr h="438421">
                <a:tc>
                  <a:txBody>
                    <a:bodyPr/>
                    <a:lstStyle/>
                    <a:p>
                      <a:pPr algn="ctr"/>
                      <a:r>
                        <a:rPr kumimoji="1" lang="en-US" altLang="ja-JP" sz="1600" dirty="0">
                          <a:latin typeface="メイリオ" panose="020B0604030504040204" pitchFamily="50" charset="-128"/>
                          <a:ea typeface="メイリオ" panose="020B0604030504040204" pitchFamily="50" charset="-128"/>
                        </a:rPr>
                        <a:t>910</a:t>
                      </a:r>
                      <a:r>
                        <a:rPr kumimoji="1" lang="ja-JP" altLang="en-US" sz="1600" dirty="0">
                          <a:latin typeface="メイリオ" panose="020B0604030504040204" pitchFamily="50" charset="-128"/>
                          <a:ea typeface="メイリオ" panose="020B0604030504040204" pitchFamily="50" charset="-128"/>
                        </a:rPr>
                        <a:t>万円以上</a:t>
                      </a:r>
                    </a:p>
                  </a:txBody>
                  <a:tcPr anchor="ctr">
                    <a:lnR w="38100" cap="flat" cmpd="sng" algn="ctr">
                      <a:solidFill>
                        <a:srgbClr val="FF0000"/>
                      </a:solidFill>
                      <a:prstDash val="solid"/>
                      <a:round/>
                      <a:headEnd type="none" w="med" len="med"/>
                      <a:tailEnd type="none" w="med" len="med"/>
                    </a:lnR>
                  </a:tcPr>
                </a:tc>
                <a:tc>
                  <a:txBody>
                    <a:bodyPr/>
                    <a:lstStyle/>
                    <a:p>
                      <a:pPr algn="ctr"/>
                      <a:r>
                        <a:rPr kumimoji="1" lang="en-US" altLang="ja-JP" sz="1600" dirty="0">
                          <a:latin typeface="メイリオ" panose="020B0604030504040204" pitchFamily="50" charset="-128"/>
                          <a:ea typeface="メイリオ" panose="020B0604030504040204" pitchFamily="50" charset="-128"/>
                        </a:rPr>
                        <a:t>304,200</a:t>
                      </a:r>
                      <a:r>
                        <a:rPr kumimoji="1" lang="ja-JP" altLang="en-US" sz="1600" dirty="0">
                          <a:latin typeface="メイリオ" panose="020B0604030504040204" pitchFamily="50" charset="-128"/>
                          <a:ea typeface="メイリオ" panose="020B0604030504040204" pitchFamily="50" charset="-128"/>
                        </a:rPr>
                        <a:t>円以上</a:t>
                      </a: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rgbClr val="FF0000"/>
                      </a:solidFill>
                      <a:prstDash val="solid"/>
                      <a:round/>
                      <a:headEnd type="none" w="med" len="med"/>
                      <a:tailEnd type="none" w="med" len="med"/>
                    </a:lnB>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endParaRPr kumimoji="1" lang="en-US" altLang="ja-JP" sz="1600" dirty="0">
                        <a:latin typeface="メイリオ" panose="020B0604030504040204" pitchFamily="50" charset="-128"/>
                        <a:ea typeface="メイリオ" panose="020B0604030504040204" pitchFamily="50" charset="-128"/>
                      </a:endParaRPr>
                    </a:p>
                  </a:txBody>
                  <a:tcPr anchor="ctr">
                    <a:lnL w="38100" cap="flat" cmpd="sng" algn="ctr">
                      <a:solidFill>
                        <a:srgbClr val="FF0000"/>
                      </a:solidFill>
                      <a:prstDash val="solid"/>
                      <a:round/>
                      <a:headEnd type="none" w="med" len="med"/>
                      <a:tailEnd type="none" w="med" len="med"/>
                    </a:lnL>
                  </a:tcPr>
                </a:tc>
                <a:tc>
                  <a:txBody>
                    <a:bodyPr/>
                    <a:lstStyle/>
                    <a:p>
                      <a:pPr algn="ctr"/>
                      <a:r>
                        <a:rPr kumimoji="1" lang="en-US" altLang="ja-JP" sz="1600" dirty="0">
                          <a:latin typeface="メイリオ" panose="020B0604030504040204" pitchFamily="50" charset="-128"/>
                          <a:ea typeface="メイリオ" panose="020B0604030504040204" pitchFamily="50" charset="-128"/>
                        </a:rPr>
                        <a:t>0</a:t>
                      </a:r>
                      <a:r>
                        <a:rPr kumimoji="1" lang="ja-JP" altLang="en-US" sz="1600" dirty="0">
                          <a:latin typeface="メイリオ" panose="020B0604030504040204" pitchFamily="50" charset="-128"/>
                          <a:ea typeface="メイリオ" panose="020B0604030504040204" pitchFamily="50" charset="-128"/>
                        </a:rPr>
                        <a:t>円</a:t>
                      </a:r>
                    </a:p>
                  </a:txBody>
                  <a:tcPr anchor="ctr"/>
                </a:tc>
                <a:tc>
                  <a:txBody>
                    <a:bodyPr/>
                    <a:lstStyle/>
                    <a:p>
                      <a:pPr algn="ctr"/>
                      <a:r>
                        <a:rPr kumimoji="1" lang="ja-JP" altLang="en-US" sz="1100" dirty="0">
                          <a:latin typeface="メイリオ" panose="020B0604030504040204" pitchFamily="50" charset="-128"/>
                          <a:ea typeface="メイリオ" panose="020B0604030504040204" pitchFamily="50" charset="-128"/>
                        </a:rPr>
                        <a:t>臨時支援金を</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差し引いた額</a:t>
                      </a:r>
                    </a:p>
                  </a:txBody>
                  <a:tcPr anchor="ctr"/>
                </a:tc>
                <a:extLst>
                  <a:ext uri="{0D108BD9-81ED-4DB2-BD59-A6C34878D82A}">
                    <a16:rowId xmlns:a16="http://schemas.microsoft.com/office/drawing/2014/main" val="3027258106"/>
                  </a:ext>
                </a:extLst>
              </a:tr>
            </a:tbl>
          </a:graphicData>
        </a:graphic>
      </p:graphicFrame>
      <p:sp>
        <p:nvSpPr>
          <p:cNvPr id="5" name="テキスト ボックス 4"/>
          <p:cNvSpPr txBox="1"/>
          <p:nvPr/>
        </p:nvSpPr>
        <p:spPr>
          <a:xfrm>
            <a:off x="459332" y="1346831"/>
            <a:ext cx="5998618"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１単位あたりの授業料が</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円、年間の施設整備費が</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30,000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円の場合</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7"/>
          <p:cNvSpPr>
            <a:spLocks noGrp="1"/>
          </p:cNvSpPr>
          <p:nvPr>
            <p:ph type="sldNum" sz="quarter" idx="12"/>
          </p:nvPr>
        </p:nvSpPr>
        <p:spPr/>
        <p:txBody>
          <a:bodyPr/>
          <a:lstStyle/>
          <a:p>
            <a:fld id="{32410FB8-7D56-4521-B7C9-646F1D1E3BCE}" type="slidenum">
              <a:rPr kumimoji="1" lang="ja-JP" altLang="en-US" smtClean="0"/>
              <a:t>7</a:t>
            </a:fld>
            <a:endParaRPr kumimoji="1" lang="ja-JP" altLang="en-US" dirty="0"/>
          </a:p>
        </p:txBody>
      </p:sp>
      <p:sp>
        <p:nvSpPr>
          <p:cNvPr id="9" name="テキスト ボックス 8"/>
          <p:cNvSpPr txBox="1"/>
          <p:nvPr/>
        </p:nvSpPr>
        <p:spPr>
          <a:xfrm>
            <a:off x="837128" y="5954138"/>
            <a:ext cx="6649522" cy="584775"/>
          </a:xfrm>
          <a:prstGeom prst="rect">
            <a:avLst/>
          </a:prstGeom>
          <a:noFill/>
        </p:spPr>
        <p:txBody>
          <a:bodyPr wrap="square" rtlCol="0">
            <a:spAutoFit/>
          </a:bodyPr>
          <a:lstStyle/>
          <a:p>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授業料が異なる場合や年度途中に保護者の変更等があった場合は、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この限りではありません。</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636888" y="425604"/>
            <a:ext cx="1816302"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通信制高校</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5389901" y="4074251"/>
            <a:ext cx="3512321"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１単位あたりの支給額・負担額を表しています。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6457950" y="944838"/>
            <a:ext cx="2530220" cy="523220"/>
          </a:xfrm>
          <a:prstGeom prst="rect">
            <a:avLst/>
          </a:prstGeom>
          <a:noFill/>
          <a:ln>
            <a:solidFill>
              <a:schemeClr val="tx1"/>
            </a:solidFill>
            <a:prstDash val="sysDash"/>
          </a:ln>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通信制高校は子の人数による補助額の違いはありません。</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吹き出し 14"/>
          <p:cNvSpPr/>
          <p:nvPr/>
        </p:nvSpPr>
        <p:spPr>
          <a:xfrm>
            <a:off x="3607274" y="4628069"/>
            <a:ext cx="2984395" cy="1049250"/>
          </a:xfrm>
          <a:prstGeom prst="wedgeRoundRectCallout">
            <a:avLst>
              <a:gd name="adj1" fmla="val -69601"/>
              <a:gd name="adj2" fmla="val -11809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u="sng" dirty="0">
                <a:solidFill>
                  <a:schemeClr val="tx1"/>
                </a:solidFill>
              </a:rPr>
              <a:t>所得判定は年収ではなく、</a:t>
            </a:r>
            <a:endParaRPr kumimoji="1" lang="en-US" altLang="ja-JP" sz="1600" b="1" u="sng" dirty="0">
              <a:solidFill>
                <a:schemeClr val="tx1"/>
              </a:solidFill>
            </a:endParaRPr>
          </a:p>
          <a:p>
            <a:pPr algn="ctr"/>
            <a:r>
              <a:rPr kumimoji="1" lang="ja-JP" altLang="en-US" sz="1600" b="1" u="sng" dirty="0">
                <a:solidFill>
                  <a:schemeClr val="tx1"/>
                </a:solidFill>
              </a:rPr>
              <a:t>この税額を基に判定します。</a:t>
            </a:r>
            <a:endParaRPr kumimoji="1" lang="en-US" altLang="ja-JP" sz="1600" b="1" u="sng" dirty="0">
              <a:solidFill>
                <a:schemeClr val="tx1"/>
              </a:solidFill>
            </a:endParaRPr>
          </a:p>
          <a:p>
            <a:pPr algn="ctr"/>
            <a:r>
              <a:rPr kumimoji="1" lang="ja-JP" altLang="en-US" sz="1600" b="1" dirty="0">
                <a:solidFill>
                  <a:schemeClr val="tx1"/>
                </a:solidFill>
              </a:rPr>
              <a:t>（詳細は</a:t>
            </a:r>
            <a:r>
              <a:rPr kumimoji="1" lang="en-US" altLang="ja-JP" sz="1600" b="1" dirty="0">
                <a:solidFill>
                  <a:schemeClr val="tx1"/>
                </a:solidFill>
              </a:rPr>
              <a:t>19</a:t>
            </a:r>
            <a:r>
              <a:rPr kumimoji="1" lang="ja-JP" altLang="en-US" sz="1600" b="1" dirty="0">
                <a:solidFill>
                  <a:schemeClr val="tx1"/>
                </a:solidFill>
              </a:rPr>
              <a:t>ページ）</a:t>
            </a:r>
          </a:p>
        </p:txBody>
      </p:sp>
      <p:sp>
        <p:nvSpPr>
          <p:cNvPr id="16" name="角丸四角形吹き出し 15"/>
          <p:cNvSpPr/>
          <p:nvPr/>
        </p:nvSpPr>
        <p:spPr>
          <a:xfrm>
            <a:off x="385890" y="4611405"/>
            <a:ext cx="2937736" cy="883171"/>
          </a:xfrm>
          <a:prstGeom prst="wedgeRoundRectCallout">
            <a:avLst>
              <a:gd name="adj1" fmla="val -19786"/>
              <a:gd name="adj2" fmla="val -11932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a:solidFill>
                  <a:schemeClr val="tx1"/>
                </a:solidFill>
              </a:rPr>
              <a:t>４人世帯（父母のどちらか一方が働き、高校生１人、中学生１人がいる世帯）の場合のめやす</a:t>
            </a:r>
          </a:p>
        </p:txBody>
      </p:sp>
    </p:spTree>
    <p:extLst>
      <p:ext uri="{BB962C8B-B14F-4D97-AF65-F5344CB8AC3E}">
        <p14:creationId xmlns:p14="http://schemas.microsoft.com/office/powerpoint/2010/main" val="3848457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8</a:t>
            </a:fld>
            <a:endParaRPr kumimoji="1" lang="ja-JP" altLang="en-US" dirty="0"/>
          </a:p>
        </p:txBody>
      </p:sp>
      <p:sp>
        <p:nvSpPr>
          <p:cNvPr id="3" name="テキスト ボックス 2"/>
          <p:cNvSpPr txBox="1"/>
          <p:nvPr/>
        </p:nvSpPr>
        <p:spPr>
          <a:xfrm>
            <a:off x="443481" y="226312"/>
            <a:ext cx="6954593"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（国）就学支援金を受給するための要件</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443481" y="1429822"/>
            <a:ext cx="8071869" cy="4739759"/>
          </a:xfrm>
          <a:prstGeom prst="rect">
            <a:avLst/>
          </a:prstGeom>
          <a:noFill/>
        </p:spPr>
        <p:txBody>
          <a:bodyPr wrap="square" rtlCol="0">
            <a:spAutoFit/>
          </a:bodyPr>
          <a:lstStyle/>
          <a:p>
            <a:r>
              <a:rPr kumimoji="1" lang="ja-JP" altLang="en-US" sz="2000" b="1" dirty="0">
                <a:latin typeface="メイリオ" panose="020B0604030504040204" pitchFamily="50" charset="-128"/>
                <a:ea typeface="メイリオ" panose="020B0604030504040204" pitchFamily="50" charset="-128"/>
              </a:rPr>
              <a:t>①　対象校に在籍していること</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＜就学支援金の対象校＞</a:t>
            </a:r>
            <a:endParaRPr kumimoji="1"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高等学校</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中等教育学校（後期課程）</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特別支援学校（高等部）</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高等専門学校（第</a:t>
            </a:r>
            <a:r>
              <a:rPr lang="en-US" altLang="ja-JP" dirty="0">
                <a:latin typeface="メイリオ" panose="020B0604030504040204" pitchFamily="50" charset="-128"/>
                <a:ea typeface="メイリオ" panose="020B0604030504040204" pitchFamily="50" charset="-128"/>
              </a:rPr>
              <a:t>1</a:t>
            </a:r>
            <a:r>
              <a:rPr lang="ja-JP" altLang="ja-JP" dirty="0">
                <a:latin typeface="メイリオ" panose="020B0604030504040204" pitchFamily="50" charset="-128"/>
                <a:ea typeface="メイリオ" panose="020B0604030504040204" pitchFamily="50" charset="-128"/>
              </a:rPr>
              <a:t>学年～第</a:t>
            </a:r>
            <a:r>
              <a:rPr lang="en-US" altLang="ja-JP" dirty="0">
                <a:latin typeface="メイリオ" panose="020B0604030504040204" pitchFamily="50" charset="-128"/>
                <a:ea typeface="メイリオ" panose="020B0604030504040204" pitchFamily="50" charset="-128"/>
              </a:rPr>
              <a:t>3</a:t>
            </a:r>
            <a:r>
              <a:rPr lang="ja-JP" altLang="ja-JP" dirty="0">
                <a:latin typeface="メイリオ" panose="020B0604030504040204" pitchFamily="50" charset="-128"/>
                <a:ea typeface="メイリオ" panose="020B0604030504040204" pitchFamily="50" charset="-128"/>
              </a:rPr>
              <a:t>学年）</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専修学校高等課程</a:t>
            </a:r>
            <a:endParaRPr lang="en-US" altLang="ja-JP" dirty="0">
              <a:latin typeface="メイリオ" panose="020B0604030504040204" pitchFamily="50" charset="-128"/>
              <a:ea typeface="メイリオ" panose="020B0604030504040204" pitchFamily="50" charset="-128"/>
            </a:endParaRPr>
          </a:p>
          <a:p>
            <a:pPr marL="285750"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専修学校一般課程又は各種学校であって国家資格者養成施設等（＊）の指定を受けているもの並びに各種学校となっている外国人学校のうち高等学校の課程に類する課程を置くものとして告示で定めるもの</a:t>
            </a:r>
          </a:p>
          <a:p>
            <a:pPr fontAlgn="base" hangingPunct="0"/>
            <a:r>
              <a:rPr lang="ja-JP" altLang="ja-JP" dirty="0">
                <a:latin typeface="メイリオ" panose="020B0604030504040204" pitchFamily="50" charset="-128"/>
                <a:ea typeface="メイリオ" panose="020B0604030504040204" pitchFamily="50" charset="-128"/>
              </a:rPr>
              <a:t>＊対象となる国家資格者養成施設等</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理容師養成施設及び美容師養成施設のうち法令に基づき学校教育法第</a:t>
            </a:r>
            <a:r>
              <a:rPr lang="en-US" altLang="ja-JP" dirty="0">
                <a:latin typeface="メイリオ" panose="020B0604030504040204" pitchFamily="50" charset="-128"/>
                <a:ea typeface="メイリオ" panose="020B0604030504040204" pitchFamily="50" charset="-128"/>
              </a:rPr>
              <a:t>57</a:t>
            </a:r>
            <a:r>
              <a:rPr lang="ja-JP" altLang="ja-JP" dirty="0">
                <a:latin typeface="メイリオ" panose="020B0604030504040204" pitchFamily="50" charset="-128"/>
                <a:ea typeface="メイリオ" panose="020B0604030504040204" pitchFamily="50" charset="-128"/>
              </a:rPr>
              <a:t>条に規定する者（高等学校入学資格者）を入所させるもの</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准看護師養成所</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調理師養成施設</a:t>
            </a:r>
          </a:p>
          <a:p>
            <a:pPr marL="742950" lvl="1" indent="-285750" fontAlgn="base" hangingPunct="0">
              <a:buFont typeface="Arial" panose="020B0604020202020204" pitchFamily="34" charset="0"/>
              <a:buChar char="•"/>
            </a:pPr>
            <a:r>
              <a:rPr lang="ja-JP" altLang="ja-JP" dirty="0">
                <a:latin typeface="メイリオ" panose="020B0604030504040204" pitchFamily="50" charset="-128"/>
                <a:ea typeface="メイリオ" panose="020B0604030504040204" pitchFamily="50" charset="-128"/>
              </a:rPr>
              <a:t>製菓衛生師養成施設</a:t>
            </a:r>
            <a:endParaRPr lang="en-US" altLang="ja-JP"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43481" y="950126"/>
            <a:ext cx="8435662" cy="400110"/>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次の①～⑤をすべて満たす必要があります。</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43481" y="6231136"/>
            <a:ext cx="8435662" cy="307777"/>
          </a:xfrm>
          <a:prstGeom prst="rect">
            <a:avLst/>
          </a:prstGeom>
          <a:noFill/>
        </p:spPr>
        <p:txBody>
          <a:bodyPr wrap="square" rtlCol="0">
            <a:spAutoFit/>
          </a:bodyPr>
          <a:lstStyle/>
          <a:p>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詳細は対象校へお問い合わせください。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16957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32410FB8-7D56-4521-B7C9-646F1D1E3BCE}" type="slidenum">
              <a:rPr kumimoji="1" lang="ja-JP" altLang="en-US" smtClean="0"/>
              <a:t>9</a:t>
            </a:fld>
            <a:endParaRPr kumimoji="1" lang="ja-JP" altLang="en-US" dirty="0"/>
          </a:p>
        </p:txBody>
      </p:sp>
      <p:sp>
        <p:nvSpPr>
          <p:cNvPr id="5" name="テキスト ボックス 4"/>
          <p:cNvSpPr txBox="1"/>
          <p:nvPr/>
        </p:nvSpPr>
        <p:spPr>
          <a:xfrm>
            <a:off x="443481" y="1219191"/>
            <a:ext cx="7893157" cy="3477875"/>
          </a:xfrm>
          <a:prstGeom prst="rect">
            <a:avLst/>
          </a:prstGeom>
          <a:noFill/>
        </p:spPr>
        <p:txBody>
          <a:bodyPr wrap="square" rtlCol="0">
            <a:spAutoFit/>
          </a:bodyPr>
          <a:lstStyle/>
          <a:p>
            <a:r>
              <a:rPr kumimoji="1" lang="ja-JP" altLang="en-US" sz="2000" b="1" dirty="0">
                <a:latin typeface="メイリオ" panose="020B0604030504040204" pitchFamily="50" charset="-128"/>
                <a:ea typeface="メイリオ" panose="020B0604030504040204" pitchFamily="50" charset="-128"/>
              </a:rPr>
              <a:t>②　生徒が日本国内に在住していること</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③　生徒が高校等を卒業または修了していないこと</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　　（修業年限が３年未満のものを除く）</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④　生徒が高校等に在学した期間が、通算して</a:t>
            </a:r>
            <a:r>
              <a:rPr kumimoji="1" lang="en-US" altLang="ja-JP" sz="2000" b="1" dirty="0">
                <a:latin typeface="メイリオ" panose="020B0604030504040204" pitchFamily="50" charset="-128"/>
                <a:ea typeface="メイリオ" panose="020B0604030504040204" pitchFamily="50" charset="-128"/>
              </a:rPr>
              <a:t>36</a:t>
            </a:r>
            <a:r>
              <a:rPr kumimoji="1" lang="ja-JP" altLang="en-US" sz="2000" b="1" dirty="0">
                <a:latin typeface="メイリオ" panose="020B0604030504040204" pitchFamily="50" charset="-128"/>
                <a:ea typeface="メイリオ" panose="020B0604030504040204" pitchFamily="50" charset="-128"/>
              </a:rPr>
              <a:t>月（通信制高校の　　</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　　場合は</a:t>
            </a:r>
            <a:r>
              <a:rPr kumimoji="1" lang="en-US" altLang="ja-JP" sz="2000" b="1" dirty="0">
                <a:latin typeface="メイリオ" panose="020B0604030504040204" pitchFamily="50" charset="-128"/>
                <a:ea typeface="メイリオ" panose="020B0604030504040204" pitchFamily="50" charset="-128"/>
              </a:rPr>
              <a:t>48</a:t>
            </a:r>
            <a:r>
              <a:rPr kumimoji="1" lang="ja-JP" altLang="en-US" sz="2000" b="1" dirty="0">
                <a:latin typeface="メイリオ" panose="020B0604030504040204" pitchFamily="50" charset="-128"/>
                <a:ea typeface="メイリオ" panose="020B0604030504040204" pitchFamily="50" charset="-128"/>
              </a:rPr>
              <a:t>月）を超えていないこと</a:t>
            </a:r>
            <a:endParaRPr kumimoji="1" lang="en-US" altLang="ja-JP" sz="2000" b="1" dirty="0">
              <a:latin typeface="メイリオ" panose="020B0604030504040204" pitchFamily="50" charset="-128"/>
              <a:ea typeface="メイリオ" panose="020B0604030504040204" pitchFamily="50" charset="-128"/>
            </a:endParaRPr>
          </a:p>
          <a:p>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⑤　保護者全員の「課税標準額</a:t>
            </a:r>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６％－市町村民税の調整控除の</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b="1" dirty="0">
                <a:latin typeface="メイリオ" panose="020B0604030504040204" pitchFamily="50" charset="-128"/>
                <a:ea typeface="メイリオ" panose="020B0604030504040204" pitchFamily="50" charset="-128"/>
              </a:rPr>
              <a:t>　　額」の合算が基準額未満であること</a:t>
            </a:r>
            <a:endParaRPr kumimoji="1" lang="en-US" altLang="ja-JP" sz="2000" b="1"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a:t>
            </a:r>
            <a:endParaRPr kumimoji="1" lang="en-US" altLang="ja-JP" sz="2000" b="1"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443481" y="226312"/>
            <a:ext cx="6954593"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（国）就学支援金を受給するための要件</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497980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1713</TotalTime>
  <Words>5010</Words>
  <Application>Microsoft Office PowerPoint</Application>
  <PresentationFormat>画面に合わせる (4:3)</PresentationFormat>
  <Paragraphs>668</Paragraphs>
  <Slides>32</Slides>
  <Notes>14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32</vt:i4>
      </vt:variant>
    </vt:vector>
  </HeadingPairs>
  <TitlesOfParts>
    <vt:vector size="42" baseType="lpstr">
      <vt:lpstr>HGP創英角ｺﾞｼｯｸUB</vt:lpstr>
      <vt:lpstr>Meiryo UI</vt:lpstr>
      <vt:lpstr>ＭＳ 明朝</vt:lpstr>
      <vt:lpstr>メイリオ</vt:lpstr>
      <vt:lpstr>游ゴシック</vt:lpstr>
      <vt:lpstr>Arial</vt:lpstr>
      <vt:lpstr>Arial Rounded MT Bold</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髙橋　爽良</cp:lastModifiedBy>
  <cp:revision>238</cp:revision>
  <cp:lastPrinted>2024-03-28T12:07:38Z</cp:lastPrinted>
  <dcterms:created xsi:type="dcterms:W3CDTF">2020-09-04T11:16:38Z</dcterms:created>
  <dcterms:modified xsi:type="dcterms:W3CDTF">2025-09-03T00:33:40Z</dcterms:modified>
</cp:coreProperties>
</file>